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62" r:id="rId6"/>
    <p:sldId id="268" r:id="rId7"/>
    <p:sldId id="26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599" autoAdjust="0"/>
  </p:normalViewPr>
  <p:slideViewPr>
    <p:cSldViewPr>
      <p:cViewPr varScale="1">
        <p:scale>
          <a:sx n="91" d="100"/>
          <a:sy n="91" d="100"/>
        </p:scale>
        <p:origin x="37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Silver </a:t>
            </a:r>
            <a:r>
              <a:rPr lang="en-US" b="1" dirty="0" err="1">
                <a:latin typeface="Bradley Hand ITC" panose="03070402050302030203" pitchFamily="66" charset="0"/>
              </a:rPr>
              <a:t>Pohlig</a:t>
            </a:r>
            <a:r>
              <a:rPr lang="en-US" b="1" dirty="0">
                <a:latin typeface="Bradley Hand ITC" panose="03070402050302030203" pitchFamily="66" charset="0"/>
              </a:rPr>
              <a:t> Hellman</a:t>
            </a:r>
            <a:br>
              <a:rPr lang="en-US" b="1" dirty="0">
                <a:latin typeface="Bradley Hand ITC" panose="03070402050302030203" pitchFamily="66" charset="0"/>
              </a:rPr>
            </a:br>
            <a:r>
              <a:rPr lang="en-US" b="1" dirty="0">
                <a:latin typeface="Bradley Hand ITC" panose="03070402050302030203" pitchFamily="66" charset="0"/>
              </a:rPr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Number Theory (20MAT112)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2699790" cy="1020762"/>
          </a:xfrm>
        </p:spPr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MEMBERS!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G H HEM SAGAR [CB.EN.U4CYS21016]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GOKULACHSELVAN C D [CB.EN.U4CYS21019]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SANTHOSSH K S [CB.EN.U4CYS21025]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LAKSHMI NARAYAN  P [CB.EN.U4CYS21034]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M C VIVEK VEERA [CB.EN.U4CYS21035]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M K ASHWATHA PRASAD [CB.EN.U4CYS21036]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NITYA PRANAV S[CB.EN.U4CYS21052]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RAKSHAN K [CB.EN.U4CYS21059]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SERAN PANDIYAN I P [CB.EN.U4CYS21069]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radley Hand ITC" panose="03070402050302030203" pitchFamily="66" charset="0"/>
              </a:rPr>
              <a:t>VINOTH KUMAR C [CB.EN.U4CYS21085]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52F0AC30-FF31-4347-9F8F-790377304AF9}"/>
              </a:ext>
            </a:extLst>
          </p:cNvPr>
          <p:cNvSpPr txBox="1">
            <a:spLocks/>
          </p:cNvSpPr>
          <p:nvPr/>
        </p:nvSpPr>
        <p:spPr>
          <a:xfrm>
            <a:off x="9489035" y="476672"/>
            <a:ext cx="269979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latin typeface="Bradley Hand ITC" panose="03070402050302030203" pitchFamily="66" charset="0"/>
              </a:rPr>
              <a:t>Group 8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867" y="650049"/>
            <a:ext cx="8988096" cy="818024"/>
          </a:xfrm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OVERVIEW!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70962-10AB-4CED-BBCD-F86C5837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83" y="3763635"/>
            <a:ext cx="3880510" cy="2374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37995-B0D9-44E9-868A-590C61DE9E2D}"/>
              </a:ext>
            </a:extLst>
          </p:cNvPr>
          <p:cNvSpPr txBox="1"/>
          <p:nvPr/>
        </p:nvSpPr>
        <p:spPr>
          <a:xfrm>
            <a:off x="5875451" y="6327586"/>
            <a:ext cx="4084332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latin typeface="Bradley Hand ITC" panose="03070402050302030203" pitchFamily="66" charset="0"/>
              </a:rPr>
              <a:t>Representation of </a:t>
            </a:r>
            <a:r>
              <a:rPr lang="en-IN" sz="1600" dirty="0" err="1">
                <a:latin typeface="Bradley Hand ITC" panose="03070402050302030203" pitchFamily="66" charset="0"/>
              </a:rPr>
              <a:t>Pohlig</a:t>
            </a:r>
            <a:r>
              <a:rPr lang="en-IN" sz="1600" dirty="0">
                <a:latin typeface="Bradley Hand ITC" panose="03070402050302030203" pitchFamily="66" charset="0"/>
              </a:rPr>
              <a:t>-Hellman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B1E99-2857-41A6-85CC-1EC410047C63}"/>
              </a:ext>
            </a:extLst>
          </p:cNvPr>
          <p:cNvGrpSpPr/>
          <p:nvPr/>
        </p:nvGrpSpPr>
        <p:grpSpPr>
          <a:xfrm>
            <a:off x="1695900" y="1811032"/>
            <a:ext cx="9427458" cy="1763560"/>
            <a:chOff x="1696360" y="1828192"/>
            <a:chExt cx="9427458" cy="1763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2F1D9-63C3-4EC1-83EC-162279C1945E}"/>
                </a:ext>
              </a:extLst>
            </p:cNvPr>
            <p:cNvSpPr txBox="1"/>
            <p:nvPr/>
          </p:nvSpPr>
          <p:spPr>
            <a:xfrm>
              <a:off x="1696360" y="1828192"/>
              <a:ext cx="9427458" cy="1763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IN" sz="2400" dirty="0">
                  <a:latin typeface="Bradley Hand ITC" panose="03070402050302030203" pitchFamily="66" charset="0"/>
                </a:rPr>
                <a:t>Silver </a:t>
              </a:r>
              <a:r>
                <a:rPr lang="en-IN" sz="2400" dirty="0" err="1">
                  <a:latin typeface="Bradley Hand ITC" panose="03070402050302030203" pitchFamily="66" charset="0"/>
                </a:rPr>
                <a:t>Pohlig</a:t>
              </a:r>
              <a:r>
                <a:rPr lang="en-IN" sz="2400" dirty="0">
                  <a:latin typeface="Bradley Hand ITC" panose="03070402050302030203" pitchFamily="66" charset="0"/>
                </a:rPr>
                <a:t> Hellman Algorithm is used for computation of discrete logarithms in a finite abelian group.</a:t>
              </a:r>
            </a:p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IN" sz="2400" dirty="0">
                  <a:latin typeface="Bradley Hand ITC" panose="03070402050302030203" pitchFamily="66" charset="0"/>
                </a:rPr>
                <a:t>Discrete logarithms are of the form x=log b mod q or a=b  (</a:t>
              </a:r>
              <a:r>
                <a:rPr lang="en-IN" sz="2400" dirty="0" err="1">
                  <a:latin typeface="Bradley Hand ITC" panose="03070402050302030203" pitchFamily="66" charset="0"/>
                </a:rPr>
                <a:t>modq</a:t>
              </a:r>
              <a:r>
                <a:rPr lang="en-IN" sz="2400" dirty="0">
                  <a:latin typeface="Bradley Hand ITC" panose="03070402050302030203" pitchFamily="66" charset="0"/>
                </a:rPr>
                <a:t>).</a:t>
              </a:r>
            </a:p>
            <a:p>
              <a:pPr>
                <a:lnSpc>
                  <a:spcPct val="90000"/>
                </a:lnSpc>
              </a:pPr>
              <a:endParaRPr lang="en-IN" sz="2400" dirty="0">
                <a:latin typeface="Bradley Hand ITC" panose="03070402050302030203" pitchFamily="66" charset="0"/>
              </a:endParaRPr>
            </a:p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IN" sz="2400" dirty="0">
                  <a:latin typeface="Bradley Hand ITC" panose="03070402050302030203" pitchFamily="66" charset="0"/>
                </a:rPr>
                <a:t>Chinese Remainder Theorem is used to find x in the final step.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A9049C-342A-40D1-A5B0-5E8E02BE558D}"/>
                </a:ext>
              </a:extLst>
            </p:cNvPr>
            <p:cNvSpPr txBox="1"/>
            <p:nvPr/>
          </p:nvSpPr>
          <p:spPr>
            <a:xfrm>
              <a:off x="7246875" y="2632692"/>
              <a:ext cx="283122" cy="43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2400" dirty="0">
                  <a:latin typeface="Bradley Hand ITC" panose="03070402050302030203" pitchFamily="66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F1F44A-08F5-4984-BA0C-995428713EF2}"/>
                </a:ext>
              </a:extLst>
            </p:cNvPr>
            <p:cNvSpPr txBox="1"/>
            <p:nvPr/>
          </p:nvSpPr>
          <p:spPr>
            <a:xfrm>
              <a:off x="9391282" y="2267600"/>
              <a:ext cx="281224" cy="450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2400" dirty="0">
                  <a:latin typeface="Bradley Hand ITC" panose="03070402050302030203" pitchFamily="66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3998" cy="10207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Bradley Hand ITC" panose="03070402050302030203" pitchFamily="66" charset="0"/>
              </a:rPr>
              <a:t>ALGORITHM!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7D4DE-93EB-4509-A2A0-FDB8A1C2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700807"/>
            <a:ext cx="2520280" cy="355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5DF15-9C9D-43C1-809A-69468AAC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2382624"/>
            <a:ext cx="4464496" cy="1243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A1CFC2-9AF4-41B6-B222-12AD0B04E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4725144"/>
            <a:ext cx="5878604" cy="1020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1FF196-E5EE-4663-A169-395156846670}"/>
              </a:ext>
            </a:extLst>
          </p:cNvPr>
          <p:cNvSpPr txBox="1"/>
          <p:nvPr/>
        </p:nvSpPr>
        <p:spPr>
          <a:xfrm>
            <a:off x="1845940" y="2299704"/>
            <a:ext cx="43204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Bradley Hand ITC" panose="03070402050302030203" pitchFamily="66" charset="0"/>
              </a:rPr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BE1F0-2EAA-4752-B624-D9F532D46EF7}"/>
              </a:ext>
            </a:extLst>
          </p:cNvPr>
          <p:cNvSpPr txBox="1"/>
          <p:nvPr/>
        </p:nvSpPr>
        <p:spPr>
          <a:xfrm>
            <a:off x="1845940" y="4583503"/>
            <a:ext cx="435866" cy="41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200" dirty="0">
                <a:latin typeface="Bradley Hand ITC" panose="03070402050302030203" pitchFamily="66" charset="0"/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5169C-658D-42A2-9151-0E470EEED9E9}"/>
              </a:ext>
            </a:extLst>
          </p:cNvPr>
          <p:cNvSpPr txBox="1"/>
          <p:nvPr/>
        </p:nvSpPr>
        <p:spPr>
          <a:xfrm>
            <a:off x="2277988" y="3696401"/>
            <a:ext cx="4464496" cy="71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200" dirty="0">
                <a:latin typeface="Bradley Hand ITC" panose="03070402050302030203" pitchFamily="66" charset="0"/>
              </a:rPr>
              <a:t>p</a:t>
            </a:r>
            <a:r>
              <a:rPr lang="en-IN" sz="1600" dirty="0">
                <a:latin typeface="Bradley Hand ITC" panose="03070402050302030203" pitchFamily="66" charset="0"/>
              </a:rPr>
              <a:t>1</a:t>
            </a:r>
            <a:r>
              <a:rPr lang="en-IN" sz="2200" dirty="0">
                <a:latin typeface="Bradley Hand ITC" panose="03070402050302030203" pitchFamily="66" charset="0"/>
              </a:rPr>
              <a:t>,p</a:t>
            </a:r>
            <a:r>
              <a:rPr lang="en-IN" sz="1600" dirty="0">
                <a:latin typeface="Bradley Hand ITC" panose="03070402050302030203" pitchFamily="66" charset="0"/>
              </a:rPr>
              <a:t>2</a:t>
            </a:r>
            <a:r>
              <a:rPr lang="en-IN" sz="2200" dirty="0">
                <a:latin typeface="Bradley Hand ITC" panose="03070402050302030203" pitchFamily="66" charset="0"/>
              </a:rPr>
              <a:t>,p</a:t>
            </a:r>
            <a:r>
              <a:rPr lang="en-IN" sz="1600" dirty="0">
                <a:latin typeface="Bradley Hand ITC" panose="03070402050302030203" pitchFamily="66" charset="0"/>
              </a:rPr>
              <a:t>3</a:t>
            </a:r>
            <a:r>
              <a:rPr lang="en-IN" sz="2200" dirty="0">
                <a:latin typeface="Bradley Hand ITC" panose="03070402050302030203" pitchFamily="66" charset="0"/>
              </a:rPr>
              <a:t>,…………..p</a:t>
            </a:r>
            <a:r>
              <a:rPr lang="en-IN" sz="1600" dirty="0">
                <a:latin typeface="Bradley Hand ITC" panose="03070402050302030203" pitchFamily="66" charset="0"/>
              </a:rPr>
              <a:t>i</a:t>
            </a:r>
            <a:r>
              <a:rPr lang="en-IN" sz="2200" dirty="0">
                <a:latin typeface="Bradley Hand ITC" panose="03070402050302030203" pitchFamily="66" charset="0"/>
              </a:rPr>
              <a:t> are prime factors 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A1B4A-1F65-4EF0-B8DF-036A691AC263}"/>
              </a:ext>
            </a:extLst>
          </p:cNvPr>
          <p:cNvSpPr txBox="1"/>
          <p:nvPr/>
        </p:nvSpPr>
        <p:spPr>
          <a:xfrm>
            <a:off x="1197868" y="548680"/>
            <a:ext cx="435866" cy="41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200" dirty="0">
                <a:latin typeface="Bradley Hand ITC" panose="03070402050302030203" pitchFamily="66" charset="0"/>
              </a:rPr>
              <a:t>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B3EAC-9F90-48DD-84E1-6E8153B6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570973"/>
            <a:ext cx="7272807" cy="5219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CFB05C-AC84-4538-BF49-45E3124AD77A}"/>
              </a:ext>
            </a:extLst>
          </p:cNvPr>
          <p:cNvSpPr txBox="1"/>
          <p:nvPr/>
        </p:nvSpPr>
        <p:spPr>
          <a:xfrm>
            <a:off x="1197868" y="6038786"/>
            <a:ext cx="454763" cy="40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200" dirty="0">
                <a:latin typeface="Bradley Hand ITC" panose="03070402050302030203" pitchFamily="66" charset="0"/>
              </a:rPr>
              <a:t>4.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628CD-6BAD-4E86-9A9F-3CF6A600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6038786"/>
            <a:ext cx="61879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0D453-27C1-438A-94FC-02EFDAC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BE783-D2E3-4C17-B1BC-3AEB50541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28800"/>
            <a:ext cx="4104456" cy="5153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5497D-2B88-484F-B933-68F6BD762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640925"/>
            <a:ext cx="4110436" cy="51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D4EE8-13CC-4C15-A726-7A4AC78E6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405315"/>
            <a:ext cx="4392488" cy="6047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CD3449-5200-48AD-9C53-6CD900570A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5"/>
          <a:stretch/>
        </p:blipFill>
        <p:spPr>
          <a:xfrm>
            <a:off x="6814492" y="405315"/>
            <a:ext cx="4320480" cy="55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8070C-3D85-434E-A2C6-01EDAB92D676}"/>
              </a:ext>
            </a:extLst>
          </p:cNvPr>
          <p:cNvSpPr txBox="1"/>
          <p:nvPr/>
        </p:nvSpPr>
        <p:spPr>
          <a:xfrm>
            <a:off x="1773932" y="1556792"/>
            <a:ext cx="7488832" cy="80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5000" dirty="0">
                <a:latin typeface="Bradley Hand ITC" panose="03070402050302030203" pitchFamily="66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375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283</TotalTime>
  <Words>199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Bradley Hand ITC</vt:lpstr>
      <vt:lpstr>Consolas</vt:lpstr>
      <vt:lpstr>Corbel</vt:lpstr>
      <vt:lpstr>Courier New</vt:lpstr>
      <vt:lpstr>Chalkboard 16x9</vt:lpstr>
      <vt:lpstr>Silver Pohlig Hellman Algorithm</vt:lpstr>
      <vt:lpstr>MEMBERS!</vt:lpstr>
      <vt:lpstr>OVERVIEW!</vt:lpstr>
      <vt:lpstr>ALGORITHM!</vt:lpstr>
      <vt:lpstr>PowerPoint Presentation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Pohlig Hellman Algorithm</dc:title>
  <dc:creator>Hem Sagar</dc:creator>
  <cp:lastModifiedBy>Hem Sagar</cp:lastModifiedBy>
  <cp:revision>18</cp:revision>
  <dcterms:created xsi:type="dcterms:W3CDTF">2022-06-25T11:13:37Z</dcterms:created>
  <dcterms:modified xsi:type="dcterms:W3CDTF">2022-06-25T17:15:08Z</dcterms:modified>
</cp:coreProperties>
</file>