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96" r:id="rId2"/>
    <p:sldId id="298" r:id="rId3"/>
    <p:sldId id="299" r:id="rId4"/>
    <p:sldId id="284" r:id="rId5"/>
    <p:sldId id="302" r:id="rId6"/>
    <p:sldId id="303" r:id="rId7"/>
    <p:sldId id="304" r:id="rId8"/>
    <p:sldId id="305" r:id="rId9"/>
    <p:sldId id="306" r:id="rId10"/>
    <p:sldId id="300" r:id="rId11"/>
    <p:sldId id="307" r:id="rId12"/>
    <p:sldId id="310" r:id="rId13"/>
    <p:sldId id="308" r:id="rId14"/>
    <p:sldId id="285" r:id="rId15"/>
    <p:sldId id="289" r:id="rId16"/>
    <p:sldId id="309" r:id="rId17"/>
    <p:sldId id="311" r:id="rId18"/>
    <p:sldId id="312" r:id="rId19"/>
    <p:sldId id="31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">
          <p15:clr>
            <a:srgbClr val="A4A3A4"/>
          </p15:clr>
        </p15:guide>
        <p15:guide id="2" orient="horz" pos="1803">
          <p15:clr>
            <a:srgbClr val="A4A3A4"/>
          </p15:clr>
        </p15:guide>
        <p15:guide id="3" pos="2880">
          <p15:clr>
            <a:srgbClr val="A4A3A4"/>
          </p15:clr>
        </p15:guide>
        <p15:guide id="4" pos="192">
          <p15:clr>
            <a:srgbClr val="A4A3A4"/>
          </p15:clr>
        </p15:guide>
        <p15:guide id="5" pos="33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7A"/>
    <a:srgbClr val="004A37"/>
    <a:srgbClr val="00417E"/>
    <a:srgbClr val="FFECD7"/>
    <a:srgbClr val="F7955A"/>
    <a:srgbClr val="666699"/>
    <a:srgbClr val="0066CC"/>
    <a:srgbClr val="D33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7"/>
    <p:restoredTop sz="93202"/>
  </p:normalViewPr>
  <p:slideViewPr>
    <p:cSldViewPr snapToGrid="0" showGuides="1">
      <p:cViewPr varScale="1">
        <p:scale>
          <a:sx n="67" d="100"/>
          <a:sy n="67" d="100"/>
        </p:scale>
        <p:origin x="1620" y="66"/>
      </p:cViewPr>
      <p:guideLst>
        <p:guide orient="horz" pos="1209"/>
        <p:guide orient="horz" pos="1803"/>
        <p:guide pos="2880"/>
        <p:guide pos="192"/>
        <p:guide pos="33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>
                <a:latin typeface="Times New Roman" panose="02020603050405020304" pitchFamily="8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84" charset="0"/>
              <a:ea typeface="+mn-ea"/>
              <a:cs typeface="+mn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8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84" charset="0"/>
              <a:ea typeface="+mn-ea"/>
              <a:cs typeface="+mn-cs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>
                <a:latin typeface="Times New Roman" panose="02020603050405020304" pitchFamily="8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84" charset="0"/>
              <a:ea typeface="+mn-ea"/>
              <a:cs typeface="+mn-cs"/>
            </a:endParaRP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>
              <a:buNone/>
            </a:pPr>
            <a:fld id="{9A0DB2DC-4C9A-4742-B13C-FB6460FD3503}" type="slidenum">
              <a:rPr lang="en-US" sz="1200" dirty="0">
                <a:latin typeface="Times New Roman" panose="02020603050405020304" pitchFamily="84" charset="0"/>
              </a:rPr>
              <a:t>‹#›</a:t>
            </a:fld>
            <a:endParaRPr lang="en-US" sz="1200" dirty="0">
              <a:latin typeface="Times New Roman" panose="02020603050405020304" pitchFamily="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pitchFamily="8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84" charset="0"/>
              <a:ea typeface="+mn-ea"/>
              <a:cs typeface="+mn-cs"/>
            </a:endParaRPr>
          </a:p>
        </p:txBody>
      </p:sp>
      <p:sp>
        <p:nvSpPr>
          <p:cNvPr id="32771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84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84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84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84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8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8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84" charset="0"/>
              <a:ea typeface="+mn-ea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pitchFamily="8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84" charset="0"/>
              <a:ea typeface="+mn-ea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>
              <a:buNone/>
            </a:pPr>
            <a:fld id="{9A0DB2DC-4C9A-4742-B13C-FB6460FD3503}" type="slidenum">
              <a:rPr lang="en-US" sz="1200" dirty="0">
                <a:latin typeface="Times New Roman" panose="02020603050405020304" pitchFamily="84" charset="0"/>
              </a:rPr>
              <a:t>‹#›</a:t>
            </a:fld>
            <a:endParaRPr lang="en-US" sz="1200" dirty="0">
              <a:latin typeface="Times New Roman" panose="02020603050405020304" pitchFamily="8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8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8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8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8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8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 w="12700" cap="sq">
            <a:solidFill>
              <a:srgbClr val="000000">
                <a:alpha val="100000"/>
              </a:srgbClr>
            </a:solidFill>
            <a:miter lim="800000"/>
            <a:headEnd w="sm" len="sm"/>
            <a:tailEnd w="sm" len="sm"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 w="12700" cap="sq">
            <a:solidFill>
              <a:srgbClr val="000000">
                <a:alpha val="100000"/>
              </a:srgbClr>
            </a:solidFill>
            <a:miter lim="800000"/>
            <a:headEnd w="sm" len="sm"/>
            <a:tailEnd w="sm" len="sm"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 w="12700" cap="sq">
            <a:solidFill>
              <a:srgbClr val="000000">
                <a:alpha val="100000"/>
              </a:srgbClr>
            </a:solidFill>
            <a:miter lim="800000"/>
            <a:headEnd w="sm" len="sm"/>
            <a:tailEnd w="sm" len="sm"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E9F2-D59C-4F0F-B979-70590F3CC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2EFA8-DB75-4C3E-A971-BEB0043AF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E7886-7512-4706-97C7-166372D9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11D2-EB96-4CDE-A839-C46FFE3EDEAD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482CF-DEF2-4AD1-BF1E-131B1F33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74757-FAE1-4FA8-9066-B8EDABC7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42DE-CBE6-4496-AECB-15CB5BA1B81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27AA79F2-4CDD-46F5-A543-4D66A569FE24}"/>
              </a:ext>
            </a:extLst>
          </p:cNvPr>
          <p:cNvSpPr txBox="1"/>
          <p:nvPr userDrawn="1"/>
        </p:nvSpPr>
        <p:spPr>
          <a:xfrm>
            <a:off x="260350" y="5029200"/>
            <a:ext cx="8686800" cy="915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>
              <a:buNone/>
            </a:pPr>
            <a:r>
              <a:rPr sz="1800" dirty="0">
                <a:solidFill>
                  <a:srgbClr val="D33325"/>
                </a:solidFill>
                <a:latin typeface="Arial" panose="020B0604020202020204" pitchFamily="34" charset="0"/>
              </a:rPr>
              <a:t>PowerPoint</a:t>
            </a:r>
            <a:r>
              <a:rPr sz="1800" baseline="30000" dirty="0">
                <a:solidFill>
                  <a:srgbClr val="D33325"/>
                </a:solidFill>
                <a:latin typeface="Arial" panose="020B0604020202020204" pitchFamily="34" charset="0"/>
              </a:rPr>
              <a:t>®</a:t>
            </a:r>
            <a:r>
              <a:rPr sz="1800" dirty="0">
                <a:solidFill>
                  <a:srgbClr val="D33325"/>
                </a:solidFill>
                <a:latin typeface="Arial" panose="020B0604020202020204" pitchFamily="34" charset="0"/>
              </a:rPr>
              <a:t> Lectures for</a:t>
            </a:r>
          </a:p>
          <a:p>
            <a:pPr lvl="0" algn="l">
              <a:buNone/>
            </a:pPr>
            <a:r>
              <a:rPr sz="1800" b="1" i="1" dirty="0">
                <a:solidFill>
                  <a:srgbClr val="D33325"/>
                </a:solidFill>
                <a:latin typeface="Arial" panose="020B0604020202020204" pitchFamily="34" charset="0"/>
              </a:rPr>
              <a:t>University Physics, Thirteenth Edition</a:t>
            </a:r>
          </a:p>
          <a:p>
            <a:pPr lvl="0" algn="l">
              <a:buNone/>
            </a:pPr>
            <a:r>
              <a:rPr sz="1800" b="1" i="1" dirty="0">
                <a:solidFill>
                  <a:srgbClr val="D33325"/>
                </a:solidFill>
                <a:latin typeface="Times New Roman" panose="02020603050405020304" pitchFamily="84" charset="0"/>
              </a:rPr>
              <a:t>   – Hugh D. Young and Roger A. Freedman</a:t>
            </a:r>
          </a:p>
        </p:txBody>
      </p:sp>
    </p:spTree>
    <p:extLst>
      <p:ext uri="{BB962C8B-B14F-4D97-AF65-F5344CB8AC3E}">
        <p14:creationId xmlns:p14="http://schemas.microsoft.com/office/powerpoint/2010/main" val="386292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8C57-A5D2-4C7F-BE7F-2514EA6E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7B18C-F16A-4E13-8B6E-B33B92C71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A845-55B2-4840-9B8D-E2C038BC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11D2-EB96-4CDE-A839-C46FFE3EDEAD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DBE1-03DD-4A77-B210-24FD3A3F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E67D4-F89B-47E9-8855-9D0166C6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42DE-CBE6-4496-AECB-15CB5BA1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7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4F050-DFB4-47F4-B105-AC7EB6900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4C6B3-AA06-4E87-A7EA-C7A57C58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F410F-FD7A-45B2-BADB-C105EB2E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11D2-EB96-4CDE-A839-C46FFE3EDEAD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AEEF-1E0E-42E2-9B5C-F468A882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76DD-4E53-4581-9818-EF2B56C4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42DE-CBE6-4496-AECB-15CB5BA1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50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B6C4-BA8E-4F06-B396-EB43DFD5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BBCE-1E0C-4F03-9546-B2D139BB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EB593-FD7E-4B9A-9115-25A7EE6F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11D2-EB96-4CDE-A839-C46FFE3EDEAD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E4C60-F12E-443E-A676-E82AB89B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D6A5C-559C-42AC-96BC-89C28E28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42DE-CBE6-4496-AECB-15CB5BA1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7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9483-3EC3-4490-8706-D51C12DE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207DC-8D46-4B60-92FB-A3D3EA8A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58836-2619-4506-9BAE-7E8BDC69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11D2-EB96-4CDE-A839-C46FFE3EDEAD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566BE-8991-47AE-816A-8A688468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257E0-317F-4FE7-B3B5-B4565960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42DE-CBE6-4496-AECB-15CB5BA1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9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20D4-62A6-4974-BAD0-33DC6983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7330-B3FA-4E4D-8965-487D728AC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AA91E-935D-4B29-92D4-120E0A615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A3461-AB42-4C31-B6AF-D5CA55FE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11D2-EB96-4CDE-A839-C46FFE3EDEAD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93184-BB5E-4ED8-8F13-869D8F87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BCFC2-9762-46D4-8816-3AE149F0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42DE-CBE6-4496-AECB-15CB5BA1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54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1AC4-051F-469C-97AB-9EB99011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85729-F5EA-4B65-AA07-6900CE44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09A5B-40AE-48B3-8799-DB081866D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DA2CF-686F-416C-877D-08EDB9B80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34F19-9994-4D23-9C96-9DE27DB7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A8A19-CC84-4393-A871-23E75475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11D2-EB96-4CDE-A839-C46FFE3EDEAD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7C465-7C6D-4C89-91AB-31563D95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0A725-DC31-405C-AB8F-0814F9CF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42DE-CBE6-4496-AECB-15CB5BA1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9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FFB0-2EB8-4E07-9EC7-58B9EE8C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543B2-D1F0-4F32-BF24-C1DD0BF8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11D2-EB96-4CDE-A839-C46FFE3EDEAD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DD3CA-66A9-4781-BAB0-EDD2403E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84394-D840-475E-A5B9-802A2628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42DE-CBE6-4496-AECB-15CB5BA1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95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353AB-F063-4A0C-92D0-A30554D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11D2-EB96-4CDE-A839-C46FFE3EDEAD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B1019-00D4-4315-B840-93AF738A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11123-208F-49D0-81DF-484FE91E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42DE-CBE6-4496-AECB-15CB5BA1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74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BC30-AA4A-4B80-8073-0B19E8D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0B83-8FAE-433A-8F59-F614CB5F6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5D4FE-ADB6-41C5-8BA6-C07282C80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9AFE6-C795-4048-9D07-99BEFE3F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11D2-EB96-4CDE-A839-C46FFE3EDEAD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03F6C-0D7E-49EF-948E-2DDE7EF5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A0596-E9D4-446B-9C08-615B77C1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42DE-CBE6-4496-AECB-15CB5BA1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6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619F-A55D-4651-B1A9-5A3EB846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BCE75-DCFA-429A-B282-6607FFB4F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A5587-CCF2-4295-9AE0-C2DE6A864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ADE9-BE3F-46AF-8B4B-665C7D8A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11D2-EB96-4CDE-A839-C46FFE3EDEAD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0216D-13DA-427B-BAAA-B45551EC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09BED-977A-4EF0-AA70-EBAF3394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42DE-CBE6-4496-AECB-15CB5BA1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60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E0233-1BCF-45E5-980D-3D9406F5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EF2B4-71E5-475B-892F-E6A4E6BA1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A8CE-C46F-45EE-BD9B-8425D741E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11D2-EB96-4CDE-A839-C46FFE3EDEAD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0E963-ADA5-419B-8A78-9AA04AF24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4B5FA-F419-426A-8418-86F84F2C4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C42DE-CBE6-4496-AECB-15CB5BA1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55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FD4B1BC-1773-435A-A53E-2DB606D5E5EF}"/>
              </a:ext>
            </a:extLst>
          </p:cNvPr>
          <p:cNvSpPr txBox="1">
            <a:spLocks/>
          </p:cNvSpPr>
          <p:nvPr/>
        </p:nvSpPr>
        <p:spPr>
          <a:xfrm>
            <a:off x="304800" y="76200"/>
            <a:ext cx="8839200" cy="590931"/>
          </a:xfrm>
          <a:prstGeom prst="rect">
            <a:avLst/>
          </a:prstGeom>
          <a:ln/>
        </p:spPr>
        <p:txBody>
          <a:bodyPr vert="horz" wrap="square" lIns="91440" tIns="45720" rIns="91440" bIns="45720" anchor="t" anchorCtr="0">
            <a:spAutoFit/>
          </a:bodyPr>
          <a:lstStyle>
            <a:lvl1pPr marL="450850" indent="-4508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+mj-lt"/>
                <a:ea typeface="+mj-ea"/>
                <a:cs typeface="+mj-cs"/>
              </a:defRPr>
            </a:lvl1pPr>
            <a:lvl2pPr marL="450850" indent="-4508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2pPr>
            <a:lvl3pPr marL="450850" indent="-4508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3pPr>
            <a:lvl4pPr marL="450850" indent="-4508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4pPr>
            <a:lvl5pPr marL="450850" indent="-4508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5pPr>
            <a:lvl6pPr marL="908050" indent="-45085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6pPr>
            <a:lvl7pPr marL="1365250" indent="-45085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7pPr>
            <a:lvl8pPr marL="1822450" indent="-45085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8pPr>
            <a:lvl9pPr marL="2279650" indent="-45085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9pPr>
          </a:lstStyle>
          <a:p>
            <a:pPr algn="ctr"/>
            <a:r>
              <a:rPr lang="en-US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BFD15-2737-429E-B1DE-BB38E347E106}"/>
              </a:ext>
            </a:extLst>
          </p:cNvPr>
          <p:cNvSpPr txBox="1"/>
          <p:nvPr/>
        </p:nvSpPr>
        <p:spPr>
          <a:xfrm>
            <a:off x="304800" y="1621304"/>
            <a:ext cx="78943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u="none" strike="noStrike" baseline="0" dirty="0">
                <a:solidFill>
                  <a:srgbClr val="33339B"/>
                </a:solidFill>
                <a:latin typeface="Arial" panose="020B0604020202020204" pitchFamily="34" charset="0"/>
              </a:rPr>
              <a:t>The polarization of light describes how the electric field in the Electromagnetic wave oscillates.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53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F599077-F66C-4B31-908F-C2D654576FEB}"/>
              </a:ext>
            </a:extLst>
          </p:cNvPr>
          <p:cNvSpPr txBox="1"/>
          <p:nvPr/>
        </p:nvSpPr>
        <p:spPr>
          <a:xfrm>
            <a:off x="406449" y="962025"/>
            <a:ext cx="8153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interesting phenomenon associated with polarized light is the ability of some crystals to split an unpolarized beam of light into two polarized beams.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occurs because the crystal has one value for the index of refraction of polarized light but a different value for the index of refraction of light polarized in the perpendicular direction, so that each component has its own angle of refraction.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70535-DB7C-484C-A957-65F57B6DB51C}"/>
              </a:ext>
            </a:extLst>
          </p:cNvPr>
          <p:cNvSpPr txBox="1"/>
          <p:nvPr/>
        </p:nvSpPr>
        <p:spPr>
          <a:xfrm>
            <a:off x="1021080" y="150614"/>
            <a:ext cx="6720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solidFill>
                  <a:srgbClr val="FF3300"/>
                </a:solidFill>
                <a:latin typeface="Arial" panose="020B0604020202020204" pitchFamily="34" charset="0"/>
              </a:rPr>
              <a:t>Polarization by </a:t>
            </a:r>
            <a:r>
              <a:rPr lang="en-IN" sz="2800" b="1" dirty="0">
                <a:solidFill>
                  <a:srgbClr val="FF3300"/>
                </a:solidFill>
                <a:latin typeface="Arial" panose="020B0604020202020204" pitchFamily="34" charset="0"/>
              </a:rPr>
              <a:t>Birefringent </a:t>
            </a:r>
            <a:r>
              <a:rPr lang="en-IN" sz="2800" b="1" i="0" u="none" strike="noStrike" baseline="0" dirty="0">
                <a:solidFill>
                  <a:srgbClr val="FF3300"/>
                </a:solidFill>
                <a:latin typeface="Arial" panose="020B0604020202020204" pitchFamily="34" charset="0"/>
              </a:rPr>
              <a:t>Crystals</a:t>
            </a:r>
            <a:endParaRPr lang="en-IN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51E08-8F6C-4176-962C-5CC1C3D5C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20" y="4331293"/>
            <a:ext cx="5598258" cy="179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F599077-F66C-4B31-908F-C2D654576FEB}"/>
              </a:ext>
            </a:extLst>
          </p:cNvPr>
          <p:cNvSpPr txBox="1"/>
          <p:nvPr/>
        </p:nvSpPr>
        <p:spPr>
          <a:xfrm>
            <a:off x="381000" y="733425"/>
            <a:ext cx="8153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crystals are said to be birefringent, and, when aligned properly, two perpendicularly polarized beams will emerge from the crystal.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Birefringent crystals can be used to produce polarized beams from unpolarized light.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birefringent materials preferentially absorb one of the polarizations. These materials are called dichroic and can produce polarization by this preferential absorption..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70535-DB7C-484C-A957-65F57B6DB51C}"/>
              </a:ext>
            </a:extLst>
          </p:cNvPr>
          <p:cNvSpPr txBox="1"/>
          <p:nvPr/>
        </p:nvSpPr>
        <p:spPr>
          <a:xfrm>
            <a:off x="1584960" y="150614"/>
            <a:ext cx="527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solidFill>
                  <a:srgbClr val="FF3300"/>
                </a:solidFill>
                <a:latin typeface="Arial" panose="020B0604020202020204" pitchFamily="34" charset="0"/>
              </a:rPr>
              <a:t>Polarization by Crystals</a:t>
            </a:r>
            <a:endParaRPr lang="en-IN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51E08-8F6C-4176-962C-5CC1C3D5C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71" y="4666573"/>
            <a:ext cx="5598258" cy="179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2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2B13-A1B5-41BE-88EE-1AA56FB4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56" y="1306949"/>
            <a:ext cx="8511064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Unpolarized light scattering from air molecules shakes their electrons perpendicular to the direction of the original ray. The scattered light therefore has a polarization perpendicular to the original direction and none parallel to the original direction.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E2BA9-62B2-4B07-BD64-93DAFAED2292}"/>
              </a:ext>
            </a:extLst>
          </p:cNvPr>
          <p:cNvSpPr txBox="1"/>
          <p:nvPr/>
        </p:nvSpPr>
        <p:spPr>
          <a:xfrm>
            <a:off x="1493520" y="455414"/>
            <a:ext cx="5745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Polarization by scattering</a:t>
            </a: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67EF6-3768-4FCE-933B-7BA77C4B6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3115528"/>
            <a:ext cx="5251133" cy="32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7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792C60-7DA5-42D1-A5BE-DC5DD173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3848"/>
            <a:ext cx="8141441" cy="4366844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D79481F-B6F2-42C6-8630-17ACEBD8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839200" cy="646331"/>
          </a:xfrm>
          <a:ln/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Malus’s law</a:t>
            </a:r>
            <a:r>
              <a:rPr lang="en-US" altLang="en-US" sz="36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950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8839200" cy="646331"/>
          </a:xfrm>
          <a:ln/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Malus’s law</a:t>
            </a:r>
            <a:r>
              <a:rPr lang="en-US" altLang="en-US" sz="36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47650" y="719138"/>
            <a:ext cx="8686800" cy="3118803"/>
          </a:xfrm>
          <a:ln/>
        </p:spPr>
        <p:txBody>
          <a:bodyPr vert="horz" wrap="square" lIns="91440" tIns="45720" rIns="91440" bIns="45720" anchor="t" anchorCtr="0">
            <a:spAutoFit/>
          </a:bodyPr>
          <a:lstStyle/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second polarizer (the analyzer) at angle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84" charset="2"/>
              </a:rPr>
              <a:t>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to the first further reduces the intensity according to:</a:t>
            </a:r>
          </a:p>
          <a:p>
            <a:pPr lvl="1">
              <a:lnSpc>
                <a:spcPct val="90000"/>
              </a:lnSpc>
              <a:buFontTx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Malus’s law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I</a:t>
            </a:r>
            <a:r>
              <a:rPr lang="en-US" altLang="en-US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en-U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84" charset="2"/>
              </a:rPr>
              <a:t>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9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polarizer reduces the intensity of unpolarized light 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by a factor of 2, so the intensity of transmitted light is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</a:t>
            </a:r>
          </a:p>
          <a:p>
            <a:pPr lvl="1">
              <a:lnSpc>
                <a:spcPct val="9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F7D34-EACE-4619-B07F-DDCF8ACC337E}"/>
              </a:ext>
            </a:extLst>
          </p:cNvPr>
          <p:cNvSpPr txBox="1"/>
          <p:nvPr/>
        </p:nvSpPr>
        <p:spPr>
          <a:xfrm>
            <a:off x="389025" y="3668470"/>
            <a:ext cx="8061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u="none" strike="noStrike" baseline="0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only the component of the incident electric field </a:t>
            </a:r>
            <a:r>
              <a:rPr lang="en-IN" sz="2400" b="0" i="1" u="none" strike="noStrike" baseline="0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IN" sz="2400" b="0" i="0" u="none" strike="noStrike" baseline="0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to the polarizing axis is transmitted.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6CC67-7724-4B7C-8859-AC43E4658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012" y="4711971"/>
            <a:ext cx="3497985" cy="588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5CF98C-A006-4499-B8B0-B755B89BA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69" y="5299994"/>
            <a:ext cx="5644028" cy="14652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8839200" cy="549381"/>
          </a:xfrm>
          <a:ln/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polarization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76200" y="747713"/>
            <a:ext cx="8677275" cy="1808162"/>
          </a:xfrm>
          <a:ln/>
        </p:spPr>
        <p:txBody>
          <a:bodyPr vert="horz" wrap="square" lIns="91440" tIns="45720" rIns="91440" bIns="45720" anchor="t" anchorCtr="0">
            <a:spAutoFit/>
          </a:bodyPr>
          <a:lstStyle/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en-US" sz="2400" i="1" dirty="0"/>
              <a:t>Circular polarization</a:t>
            </a:r>
            <a:r>
              <a:rPr lang="en-US" altLang="en-US" sz="2400" dirty="0"/>
              <a:t> results from the superposition of two perpendicularly polarized electromagnetic waves having equal amplitude but a quarter-cycle phase difference. The result is that the electric field vector has constant amplitude but rotates about the direction of propagation. </a:t>
            </a:r>
          </a:p>
        </p:txBody>
      </p:sp>
      <p:pic>
        <p:nvPicPr>
          <p:cNvPr id="25604" name="Picture 5" descr="33_30_Figure"/>
          <p:cNvPicPr>
            <a:picLocks noChangeAspect="1"/>
          </p:cNvPicPr>
          <p:nvPr/>
        </p:nvPicPr>
        <p:blipFill>
          <a:blip r:embed="rId3"/>
          <a:srcRect b="3993"/>
          <a:stretch>
            <a:fillRect/>
          </a:stretch>
        </p:blipFill>
        <p:spPr>
          <a:xfrm>
            <a:off x="454025" y="2743200"/>
            <a:ext cx="8232775" cy="3679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686E6D-4BB2-4B83-8BF9-2D3D4228D43F}"/>
              </a:ext>
            </a:extLst>
          </p:cNvPr>
          <p:cNvSpPr txBox="1"/>
          <p:nvPr/>
        </p:nvSpPr>
        <p:spPr>
          <a:xfrm>
            <a:off x="198120" y="1000629"/>
            <a:ext cx="474515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Liquid crystals are so named because their molecules can be aligned even though they are in a liquid. Liquid crystals have the property that they can rotate the polarization of light passing through them by 90°.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this property can be turned off by the application of a voltage.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manipulate this characteristic quickly and in small, well-defined regions to create the contrast patterns we see in so many LCD devices.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A09E1-1E1E-40D0-B4AC-DF0986586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333"/>
          <a:stretch/>
        </p:blipFill>
        <p:spPr>
          <a:xfrm>
            <a:off x="5263317" y="1780094"/>
            <a:ext cx="3682563" cy="4073382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2224C5E-6C48-4EA3-B435-CFFBBEA5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839200" cy="646331"/>
          </a:xfrm>
          <a:ln/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Liquid Crystal Display</a:t>
            </a:r>
            <a:endParaRPr lang="en-US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95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604851-FD54-4B9B-A4A8-D3B700B7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3" y="1618828"/>
            <a:ext cx="7188518" cy="452193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CCE0988-5A2E-47F5-90FE-2D1618F1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43840"/>
            <a:ext cx="8839200" cy="923330"/>
          </a:xfrm>
          <a:ln/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reflection using polarizing filter</a:t>
            </a:r>
            <a:b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Polaroid cameras</a:t>
            </a:r>
          </a:p>
        </p:txBody>
      </p:sp>
    </p:spTree>
    <p:extLst>
      <p:ext uri="{BB962C8B-B14F-4D97-AF65-F5344CB8AC3E}">
        <p14:creationId xmlns:p14="http://schemas.microsoft.com/office/powerpoint/2010/main" val="1495993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C4891C-A591-4488-8102-6A881BE4658B}"/>
              </a:ext>
            </a:extLst>
          </p:cNvPr>
          <p:cNvSpPr txBox="1"/>
          <p:nvPr/>
        </p:nvSpPr>
        <p:spPr>
          <a:xfrm>
            <a:off x="1005840" y="1600200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movies -  any polarization involved ?</a:t>
            </a:r>
          </a:p>
        </p:txBody>
      </p:sp>
    </p:spTree>
    <p:extLst>
      <p:ext uri="{BB962C8B-B14F-4D97-AF65-F5344CB8AC3E}">
        <p14:creationId xmlns:p14="http://schemas.microsoft.com/office/powerpoint/2010/main" val="1435169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21BA-AFC2-4935-B3E5-CA1BCD911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30" y="1253330"/>
            <a:ext cx="8423910" cy="505602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polarized 3D system uses polarization glasses to create the illusion of three-dimensional images by restricting the light that reaches each eye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present stereoscopic images and films, two images are projected superimposed onto the same screen or display through different polarizing filters.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viewer wears low-cost eyeglasses which contain a pair of different polarizing filters. As each filter passes only that light which is similarly polarized and blocks the light polarized in the opposite direction, each eye sees a different image.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to produce a three-dimensional effect by projecting the same scene into both eyes, but depicted from slightly different perspectives.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E0B37-9E71-45C8-93D1-7AD858696DF1}"/>
              </a:ext>
            </a:extLst>
          </p:cNvPr>
          <p:cNvSpPr txBox="1"/>
          <p:nvPr/>
        </p:nvSpPr>
        <p:spPr>
          <a:xfrm>
            <a:off x="228600" y="157817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movies -  any polarization involved ?</a:t>
            </a:r>
          </a:p>
        </p:txBody>
      </p:sp>
    </p:spTree>
    <p:extLst>
      <p:ext uri="{BB962C8B-B14F-4D97-AF65-F5344CB8AC3E}">
        <p14:creationId xmlns:p14="http://schemas.microsoft.com/office/powerpoint/2010/main" val="163661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F079CD-C748-4E95-B130-BBF933C8562B}"/>
              </a:ext>
            </a:extLst>
          </p:cNvPr>
          <p:cNvSpPr txBox="1"/>
          <p:nvPr/>
        </p:nvSpPr>
        <p:spPr>
          <a:xfrm>
            <a:off x="350520" y="1457539"/>
            <a:ext cx="77419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light or ordinary light is unpolarized in nature. Means vibrations take place symmetrically in all directions in the plane perpendicular to the direction of propagation of light.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0F957-38F2-4A33-8FF5-751AEFD5027F}"/>
              </a:ext>
            </a:extLst>
          </p:cNvPr>
          <p:cNvSpPr txBox="1"/>
          <p:nvPr/>
        </p:nvSpPr>
        <p:spPr>
          <a:xfrm>
            <a:off x="198120" y="455545"/>
            <a:ext cx="300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Unpolarized  light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9CD64C-DAE1-4037-B53C-F4BC091EC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1" t="11406" r="63630" b="54227"/>
          <a:stretch/>
        </p:blipFill>
        <p:spPr>
          <a:xfrm>
            <a:off x="1699260" y="3505974"/>
            <a:ext cx="2872740" cy="26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3112ED-4E77-4316-9E52-2AA2D64FF9E5}"/>
              </a:ext>
            </a:extLst>
          </p:cNvPr>
          <p:cNvSpPr txBox="1"/>
          <p:nvPr/>
        </p:nvSpPr>
        <p:spPr>
          <a:xfrm>
            <a:off x="487680" y="1221491"/>
            <a:ext cx="78028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field only going up and down – say it is linearly or plane polarized.</a:t>
            </a:r>
          </a:p>
          <a:p>
            <a:pPr algn="l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transforming unpolarized light into polarized light is known as polarization.</a:t>
            </a:r>
          </a:p>
        </p:txBody>
      </p:sp>
      <p:pic>
        <p:nvPicPr>
          <p:cNvPr id="4" name="Picture 7" descr="http://hyperphysics.phy-astr.gsu.edu/hbase/phyopt/imgpho/pollin.gif">
            <a:extLst>
              <a:ext uri="{FF2B5EF4-FFF2-40B4-BE49-F238E27FC236}">
                <a16:creationId xmlns:a16="http://schemas.microsoft.com/office/drawing/2014/main" id="{43B20B99-A1BB-447F-9649-AAF33F232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"/>
          <a:stretch/>
        </p:blipFill>
        <p:spPr>
          <a:xfrm>
            <a:off x="1999615" y="3697517"/>
            <a:ext cx="3867785" cy="2676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8344EB3-4BE7-45F0-B692-AF2E2839FC56}"/>
              </a:ext>
            </a:extLst>
          </p:cNvPr>
          <p:cNvSpPr txBox="1">
            <a:spLocks/>
          </p:cNvSpPr>
          <p:nvPr/>
        </p:nvSpPr>
        <p:spPr>
          <a:xfrm>
            <a:off x="304800" y="76200"/>
            <a:ext cx="8839200" cy="590931"/>
          </a:xfrm>
          <a:prstGeom prst="rect">
            <a:avLst/>
          </a:prstGeom>
          <a:ln/>
        </p:spPr>
        <p:txBody>
          <a:bodyPr vert="horz" wrap="square" lIns="91440" tIns="45720" rIns="91440" bIns="45720" anchor="t" anchorCtr="0">
            <a:spAutoFit/>
          </a:bodyPr>
          <a:lstStyle>
            <a:lvl1pPr marL="450850" indent="-4508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+mj-lt"/>
                <a:ea typeface="+mj-ea"/>
                <a:cs typeface="+mj-cs"/>
              </a:defRPr>
            </a:lvl1pPr>
            <a:lvl2pPr marL="450850" indent="-4508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2pPr>
            <a:lvl3pPr marL="450850" indent="-4508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3pPr>
            <a:lvl4pPr marL="450850" indent="-4508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4pPr>
            <a:lvl5pPr marL="450850" indent="-4508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5pPr>
            <a:lvl6pPr marL="908050" indent="-45085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6pPr>
            <a:lvl7pPr marL="1365250" indent="-45085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7pPr>
            <a:lvl8pPr marL="1822450" indent="-45085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8pPr>
            <a:lvl9pPr marL="2279650" indent="-45085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9pPr>
          </a:lstStyle>
          <a:p>
            <a:pPr algn="ctr"/>
            <a:r>
              <a:rPr lang="en-US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Polarization</a:t>
            </a:r>
          </a:p>
        </p:txBody>
      </p:sp>
    </p:spTree>
    <p:extLst>
      <p:ext uri="{BB962C8B-B14F-4D97-AF65-F5344CB8AC3E}">
        <p14:creationId xmlns:p14="http://schemas.microsoft.com/office/powerpoint/2010/main" val="101479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374015" y="704851"/>
            <a:ext cx="8488680" cy="1085425"/>
          </a:xfrm>
          <a:ln/>
        </p:spPr>
        <p:txBody>
          <a:bodyPr vert="horz" wrap="square" lIns="91440" tIns="45720" rIns="91440" bIns="45720" anchor="t" anchorCtr="0">
            <a:spAutoFit/>
          </a:bodyPr>
          <a:lstStyle/>
          <a:p>
            <a:pPr marL="342900" lvl="1" indent="0">
              <a:lnSpc>
                <a:spcPct val="90000"/>
              </a:lnSpc>
              <a:buNone/>
            </a:pPr>
            <a:r>
              <a:rPr lang="en-IN" sz="2400" b="0" i="0" dirty="0">
                <a:solidFill>
                  <a:srgbClr val="0048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Suppose light is propagating in x-direction Mathematically a plane polarized light can be represented as:</a:t>
            </a:r>
            <a:endParaRPr lang="en-US" altLang="en-US" sz="2400" dirty="0">
              <a:solidFill>
                <a:srgbClr val="0048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en-US" sz="2000" dirty="0">
              <a:solidFill>
                <a:srgbClr val="0048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057033"/>
              </p:ext>
            </p:extLst>
          </p:nvPr>
        </p:nvGraphicFramePr>
        <p:xfrm>
          <a:off x="2212974" y="5199538"/>
          <a:ext cx="3552174" cy="1075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1676400" imgH="508000" progId="Equation.DSMT4">
                  <p:embed/>
                </p:oleObj>
              </mc:Choice>
              <mc:Fallback>
                <p:oleObj r:id="rId4" imgW="1676400" imgH="508000" progId="Equation.DSMT4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2974" y="5199538"/>
                        <a:ext cx="3552174" cy="10755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0" name="Picture 7" descr="http://hyperphysics.phy-astr.gsu.edu/hbase/phyopt/imgpho/pollin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3899" y="2090737"/>
            <a:ext cx="3870325" cy="2676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5F80DA0B-97C8-48B4-A4FB-DD1BAEF8F1C1}"/>
              </a:ext>
            </a:extLst>
          </p:cNvPr>
          <p:cNvSpPr txBox="1">
            <a:spLocks/>
          </p:cNvSpPr>
          <p:nvPr/>
        </p:nvSpPr>
        <p:spPr>
          <a:xfrm>
            <a:off x="304800" y="76200"/>
            <a:ext cx="8839200" cy="590931"/>
          </a:xfrm>
          <a:prstGeom prst="rect">
            <a:avLst/>
          </a:prstGeom>
          <a:ln/>
        </p:spPr>
        <p:txBody>
          <a:bodyPr vert="horz" wrap="square" lIns="91440" tIns="45720" rIns="91440" bIns="45720" anchor="t" anchorCtr="0">
            <a:spAutoFit/>
          </a:bodyPr>
          <a:lstStyle>
            <a:lvl1pPr marL="450850" indent="-4508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+mj-lt"/>
                <a:ea typeface="+mj-ea"/>
                <a:cs typeface="+mj-cs"/>
              </a:defRPr>
            </a:lvl1pPr>
            <a:lvl2pPr marL="450850" indent="-4508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2pPr>
            <a:lvl3pPr marL="450850" indent="-4508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3pPr>
            <a:lvl4pPr marL="450850" indent="-4508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4pPr>
            <a:lvl5pPr marL="450850" indent="-4508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5pPr>
            <a:lvl6pPr marL="908050" indent="-45085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6pPr>
            <a:lvl7pPr marL="1365250" indent="-45085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7pPr>
            <a:lvl8pPr marL="1822450" indent="-45085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8pPr>
            <a:lvl9pPr marL="2279650" indent="-45085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anose="02020603050405020304" pitchFamily="84" charset="0"/>
              </a:defRPr>
            </a:lvl9pPr>
          </a:lstStyle>
          <a:p>
            <a:pPr algn="ctr"/>
            <a:r>
              <a:rPr lang="en-US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E8AF23-8526-4A01-8446-05E0D2AE91A9}"/>
              </a:ext>
            </a:extLst>
          </p:cNvPr>
          <p:cNvSpPr txBox="1"/>
          <p:nvPr/>
        </p:nvSpPr>
        <p:spPr>
          <a:xfrm>
            <a:off x="480060" y="1316058"/>
            <a:ext cx="43357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0048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1881 Brewster on the basis of his experimental observations discovered that </a:t>
            </a:r>
            <a:r>
              <a:rPr lang="en-IN" sz="2400" b="0" i="1" dirty="0">
                <a:solidFill>
                  <a:srgbClr val="0048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unpolarized light is incident at polarizing angle on the dielectric medium the reflected light is completely plane polarized</a:t>
            </a:r>
            <a:r>
              <a:rPr lang="en-IN" sz="2400" b="0" i="0" dirty="0">
                <a:solidFill>
                  <a:srgbClr val="0048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N" sz="2400" dirty="0">
              <a:solidFill>
                <a:srgbClr val="0048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dirty="0">
                <a:solidFill>
                  <a:srgbClr val="0048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polarizing angle is different for different reflecting surfaces.</a:t>
            </a:r>
            <a:endParaRPr lang="en-IN" sz="2400" dirty="0">
              <a:solidFill>
                <a:srgbClr val="0048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AF5CDC-D724-4260-87A7-DE4F24AA929F}"/>
              </a:ext>
            </a:extLst>
          </p:cNvPr>
          <p:cNvSpPr txBox="1"/>
          <p:nvPr/>
        </p:nvSpPr>
        <p:spPr>
          <a:xfrm>
            <a:off x="2286000" y="15061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solidFill>
                  <a:srgbClr val="FF3300"/>
                </a:solidFill>
                <a:latin typeface="Arial" panose="020B0604020202020204" pitchFamily="34" charset="0"/>
              </a:rPr>
              <a:t>Polarization by Reflection</a:t>
            </a:r>
            <a:endParaRPr lang="en-IN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23BA2B-78DF-4FB2-BECD-1ADC858FA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706434"/>
            <a:ext cx="2822724" cy="29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2C1BE3-126E-42CA-8D4D-32CCFCC44258}"/>
              </a:ext>
            </a:extLst>
          </p:cNvPr>
          <p:cNvSpPr txBox="1"/>
          <p:nvPr/>
        </p:nvSpPr>
        <p:spPr>
          <a:xfrm>
            <a:off x="144780" y="1447458"/>
            <a:ext cx="47472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0" i="0" u="none" strike="noStrike" baseline="0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refracted ray is perpendicular to the reflected ray, the electric field parallel to the page (plane of incidence) in the medium does not produce a reflected ray since there is no component of that field perpendicular to the reflected ray (EM waves are transverse).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C93A6-39AB-406E-B800-56D38A6BC042}"/>
              </a:ext>
            </a:extLst>
          </p:cNvPr>
          <p:cNvSpPr txBox="1"/>
          <p:nvPr/>
        </p:nvSpPr>
        <p:spPr>
          <a:xfrm>
            <a:off x="2286000" y="15061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solidFill>
                  <a:srgbClr val="FF3300"/>
                </a:solidFill>
                <a:latin typeface="Arial" panose="020B0604020202020204" pitchFamily="34" charset="0"/>
              </a:rPr>
              <a:t>Polarization by Reflection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609A2B-F746-405E-A941-C63A0D776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8"/>
          <a:stretch/>
        </p:blipFill>
        <p:spPr>
          <a:xfrm>
            <a:off x="5433060" y="1645578"/>
            <a:ext cx="3185160" cy="30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3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5872CB-737F-4B0A-B6E6-746FE9A9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39" y="1584333"/>
            <a:ext cx="4581576" cy="1662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07B6E2-E409-42EC-9E95-6ED9742FF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224" y="3842064"/>
            <a:ext cx="4383607" cy="993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A0EF08-31A1-47CD-9C6A-37B5E911DF0D}"/>
              </a:ext>
            </a:extLst>
          </p:cNvPr>
          <p:cNvSpPr txBox="1"/>
          <p:nvPr/>
        </p:nvSpPr>
        <p:spPr>
          <a:xfrm>
            <a:off x="2286000" y="15061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solidFill>
                  <a:srgbClr val="FF3300"/>
                </a:solidFill>
                <a:latin typeface="Arial" panose="020B0604020202020204" pitchFamily="34" charset="0"/>
              </a:rPr>
              <a:t>Polarization by Reflection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EEC558-8485-4EC7-BC21-6B127231E9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68"/>
          <a:stretch/>
        </p:blipFill>
        <p:spPr>
          <a:xfrm>
            <a:off x="455169" y="1618871"/>
            <a:ext cx="3126231" cy="325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6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99638A-2E92-4622-AC84-FE01F95A4499}"/>
              </a:ext>
            </a:extLst>
          </p:cNvPr>
          <p:cNvSpPr txBox="1"/>
          <p:nvPr/>
        </p:nvSpPr>
        <p:spPr>
          <a:xfrm>
            <a:off x="1584960" y="150614"/>
            <a:ext cx="527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solidFill>
                  <a:srgbClr val="FF3300"/>
                </a:solidFill>
                <a:latin typeface="Arial" panose="020B0604020202020204" pitchFamily="34" charset="0"/>
              </a:rPr>
              <a:t>Polarization by Absorption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80DC4-3D82-48D8-9252-DB0947052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417" y="1711365"/>
            <a:ext cx="3408925" cy="3435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428736-E3EC-4800-B26C-6EB323BDD2D4}"/>
              </a:ext>
            </a:extLst>
          </p:cNvPr>
          <p:cNvSpPr txBox="1"/>
          <p:nvPr/>
        </p:nvSpPr>
        <p:spPr>
          <a:xfrm>
            <a:off x="259777" y="982175"/>
            <a:ext cx="457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Polarization can also be achieved by passing the light through a substance that absorbs light vibrating in all directions except one. 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Anisotropic crystals have this property in certain directions, called privileged directions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l"/>
            <a:endParaRPr lang="en-I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device used to make polarized light in modern microscopes is a 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Polaroid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 trade name for a plastic film made by the Polaroid Corporation. </a:t>
            </a:r>
          </a:p>
        </p:txBody>
      </p:sp>
    </p:spTree>
    <p:extLst>
      <p:ext uri="{BB962C8B-B14F-4D97-AF65-F5344CB8AC3E}">
        <p14:creationId xmlns:p14="http://schemas.microsoft.com/office/powerpoint/2010/main" val="415278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99638A-2E92-4622-AC84-FE01F95A4499}"/>
              </a:ext>
            </a:extLst>
          </p:cNvPr>
          <p:cNvSpPr txBox="1"/>
          <p:nvPr/>
        </p:nvSpPr>
        <p:spPr>
          <a:xfrm>
            <a:off x="1584960" y="150614"/>
            <a:ext cx="527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solidFill>
                  <a:srgbClr val="FF3300"/>
                </a:solidFill>
                <a:latin typeface="Arial" panose="020B0604020202020204" pitchFamily="34" charset="0"/>
              </a:rPr>
              <a:t>Polarization by Absorption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80DC4-3D82-48D8-9252-DB0947052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417" y="1711365"/>
            <a:ext cx="3408925" cy="3435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428736-E3EC-4800-B26C-6EB323BDD2D4}"/>
              </a:ext>
            </a:extLst>
          </p:cNvPr>
          <p:cNvSpPr txBox="1"/>
          <p:nvPr/>
        </p:nvSpPr>
        <p:spPr>
          <a:xfrm>
            <a:off x="152400" y="1388745"/>
            <a:ext cx="457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A Polaroid consists of long-chain organic molecules that are aligned in one direction an placed in a plastic sheet.  </a:t>
            </a:r>
          </a:p>
          <a:p>
            <a:pPr algn="l"/>
            <a:r>
              <a:rPr lang="en-IN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They are placed close enough to form a closely spaced linear grid, that allows the passage of light vibrating only in the same direction as the grid.  </a:t>
            </a:r>
          </a:p>
          <a:p>
            <a:pPr algn="l"/>
            <a:r>
              <a:rPr lang="en-IN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Light vibrating in all other directions is absorbed.  Such a device is also called a </a:t>
            </a:r>
            <a:r>
              <a:rPr lang="en-IN" sz="2400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polarizer</a:t>
            </a:r>
            <a:r>
              <a:rPr lang="en-IN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229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9" ma:contentTypeDescription="Create a new document." ma:contentTypeScope="" ma:versionID="0aedef549c164c34712370ab5805c01b">
  <xsd:schema xmlns:xsd="http://www.w3.org/2001/XMLSchema" xmlns:xs="http://www.w3.org/2001/XMLSchema" xmlns:p="http://schemas.microsoft.com/office/2006/metadata/properties" xmlns:ns2="e1c6362d-a4cf-4332-97ee-bae0976acd4c" xmlns:ns3="73e7f7fa-ec36-4c47-a2e2-92953579c3c2" targetNamespace="http://schemas.microsoft.com/office/2006/metadata/properties" ma:root="true" ma:fieldsID="298552c5650e39ae737aa9419065ea44" ns2:_="" ns3:_="">
    <xsd:import namespace="e1c6362d-a4cf-4332-97ee-bae0976acd4c"/>
    <xsd:import namespace="73e7f7fa-ec36-4c47-a2e2-92953579c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7f7fa-ec36-4c47-a2e2-92953579c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CCA650-4DA8-4CC8-BAFF-CEC21B992126}"/>
</file>

<file path=customXml/itemProps2.xml><?xml version="1.0" encoding="utf-8"?>
<ds:datastoreItem xmlns:ds="http://schemas.openxmlformats.org/officeDocument/2006/customXml" ds:itemID="{29AADE51-2A03-4AB4-B2C8-E6894FE9F8CB}"/>
</file>

<file path=customXml/itemProps3.xml><?xml version="1.0" encoding="utf-8"?>
<ds:datastoreItem xmlns:ds="http://schemas.openxmlformats.org/officeDocument/2006/customXml" ds:itemID="{A972BC58-E88E-497E-9A5B-272938BBBD3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852</Words>
  <Application>Microsoft Office PowerPoint</Application>
  <PresentationFormat>On-screen Show (4:3)</PresentationFormat>
  <Paragraphs>56</Paragraphs>
  <Slides>19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Equation.DSMT4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Malus’s law </vt:lpstr>
      <vt:lpstr>Malus’s law </vt:lpstr>
      <vt:lpstr>Circular polarization</vt:lpstr>
      <vt:lpstr>Liquid Crystal Display</vt:lpstr>
      <vt:lpstr>Removing reflection using polarizing filter Polaroid cameras</vt:lpstr>
      <vt:lpstr>PowerPoint Presentation</vt:lpstr>
      <vt:lpstr>PowerPoint Presentation</vt:lpstr>
    </vt:vector>
  </TitlesOfParts>
  <Company>Benjamin Cummings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slide</dc:title>
  <dc:creator>BCP User</dc:creator>
  <cp:lastModifiedBy>Prema P (Science)</cp:lastModifiedBy>
  <cp:revision>425</cp:revision>
  <cp:lastPrinted>2021-06-10T09:30:25Z</cp:lastPrinted>
  <dcterms:created xsi:type="dcterms:W3CDTF">2002-07-11T17:04:39Z</dcterms:created>
  <dcterms:modified xsi:type="dcterms:W3CDTF">2022-02-03T04:57:12Z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  <property fmtid="{D5CDD505-2E9C-101B-9397-08002B2CF9AE}" pid="3" name="ContentTypeId">
    <vt:lpwstr>0x010100EF5376321D990243BCF387BF0DFDD19D</vt:lpwstr>
  </property>
</Properties>
</file>