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4"/>
  </p:sldMasterIdLst>
  <p:notesMasterIdLst>
    <p:notesMasterId r:id="rId27"/>
  </p:notesMasterIdLst>
  <p:handoutMasterIdLst>
    <p:handoutMasterId r:id="rId28"/>
  </p:handoutMasterIdLst>
  <p:sldIdLst>
    <p:sldId id="274" r:id="rId5"/>
    <p:sldId id="356" r:id="rId6"/>
    <p:sldId id="357" r:id="rId7"/>
    <p:sldId id="312" r:id="rId8"/>
    <p:sldId id="358" r:id="rId9"/>
    <p:sldId id="359" r:id="rId10"/>
    <p:sldId id="342" r:id="rId11"/>
    <p:sldId id="343" r:id="rId12"/>
    <p:sldId id="360" r:id="rId13"/>
    <p:sldId id="344" r:id="rId14"/>
    <p:sldId id="345" r:id="rId15"/>
    <p:sldId id="338" r:id="rId16"/>
    <p:sldId id="346" r:id="rId17"/>
    <p:sldId id="348" r:id="rId18"/>
    <p:sldId id="347" r:id="rId19"/>
    <p:sldId id="349" r:id="rId20"/>
    <p:sldId id="350" r:id="rId21"/>
    <p:sldId id="351" r:id="rId22"/>
    <p:sldId id="352" r:id="rId23"/>
    <p:sldId id="353" r:id="rId24"/>
    <p:sldId id="354" r:id="rId25"/>
    <p:sldId id="355" r:id="rId26"/>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5" autoAdjust="0"/>
    <p:restoredTop sz="94674" autoAdjust="0"/>
  </p:normalViewPr>
  <p:slideViewPr>
    <p:cSldViewPr snapToGrid="0" snapToObjects="1">
      <p:cViewPr varScale="1">
        <p:scale>
          <a:sx n="68" d="100"/>
          <a:sy n="68" d="100"/>
        </p:scale>
        <p:origin x="1500" y="72"/>
      </p:cViewPr>
      <p:guideLst/>
    </p:cSldViewPr>
  </p:slideViewPr>
  <p:notesTextViewPr>
    <p:cViewPr>
      <p:scale>
        <a:sx n="1" d="1"/>
        <a:sy n="1" d="1"/>
      </p:scale>
      <p:origin x="0" y="0"/>
    </p:cViewPr>
  </p:notesTextViewPr>
  <p:notesViewPr>
    <p:cSldViewPr snapToGrid="0" snapToObjects="1">
      <p:cViewPr varScale="1">
        <p:scale>
          <a:sx n="59" d="100"/>
          <a:sy n="59" d="100"/>
        </p:scale>
        <p:origin x="2458"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55C356-87C3-46C0-9BE5-0C438CD86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084F9A-0678-4D9D-A6DE-5580339F30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466B4-265E-45CE-96BF-654B8C3EDD3A}" type="datetimeFigureOut">
              <a:rPr lang="en-US" smtClean="0"/>
              <a:t>6/9/2021</a:t>
            </a:fld>
            <a:endParaRPr lang="en-US" dirty="0"/>
          </a:p>
        </p:txBody>
      </p:sp>
      <p:sp>
        <p:nvSpPr>
          <p:cNvPr id="4" name="Footer Placeholder 3">
            <a:extLst>
              <a:ext uri="{FF2B5EF4-FFF2-40B4-BE49-F238E27FC236}">
                <a16:creationId xmlns:a16="http://schemas.microsoft.com/office/drawing/2014/main" id="{E3FA5588-4D70-4A31-96A1-E7657C5224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B593C42-755E-447B-990E-F4CE9365EF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D836DF-17F6-4050-BFA7-2C163529DC32}" type="slidenum">
              <a:rPr lang="en-US" smtClean="0"/>
              <a:t>‹#›</a:t>
            </a:fld>
            <a:endParaRPr lang="en-US" dirty="0"/>
          </a:p>
        </p:txBody>
      </p:sp>
    </p:spTree>
    <p:extLst>
      <p:ext uri="{BB962C8B-B14F-4D97-AF65-F5344CB8AC3E}">
        <p14:creationId xmlns:p14="http://schemas.microsoft.com/office/powerpoint/2010/main" val="388254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2C8C0-3D92-43D9-9A29-981FA6744B0E}" type="datetimeFigureOut">
              <a:rPr lang="en-US" smtClean="0"/>
              <a:t>6/9/2021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B92B7-C405-42F2-A911-E7C15F1E4B66}" type="slidenum">
              <a:rPr lang="en-US" smtClean="0"/>
              <a:t>‹#›</a:t>
            </a:fld>
            <a:endParaRPr lang="en-US" dirty="0"/>
          </a:p>
        </p:txBody>
      </p:sp>
    </p:spTree>
    <p:extLst>
      <p:ext uri="{BB962C8B-B14F-4D97-AF65-F5344CB8AC3E}">
        <p14:creationId xmlns:p14="http://schemas.microsoft.com/office/powerpoint/2010/main" val="14494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C9D4-FBCF-463B-B6FF-14C63D11506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A5709567-9809-4C7A-A684-8ADD1462A96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3F38CF-F160-4DFA-80CE-D1C1E02DF601}"/>
              </a:ext>
            </a:extLst>
          </p:cNvPr>
          <p:cNvSpPr>
            <a:spLocks noGrp="1"/>
          </p:cNvSpPr>
          <p:nvPr>
            <p:ph type="dt" sz="half" idx="10"/>
          </p:nvPr>
        </p:nvSpPr>
        <p:spPr/>
        <p:txBody>
          <a:bodyPr/>
          <a:lstStyle/>
          <a:p>
            <a:fld id="{3DF77599-03F9-E543-8172-8365D59F4986}" type="datetimeFigureOut">
              <a:rPr lang="en-US" smtClean="0"/>
              <a:pPr/>
              <a:t>6/9/2021</a:t>
            </a:fld>
            <a:endParaRPr lang="en-US" dirty="0"/>
          </a:p>
        </p:txBody>
      </p:sp>
      <p:sp>
        <p:nvSpPr>
          <p:cNvPr id="5" name="Footer Placeholder 4">
            <a:extLst>
              <a:ext uri="{FF2B5EF4-FFF2-40B4-BE49-F238E27FC236}">
                <a16:creationId xmlns:a16="http://schemas.microsoft.com/office/drawing/2014/main" id="{0BA921F8-6C98-44E2-8F9E-D53322879A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69ECF8-19A2-43BE-BB61-3767A68713B3}"/>
              </a:ext>
            </a:extLst>
          </p:cNvPr>
          <p:cNvSpPr>
            <a:spLocks noGrp="1"/>
          </p:cNvSpPr>
          <p:nvPr>
            <p:ph type="sldNum" sz="quarter" idx="12"/>
          </p:nvPr>
        </p:nvSpPr>
        <p:spPr/>
        <p:txBody>
          <a:bodyPr/>
          <a:lstStyle/>
          <a:p>
            <a:fld id="{9607A8EA-B714-0743-99B8-C9D6EFC8C297}" type="slidenum">
              <a:rPr lang="en-US" smtClean="0"/>
              <a:pPr/>
              <a:t>‹#›</a:t>
            </a:fld>
            <a:endParaRPr lang="en-US" dirty="0"/>
          </a:p>
        </p:txBody>
      </p:sp>
    </p:spTree>
    <p:extLst>
      <p:ext uri="{BB962C8B-B14F-4D97-AF65-F5344CB8AC3E}">
        <p14:creationId xmlns:p14="http://schemas.microsoft.com/office/powerpoint/2010/main" val="326982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275E-CCA0-42F8-A621-FFC2E88CEB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BAAF1C-06BF-4F68-96BB-45FBC15068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EBD559-F163-454E-9BE4-BB421F0F2FE7}"/>
              </a:ext>
            </a:extLst>
          </p:cNvPr>
          <p:cNvSpPr>
            <a:spLocks noGrp="1"/>
          </p:cNvSpPr>
          <p:nvPr>
            <p:ph type="dt" sz="half" idx="10"/>
          </p:nvPr>
        </p:nvSpPr>
        <p:spPr/>
        <p:txBody>
          <a:bodyPr/>
          <a:lstStyle/>
          <a:p>
            <a:fld id="{3DF77599-03F9-E543-8172-8365D59F4986}" type="datetimeFigureOut">
              <a:rPr lang="en-US" smtClean="0"/>
              <a:pPr/>
              <a:t>6/9/2021</a:t>
            </a:fld>
            <a:endParaRPr lang="en-US" dirty="0"/>
          </a:p>
        </p:txBody>
      </p:sp>
      <p:sp>
        <p:nvSpPr>
          <p:cNvPr id="5" name="Footer Placeholder 4">
            <a:extLst>
              <a:ext uri="{FF2B5EF4-FFF2-40B4-BE49-F238E27FC236}">
                <a16:creationId xmlns:a16="http://schemas.microsoft.com/office/drawing/2014/main" id="{46464735-CD3A-472C-9E01-20D03E6B8B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B1F84B-6D51-4FF8-A2CD-587E8E153866}"/>
              </a:ext>
            </a:extLst>
          </p:cNvPr>
          <p:cNvSpPr>
            <a:spLocks noGrp="1"/>
          </p:cNvSpPr>
          <p:nvPr>
            <p:ph type="sldNum" sz="quarter" idx="12"/>
          </p:nvPr>
        </p:nvSpPr>
        <p:spPr/>
        <p:txBody>
          <a:bodyPr/>
          <a:lstStyle/>
          <a:p>
            <a:fld id="{9607A8EA-B714-0743-99B8-C9D6EFC8C297}" type="slidenum">
              <a:rPr lang="en-US" smtClean="0"/>
              <a:pPr/>
              <a:t>‹#›</a:t>
            </a:fld>
            <a:endParaRPr lang="en-US" dirty="0"/>
          </a:p>
        </p:txBody>
      </p:sp>
    </p:spTree>
    <p:extLst>
      <p:ext uri="{BB962C8B-B14F-4D97-AF65-F5344CB8AC3E}">
        <p14:creationId xmlns:p14="http://schemas.microsoft.com/office/powerpoint/2010/main" val="64775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C1DB0-915B-40D5-AD88-C1719DEA8BB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09CAD0-0144-48B5-84B1-4A5A4035DBC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436D9A-D7D9-4DAC-923B-120B20D35B92}"/>
              </a:ext>
            </a:extLst>
          </p:cNvPr>
          <p:cNvSpPr>
            <a:spLocks noGrp="1"/>
          </p:cNvSpPr>
          <p:nvPr>
            <p:ph type="dt" sz="half" idx="10"/>
          </p:nvPr>
        </p:nvSpPr>
        <p:spPr/>
        <p:txBody>
          <a:bodyPr/>
          <a:lstStyle/>
          <a:p>
            <a:fld id="{3DF77599-03F9-E543-8172-8365D59F4986}" type="datetimeFigureOut">
              <a:rPr lang="en-US" smtClean="0"/>
              <a:pPr/>
              <a:t>6/9/2021</a:t>
            </a:fld>
            <a:endParaRPr lang="en-US" dirty="0"/>
          </a:p>
        </p:txBody>
      </p:sp>
      <p:sp>
        <p:nvSpPr>
          <p:cNvPr id="5" name="Footer Placeholder 4">
            <a:extLst>
              <a:ext uri="{FF2B5EF4-FFF2-40B4-BE49-F238E27FC236}">
                <a16:creationId xmlns:a16="http://schemas.microsoft.com/office/drawing/2014/main" id="{51CE251D-7620-420E-BBA1-4C7ABE86C4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82B458-E3FA-4A77-86A3-FDF0EC308BD2}"/>
              </a:ext>
            </a:extLst>
          </p:cNvPr>
          <p:cNvSpPr>
            <a:spLocks noGrp="1"/>
          </p:cNvSpPr>
          <p:nvPr>
            <p:ph type="sldNum" sz="quarter" idx="12"/>
          </p:nvPr>
        </p:nvSpPr>
        <p:spPr/>
        <p:txBody>
          <a:bodyPr/>
          <a:lstStyle/>
          <a:p>
            <a:fld id="{9607A8EA-B714-0743-99B8-C9D6EFC8C297}" type="slidenum">
              <a:rPr lang="en-US" smtClean="0"/>
              <a:pPr/>
              <a:t>‹#›</a:t>
            </a:fld>
            <a:endParaRPr lang="en-US" dirty="0"/>
          </a:p>
        </p:txBody>
      </p:sp>
    </p:spTree>
    <p:extLst>
      <p:ext uri="{BB962C8B-B14F-4D97-AF65-F5344CB8AC3E}">
        <p14:creationId xmlns:p14="http://schemas.microsoft.com/office/powerpoint/2010/main" val="399745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Welcome Sig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1E5D-B2CA-4340-A705-A178FDF0CDB0}"/>
              </a:ext>
            </a:extLst>
          </p:cNvPr>
          <p:cNvSpPr>
            <a:spLocks noGrp="1"/>
          </p:cNvSpPr>
          <p:nvPr>
            <p:ph type="title" hasCustomPrompt="1"/>
          </p:nvPr>
        </p:nvSpPr>
        <p:spPr>
          <a:xfrm>
            <a:off x="628650" y="2660125"/>
            <a:ext cx="7886700" cy="1325563"/>
          </a:xfrm>
        </p:spPr>
        <p:txBody>
          <a:bodyPr>
            <a:noAutofit/>
          </a:bodyPr>
          <a:lstStyle>
            <a:lvl1pPr>
              <a:defRPr sz="9600" cap="all" spc="600" baseline="0">
                <a:solidFill>
                  <a:schemeClr val="tx1"/>
                </a:solidFill>
                <a:latin typeface="Franklin Gothic Demi" panose="020B0703020102020204" pitchFamily="34" charset="0"/>
              </a:defRPr>
            </a:lvl1pPr>
          </a:lstStyle>
          <a:p>
            <a:r>
              <a:rPr lang="en-US" dirty="0"/>
              <a:t>WELCOME</a:t>
            </a:r>
          </a:p>
        </p:txBody>
      </p:sp>
      <p:sp>
        <p:nvSpPr>
          <p:cNvPr id="22" name="Text Placeholder 12">
            <a:extLst>
              <a:ext uri="{FF2B5EF4-FFF2-40B4-BE49-F238E27FC236}">
                <a16:creationId xmlns:a16="http://schemas.microsoft.com/office/drawing/2014/main" id="{373CE0CF-8E13-4F8A-93AD-BFB4E9340D4C}"/>
              </a:ext>
            </a:extLst>
          </p:cNvPr>
          <p:cNvSpPr>
            <a:spLocks noGrp="1"/>
          </p:cNvSpPr>
          <p:nvPr>
            <p:ph type="body" sz="quarter" idx="13" hasCustomPrompt="1"/>
          </p:nvPr>
        </p:nvSpPr>
        <p:spPr>
          <a:xfrm>
            <a:off x="628650" y="1828453"/>
            <a:ext cx="7886700" cy="831672"/>
          </a:xfrm>
        </p:spPr>
        <p:txBody>
          <a:bodyPr anchor="ctr">
            <a:noAutofit/>
          </a:bodyPr>
          <a:lstStyle>
            <a:lvl1pPr>
              <a:defRPr sz="7600" cap="all" spc="300" baseline="0">
                <a:solidFill>
                  <a:schemeClr val="tx2"/>
                </a:solidFill>
                <a:latin typeface="+mj-lt"/>
              </a:defRPr>
            </a:lvl1pPr>
          </a:lstStyle>
          <a:p>
            <a:pPr lvl="0"/>
            <a:r>
              <a:rPr lang="en-US" dirty="0"/>
              <a:t>BRIDE + GROOM</a:t>
            </a:r>
          </a:p>
        </p:txBody>
      </p:sp>
      <p:sp>
        <p:nvSpPr>
          <p:cNvPr id="23" name="Text Placeholder 16">
            <a:extLst>
              <a:ext uri="{FF2B5EF4-FFF2-40B4-BE49-F238E27FC236}">
                <a16:creationId xmlns:a16="http://schemas.microsoft.com/office/drawing/2014/main" id="{C30CCB5B-985D-4B0C-A0DE-92677D62C2FF}"/>
              </a:ext>
            </a:extLst>
          </p:cNvPr>
          <p:cNvSpPr>
            <a:spLocks noGrp="1"/>
          </p:cNvSpPr>
          <p:nvPr>
            <p:ph type="body" sz="quarter" idx="15" hasCustomPrompt="1"/>
          </p:nvPr>
        </p:nvSpPr>
        <p:spPr>
          <a:xfrm>
            <a:off x="3363912" y="5344232"/>
            <a:ext cx="2416176" cy="647700"/>
          </a:xfrm>
        </p:spPr>
        <p:txBody>
          <a:bodyPr>
            <a:normAutofit/>
          </a:bodyPr>
          <a:lstStyle>
            <a:lvl1pPr>
              <a:defRPr sz="2800" b="1">
                <a:solidFill>
                  <a:schemeClr val="tx2"/>
                </a:solidFill>
                <a:latin typeface="+mj-lt"/>
                <a:cs typeface="Arial" panose="020B0604020202020204" pitchFamily="34" charset="0"/>
              </a:defRPr>
            </a:lvl1pPr>
          </a:lstStyle>
          <a:p>
            <a:pPr lvl="0"/>
            <a:r>
              <a:rPr lang="en-US" dirty="0"/>
              <a:t>10.25.20</a:t>
            </a:r>
          </a:p>
        </p:txBody>
      </p:sp>
    </p:spTree>
    <p:extLst>
      <p:ext uri="{BB962C8B-B14F-4D97-AF65-F5344CB8AC3E}">
        <p14:creationId xmlns:p14="http://schemas.microsoft.com/office/powerpoint/2010/main" val="1715175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Hashtag Sign">
    <p:spTree>
      <p:nvGrpSpPr>
        <p:cNvPr id="1" name=""/>
        <p:cNvGrpSpPr/>
        <p:nvPr/>
      </p:nvGrpSpPr>
      <p:grpSpPr>
        <a:xfrm>
          <a:off x="0" y="0"/>
          <a:ext cx="0" cy="0"/>
          <a:chOff x="0" y="0"/>
          <a:chExt cx="0" cy="0"/>
        </a:xfrm>
      </p:grpSpPr>
      <p:sp>
        <p:nvSpPr>
          <p:cNvPr id="38" name="Text Placeholder 3">
            <a:extLst>
              <a:ext uri="{FF2B5EF4-FFF2-40B4-BE49-F238E27FC236}">
                <a16:creationId xmlns:a16="http://schemas.microsoft.com/office/drawing/2014/main" id="{CD1298B0-DF74-4921-ACDD-25CA73EA0D17}"/>
              </a:ext>
            </a:extLst>
          </p:cNvPr>
          <p:cNvSpPr>
            <a:spLocks noGrp="1"/>
          </p:cNvSpPr>
          <p:nvPr>
            <p:ph type="body" sz="quarter" idx="16" hasCustomPrompt="1"/>
          </p:nvPr>
        </p:nvSpPr>
        <p:spPr>
          <a:xfrm>
            <a:off x="912813" y="3767931"/>
            <a:ext cx="7318375" cy="647700"/>
          </a:xfrm>
        </p:spPr>
        <p:txBody>
          <a:bodyPr>
            <a:noAutofit/>
          </a:bodyPr>
          <a:lstStyle>
            <a:lvl1pPr>
              <a:defRPr sz="2800">
                <a:solidFill>
                  <a:schemeClr val="tx1"/>
                </a:solidFill>
                <a:latin typeface="+mn-lt"/>
              </a:defRPr>
            </a:lvl1pPr>
          </a:lstStyle>
          <a:p>
            <a:pPr lvl="0"/>
            <a:r>
              <a:rPr lang="en-US" dirty="0"/>
              <a:t>Post your pictures using our hashtag! </a:t>
            </a:r>
          </a:p>
        </p:txBody>
      </p:sp>
      <p:sp>
        <p:nvSpPr>
          <p:cNvPr id="44" name="Title 1">
            <a:extLst>
              <a:ext uri="{FF2B5EF4-FFF2-40B4-BE49-F238E27FC236}">
                <a16:creationId xmlns:a16="http://schemas.microsoft.com/office/drawing/2014/main" id="{6D38433A-D9FF-4C22-931F-DD22EE385F83}"/>
              </a:ext>
            </a:extLst>
          </p:cNvPr>
          <p:cNvSpPr>
            <a:spLocks noGrp="1"/>
          </p:cNvSpPr>
          <p:nvPr>
            <p:ph type="title" hasCustomPrompt="1"/>
          </p:nvPr>
        </p:nvSpPr>
        <p:spPr>
          <a:xfrm>
            <a:off x="914400" y="1260861"/>
            <a:ext cx="7315200" cy="832018"/>
          </a:xfrm>
          <a:prstGeom prst="rect">
            <a:avLst/>
          </a:prstGeom>
        </p:spPr>
        <p:txBody>
          <a:bodyPr>
            <a:noAutofit/>
          </a:bodyPr>
          <a:lstStyle>
            <a:lvl1pPr algn="ctr">
              <a:defRPr sz="4400" b="0" cap="all" baseline="0">
                <a:solidFill>
                  <a:schemeClr val="tx1"/>
                </a:solidFill>
                <a:latin typeface="Franklin Gothic Demi" panose="020B0703020102020204" pitchFamily="34" charset="0"/>
              </a:defRPr>
            </a:lvl1pPr>
          </a:lstStyle>
          <a:p>
            <a:r>
              <a:rPr lang="en-US" dirty="0"/>
              <a:t>SHARE THE LOVE</a:t>
            </a:r>
          </a:p>
        </p:txBody>
      </p:sp>
      <p:sp>
        <p:nvSpPr>
          <p:cNvPr id="45" name="Text Placeholder 22">
            <a:extLst>
              <a:ext uri="{FF2B5EF4-FFF2-40B4-BE49-F238E27FC236}">
                <a16:creationId xmlns:a16="http://schemas.microsoft.com/office/drawing/2014/main" id="{F2A74B68-1636-4772-8535-B636BAC6C648}"/>
              </a:ext>
            </a:extLst>
          </p:cNvPr>
          <p:cNvSpPr>
            <a:spLocks noGrp="1"/>
          </p:cNvSpPr>
          <p:nvPr>
            <p:ph type="body" sz="quarter" idx="10" hasCustomPrompt="1"/>
          </p:nvPr>
        </p:nvSpPr>
        <p:spPr>
          <a:xfrm>
            <a:off x="914400" y="728997"/>
            <a:ext cx="7315200" cy="832017"/>
          </a:xfrm>
          <a:prstGeom prst="rect">
            <a:avLst/>
          </a:prstGeom>
        </p:spPr>
        <p:txBody>
          <a:bodyPr anchor="ctr">
            <a:noAutofit/>
          </a:bodyPr>
          <a:lstStyle>
            <a:lvl1pPr algn="ctr">
              <a:defRPr sz="5000" cap="all" spc="200" baseline="0">
                <a:solidFill>
                  <a:schemeClr val="tx2"/>
                </a:solidFill>
                <a:latin typeface="+mj-lt"/>
              </a:defRPr>
            </a:lvl1pPr>
          </a:lstStyle>
          <a:p>
            <a:pPr lvl="0"/>
            <a:r>
              <a:rPr lang="en-US" dirty="0"/>
              <a:t>BRIDE + GROOM</a:t>
            </a:r>
          </a:p>
        </p:txBody>
      </p:sp>
      <p:sp>
        <p:nvSpPr>
          <p:cNvPr id="6" name="Text Placeholder 3">
            <a:extLst>
              <a:ext uri="{FF2B5EF4-FFF2-40B4-BE49-F238E27FC236}">
                <a16:creationId xmlns:a16="http://schemas.microsoft.com/office/drawing/2014/main" id="{6123FB0D-6B56-47D6-8C8D-4094F503A383}"/>
              </a:ext>
            </a:extLst>
          </p:cNvPr>
          <p:cNvSpPr>
            <a:spLocks noGrp="1"/>
          </p:cNvSpPr>
          <p:nvPr>
            <p:ph type="body" sz="quarter" idx="17" hasCustomPrompt="1"/>
          </p:nvPr>
        </p:nvSpPr>
        <p:spPr>
          <a:xfrm>
            <a:off x="628651" y="3090069"/>
            <a:ext cx="7886700" cy="677862"/>
          </a:xfrm>
        </p:spPr>
        <p:txBody>
          <a:bodyPr vert="horz" lIns="91440" tIns="45720" rIns="91440" bIns="45720" rtlCol="0" anchor="ctr">
            <a:noAutofit/>
          </a:bodyPr>
          <a:lstStyle>
            <a:lvl1pPr>
              <a:defRPr lang="en-US" sz="6000" cap="all" spc="600" baseline="0" dirty="0">
                <a:solidFill>
                  <a:schemeClr val="tx2"/>
                </a:solidFill>
                <a:latin typeface="Franklin Gothic Demi" panose="020B0703020102020204" pitchFamily="34" charset="0"/>
                <a:ea typeface="+mj-ea"/>
                <a:cs typeface="+mj-cs"/>
              </a:defRPr>
            </a:lvl1pPr>
          </a:lstStyle>
          <a:p>
            <a:r>
              <a:rPr lang="en-US" sz="6000" dirty="0">
                <a:solidFill>
                  <a:schemeClr val="tx2"/>
                </a:solidFill>
              </a:rPr>
              <a:t>#YOURHASHTAG</a:t>
            </a:r>
          </a:p>
        </p:txBody>
      </p:sp>
    </p:spTree>
    <p:extLst>
      <p:ext uri="{BB962C8B-B14F-4D97-AF65-F5344CB8AC3E}">
        <p14:creationId xmlns:p14="http://schemas.microsoft.com/office/powerpoint/2010/main" val="2055401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Rehearsal Dinner Sig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7381769-0636-4172-A65E-09315A1C33A1}"/>
              </a:ext>
            </a:extLst>
          </p:cNvPr>
          <p:cNvSpPr>
            <a:spLocks noGrp="1"/>
          </p:cNvSpPr>
          <p:nvPr>
            <p:ph type="title" hasCustomPrompt="1"/>
          </p:nvPr>
        </p:nvSpPr>
        <p:spPr>
          <a:xfrm>
            <a:off x="628650" y="2660125"/>
            <a:ext cx="7886700" cy="1325563"/>
          </a:xfrm>
        </p:spPr>
        <p:txBody>
          <a:bodyPr>
            <a:noAutofit/>
          </a:bodyPr>
          <a:lstStyle>
            <a:lvl1pPr>
              <a:defRPr sz="9600" cap="all" spc="600" baseline="0">
                <a:solidFill>
                  <a:schemeClr val="tx1"/>
                </a:solidFill>
                <a:latin typeface="Franklin Gothic Demi" panose="020B0703020102020204" pitchFamily="34" charset="0"/>
              </a:defRPr>
            </a:lvl1pPr>
          </a:lstStyle>
          <a:p>
            <a:r>
              <a:rPr lang="en-US" dirty="0"/>
              <a:t>WELCOME</a:t>
            </a:r>
          </a:p>
        </p:txBody>
      </p:sp>
      <p:sp>
        <p:nvSpPr>
          <p:cNvPr id="4" name="Text Placeholder 3">
            <a:extLst>
              <a:ext uri="{FF2B5EF4-FFF2-40B4-BE49-F238E27FC236}">
                <a16:creationId xmlns:a16="http://schemas.microsoft.com/office/drawing/2014/main" id="{4E3E042F-2C9E-4BD8-BBCF-A6E8008D3BE2}"/>
              </a:ext>
            </a:extLst>
          </p:cNvPr>
          <p:cNvSpPr>
            <a:spLocks noGrp="1"/>
          </p:cNvSpPr>
          <p:nvPr>
            <p:ph type="body" sz="quarter" idx="16" hasCustomPrompt="1"/>
          </p:nvPr>
        </p:nvSpPr>
        <p:spPr>
          <a:xfrm>
            <a:off x="912813" y="3947588"/>
            <a:ext cx="7318375" cy="647700"/>
          </a:xfrm>
        </p:spPr>
        <p:txBody>
          <a:bodyPr>
            <a:noAutofit/>
          </a:bodyPr>
          <a:lstStyle>
            <a:lvl1pPr>
              <a:defRPr sz="2800" baseline="0">
                <a:solidFill>
                  <a:schemeClr val="tx1"/>
                </a:solidFill>
                <a:latin typeface="+mn-lt"/>
              </a:defRPr>
            </a:lvl1pPr>
          </a:lstStyle>
          <a:p>
            <a:pPr lvl="0"/>
            <a:r>
              <a:rPr lang="en-US" dirty="0"/>
              <a:t>To Our Rehearsal Dinner</a:t>
            </a:r>
          </a:p>
        </p:txBody>
      </p:sp>
      <p:sp>
        <p:nvSpPr>
          <p:cNvPr id="8" name="Text Placeholder 12">
            <a:extLst>
              <a:ext uri="{FF2B5EF4-FFF2-40B4-BE49-F238E27FC236}">
                <a16:creationId xmlns:a16="http://schemas.microsoft.com/office/drawing/2014/main" id="{E8596483-105B-4735-A7BA-F5D0853F0D2C}"/>
              </a:ext>
            </a:extLst>
          </p:cNvPr>
          <p:cNvSpPr>
            <a:spLocks noGrp="1"/>
          </p:cNvSpPr>
          <p:nvPr>
            <p:ph type="body" sz="quarter" idx="13" hasCustomPrompt="1"/>
          </p:nvPr>
        </p:nvSpPr>
        <p:spPr>
          <a:xfrm>
            <a:off x="628650" y="1828453"/>
            <a:ext cx="7886700" cy="831672"/>
          </a:xfrm>
        </p:spPr>
        <p:txBody>
          <a:bodyPr anchor="ctr">
            <a:noAutofit/>
          </a:bodyPr>
          <a:lstStyle>
            <a:lvl1pPr>
              <a:defRPr sz="7600" cap="all" spc="300" baseline="0">
                <a:solidFill>
                  <a:schemeClr val="tx2"/>
                </a:solidFill>
                <a:latin typeface="+mj-lt"/>
              </a:defRPr>
            </a:lvl1pPr>
          </a:lstStyle>
          <a:p>
            <a:pPr lvl="0"/>
            <a:r>
              <a:rPr lang="en-US" dirty="0"/>
              <a:t>BRIDE + GROOM</a:t>
            </a:r>
          </a:p>
        </p:txBody>
      </p:sp>
      <p:sp>
        <p:nvSpPr>
          <p:cNvPr id="9" name="Text Placeholder 16">
            <a:extLst>
              <a:ext uri="{FF2B5EF4-FFF2-40B4-BE49-F238E27FC236}">
                <a16:creationId xmlns:a16="http://schemas.microsoft.com/office/drawing/2014/main" id="{27213878-DC22-442E-B6C8-DAF47CB24190}"/>
              </a:ext>
            </a:extLst>
          </p:cNvPr>
          <p:cNvSpPr>
            <a:spLocks noGrp="1"/>
          </p:cNvSpPr>
          <p:nvPr>
            <p:ph type="body" sz="quarter" idx="15" hasCustomPrompt="1"/>
          </p:nvPr>
        </p:nvSpPr>
        <p:spPr>
          <a:xfrm>
            <a:off x="3363912" y="5344232"/>
            <a:ext cx="2416176" cy="647700"/>
          </a:xfrm>
        </p:spPr>
        <p:txBody>
          <a:bodyPr>
            <a:normAutofit/>
          </a:bodyPr>
          <a:lstStyle>
            <a:lvl1pPr>
              <a:defRPr sz="2800" b="1">
                <a:solidFill>
                  <a:schemeClr val="tx2"/>
                </a:solidFill>
                <a:latin typeface="+mj-lt"/>
                <a:cs typeface="Arial" panose="020B0604020202020204" pitchFamily="34" charset="0"/>
              </a:defRPr>
            </a:lvl1pPr>
          </a:lstStyle>
          <a:p>
            <a:pPr lvl="0"/>
            <a:r>
              <a:rPr lang="en-US" dirty="0"/>
              <a:t>10.25.XX</a:t>
            </a:r>
          </a:p>
        </p:txBody>
      </p:sp>
    </p:spTree>
    <p:extLst>
      <p:ext uri="{BB962C8B-B14F-4D97-AF65-F5344CB8AC3E}">
        <p14:creationId xmlns:p14="http://schemas.microsoft.com/office/powerpoint/2010/main" val="761053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ating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2223-1A83-4FF8-848D-F9FD64B51CF8}"/>
              </a:ext>
            </a:extLst>
          </p:cNvPr>
          <p:cNvSpPr>
            <a:spLocks noGrp="1"/>
          </p:cNvSpPr>
          <p:nvPr>
            <p:ph type="title" hasCustomPrompt="1"/>
          </p:nvPr>
        </p:nvSpPr>
        <p:spPr>
          <a:xfrm>
            <a:off x="914400" y="1260861"/>
            <a:ext cx="7315200" cy="832018"/>
          </a:xfrm>
          <a:prstGeom prst="rect">
            <a:avLst/>
          </a:prstGeom>
        </p:spPr>
        <p:txBody>
          <a:bodyPr>
            <a:noAutofit/>
          </a:bodyPr>
          <a:lstStyle>
            <a:lvl1pPr algn="ctr">
              <a:defRPr sz="4400" b="0" cap="all" spc="0" baseline="0">
                <a:solidFill>
                  <a:schemeClr val="tx1"/>
                </a:solidFill>
                <a:latin typeface="Franklin Gothic Demi" panose="020B0703020102020204" pitchFamily="34" charset="0"/>
              </a:defRPr>
            </a:lvl1pPr>
          </a:lstStyle>
          <a:p>
            <a:r>
              <a:rPr lang="en-US" dirty="0"/>
              <a:t>FIND YOUR SEAT</a:t>
            </a:r>
          </a:p>
        </p:txBody>
      </p:sp>
      <p:sp>
        <p:nvSpPr>
          <p:cNvPr id="23" name="Text Placeholder 22">
            <a:extLst>
              <a:ext uri="{FF2B5EF4-FFF2-40B4-BE49-F238E27FC236}">
                <a16:creationId xmlns:a16="http://schemas.microsoft.com/office/drawing/2014/main" id="{0CE749E3-50F7-43AA-8078-217DA822E726}"/>
              </a:ext>
            </a:extLst>
          </p:cNvPr>
          <p:cNvSpPr>
            <a:spLocks noGrp="1"/>
          </p:cNvSpPr>
          <p:nvPr>
            <p:ph type="body" sz="quarter" idx="10" hasCustomPrompt="1"/>
          </p:nvPr>
        </p:nvSpPr>
        <p:spPr>
          <a:xfrm>
            <a:off x="914400" y="728997"/>
            <a:ext cx="7314676" cy="832017"/>
          </a:xfrm>
          <a:prstGeom prst="rect">
            <a:avLst/>
          </a:prstGeom>
        </p:spPr>
        <p:txBody>
          <a:bodyPr anchor="ctr">
            <a:noAutofit/>
          </a:bodyPr>
          <a:lstStyle>
            <a:lvl1pPr algn="ctr">
              <a:defRPr sz="5000" cap="all" spc="200" baseline="0">
                <a:solidFill>
                  <a:schemeClr val="tx2"/>
                </a:solidFill>
                <a:latin typeface="+mj-lt"/>
              </a:defRPr>
            </a:lvl1pPr>
          </a:lstStyle>
          <a:p>
            <a:pPr lvl="0"/>
            <a:r>
              <a:rPr lang="en-US" dirty="0"/>
              <a:t>BRIDE + GROOM</a:t>
            </a:r>
          </a:p>
        </p:txBody>
      </p:sp>
      <p:sp>
        <p:nvSpPr>
          <p:cNvPr id="25" name="Text Placeholder 24">
            <a:extLst>
              <a:ext uri="{FF2B5EF4-FFF2-40B4-BE49-F238E27FC236}">
                <a16:creationId xmlns:a16="http://schemas.microsoft.com/office/drawing/2014/main" id="{F92CAD29-00A6-4176-92C3-ECBA996ED71F}"/>
              </a:ext>
            </a:extLst>
          </p:cNvPr>
          <p:cNvSpPr>
            <a:spLocks noGrp="1"/>
          </p:cNvSpPr>
          <p:nvPr>
            <p:ph type="body" sz="quarter" idx="11" hasCustomPrompt="1"/>
          </p:nvPr>
        </p:nvSpPr>
        <p:spPr>
          <a:xfrm>
            <a:off x="628650" y="2757801"/>
            <a:ext cx="1543050" cy="365125"/>
          </a:xfrm>
          <a:prstGeom prst="rect">
            <a:avLst/>
          </a:prstGeom>
        </p:spPr>
        <p:txBody>
          <a:bodyPr>
            <a:noAutofit/>
          </a:bodyPr>
          <a:lstStyle>
            <a:lvl1pPr algn="l">
              <a:defRPr sz="1200" b="1" cap="all" spc="200" baseline="0">
                <a:solidFill>
                  <a:schemeClr val="tx2"/>
                </a:solidFill>
                <a:latin typeface="+mj-lt"/>
                <a:cs typeface="Arial" panose="020B0604020202020204" pitchFamily="34" charset="0"/>
              </a:defRPr>
            </a:lvl1pPr>
          </a:lstStyle>
          <a:p>
            <a:pPr lvl="0"/>
            <a:r>
              <a:rPr lang="en-US" dirty="0"/>
              <a:t>TABLE 1</a:t>
            </a:r>
          </a:p>
        </p:txBody>
      </p:sp>
      <p:sp>
        <p:nvSpPr>
          <p:cNvPr id="26" name="Text Placeholder 24">
            <a:extLst>
              <a:ext uri="{FF2B5EF4-FFF2-40B4-BE49-F238E27FC236}">
                <a16:creationId xmlns:a16="http://schemas.microsoft.com/office/drawing/2014/main" id="{C406AE24-E5AD-4AD9-86D9-3A46A0EBA3EF}"/>
              </a:ext>
            </a:extLst>
          </p:cNvPr>
          <p:cNvSpPr>
            <a:spLocks noGrp="1"/>
          </p:cNvSpPr>
          <p:nvPr>
            <p:ph type="body" sz="quarter" idx="12" hasCustomPrompt="1"/>
          </p:nvPr>
        </p:nvSpPr>
        <p:spPr>
          <a:xfrm>
            <a:off x="2773543" y="2757801"/>
            <a:ext cx="1543050" cy="365125"/>
          </a:xfrm>
          <a:prstGeom prst="rect">
            <a:avLst/>
          </a:prstGeom>
        </p:spPr>
        <p:txBody>
          <a:bodyPr>
            <a:noAutofit/>
          </a:bodyPr>
          <a:lstStyle>
            <a:lvl1pPr algn="l">
              <a:defRPr sz="1200" b="1" cap="all" spc="200" baseline="0">
                <a:solidFill>
                  <a:schemeClr val="tx2"/>
                </a:solidFill>
                <a:latin typeface="+mj-lt"/>
                <a:cs typeface="Arial" panose="020B0604020202020204" pitchFamily="34" charset="0"/>
              </a:defRPr>
            </a:lvl1pPr>
          </a:lstStyle>
          <a:p>
            <a:pPr lvl="0"/>
            <a:r>
              <a:rPr lang="en-US" dirty="0"/>
              <a:t>TABLE 2</a:t>
            </a:r>
          </a:p>
        </p:txBody>
      </p:sp>
      <p:sp>
        <p:nvSpPr>
          <p:cNvPr id="27" name="Text Placeholder 24">
            <a:extLst>
              <a:ext uri="{FF2B5EF4-FFF2-40B4-BE49-F238E27FC236}">
                <a16:creationId xmlns:a16="http://schemas.microsoft.com/office/drawing/2014/main" id="{F473BF3A-5E89-42F3-A9B9-16318E970E16}"/>
              </a:ext>
            </a:extLst>
          </p:cNvPr>
          <p:cNvSpPr>
            <a:spLocks noGrp="1"/>
          </p:cNvSpPr>
          <p:nvPr>
            <p:ph type="body" sz="quarter" idx="13" hasCustomPrompt="1"/>
          </p:nvPr>
        </p:nvSpPr>
        <p:spPr>
          <a:xfrm>
            <a:off x="4914763" y="2757801"/>
            <a:ext cx="1543050" cy="365125"/>
          </a:xfrm>
          <a:prstGeom prst="rect">
            <a:avLst/>
          </a:prstGeom>
        </p:spPr>
        <p:txBody>
          <a:bodyPr>
            <a:noAutofit/>
          </a:bodyPr>
          <a:lstStyle>
            <a:lvl1pPr algn="l">
              <a:defRPr sz="1200" b="1" cap="all" spc="200" baseline="0">
                <a:solidFill>
                  <a:schemeClr val="tx2"/>
                </a:solidFill>
                <a:latin typeface="+mj-lt"/>
                <a:cs typeface="Arial" panose="020B0604020202020204" pitchFamily="34" charset="0"/>
              </a:defRPr>
            </a:lvl1pPr>
          </a:lstStyle>
          <a:p>
            <a:pPr lvl="0"/>
            <a:r>
              <a:rPr lang="en-US" dirty="0"/>
              <a:t>TABLE 3</a:t>
            </a:r>
          </a:p>
        </p:txBody>
      </p:sp>
      <p:sp>
        <p:nvSpPr>
          <p:cNvPr id="28" name="Text Placeholder 24">
            <a:extLst>
              <a:ext uri="{FF2B5EF4-FFF2-40B4-BE49-F238E27FC236}">
                <a16:creationId xmlns:a16="http://schemas.microsoft.com/office/drawing/2014/main" id="{E1050BD6-5687-45FB-9A43-127691F83604}"/>
              </a:ext>
            </a:extLst>
          </p:cNvPr>
          <p:cNvSpPr>
            <a:spLocks noGrp="1"/>
          </p:cNvSpPr>
          <p:nvPr>
            <p:ph type="body" sz="quarter" idx="14" hasCustomPrompt="1"/>
          </p:nvPr>
        </p:nvSpPr>
        <p:spPr>
          <a:xfrm>
            <a:off x="628650" y="4787539"/>
            <a:ext cx="1543050" cy="365125"/>
          </a:xfrm>
          <a:prstGeom prst="rect">
            <a:avLst/>
          </a:prstGeom>
        </p:spPr>
        <p:txBody>
          <a:bodyPr>
            <a:noAutofit/>
          </a:bodyPr>
          <a:lstStyle>
            <a:lvl1pPr algn="l">
              <a:defRPr sz="1200" b="1" cap="all" spc="200" baseline="0">
                <a:solidFill>
                  <a:schemeClr val="tx2"/>
                </a:solidFill>
                <a:latin typeface="+mj-lt"/>
                <a:cs typeface="Arial" panose="020B0604020202020204" pitchFamily="34" charset="0"/>
              </a:defRPr>
            </a:lvl1pPr>
          </a:lstStyle>
          <a:p>
            <a:pPr lvl="0"/>
            <a:r>
              <a:rPr lang="en-US" dirty="0"/>
              <a:t>TABLE 4</a:t>
            </a:r>
          </a:p>
        </p:txBody>
      </p:sp>
      <p:sp>
        <p:nvSpPr>
          <p:cNvPr id="29" name="Text Placeholder 24">
            <a:extLst>
              <a:ext uri="{FF2B5EF4-FFF2-40B4-BE49-F238E27FC236}">
                <a16:creationId xmlns:a16="http://schemas.microsoft.com/office/drawing/2014/main" id="{612E2008-796B-49AC-843C-456B3AFA4E27}"/>
              </a:ext>
            </a:extLst>
          </p:cNvPr>
          <p:cNvSpPr>
            <a:spLocks noGrp="1"/>
          </p:cNvSpPr>
          <p:nvPr>
            <p:ph type="body" sz="quarter" idx="15" hasCustomPrompt="1"/>
          </p:nvPr>
        </p:nvSpPr>
        <p:spPr>
          <a:xfrm>
            <a:off x="2766197" y="4787539"/>
            <a:ext cx="1543050" cy="365125"/>
          </a:xfrm>
          <a:prstGeom prst="rect">
            <a:avLst/>
          </a:prstGeom>
        </p:spPr>
        <p:txBody>
          <a:bodyPr>
            <a:noAutofit/>
          </a:bodyPr>
          <a:lstStyle>
            <a:lvl1pPr algn="l">
              <a:defRPr sz="1200" b="1" cap="all" spc="200" baseline="0">
                <a:solidFill>
                  <a:schemeClr val="tx2"/>
                </a:solidFill>
                <a:latin typeface="+mj-lt"/>
                <a:cs typeface="Arial" panose="020B0604020202020204" pitchFamily="34" charset="0"/>
              </a:defRPr>
            </a:lvl1pPr>
          </a:lstStyle>
          <a:p>
            <a:pPr lvl="0"/>
            <a:r>
              <a:rPr lang="en-US" dirty="0"/>
              <a:t>TABLE 5</a:t>
            </a:r>
          </a:p>
        </p:txBody>
      </p:sp>
      <p:sp>
        <p:nvSpPr>
          <p:cNvPr id="30" name="Text Placeholder 24">
            <a:extLst>
              <a:ext uri="{FF2B5EF4-FFF2-40B4-BE49-F238E27FC236}">
                <a16:creationId xmlns:a16="http://schemas.microsoft.com/office/drawing/2014/main" id="{D5D93309-F741-40BE-903F-0D6999BF1C6C}"/>
              </a:ext>
            </a:extLst>
          </p:cNvPr>
          <p:cNvSpPr>
            <a:spLocks noGrp="1"/>
          </p:cNvSpPr>
          <p:nvPr>
            <p:ph type="body" sz="quarter" idx="16" hasCustomPrompt="1"/>
          </p:nvPr>
        </p:nvSpPr>
        <p:spPr>
          <a:xfrm>
            <a:off x="4914763" y="4787539"/>
            <a:ext cx="1543050" cy="365125"/>
          </a:xfrm>
          <a:prstGeom prst="rect">
            <a:avLst/>
          </a:prstGeom>
        </p:spPr>
        <p:txBody>
          <a:bodyPr>
            <a:noAutofit/>
          </a:bodyPr>
          <a:lstStyle>
            <a:lvl1pPr algn="l">
              <a:defRPr sz="1200" b="1" cap="all" spc="200" baseline="0">
                <a:solidFill>
                  <a:schemeClr val="tx2"/>
                </a:solidFill>
                <a:latin typeface="+mj-lt"/>
                <a:cs typeface="Arial" panose="020B0604020202020204" pitchFamily="34" charset="0"/>
              </a:defRPr>
            </a:lvl1pPr>
          </a:lstStyle>
          <a:p>
            <a:pPr lvl="0"/>
            <a:r>
              <a:rPr lang="en-US" dirty="0"/>
              <a:t>TABLE 6</a:t>
            </a:r>
          </a:p>
        </p:txBody>
      </p:sp>
      <p:sp>
        <p:nvSpPr>
          <p:cNvPr id="22" name="Text Placeholder 24">
            <a:extLst>
              <a:ext uri="{FF2B5EF4-FFF2-40B4-BE49-F238E27FC236}">
                <a16:creationId xmlns:a16="http://schemas.microsoft.com/office/drawing/2014/main" id="{3F045C1D-806B-4CD2-B443-C1E467A731C0}"/>
              </a:ext>
            </a:extLst>
          </p:cNvPr>
          <p:cNvSpPr>
            <a:spLocks noGrp="1"/>
          </p:cNvSpPr>
          <p:nvPr>
            <p:ph type="body" sz="quarter" idx="23" hasCustomPrompt="1"/>
          </p:nvPr>
        </p:nvSpPr>
        <p:spPr>
          <a:xfrm>
            <a:off x="7052310" y="2762877"/>
            <a:ext cx="1543050" cy="365125"/>
          </a:xfrm>
          <a:prstGeom prst="rect">
            <a:avLst/>
          </a:prstGeom>
        </p:spPr>
        <p:txBody>
          <a:bodyPr>
            <a:noAutofit/>
          </a:bodyPr>
          <a:lstStyle>
            <a:lvl1pPr algn="l">
              <a:defRPr sz="1200" b="1" cap="all" spc="200" baseline="0">
                <a:solidFill>
                  <a:schemeClr val="tx2"/>
                </a:solidFill>
                <a:latin typeface="+mj-lt"/>
                <a:cs typeface="Arial" panose="020B0604020202020204" pitchFamily="34" charset="0"/>
              </a:defRPr>
            </a:lvl1pPr>
          </a:lstStyle>
          <a:p>
            <a:pPr lvl="0"/>
            <a:r>
              <a:rPr lang="en-US" dirty="0"/>
              <a:t>TABLE 3</a:t>
            </a:r>
          </a:p>
        </p:txBody>
      </p:sp>
      <p:sp>
        <p:nvSpPr>
          <p:cNvPr id="24" name="Text Placeholder 24">
            <a:extLst>
              <a:ext uri="{FF2B5EF4-FFF2-40B4-BE49-F238E27FC236}">
                <a16:creationId xmlns:a16="http://schemas.microsoft.com/office/drawing/2014/main" id="{153BF21F-29A6-447A-BE43-61D1DD3D69D8}"/>
              </a:ext>
            </a:extLst>
          </p:cNvPr>
          <p:cNvSpPr>
            <a:spLocks noGrp="1"/>
          </p:cNvSpPr>
          <p:nvPr>
            <p:ph type="body" sz="quarter" idx="24" hasCustomPrompt="1"/>
          </p:nvPr>
        </p:nvSpPr>
        <p:spPr>
          <a:xfrm>
            <a:off x="7052310" y="4792615"/>
            <a:ext cx="1543050" cy="365125"/>
          </a:xfrm>
          <a:prstGeom prst="rect">
            <a:avLst/>
          </a:prstGeom>
        </p:spPr>
        <p:txBody>
          <a:bodyPr>
            <a:noAutofit/>
          </a:bodyPr>
          <a:lstStyle>
            <a:lvl1pPr algn="l">
              <a:defRPr sz="1200" b="1" cap="all" spc="200" baseline="0">
                <a:solidFill>
                  <a:schemeClr val="tx2"/>
                </a:solidFill>
                <a:latin typeface="+mj-lt"/>
                <a:cs typeface="Arial" panose="020B0604020202020204" pitchFamily="34" charset="0"/>
              </a:defRPr>
            </a:lvl1pPr>
          </a:lstStyle>
          <a:p>
            <a:pPr lvl="0"/>
            <a:r>
              <a:rPr lang="en-US" dirty="0"/>
              <a:t>TABLE 6</a:t>
            </a:r>
          </a:p>
        </p:txBody>
      </p:sp>
      <p:sp>
        <p:nvSpPr>
          <p:cNvPr id="39" name="Text Placeholder 3">
            <a:extLst>
              <a:ext uri="{FF2B5EF4-FFF2-40B4-BE49-F238E27FC236}">
                <a16:creationId xmlns:a16="http://schemas.microsoft.com/office/drawing/2014/main" id="{8C32B373-7F2D-474D-9A64-1AB31886AF94}"/>
              </a:ext>
            </a:extLst>
          </p:cNvPr>
          <p:cNvSpPr>
            <a:spLocks noGrp="1"/>
          </p:cNvSpPr>
          <p:nvPr>
            <p:ph type="body" sz="quarter" idx="28" hasCustomPrompt="1"/>
          </p:nvPr>
        </p:nvSpPr>
        <p:spPr>
          <a:xfrm>
            <a:off x="623296" y="3081463"/>
            <a:ext cx="1463675" cy="1371600"/>
          </a:xfrm>
        </p:spPr>
        <p:txBody>
          <a:bodyPr/>
          <a:lstStyle>
            <a:lvl1pPr algn="l">
              <a:lnSpc>
                <a:spcPct val="100000"/>
              </a:lnSpc>
              <a:spcBef>
                <a:spcPts val="0"/>
              </a:spcBef>
              <a:defRPr sz="1200">
                <a:latin typeface="Franklin Gothic Book" panose="020B0503020102020204" pitchFamily="34" charset="0"/>
              </a:defRPr>
            </a:lvl1pPr>
          </a:lstStyle>
          <a:p>
            <a:pPr lvl="0"/>
            <a:r>
              <a:rPr lang="en-US" dirty="0"/>
              <a:t>Enter guests names</a:t>
            </a:r>
          </a:p>
        </p:txBody>
      </p:sp>
      <p:sp>
        <p:nvSpPr>
          <p:cNvPr id="40" name="Text Placeholder 3">
            <a:extLst>
              <a:ext uri="{FF2B5EF4-FFF2-40B4-BE49-F238E27FC236}">
                <a16:creationId xmlns:a16="http://schemas.microsoft.com/office/drawing/2014/main" id="{B559BF0E-B8DB-4078-8BFB-82CE6A433FFA}"/>
              </a:ext>
            </a:extLst>
          </p:cNvPr>
          <p:cNvSpPr>
            <a:spLocks noGrp="1"/>
          </p:cNvSpPr>
          <p:nvPr>
            <p:ph type="body" sz="quarter" idx="29" hasCustomPrompt="1"/>
          </p:nvPr>
        </p:nvSpPr>
        <p:spPr>
          <a:xfrm>
            <a:off x="2787264" y="3081463"/>
            <a:ext cx="1463675" cy="1371600"/>
          </a:xfrm>
        </p:spPr>
        <p:txBody>
          <a:bodyPr/>
          <a:lstStyle>
            <a:lvl1pPr algn="l">
              <a:lnSpc>
                <a:spcPct val="100000"/>
              </a:lnSpc>
              <a:spcBef>
                <a:spcPts val="0"/>
              </a:spcBef>
              <a:defRPr sz="1200">
                <a:latin typeface="Franklin Gothic Book" panose="020B0503020102020204" pitchFamily="34" charset="0"/>
              </a:defRPr>
            </a:lvl1pPr>
          </a:lstStyle>
          <a:p>
            <a:pPr lvl="0"/>
            <a:r>
              <a:rPr lang="en-US" dirty="0"/>
              <a:t>Enter guests names</a:t>
            </a:r>
          </a:p>
        </p:txBody>
      </p:sp>
      <p:sp>
        <p:nvSpPr>
          <p:cNvPr id="41" name="Text Placeholder 3">
            <a:extLst>
              <a:ext uri="{FF2B5EF4-FFF2-40B4-BE49-F238E27FC236}">
                <a16:creationId xmlns:a16="http://schemas.microsoft.com/office/drawing/2014/main" id="{14BD57D5-B1E7-4214-B971-C505925BBE71}"/>
              </a:ext>
            </a:extLst>
          </p:cNvPr>
          <p:cNvSpPr>
            <a:spLocks noGrp="1"/>
          </p:cNvSpPr>
          <p:nvPr>
            <p:ph type="body" sz="quarter" idx="30" hasCustomPrompt="1"/>
          </p:nvPr>
        </p:nvSpPr>
        <p:spPr>
          <a:xfrm>
            <a:off x="4914763" y="3081463"/>
            <a:ext cx="1463675" cy="1371600"/>
          </a:xfrm>
        </p:spPr>
        <p:txBody>
          <a:bodyPr/>
          <a:lstStyle>
            <a:lvl1pPr algn="l">
              <a:lnSpc>
                <a:spcPct val="100000"/>
              </a:lnSpc>
              <a:spcBef>
                <a:spcPts val="0"/>
              </a:spcBef>
              <a:defRPr sz="1200">
                <a:latin typeface="Franklin Gothic Book" panose="020B0503020102020204" pitchFamily="34" charset="0"/>
              </a:defRPr>
            </a:lvl1pPr>
          </a:lstStyle>
          <a:p>
            <a:pPr lvl="0"/>
            <a:r>
              <a:rPr lang="en-US" dirty="0"/>
              <a:t>Enter guests names</a:t>
            </a:r>
          </a:p>
        </p:txBody>
      </p:sp>
      <p:sp>
        <p:nvSpPr>
          <p:cNvPr id="42" name="Text Placeholder 3">
            <a:extLst>
              <a:ext uri="{FF2B5EF4-FFF2-40B4-BE49-F238E27FC236}">
                <a16:creationId xmlns:a16="http://schemas.microsoft.com/office/drawing/2014/main" id="{C8C19FB0-2ADB-475F-A14E-5202DBE2CFBB}"/>
              </a:ext>
            </a:extLst>
          </p:cNvPr>
          <p:cNvSpPr>
            <a:spLocks noGrp="1"/>
          </p:cNvSpPr>
          <p:nvPr>
            <p:ph type="body" sz="quarter" idx="31" hasCustomPrompt="1"/>
          </p:nvPr>
        </p:nvSpPr>
        <p:spPr>
          <a:xfrm>
            <a:off x="7051675" y="3081463"/>
            <a:ext cx="1463675" cy="1371600"/>
          </a:xfrm>
        </p:spPr>
        <p:txBody>
          <a:bodyPr/>
          <a:lstStyle>
            <a:lvl1pPr algn="l">
              <a:lnSpc>
                <a:spcPct val="100000"/>
              </a:lnSpc>
              <a:spcBef>
                <a:spcPts val="0"/>
              </a:spcBef>
              <a:defRPr sz="1200">
                <a:latin typeface="Franklin Gothic Book" panose="020B0503020102020204" pitchFamily="34" charset="0"/>
              </a:defRPr>
            </a:lvl1pPr>
          </a:lstStyle>
          <a:p>
            <a:pPr lvl="0"/>
            <a:r>
              <a:rPr lang="en-US" dirty="0"/>
              <a:t>Enter guests names</a:t>
            </a:r>
          </a:p>
        </p:txBody>
      </p:sp>
      <p:sp>
        <p:nvSpPr>
          <p:cNvPr id="43" name="Text Placeholder 3">
            <a:extLst>
              <a:ext uri="{FF2B5EF4-FFF2-40B4-BE49-F238E27FC236}">
                <a16:creationId xmlns:a16="http://schemas.microsoft.com/office/drawing/2014/main" id="{C9C768F4-8FEF-4E25-B6D4-CE5A7638113F}"/>
              </a:ext>
            </a:extLst>
          </p:cNvPr>
          <p:cNvSpPr>
            <a:spLocks noGrp="1"/>
          </p:cNvSpPr>
          <p:nvPr>
            <p:ph type="body" sz="quarter" idx="32" hasCustomPrompt="1"/>
          </p:nvPr>
        </p:nvSpPr>
        <p:spPr>
          <a:xfrm>
            <a:off x="630169" y="5104486"/>
            <a:ext cx="1463675" cy="1371600"/>
          </a:xfrm>
        </p:spPr>
        <p:txBody>
          <a:bodyPr/>
          <a:lstStyle>
            <a:lvl1pPr algn="l">
              <a:lnSpc>
                <a:spcPct val="100000"/>
              </a:lnSpc>
              <a:spcBef>
                <a:spcPts val="0"/>
              </a:spcBef>
              <a:defRPr sz="1200">
                <a:latin typeface="Franklin Gothic Book" panose="020B0503020102020204" pitchFamily="34" charset="0"/>
              </a:defRPr>
            </a:lvl1pPr>
          </a:lstStyle>
          <a:p>
            <a:pPr lvl="0"/>
            <a:r>
              <a:rPr lang="en-US" dirty="0"/>
              <a:t>Enter guests names</a:t>
            </a:r>
          </a:p>
        </p:txBody>
      </p:sp>
      <p:sp>
        <p:nvSpPr>
          <p:cNvPr id="44" name="Text Placeholder 3">
            <a:extLst>
              <a:ext uri="{FF2B5EF4-FFF2-40B4-BE49-F238E27FC236}">
                <a16:creationId xmlns:a16="http://schemas.microsoft.com/office/drawing/2014/main" id="{D42D56F6-3FEF-4ECC-BFAD-562ED06BB8EF}"/>
              </a:ext>
            </a:extLst>
          </p:cNvPr>
          <p:cNvSpPr>
            <a:spLocks noGrp="1"/>
          </p:cNvSpPr>
          <p:nvPr>
            <p:ph type="body" sz="quarter" idx="33" hasCustomPrompt="1"/>
          </p:nvPr>
        </p:nvSpPr>
        <p:spPr>
          <a:xfrm>
            <a:off x="2773543" y="5104486"/>
            <a:ext cx="1463675" cy="1371600"/>
          </a:xfrm>
        </p:spPr>
        <p:txBody>
          <a:bodyPr/>
          <a:lstStyle>
            <a:lvl1pPr algn="l">
              <a:lnSpc>
                <a:spcPct val="100000"/>
              </a:lnSpc>
              <a:spcBef>
                <a:spcPts val="0"/>
              </a:spcBef>
              <a:defRPr sz="1200">
                <a:latin typeface="Franklin Gothic Book" panose="020B0503020102020204" pitchFamily="34" charset="0"/>
              </a:defRPr>
            </a:lvl1pPr>
          </a:lstStyle>
          <a:p>
            <a:pPr lvl="0"/>
            <a:r>
              <a:rPr lang="en-US" dirty="0"/>
              <a:t>Enter guests names</a:t>
            </a:r>
          </a:p>
        </p:txBody>
      </p:sp>
      <p:sp>
        <p:nvSpPr>
          <p:cNvPr id="45" name="Text Placeholder 3">
            <a:extLst>
              <a:ext uri="{FF2B5EF4-FFF2-40B4-BE49-F238E27FC236}">
                <a16:creationId xmlns:a16="http://schemas.microsoft.com/office/drawing/2014/main" id="{674A7BE6-D119-4025-96A5-FD074183AB24}"/>
              </a:ext>
            </a:extLst>
          </p:cNvPr>
          <p:cNvSpPr>
            <a:spLocks noGrp="1"/>
          </p:cNvSpPr>
          <p:nvPr>
            <p:ph type="body" sz="quarter" idx="34" hasCustomPrompt="1"/>
          </p:nvPr>
        </p:nvSpPr>
        <p:spPr>
          <a:xfrm>
            <a:off x="4910455" y="5104486"/>
            <a:ext cx="1463675" cy="1371600"/>
          </a:xfrm>
        </p:spPr>
        <p:txBody>
          <a:bodyPr/>
          <a:lstStyle>
            <a:lvl1pPr algn="l">
              <a:lnSpc>
                <a:spcPct val="100000"/>
              </a:lnSpc>
              <a:spcBef>
                <a:spcPts val="0"/>
              </a:spcBef>
              <a:defRPr sz="1200">
                <a:latin typeface="Franklin Gothic Book" panose="020B0503020102020204" pitchFamily="34" charset="0"/>
              </a:defRPr>
            </a:lvl1pPr>
          </a:lstStyle>
          <a:p>
            <a:pPr lvl="0"/>
            <a:r>
              <a:rPr lang="en-US" dirty="0"/>
              <a:t>Enter guests names</a:t>
            </a:r>
          </a:p>
        </p:txBody>
      </p:sp>
      <p:sp>
        <p:nvSpPr>
          <p:cNvPr id="46" name="Text Placeholder 3">
            <a:extLst>
              <a:ext uri="{FF2B5EF4-FFF2-40B4-BE49-F238E27FC236}">
                <a16:creationId xmlns:a16="http://schemas.microsoft.com/office/drawing/2014/main" id="{30BDC173-256B-4D7F-AD68-325440FBEE9C}"/>
              </a:ext>
            </a:extLst>
          </p:cNvPr>
          <p:cNvSpPr>
            <a:spLocks noGrp="1"/>
          </p:cNvSpPr>
          <p:nvPr>
            <p:ph type="body" sz="quarter" idx="35" hasCustomPrompt="1"/>
          </p:nvPr>
        </p:nvSpPr>
        <p:spPr>
          <a:xfrm>
            <a:off x="7047367" y="5104486"/>
            <a:ext cx="1463675" cy="1371600"/>
          </a:xfrm>
        </p:spPr>
        <p:txBody>
          <a:bodyPr/>
          <a:lstStyle>
            <a:lvl1pPr algn="l">
              <a:lnSpc>
                <a:spcPct val="100000"/>
              </a:lnSpc>
              <a:spcBef>
                <a:spcPts val="0"/>
              </a:spcBef>
              <a:defRPr sz="1200">
                <a:latin typeface="Franklin Gothic Book" panose="020B0503020102020204" pitchFamily="34" charset="0"/>
              </a:defRPr>
            </a:lvl1pPr>
          </a:lstStyle>
          <a:p>
            <a:pPr lvl="0"/>
            <a:r>
              <a:rPr lang="en-US" dirty="0"/>
              <a:t>Enter guests names</a:t>
            </a:r>
          </a:p>
        </p:txBody>
      </p:sp>
    </p:spTree>
    <p:extLst>
      <p:ext uri="{BB962C8B-B14F-4D97-AF65-F5344CB8AC3E}">
        <p14:creationId xmlns:p14="http://schemas.microsoft.com/office/powerpoint/2010/main" val="3533944175"/>
      </p:ext>
    </p:extLst>
  </p:cSld>
  <p:clrMapOvr>
    <a:masterClrMapping/>
  </p:clrMapOvr>
  <p:extLst>
    <p:ext uri="{DCECCB84-F9BA-43D5-87BE-67443E8EF086}">
      <p15:sldGuideLst xmlns:p15="http://schemas.microsoft.com/office/powerpoint/2012/main">
        <p15:guide id="1" orient="horz" pos="504" userDrawn="1">
          <p15:clr>
            <a:srgbClr val="FBAE40"/>
          </p15:clr>
        </p15:guide>
        <p15:guide id="2" orient="horz" pos="7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36CB-006E-44D5-BC19-B302E8FAAB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F28511-5B53-45A4-BF8E-E9CC2D15C6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235D17-405E-422F-86B9-A3DF6118FD45}"/>
              </a:ext>
            </a:extLst>
          </p:cNvPr>
          <p:cNvSpPr>
            <a:spLocks noGrp="1"/>
          </p:cNvSpPr>
          <p:nvPr>
            <p:ph type="dt" sz="half" idx="10"/>
          </p:nvPr>
        </p:nvSpPr>
        <p:spPr/>
        <p:txBody>
          <a:bodyPr/>
          <a:lstStyle/>
          <a:p>
            <a:fld id="{3DF77599-03F9-E543-8172-8365D59F4986}" type="datetimeFigureOut">
              <a:rPr lang="en-US" smtClean="0"/>
              <a:pPr/>
              <a:t>6/9/2021</a:t>
            </a:fld>
            <a:endParaRPr lang="en-US" dirty="0"/>
          </a:p>
        </p:txBody>
      </p:sp>
      <p:sp>
        <p:nvSpPr>
          <p:cNvPr id="5" name="Footer Placeholder 4">
            <a:extLst>
              <a:ext uri="{FF2B5EF4-FFF2-40B4-BE49-F238E27FC236}">
                <a16:creationId xmlns:a16="http://schemas.microsoft.com/office/drawing/2014/main" id="{704A2010-F583-4CF3-BA9A-78FECCD3D8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1DFF3E-25B8-41A1-8AE6-96D6C136341F}"/>
              </a:ext>
            </a:extLst>
          </p:cNvPr>
          <p:cNvSpPr>
            <a:spLocks noGrp="1"/>
          </p:cNvSpPr>
          <p:nvPr>
            <p:ph type="sldNum" sz="quarter" idx="12"/>
          </p:nvPr>
        </p:nvSpPr>
        <p:spPr/>
        <p:txBody>
          <a:bodyPr/>
          <a:lstStyle/>
          <a:p>
            <a:fld id="{9607A8EA-B714-0743-99B8-C9D6EFC8C297}" type="slidenum">
              <a:rPr lang="en-US" smtClean="0"/>
              <a:pPr/>
              <a:t>‹#›</a:t>
            </a:fld>
            <a:endParaRPr lang="en-US" dirty="0"/>
          </a:p>
        </p:txBody>
      </p:sp>
    </p:spTree>
    <p:extLst>
      <p:ext uri="{BB962C8B-B14F-4D97-AF65-F5344CB8AC3E}">
        <p14:creationId xmlns:p14="http://schemas.microsoft.com/office/powerpoint/2010/main" val="66939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115B-26EC-4AF5-AF28-C4AE51928C7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6BC195-0D66-4EE0-ABAE-8A1678AE89A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339CB9-E026-4BFA-998E-C554A6D816DC}"/>
              </a:ext>
            </a:extLst>
          </p:cNvPr>
          <p:cNvSpPr>
            <a:spLocks noGrp="1"/>
          </p:cNvSpPr>
          <p:nvPr>
            <p:ph type="dt" sz="half" idx="10"/>
          </p:nvPr>
        </p:nvSpPr>
        <p:spPr/>
        <p:txBody>
          <a:bodyPr/>
          <a:lstStyle/>
          <a:p>
            <a:fld id="{3DF77599-03F9-E543-8172-8365D59F4986}" type="datetimeFigureOut">
              <a:rPr lang="en-US" smtClean="0"/>
              <a:pPr/>
              <a:t>6/9/2021</a:t>
            </a:fld>
            <a:endParaRPr lang="en-US" dirty="0"/>
          </a:p>
        </p:txBody>
      </p:sp>
      <p:sp>
        <p:nvSpPr>
          <p:cNvPr id="5" name="Footer Placeholder 4">
            <a:extLst>
              <a:ext uri="{FF2B5EF4-FFF2-40B4-BE49-F238E27FC236}">
                <a16:creationId xmlns:a16="http://schemas.microsoft.com/office/drawing/2014/main" id="{B6337BF7-7C5B-46B0-9A71-E79578D3E4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30FFDC-E12E-4FD8-83D0-32EACAFD5565}"/>
              </a:ext>
            </a:extLst>
          </p:cNvPr>
          <p:cNvSpPr>
            <a:spLocks noGrp="1"/>
          </p:cNvSpPr>
          <p:nvPr>
            <p:ph type="sldNum" sz="quarter" idx="12"/>
          </p:nvPr>
        </p:nvSpPr>
        <p:spPr/>
        <p:txBody>
          <a:bodyPr/>
          <a:lstStyle/>
          <a:p>
            <a:fld id="{9607A8EA-B714-0743-99B8-C9D6EFC8C297}" type="slidenum">
              <a:rPr lang="en-US" smtClean="0"/>
              <a:pPr/>
              <a:t>‹#›</a:t>
            </a:fld>
            <a:endParaRPr lang="en-US" dirty="0"/>
          </a:p>
        </p:txBody>
      </p:sp>
    </p:spTree>
    <p:extLst>
      <p:ext uri="{BB962C8B-B14F-4D97-AF65-F5344CB8AC3E}">
        <p14:creationId xmlns:p14="http://schemas.microsoft.com/office/powerpoint/2010/main" val="3725634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99B7-6BD1-4987-9FF3-822A198FC1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52AC16-01EB-4763-B5BC-83A537082AA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E4B1EC-8F19-4B94-BB13-A885A39F793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9D4F59-C87E-4085-97B2-D8897A797477}"/>
              </a:ext>
            </a:extLst>
          </p:cNvPr>
          <p:cNvSpPr>
            <a:spLocks noGrp="1"/>
          </p:cNvSpPr>
          <p:nvPr>
            <p:ph type="dt" sz="half" idx="10"/>
          </p:nvPr>
        </p:nvSpPr>
        <p:spPr/>
        <p:txBody>
          <a:bodyPr/>
          <a:lstStyle/>
          <a:p>
            <a:fld id="{3DF77599-03F9-E543-8172-8365D59F4986}" type="datetimeFigureOut">
              <a:rPr lang="en-US" smtClean="0"/>
              <a:pPr/>
              <a:t>6/9/2021</a:t>
            </a:fld>
            <a:endParaRPr lang="en-US" dirty="0"/>
          </a:p>
        </p:txBody>
      </p:sp>
      <p:sp>
        <p:nvSpPr>
          <p:cNvPr id="6" name="Footer Placeholder 5">
            <a:extLst>
              <a:ext uri="{FF2B5EF4-FFF2-40B4-BE49-F238E27FC236}">
                <a16:creationId xmlns:a16="http://schemas.microsoft.com/office/drawing/2014/main" id="{62316A88-A2CA-4A52-8260-3A8B0FE3EE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9E5B8A-F3C4-4DC7-A6E6-80DD4A70AE95}"/>
              </a:ext>
            </a:extLst>
          </p:cNvPr>
          <p:cNvSpPr>
            <a:spLocks noGrp="1"/>
          </p:cNvSpPr>
          <p:nvPr>
            <p:ph type="sldNum" sz="quarter" idx="12"/>
          </p:nvPr>
        </p:nvSpPr>
        <p:spPr/>
        <p:txBody>
          <a:bodyPr/>
          <a:lstStyle/>
          <a:p>
            <a:fld id="{9607A8EA-B714-0743-99B8-C9D6EFC8C297}" type="slidenum">
              <a:rPr lang="en-US" smtClean="0"/>
              <a:pPr/>
              <a:t>‹#›</a:t>
            </a:fld>
            <a:endParaRPr lang="en-US" dirty="0"/>
          </a:p>
        </p:txBody>
      </p:sp>
    </p:spTree>
    <p:extLst>
      <p:ext uri="{BB962C8B-B14F-4D97-AF65-F5344CB8AC3E}">
        <p14:creationId xmlns:p14="http://schemas.microsoft.com/office/powerpoint/2010/main" val="100296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B717-9106-4050-B635-ED2E6A5EBA5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3FC971-F9C0-41B2-8A5B-4B5C65F0E4F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7BD5C48-3CDA-4490-B7AD-63CE989C0E3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543769-1DB3-4ACE-8680-D424AE4859A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096DD31-BA47-4C72-AE2A-F75E1BC260C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AFE1D5-5AB2-4A93-85AB-83D382BB524B}"/>
              </a:ext>
            </a:extLst>
          </p:cNvPr>
          <p:cNvSpPr>
            <a:spLocks noGrp="1"/>
          </p:cNvSpPr>
          <p:nvPr>
            <p:ph type="dt" sz="half" idx="10"/>
          </p:nvPr>
        </p:nvSpPr>
        <p:spPr/>
        <p:txBody>
          <a:bodyPr/>
          <a:lstStyle/>
          <a:p>
            <a:fld id="{3DF77599-03F9-E543-8172-8365D59F4986}" type="datetimeFigureOut">
              <a:rPr lang="en-US" smtClean="0"/>
              <a:pPr/>
              <a:t>6/9/2021</a:t>
            </a:fld>
            <a:endParaRPr lang="en-US" dirty="0"/>
          </a:p>
        </p:txBody>
      </p:sp>
      <p:sp>
        <p:nvSpPr>
          <p:cNvPr id="8" name="Footer Placeholder 7">
            <a:extLst>
              <a:ext uri="{FF2B5EF4-FFF2-40B4-BE49-F238E27FC236}">
                <a16:creationId xmlns:a16="http://schemas.microsoft.com/office/drawing/2014/main" id="{D36E3628-9BB7-4FE2-9E64-0A6587626B9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8FFAF8-6432-44D7-BB40-7DC8557D3A68}"/>
              </a:ext>
            </a:extLst>
          </p:cNvPr>
          <p:cNvSpPr>
            <a:spLocks noGrp="1"/>
          </p:cNvSpPr>
          <p:nvPr>
            <p:ph type="sldNum" sz="quarter" idx="12"/>
          </p:nvPr>
        </p:nvSpPr>
        <p:spPr/>
        <p:txBody>
          <a:bodyPr/>
          <a:lstStyle/>
          <a:p>
            <a:fld id="{9607A8EA-B714-0743-99B8-C9D6EFC8C297}" type="slidenum">
              <a:rPr lang="en-US" smtClean="0"/>
              <a:pPr/>
              <a:t>‹#›</a:t>
            </a:fld>
            <a:endParaRPr lang="en-US" dirty="0"/>
          </a:p>
        </p:txBody>
      </p:sp>
    </p:spTree>
    <p:extLst>
      <p:ext uri="{BB962C8B-B14F-4D97-AF65-F5344CB8AC3E}">
        <p14:creationId xmlns:p14="http://schemas.microsoft.com/office/powerpoint/2010/main" val="3263400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6AF0-DB4E-4280-B5DA-426B235D88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C4FDCE-C089-4F56-ABAD-68CC9AFEE908}"/>
              </a:ext>
            </a:extLst>
          </p:cNvPr>
          <p:cNvSpPr>
            <a:spLocks noGrp="1"/>
          </p:cNvSpPr>
          <p:nvPr>
            <p:ph type="dt" sz="half" idx="10"/>
          </p:nvPr>
        </p:nvSpPr>
        <p:spPr/>
        <p:txBody>
          <a:bodyPr/>
          <a:lstStyle/>
          <a:p>
            <a:fld id="{3DF77599-03F9-E543-8172-8365D59F4986}" type="datetimeFigureOut">
              <a:rPr lang="en-US" smtClean="0"/>
              <a:pPr/>
              <a:t>6/9/2021</a:t>
            </a:fld>
            <a:endParaRPr lang="en-US" dirty="0"/>
          </a:p>
        </p:txBody>
      </p:sp>
      <p:sp>
        <p:nvSpPr>
          <p:cNvPr id="4" name="Footer Placeholder 3">
            <a:extLst>
              <a:ext uri="{FF2B5EF4-FFF2-40B4-BE49-F238E27FC236}">
                <a16:creationId xmlns:a16="http://schemas.microsoft.com/office/drawing/2014/main" id="{6AB55E1E-B51C-4F55-9410-240094DB21F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6BE5FC0-B2BE-4BEA-9859-4F08CA0058BB}"/>
              </a:ext>
            </a:extLst>
          </p:cNvPr>
          <p:cNvSpPr>
            <a:spLocks noGrp="1"/>
          </p:cNvSpPr>
          <p:nvPr>
            <p:ph type="sldNum" sz="quarter" idx="12"/>
          </p:nvPr>
        </p:nvSpPr>
        <p:spPr/>
        <p:txBody>
          <a:bodyPr/>
          <a:lstStyle/>
          <a:p>
            <a:fld id="{9607A8EA-B714-0743-99B8-C9D6EFC8C297}" type="slidenum">
              <a:rPr lang="en-US" smtClean="0"/>
              <a:pPr/>
              <a:t>‹#›</a:t>
            </a:fld>
            <a:endParaRPr lang="en-US" dirty="0"/>
          </a:p>
        </p:txBody>
      </p:sp>
    </p:spTree>
    <p:extLst>
      <p:ext uri="{BB962C8B-B14F-4D97-AF65-F5344CB8AC3E}">
        <p14:creationId xmlns:p14="http://schemas.microsoft.com/office/powerpoint/2010/main" val="2154997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0F0A7F-0A01-4991-997D-B89EAF45A2DA}"/>
              </a:ext>
            </a:extLst>
          </p:cNvPr>
          <p:cNvSpPr>
            <a:spLocks noGrp="1"/>
          </p:cNvSpPr>
          <p:nvPr>
            <p:ph type="dt" sz="half" idx="10"/>
          </p:nvPr>
        </p:nvSpPr>
        <p:spPr/>
        <p:txBody>
          <a:bodyPr/>
          <a:lstStyle/>
          <a:p>
            <a:fld id="{3DF77599-03F9-E543-8172-8365D59F4986}" type="datetimeFigureOut">
              <a:rPr lang="en-US" smtClean="0"/>
              <a:pPr/>
              <a:t>6/9/2021</a:t>
            </a:fld>
            <a:endParaRPr lang="en-US" dirty="0"/>
          </a:p>
        </p:txBody>
      </p:sp>
      <p:sp>
        <p:nvSpPr>
          <p:cNvPr id="3" name="Footer Placeholder 2">
            <a:extLst>
              <a:ext uri="{FF2B5EF4-FFF2-40B4-BE49-F238E27FC236}">
                <a16:creationId xmlns:a16="http://schemas.microsoft.com/office/drawing/2014/main" id="{5BA0A156-D1B6-4D1F-AE6C-0DB2984260F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B001FC5-48F7-475C-BBE4-F68E3821221B}"/>
              </a:ext>
            </a:extLst>
          </p:cNvPr>
          <p:cNvSpPr>
            <a:spLocks noGrp="1"/>
          </p:cNvSpPr>
          <p:nvPr>
            <p:ph type="sldNum" sz="quarter" idx="12"/>
          </p:nvPr>
        </p:nvSpPr>
        <p:spPr/>
        <p:txBody>
          <a:bodyPr/>
          <a:lstStyle/>
          <a:p>
            <a:fld id="{9607A8EA-B714-0743-99B8-C9D6EFC8C297}" type="slidenum">
              <a:rPr lang="en-US" smtClean="0"/>
              <a:pPr/>
              <a:t>‹#›</a:t>
            </a:fld>
            <a:endParaRPr lang="en-US" dirty="0"/>
          </a:p>
        </p:txBody>
      </p:sp>
    </p:spTree>
    <p:extLst>
      <p:ext uri="{BB962C8B-B14F-4D97-AF65-F5344CB8AC3E}">
        <p14:creationId xmlns:p14="http://schemas.microsoft.com/office/powerpoint/2010/main" val="274040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669B-4750-4186-890B-3240F98FF89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B50BE0-AE07-4B2C-ACA1-0AB2E1742D0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160D2C-2C8B-4F57-A69B-EA3DAC36D12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97A0EC1-95CD-4B0A-B67B-5ED93B5DE382}"/>
              </a:ext>
            </a:extLst>
          </p:cNvPr>
          <p:cNvSpPr>
            <a:spLocks noGrp="1"/>
          </p:cNvSpPr>
          <p:nvPr>
            <p:ph type="dt" sz="half" idx="10"/>
          </p:nvPr>
        </p:nvSpPr>
        <p:spPr/>
        <p:txBody>
          <a:bodyPr/>
          <a:lstStyle/>
          <a:p>
            <a:fld id="{3DF77599-03F9-E543-8172-8365D59F4986}" type="datetimeFigureOut">
              <a:rPr lang="en-US" smtClean="0"/>
              <a:pPr/>
              <a:t>6/9/2021</a:t>
            </a:fld>
            <a:endParaRPr lang="en-US" dirty="0"/>
          </a:p>
        </p:txBody>
      </p:sp>
      <p:sp>
        <p:nvSpPr>
          <p:cNvPr id="6" name="Footer Placeholder 5">
            <a:extLst>
              <a:ext uri="{FF2B5EF4-FFF2-40B4-BE49-F238E27FC236}">
                <a16:creationId xmlns:a16="http://schemas.microsoft.com/office/drawing/2014/main" id="{E51F35E8-3EA1-42F0-BA46-3A989E945D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D2F3C3-15F5-4CB5-8212-BD383469EAAA}"/>
              </a:ext>
            </a:extLst>
          </p:cNvPr>
          <p:cNvSpPr>
            <a:spLocks noGrp="1"/>
          </p:cNvSpPr>
          <p:nvPr>
            <p:ph type="sldNum" sz="quarter" idx="12"/>
          </p:nvPr>
        </p:nvSpPr>
        <p:spPr/>
        <p:txBody>
          <a:bodyPr/>
          <a:lstStyle/>
          <a:p>
            <a:fld id="{9607A8EA-B714-0743-99B8-C9D6EFC8C297}" type="slidenum">
              <a:rPr lang="en-US" smtClean="0"/>
              <a:pPr/>
              <a:t>‹#›</a:t>
            </a:fld>
            <a:endParaRPr lang="en-US" dirty="0"/>
          </a:p>
        </p:txBody>
      </p:sp>
    </p:spTree>
    <p:extLst>
      <p:ext uri="{BB962C8B-B14F-4D97-AF65-F5344CB8AC3E}">
        <p14:creationId xmlns:p14="http://schemas.microsoft.com/office/powerpoint/2010/main" val="201230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F747-F11C-4FAC-A1F9-A9243E6DE14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BD3237-BB3C-4621-B4D2-D0271BD2304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EB268E4-C658-4B77-8210-463B5B3A64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BB198F9-7BA0-4421-9F89-C5242407F1AD}"/>
              </a:ext>
            </a:extLst>
          </p:cNvPr>
          <p:cNvSpPr>
            <a:spLocks noGrp="1"/>
          </p:cNvSpPr>
          <p:nvPr>
            <p:ph type="dt" sz="half" idx="10"/>
          </p:nvPr>
        </p:nvSpPr>
        <p:spPr/>
        <p:txBody>
          <a:bodyPr/>
          <a:lstStyle/>
          <a:p>
            <a:fld id="{3DF77599-03F9-E543-8172-8365D59F4986}" type="datetimeFigureOut">
              <a:rPr lang="en-US" smtClean="0"/>
              <a:pPr/>
              <a:t>6/9/2021</a:t>
            </a:fld>
            <a:endParaRPr lang="en-US" dirty="0"/>
          </a:p>
        </p:txBody>
      </p:sp>
      <p:sp>
        <p:nvSpPr>
          <p:cNvPr id="6" name="Footer Placeholder 5">
            <a:extLst>
              <a:ext uri="{FF2B5EF4-FFF2-40B4-BE49-F238E27FC236}">
                <a16:creationId xmlns:a16="http://schemas.microsoft.com/office/drawing/2014/main" id="{D9952CFF-CA43-472D-BB64-E0D4295FBE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3FA3C-0321-457A-AC5D-2F5762EEACCC}"/>
              </a:ext>
            </a:extLst>
          </p:cNvPr>
          <p:cNvSpPr>
            <a:spLocks noGrp="1"/>
          </p:cNvSpPr>
          <p:nvPr>
            <p:ph type="sldNum" sz="quarter" idx="12"/>
          </p:nvPr>
        </p:nvSpPr>
        <p:spPr/>
        <p:txBody>
          <a:bodyPr/>
          <a:lstStyle/>
          <a:p>
            <a:fld id="{9607A8EA-B714-0743-99B8-C9D6EFC8C297}" type="slidenum">
              <a:rPr lang="en-US" smtClean="0"/>
              <a:pPr/>
              <a:t>‹#›</a:t>
            </a:fld>
            <a:endParaRPr lang="en-US" dirty="0"/>
          </a:p>
        </p:txBody>
      </p:sp>
    </p:spTree>
    <p:extLst>
      <p:ext uri="{BB962C8B-B14F-4D97-AF65-F5344CB8AC3E}">
        <p14:creationId xmlns:p14="http://schemas.microsoft.com/office/powerpoint/2010/main" val="86887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B87B2E-9EBB-4F2F-9A62-9BC6B5ED334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BEE111-F7DE-4882-A42E-0034BC88E24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E427D-49A2-4B2F-9838-F53BD5EB6A3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DF77599-03F9-E543-8172-8365D59F4986}" type="datetimeFigureOut">
              <a:rPr lang="en-US" smtClean="0"/>
              <a:pPr/>
              <a:t>6/9/2021</a:t>
            </a:fld>
            <a:endParaRPr lang="en-US" dirty="0"/>
          </a:p>
        </p:txBody>
      </p:sp>
      <p:sp>
        <p:nvSpPr>
          <p:cNvPr id="5" name="Footer Placeholder 4">
            <a:extLst>
              <a:ext uri="{FF2B5EF4-FFF2-40B4-BE49-F238E27FC236}">
                <a16:creationId xmlns:a16="http://schemas.microsoft.com/office/drawing/2014/main" id="{7318F0CC-5956-485E-8D1B-693377171D4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EC4FCA2-471C-4EBE-B682-61A4D20D676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07A8EA-B714-0743-99B8-C9D6EFC8C297}" type="slidenum">
              <a:rPr lang="en-US" smtClean="0"/>
              <a:pPr/>
              <a:t>‹#›</a:t>
            </a:fld>
            <a:endParaRPr lang="en-US" dirty="0"/>
          </a:p>
        </p:txBody>
      </p:sp>
      <p:pic>
        <p:nvPicPr>
          <p:cNvPr id="7" name="Picture 6" descr="A picture containing man, snow, standing&#10;&#10;Description automatically generated">
            <a:extLst>
              <a:ext uri="{FF2B5EF4-FFF2-40B4-BE49-F238E27FC236}">
                <a16:creationId xmlns:a16="http://schemas.microsoft.com/office/drawing/2014/main" id="{EB6B1069-65D0-4568-BE88-50DDB3C5D809}"/>
              </a:ext>
            </a:extLst>
          </p:cNvPr>
          <p:cNvPicPr/>
          <p:nvPr userDrawn="1"/>
        </p:nvPicPr>
        <p:blipFill rotWithShape="1">
          <a:blip r:embed="rId17" cstate="print">
            <a:extLst>
              <a:ext uri="{28A0092B-C50C-407E-A947-70E740481C1C}">
                <a14:useLocalDpi xmlns:a14="http://schemas.microsoft.com/office/drawing/2010/main" val="0"/>
              </a:ext>
            </a:extLst>
          </a:blip>
          <a:srcRect l="-1"/>
          <a:stretch/>
        </p:blipFill>
        <p:spPr>
          <a:xfrm rot="10800000">
            <a:off x="628650" y="5547302"/>
            <a:ext cx="8515350" cy="1310697"/>
          </a:xfrm>
          <a:prstGeom prst="rect">
            <a:avLst/>
          </a:prstGeom>
        </p:spPr>
      </p:pic>
      <p:pic>
        <p:nvPicPr>
          <p:cNvPr id="8" name="Picture 7" descr="A picture containing man, snow, standing&#10;&#10;Description automatically generated">
            <a:extLst>
              <a:ext uri="{FF2B5EF4-FFF2-40B4-BE49-F238E27FC236}">
                <a16:creationId xmlns:a16="http://schemas.microsoft.com/office/drawing/2014/main" id="{BE10371E-A45B-4B3E-AF75-2755B45B00D4}"/>
              </a:ext>
            </a:extLst>
          </p:cNvPr>
          <p:cNvPicPr/>
          <p:nvPr userDrawn="1"/>
        </p:nvPicPr>
        <p:blipFill rotWithShape="1">
          <a:blip r:embed="rId18" cstate="print">
            <a:extLst>
              <a:ext uri="{28A0092B-C50C-407E-A947-70E740481C1C}">
                <a14:useLocalDpi xmlns:a14="http://schemas.microsoft.com/office/drawing/2010/main" val="0"/>
              </a:ext>
            </a:extLst>
          </a:blip>
          <a:srcRect l="-130"/>
          <a:stretch/>
        </p:blipFill>
        <p:spPr>
          <a:xfrm>
            <a:off x="-25400" y="0"/>
            <a:ext cx="9169400" cy="2754743"/>
          </a:xfrm>
          <a:prstGeom prst="rect">
            <a:avLst/>
          </a:prstGeom>
        </p:spPr>
      </p:pic>
    </p:spTree>
    <p:extLst>
      <p:ext uri="{BB962C8B-B14F-4D97-AF65-F5344CB8AC3E}">
        <p14:creationId xmlns:p14="http://schemas.microsoft.com/office/powerpoint/2010/main" val="3662620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691" r:id="rId14"/>
    <p:sldLayoutId id="2147483686"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microsoft.com/office/2007/relationships/hdphoto" Target="../media/hdphoto4.wdp"/></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8.png"/><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8A46-8358-40FD-84F2-551B3C3C072C}"/>
              </a:ext>
            </a:extLst>
          </p:cNvPr>
          <p:cNvSpPr>
            <a:spLocks noGrp="1"/>
          </p:cNvSpPr>
          <p:nvPr>
            <p:ph type="title"/>
          </p:nvPr>
        </p:nvSpPr>
        <p:spPr>
          <a:xfrm>
            <a:off x="1943979" y="2260779"/>
            <a:ext cx="4787412" cy="1325563"/>
          </a:xfrm>
        </p:spPr>
        <p:txBody>
          <a:bodyPr/>
          <a:lstStyle/>
          <a:p>
            <a:pPr algn="ctr"/>
            <a:r>
              <a:rPr lang="en-US" sz="5400" dirty="0" err="1">
                <a:latin typeface="Times New Roman" panose="02020603050405020304" pitchFamily="18" charset="0"/>
                <a:cs typeface="Times New Roman" panose="02020603050405020304" pitchFamily="18" charset="0"/>
              </a:rPr>
              <a:t>OPtics</a:t>
            </a:r>
            <a:endParaRPr lang="en-US" sz="5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F0AC50F-47F0-4834-856D-444AD3D5913E}"/>
              </a:ext>
            </a:extLst>
          </p:cNvPr>
          <p:cNvSpPr>
            <a:spLocks noGrp="1"/>
          </p:cNvSpPr>
          <p:nvPr>
            <p:ph type="body" sz="quarter" idx="13"/>
          </p:nvPr>
        </p:nvSpPr>
        <p:spPr>
          <a:xfrm>
            <a:off x="2640330" y="996781"/>
            <a:ext cx="3394710" cy="831672"/>
          </a:xfrm>
        </p:spPr>
        <p:txBody>
          <a:bodyPr/>
          <a:lstStyle/>
          <a:p>
            <a:pPr marL="0" indent="0">
              <a:buNone/>
            </a:pPr>
            <a:r>
              <a:rPr lang="en-US" sz="8000" b="1" dirty="0"/>
              <a:t>UNIT II</a:t>
            </a:r>
          </a:p>
        </p:txBody>
      </p:sp>
      <p:sp>
        <p:nvSpPr>
          <p:cNvPr id="4" name="Text Placeholder 3">
            <a:extLst>
              <a:ext uri="{FF2B5EF4-FFF2-40B4-BE49-F238E27FC236}">
                <a16:creationId xmlns:a16="http://schemas.microsoft.com/office/drawing/2014/main" id="{B6899BE0-BDA2-41E9-B2EC-1217228CB556}"/>
              </a:ext>
            </a:extLst>
          </p:cNvPr>
          <p:cNvSpPr>
            <a:spLocks noGrp="1"/>
          </p:cNvSpPr>
          <p:nvPr>
            <p:ph type="body" sz="quarter" idx="15"/>
          </p:nvPr>
        </p:nvSpPr>
        <p:spPr>
          <a:xfrm>
            <a:off x="1772530" y="4300021"/>
            <a:ext cx="5838092" cy="1098771"/>
          </a:xfrm>
        </p:spPr>
        <p:txBody>
          <a:bodyPr>
            <a:noAutofit/>
          </a:bodyPr>
          <a:lstStyle/>
          <a:p>
            <a:pPr marL="0" indent="0">
              <a:buNone/>
            </a:pPr>
            <a:r>
              <a:rPr lang="en-US" sz="3400" dirty="0">
                <a:solidFill>
                  <a:schemeClr val="tx1"/>
                </a:solidFill>
                <a:latin typeface="Times New Roman" panose="02020603050405020304" pitchFamily="18" charset="0"/>
                <a:cs typeface="Times New Roman" panose="02020603050405020304" pitchFamily="18" charset="0"/>
              </a:rPr>
              <a:t>Interference   -  Problems </a:t>
            </a:r>
          </a:p>
        </p:txBody>
      </p:sp>
    </p:spTree>
    <p:extLst>
      <p:ext uri="{BB962C8B-B14F-4D97-AF65-F5344CB8AC3E}">
        <p14:creationId xmlns:p14="http://schemas.microsoft.com/office/powerpoint/2010/main" val="82389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2767238" y="3844"/>
            <a:ext cx="458606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400" b="1" dirty="0">
                <a:solidFill>
                  <a:srgbClr val="C00000"/>
                </a:solidFill>
                <a:latin typeface="TimesLTPro-BoldItalic"/>
              </a:rPr>
              <a:t>Youngs double slit</a:t>
            </a:r>
          </a:p>
        </p:txBody>
      </p:sp>
      <p:sp>
        <p:nvSpPr>
          <p:cNvPr id="9" name="TextBox 8">
            <a:extLst>
              <a:ext uri="{FF2B5EF4-FFF2-40B4-BE49-F238E27FC236}">
                <a16:creationId xmlns:a16="http://schemas.microsoft.com/office/drawing/2014/main" id="{FFFB3982-DAC5-44E5-87A2-0EB4C42EBD82}"/>
              </a:ext>
            </a:extLst>
          </p:cNvPr>
          <p:cNvSpPr txBox="1"/>
          <p:nvPr/>
        </p:nvSpPr>
        <p:spPr>
          <a:xfrm>
            <a:off x="100974" y="603771"/>
            <a:ext cx="4622413" cy="25955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dirty="0">
                <a:solidFill>
                  <a:schemeClr val="tx2">
                    <a:lumMod val="75000"/>
                  </a:schemeClr>
                </a:solidFill>
                <a:latin typeface="TimesNewRoman"/>
              </a:rPr>
              <a:t>Radio waves from a star, of wavelength 250 m, reach a radio telescope by two separate paths, as shown in Figure. One is a direct path to the receiver, which is situated on the edge of a cliff by the ocean. The second is by reflection off the water. The first minimum of destructive interference occurs when the star is u 5 25.0° above the horizon. Find the height of the cliff. </a:t>
            </a:r>
            <a:r>
              <a:rPr lang="en-IN" dirty="0">
                <a:solidFill>
                  <a:schemeClr val="tx2">
                    <a:lumMod val="75000"/>
                  </a:schemeClr>
                </a:solidFill>
                <a:latin typeface="TimesNewRoman"/>
              </a:rPr>
              <a:t>Assume no phase change on reflection.</a:t>
            </a:r>
            <a:endParaRPr lang="en-IN" dirty="0">
              <a:solidFill>
                <a:schemeClr val="tx2">
                  <a:lumMod val="75000"/>
                </a:schemeClr>
              </a:solidFill>
              <a:latin typeface="TimesNewRoman"/>
              <a:sym typeface="Gill Sans"/>
            </a:endParaRPr>
          </a:p>
        </p:txBody>
      </p:sp>
      <p:sp>
        <p:nvSpPr>
          <p:cNvPr id="4" name="TextBox 3">
            <a:extLst>
              <a:ext uri="{FF2B5EF4-FFF2-40B4-BE49-F238E27FC236}">
                <a16:creationId xmlns:a16="http://schemas.microsoft.com/office/drawing/2014/main" id="{EA445B18-3C5B-4C88-9E87-C2CFC0349F1C}"/>
              </a:ext>
            </a:extLst>
          </p:cNvPr>
          <p:cNvSpPr txBox="1"/>
          <p:nvPr/>
        </p:nvSpPr>
        <p:spPr>
          <a:xfrm>
            <a:off x="365260" y="3454329"/>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C00000"/>
                </a:solidFill>
                <a:effectLst/>
                <a:uFillTx/>
                <a:latin typeface="Bradley Hand ITC" panose="03070402050302030203" pitchFamily="66" charset="0"/>
                <a:sym typeface="Gill Sans"/>
              </a:rPr>
              <a:t>Solution</a:t>
            </a:r>
          </a:p>
        </p:txBody>
      </p:sp>
      <p:sp>
        <p:nvSpPr>
          <p:cNvPr id="10" name="TextBox 9">
            <a:extLst>
              <a:ext uri="{FF2B5EF4-FFF2-40B4-BE49-F238E27FC236}">
                <a16:creationId xmlns:a16="http://schemas.microsoft.com/office/drawing/2014/main" id="{2D099100-8AD2-4A4D-BA54-74E170F4D2D8}"/>
              </a:ext>
            </a:extLst>
          </p:cNvPr>
          <p:cNvSpPr txBox="1"/>
          <p:nvPr/>
        </p:nvSpPr>
        <p:spPr>
          <a:xfrm>
            <a:off x="1584978" y="4637593"/>
            <a:ext cx="347529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l">
              <a:buFont typeface="Arial" panose="020B0604020202020204" pitchFamily="34" charset="0"/>
              <a:buChar char="•"/>
            </a:pPr>
            <a:r>
              <a:rPr lang="en-US" sz="2400" dirty="0">
                <a:solidFill>
                  <a:schemeClr val="tx2">
                    <a:lumMod val="75000"/>
                  </a:schemeClr>
                </a:solidFill>
                <a:latin typeface="TimesNewRoman"/>
              </a:rPr>
              <a:t>Path difference </a:t>
            </a:r>
          </a:p>
        </p:txBody>
      </p:sp>
      <p:pic>
        <p:nvPicPr>
          <p:cNvPr id="5" name="Picture 4">
            <a:extLst>
              <a:ext uri="{FF2B5EF4-FFF2-40B4-BE49-F238E27FC236}">
                <a16:creationId xmlns:a16="http://schemas.microsoft.com/office/drawing/2014/main" id="{D21180C0-A2C4-45DF-BC51-55EC27C8350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904532" y="436696"/>
            <a:ext cx="3200847" cy="2019582"/>
          </a:xfrm>
          <a:prstGeom prst="rect">
            <a:avLst/>
          </a:prstGeom>
        </p:spPr>
      </p:pic>
      <p:pic>
        <p:nvPicPr>
          <p:cNvPr id="14" name="Picture 13">
            <a:extLst>
              <a:ext uri="{FF2B5EF4-FFF2-40B4-BE49-F238E27FC236}">
                <a16:creationId xmlns:a16="http://schemas.microsoft.com/office/drawing/2014/main" id="{9AD3D357-8782-42E0-9119-1CA45286A58D}"/>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6042210" y="3903198"/>
            <a:ext cx="2495898" cy="1686160"/>
          </a:xfrm>
          <a:prstGeom prst="rect">
            <a:avLst/>
          </a:prstGeom>
        </p:spPr>
      </p:pic>
      <p:pic>
        <p:nvPicPr>
          <p:cNvPr id="16" name="Picture 15">
            <a:extLst>
              <a:ext uri="{FF2B5EF4-FFF2-40B4-BE49-F238E27FC236}">
                <a16:creationId xmlns:a16="http://schemas.microsoft.com/office/drawing/2014/main" id="{68BA4B04-F50D-4A6B-B65D-14BDE58211DD}"/>
              </a:ext>
            </a:extLst>
          </p:cNvPr>
          <p:cNvPicPr>
            <a:picLocks noChangeAspect="1"/>
          </p:cNvPicPr>
          <p:nvPr/>
        </p:nvPicPr>
        <p:blipFill rotWithShape="1">
          <a:blip r:embed="rId5"/>
          <a:srcRect t="17129" b="21421"/>
          <a:stretch/>
        </p:blipFill>
        <p:spPr>
          <a:xfrm>
            <a:off x="1000557" y="5382038"/>
            <a:ext cx="3722830" cy="414640"/>
          </a:xfrm>
          <a:prstGeom prst="rect">
            <a:avLst/>
          </a:prstGeom>
        </p:spPr>
      </p:pic>
    </p:spTree>
    <p:extLst>
      <p:ext uri="{BB962C8B-B14F-4D97-AF65-F5344CB8AC3E}">
        <p14:creationId xmlns:p14="http://schemas.microsoft.com/office/powerpoint/2010/main" val="287666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2767238" y="3844"/>
            <a:ext cx="458606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400" b="1" dirty="0">
                <a:solidFill>
                  <a:srgbClr val="C00000"/>
                </a:solidFill>
                <a:latin typeface="TimesLTPro-BoldItalic"/>
              </a:rPr>
              <a:t>Youngs double slit</a:t>
            </a:r>
          </a:p>
        </p:txBody>
      </p:sp>
      <p:sp>
        <p:nvSpPr>
          <p:cNvPr id="4" name="TextBox 3">
            <a:extLst>
              <a:ext uri="{FF2B5EF4-FFF2-40B4-BE49-F238E27FC236}">
                <a16:creationId xmlns:a16="http://schemas.microsoft.com/office/drawing/2014/main" id="{EA445B18-3C5B-4C88-9E87-C2CFC0349F1C}"/>
              </a:ext>
            </a:extLst>
          </p:cNvPr>
          <p:cNvSpPr txBox="1"/>
          <p:nvPr/>
        </p:nvSpPr>
        <p:spPr>
          <a:xfrm>
            <a:off x="541539" y="869270"/>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7030A0"/>
                </a:solidFill>
                <a:effectLst/>
                <a:uFillTx/>
                <a:latin typeface="Bradley Hand ITC" panose="03070402050302030203" pitchFamily="66" charset="0"/>
                <a:sym typeface="Gill Sans"/>
              </a:rPr>
              <a:t>Solution</a:t>
            </a:r>
          </a:p>
        </p:txBody>
      </p:sp>
      <p:sp>
        <p:nvSpPr>
          <p:cNvPr id="10" name="TextBox 9">
            <a:extLst>
              <a:ext uri="{FF2B5EF4-FFF2-40B4-BE49-F238E27FC236}">
                <a16:creationId xmlns:a16="http://schemas.microsoft.com/office/drawing/2014/main" id="{2D099100-8AD2-4A4D-BA54-74E170F4D2D8}"/>
              </a:ext>
            </a:extLst>
          </p:cNvPr>
          <p:cNvSpPr txBox="1"/>
          <p:nvPr/>
        </p:nvSpPr>
        <p:spPr>
          <a:xfrm>
            <a:off x="541539" y="2051845"/>
            <a:ext cx="347529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l">
              <a:buFont typeface="Arial" panose="020B0604020202020204" pitchFamily="34" charset="0"/>
              <a:buChar char="•"/>
            </a:pPr>
            <a:r>
              <a:rPr lang="en-US" sz="2400" dirty="0">
                <a:solidFill>
                  <a:schemeClr val="tx2">
                    <a:lumMod val="75000"/>
                  </a:schemeClr>
                </a:solidFill>
                <a:latin typeface="TimesNewRoman"/>
              </a:rPr>
              <a:t>Path difference </a:t>
            </a:r>
          </a:p>
        </p:txBody>
      </p:sp>
      <p:pic>
        <p:nvPicPr>
          <p:cNvPr id="14" name="Picture 13">
            <a:extLst>
              <a:ext uri="{FF2B5EF4-FFF2-40B4-BE49-F238E27FC236}">
                <a16:creationId xmlns:a16="http://schemas.microsoft.com/office/drawing/2014/main" id="{9AD3D357-8782-42E0-9119-1CA45286A58D}"/>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6178224" y="881870"/>
            <a:ext cx="2495898" cy="1686160"/>
          </a:xfrm>
          <a:prstGeom prst="rect">
            <a:avLst/>
          </a:prstGeom>
        </p:spPr>
      </p:pic>
      <p:pic>
        <p:nvPicPr>
          <p:cNvPr id="16" name="Picture 15">
            <a:extLst>
              <a:ext uri="{FF2B5EF4-FFF2-40B4-BE49-F238E27FC236}">
                <a16:creationId xmlns:a16="http://schemas.microsoft.com/office/drawing/2014/main" id="{68BA4B04-F50D-4A6B-B65D-14BDE58211DD}"/>
              </a:ext>
            </a:extLst>
          </p:cNvPr>
          <p:cNvPicPr>
            <a:picLocks noChangeAspect="1"/>
          </p:cNvPicPr>
          <p:nvPr/>
        </p:nvPicPr>
        <p:blipFill rotWithShape="1">
          <a:blip r:embed="rId4"/>
          <a:srcRect t="17129" b="21421"/>
          <a:stretch/>
        </p:blipFill>
        <p:spPr>
          <a:xfrm>
            <a:off x="1432563" y="2727246"/>
            <a:ext cx="3722830" cy="414640"/>
          </a:xfrm>
          <a:prstGeom prst="rect">
            <a:avLst/>
          </a:prstGeom>
        </p:spPr>
      </p:pic>
      <p:pic>
        <p:nvPicPr>
          <p:cNvPr id="3" name="Picture 2">
            <a:extLst>
              <a:ext uri="{FF2B5EF4-FFF2-40B4-BE49-F238E27FC236}">
                <a16:creationId xmlns:a16="http://schemas.microsoft.com/office/drawing/2014/main" id="{491AFB1C-8D2C-4681-AB89-12C9660F6304}"/>
              </a:ext>
            </a:extLst>
          </p:cNvPr>
          <p:cNvPicPr>
            <a:picLocks noChangeAspect="1"/>
          </p:cNvPicPr>
          <p:nvPr/>
        </p:nvPicPr>
        <p:blipFill rotWithShape="1">
          <a:blip r:embed="rId5">
            <a:clrChange>
              <a:clrFrom>
                <a:srgbClr val="FFFFFF"/>
              </a:clrFrom>
              <a:clrTo>
                <a:srgbClr val="FFFFFF">
                  <a:alpha val="0"/>
                </a:srgbClr>
              </a:clrTo>
            </a:clrChange>
          </a:blip>
          <a:srcRect b="57952"/>
          <a:stretch/>
        </p:blipFill>
        <p:spPr>
          <a:xfrm>
            <a:off x="904304" y="3478304"/>
            <a:ext cx="4906943" cy="621542"/>
          </a:xfrm>
          <a:prstGeom prst="rect">
            <a:avLst/>
          </a:prstGeom>
        </p:spPr>
      </p:pic>
      <p:pic>
        <p:nvPicPr>
          <p:cNvPr id="12" name="Picture 11">
            <a:extLst>
              <a:ext uri="{FF2B5EF4-FFF2-40B4-BE49-F238E27FC236}">
                <a16:creationId xmlns:a16="http://schemas.microsoft.com/office/drawing/2014/main" id="{2EDE080C-E967-4566-AD8E-EB983227E3BD}"/>
              </a:ext>
            </a:extLst>
          </p:cNvPr>
          <p:cNvPicPr>
            <a:picLocks noChangeAspect="1"/>
          </p:cNvPicPr>
          <p:nvPr/>
        </p:nvPicPr>
        <p:blipFill rotWithShape="1">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sharpenSoften amount="50000"/>
                    </a14:imgEffect>
                  </a14:imgLayer>
                </a14:imgProps>
              </a:ext>
            </a:extLst>
          </a:blip>
          <a:srcRect t="43137"/>
          <a:stretch/>
        </p:blipFill>
        <p:spPr>
          <a:xfrm>
            <a:off x="970339" y="4193272"/>
            <a:ext cx="4733188" cy="810772"/>
          </a:xfrm>
          <a:prstGeom prst="rect">
            <a:avLst/>
          </a:prstGeom>
        </p:spPr>
      </p:pic>
      <p:pic>
        <p:nvPicPr>
          <p:cNvPr id="11" name="Picture 10">
            <a:extLst>
              <a:ext uri="{FF2B5EF4-FFF2-40B4-BE49-F238E27FC236}">
                <a16:creationId xmlns:a16="http://schemas.microsoft.com/office/drawing/2014/main" id="{2607C8E9-AD54-4929-9AC4-7F2FDFC6B283}"/>
              </a:ext>
            </a:extLst>
          </p:cNvPr>
          <p:cNvPicPr>
            <a:picLocks noChangeAspect="1"/>
          </p:cNvPicPr>
          <p:nvPr/>
        </p:nvPicPr>
        <p:blipFill>
          <a:blip r:embed="rId8"/>
          <a:stretch>
            <a:fillRect/>
          </a:stretch>
        </p:blipFill>
        <p:spPr>
          <a:xfrm>
            <a:off x="1891761" y="5295818"/>
            <a:ext cx="824425" cy="359024"/>
          </a:xfrm>
          <a:prstGeom prst="rect">
            <a:avLst/>
          </a:prstGeom>
        </p:spPr>
      </p:pic>
      <p:sp>
        <p:nvSpPr>
          <p:cNvPr id="13" name="TextBox 12">
            <a:extLst>
              <a:ext uri="{FF2B5EF4-FFF2-40B4-BE49-F238E27FC236}">
                <a16:creationId xmlns:a16="http://schemas.microsoft.com/office/drawing/2014/main" id="{A7964836-7B50-4BDC-815C-A4C2F9DE6D12}"/>
              </a:ext>
            </a:extLst>
          </p:cNvPr>
          <p:cNvSpPr txBox="1"/>
          <p:nvPr/>
        </p:nvSpPr>
        <p:spPr>
          <a:xfrm>
            <a:off x="3293978" y="5123456"/>
            <a:ext cx="209352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n-IN" sz="2400" b="1" dirty="0">
                <a:solidFill>
                  <a:schemeClr val="tx2">
                    <a:lumMod val="75000"/>
                  </a:schemeClr>
                </a:solidFill>
                <a:latin typeface="TimesNewRoman"/>
                <a:sym typeface="Gill Sans"/>
              </a:rPr>
              <a:t>First minimum</a:t>
            </a:r>
          </a:p>
        </p:txBody>
      </p:sp>
      <p:pic>
        <p:nvPicPr>
          <p:cNvPr id="17" name="Picture 16">
            <a:extLst>
              <a:ext uri="{FF2B5EF4-FFF2-40B4-BE49-F238E27FC236}">
                <a16:creationId xmlns:a16="http://schemas.microsoft.com/office/drawing/2014/main" id="{F68B8C0A-9C17-4944-8189-4460C5141061}"/>
              </a:ext>
            </a:extLst>
          </p:cNvPr>
          <p:cNvPicPr>
            <a:picLocks noChangeAspect="1"/>
          </p:cNvPicPr>
          <p:nvPr/>
        </p:nvPicPr>
        <p:blipFill>
          <a:blip r:embed="rId9"/>
          <a:stretch>
            <a:fillRect/>
          </a:stretch>
        </p:blipFill>
        <p:spPr>
          <a:xfrm>
            <a:off x="2008376" y="5887154"/>
            <a:ext cx="3160028" cy="706151"/>
          </a:xfrm>
          <a:prstGeom prst="rect">
            <a:avLst/>
          </a:prstGeom>
        </p:spPr>
      </p:pic>
    </p:spTree>
    <p:extLst>
      <p:ext uri="{BB962C8B-B14F-4D97-AF65-F5344CB8AC3E}">
        <p14:creationId xmlns:p14="http://schemas.microsoft.com/office/powerpoint/2010/main" val="428070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3022915" y="76277"/>
            <a:ext cx="4586066"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solidFill>
                  <a:srgbClr val="C00000"/>
                </a:solidFill>
                <a:latin typeface="TimesLTPro-BoldItalic"/>
              </a:rPr>
              <a:t>Principle </a:t>
            </a:r>
            <a:r>
              <a:rPr lang="en-US" sz="3200" b="1" dirty="0">
                <a:solidFill>
                  <a:srgbClr val="C00000"/>
                </a:solidFill>
                <a:latin typeface="TimesLTPro-BoldItalic"/>
              </a:rPr>
              <a:t>of</a:t>
            </a:r>
            <a:r>
              <a:rPr lang="en-US" sz="2800" b="1" dirty="0">
                <a:solidFill>
                  <a:srgbClr val="C00000"/>
                </a:solidFill>
                <a:latin typeface="TimesLTPro-BoldItalic"/>
              </a:rPr>
              <a:t> superposition</a:t>
            </a:r>
          </a:p>
        </p:txBody>
      </p:sp>
      <p:sp>
        <p:nvSpPr>
          <p:cNvPr id="9" name="TextBox 8">
            <a:extLst>
              <a:ext uri="{FF2B5EF4-FFF2-40B4-BE49-F238E27FC236}">
                <a16:creationId xmlns:a16="http://schemas.microsoft.com/office/drawing/2014/main" id="{FFFB3982-DAC5-44E5-87A2-0EB4C42EBD82}"/>
              </a:ext>
            </a:extLst>
          </p:cNvPr>
          <p:cNvSpPr txBox="1"/>
          <p:nvPr/>
        </p:nvSpPr>
        <p:spPr>
          <a:xfrm>
            <a:off x="133165" y="776998"/>
            <a:ext cx="9010836"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sz="2400" dirty="0">
                <a:solidFill>
                  <a:schemeClr val="tx2">
                    <a:lumMod val="75000"/>
                  </a:schemeClr>
                </a:solidFill>
                <a:latin typeface="TimesNewRoman"/>
              </a:rPr>
              <a:t>Show that when the two waves  of the form </a:t>
            </a:r>
          </a:p>
          <a:p>
            <a:pPr algn="just"/>
            <a:endParaRPr lang="en-US" sz="2400" dirty="0">
              <a:solidFill>
                <a:schemeClr val="tx2">
                  <a:lumMod val="75000"/>
                </a:schemeClr>
              </a:solidFill>
              <a:latin typeface="TimesNewRoman"/>
            </a:endParaRPr>
          </a:p>
          <a:p>
            <a:pPr algn="just"/>
            <a:endParaRPr lang="en-US" sz="2400" dirty="0">
              <a:solidFill>
                <a:schemeClr val="tx2">
                  <a:lumMod val="75000"/>
                </a:schemeClr>
              </a:solidFill>
              <a:latin typeface="TimesNewRoman"/>
            </a:endParaRPr>
          </a:p>
          <a:p>
            <a:pPr algn="just"/>
            <a:r>
              <a:rPr lang="en-US" sz="2400" dirty="0">
                <a:solidFill>
                  <a:schemeClr val="tx2">
                    <a:lumMod val="75000"/>
                  </a:schemeClr>
                </a:solidFill>
                <a:latin typeface="TimesNewRoman"/>
              </a:rPr>
              <a:t>are in-phase , the resulting amplitude squared is a maximum equal to (E</a:t>
            </a:r>
            <a:r>
              <a:rPr lang="en-US" sz="2400" baseline="-25000" dirty="0">
                <a:solidFill>
                  <a:schemeClr val="tx2">
                    <a:lumMod val="75000"/>
                  </a:schemeClr>
                </a:solidFill>
                <a:latin typeface="TimesNewRoman"/>
              </a:rPr>
              <a:t>01</a:t>
            </a:r>
            <a:r>
              <a:rPr lang="en-US" sz="2400" dirty="0">
                <a:solidFill>
                  <a:schemeClr val="tx2">
                    <a:lumMod val="75000"/>
                  </a:schemeClr>
                </a:solidFill>
                <a:latin typeface="TimesNewRoman"/>
              </a:rPr>
              <a:t> + E</a:t>
            </a:r>
            <a:r>
              <a:rPr lang="en-US" sz="2400" baseline="-25000" dirty="0">
                <a:solidFill>
                  <a:schemeClr val="tx2">
                    <a:lumMod val="75000"/>
                  </a:schemeClr>
                </a:solidFill>
                <a:latin typeface="TimesNewRoman"/>
              </a:rPr>
              <a:t>02</a:t>
            </a:r>
            <a:r>
              <a:rPr lang="en-US" sz="2400" dirty="0">
                <a:solidFill>
                  <a:schemeClr val="tx2">
                    <a:lumMod val="75000"/>
                  </a:schemeClr>
                </a:solidFill>
                <a:latin typeface="TimesNewRoman"/>
              </a:rPr>
              <a:t>)</a:t>
            </a:r>
            <a:r>
              <a:rPr lang="en-US" sz="2400" baseline="30000" dirty="0">
                <a:solidFill>
                  <a:schemeClr val="tx2">
                    <a:lumMod val="75000"/>
                  </a:schemeClr>
                </a:solidFill>
                <a:latin typeface="TimesNewRoman"/>
              </a:rPr>
              <a:t>2</a:t>
            </a:r>
            <a:r>
              <a:rPr lang="en-US" sz="2400" dirty="0">
                <a:solidFill>
                  <a:schemeClr val="tx2">
                    <a:lumMod val="75000"/>
                  </a:schemeClr>
                </a:solidFill>
                <a:latin typeface="TimesNewRoman"/>
              </a:rPr>
              <a:t>, and when they are out-of-phase it is a minimum equal to          (E</a:t>
            </a:r>
            <a:r>
              <a:rPr lang="en-US" sz="2400" baseline="-25000" dirty="0">
                <a:solidFill>
                  <a:schemeClr val="tx2">
                    <a:lumMod val="75000"/>
                  </a:schemeClr>
                </a:solidFill>
                <a:latin typeface="TimesNewRoman"/>
              </a:rPr>
              <a:t>01</a:t>
            </a:r>
            <a:r>
              <a:rPr lang="en-US" sz="2400" dirty="0">
                <a:solidFill>
                  <a:schemeClr val="tx2">
                    <a:lumMod val="75000"/>
                  </a:schemeClr>
                </a:solidFill>
                <a:latin typeface="TimesNewRoman"/>
              </a:rPr>
              <a:t> - E</a:t>
            </a:r>
            <a:r>
              <a:rPr lang="en-US" sz="2400" baseline="-25000" dirty="0">
                <a:solidFill>
                  <a:schemeClr val="tx2">
                    <a:lumMod val="75000"/>
                  </a:schemeClr>
                </a:solidFill>
                <a:latin typeface="TimesNewRoman"/>
              </a:rPr>
              <a:t>02</a:t>
            </a:r>
            <a:r>
              <a:rPr lang="en-US" sz="2400" dirty="0">
                <a:solidFill>
                  <a:schemeClr val="tx2">
                    <a:lumMod val="75000"/>
                  </a:schemeClr>
                </a:solidFill>
                <a:latin typeface="TimesNewRoman"/>
              </a:rPr>
              <a:t>)</a:t>
            </a:r>
            <a:r>
              <a:rPr lang="en-US" sz="2400" baseline="30000" dirty="0">
                <a:solidFill>
                  <a:schemeClr val="tx2">
                    <a:lumMod val="75000"/>
                  </a:schemeClr>
                </a:solidFill>
                <a:latin typeface="TimesNewRoman"/>
              </a:rPr>
              <a:t>2</a:t>
            </a:r>
            <a:r>
              <a:rPr lang="en-US" sz="2400" dirty="0">
                <a:solidFill>
                  <a:schemeClr val="tx2">
                    <a:lumMod val="75000"/>
                  </a:schemeClr>
                </a:solidFill>
                <a:latin typeface="TimesNewRoman"/>
              </a:rPr>
              <a:t>.</a:t>
            </a:r>
            <a:endParaRPr lang="en-IN" sz="2400" dirty="0">
              <a:solidFill>
                <a:schemeClr val="tx2">
                  <a:lumMod val="75000"/>
                </a:schemeClr>
              </a:solidFill>
              <a:latin typeface="TimesNewRoman"/>
              <a:sym typeface="Gill Sans"/>
            </a:endParaRPr>
          </a:p>
        </p:txBody>
      </p:sp>
      <p:pic>
        <p:nvPicPr>
          <p:cNvPr id="4" name="Picture 3">
            <a:extLst>
              <a:ext uri="{FF2B5EF4-FFF2-40B4-BE49-F238E27FC236}">
                <a16:creationId xmlns:a16="http://schemas.microsoft.com/office/drawing/2014/main" id="{207DBBB5-E99A-451F-A070-264931C901C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64458" y="1222541"/>
            <a:ext cx="2114247" cy="817163"/>
          </a:xfrm>
          <a:prstGeom prst="rect">
            <a:avLst/>
          </a:prstGeom>
        </p:spPr>
      </p:pic>
      <p:pic>
        <p:nvPicPr>
          <p:cNvPr id="12" name="Picture 11">
            <a:extLst>
              <a:ext uri="{FF2B5EF4-FFF2-40B4-BE49-F238E27FC236}">
                <a16:creationId xmlns:a16="http://schemas.microsoft.com/office/drawing/2014/main" id="{2536833D-AE09-4DAE-9E8F-CBA5C43D11ED}"/>
              </a:ext>
            </a:extLst>
          </p:cNvPr>
          <p:cNvPicPr>
            <a:picLocks noChangeAspect="1"/>
          </p:cNvPicPr>
          <p:nvPr/>
        </p:nvPicPr>
        <p:blipFill rotWithShape="1">
          <a:blip r:embed="rId3">
            <a:clrChange>
              <a:clrFrom>
                <a:srgbClr val="F1EFF6"/>
              </a:clrFrom>
              <a:clrTo>
                <a:srgbClr val="F1EFF6">
                  <a:alpha val="0"/>
                </a:srgbClr>
              </a:clrTo>
            </a:clrChange>
          </a:blip>
          <a:srcRect r="17227" b="77610"/>
          <a:stretch/>
        </p:blipFill>
        <p:spPr>
          <a:xfrm>
            <a:off x="3385454" y="3151783"/>
            <a:ext cx="5669769" cy="671655"/>
          </a:xfrm>
          <a:prstGeom prst="rect">
            <a:avLst/>
          </a:prstGeom>
        </p:spPr>
      </p:pic>
      <p:pic>
        <p:nvPicPr>
          <p:cNvPr id="14" name="Picture 13">
            <a:extLst>
              <a:ext uri="{FF2B5EF4-FFF2-40B4-BE49-F238E27FC236}">
                <a16:creationId xmlns:a16="http://schemas.microsoft.com/office/drawing/2014/main" id="{ACE7763D-39BD-4253-B430-285B2293E6D3}"/>
              </a:ext>
            </a:extLst>
          </p:cNvPr>
          <p:cNvPicPr>
            <a:picLocks noChangeAspect="1"/>
          </p:cNvPicPr>
          <p:nvPr/>
        </p:nvPicPr>
        <p:blipFill rotWithShape="1">
          <a:blip r:embed="rId3"/>
          <a:srcRect l="11005" t="20433" r="8571" b="44173"/>
          <a:stretch/>
        </p:blipFill>
        <p:spPr>
          <a:xfrm>
            <a:off x="3856419" y="3832961"/>
            <a:ext cx="5287582" cy="1019113"/>
          </a:xfrm>
          <a:prstGeom prst="rect">
            <a:avLst/>
          </a:prstGeom>
        </p:spPr>
      </p:pic>
      <p:pic>
        <p:nvPicPr>
          <p:cNvPr id="15" name="Picture 14">
            <a:extLst>
              <a:ext uri="{FF2B5EF4-FFF2-40B4-BE49-F238E27FC236}">
                <a16:creationId xmlns:a16="http://schemas.microsoft.com/office/drawing/2014/main" id="{8241D3D7-BE35-462D-9950-60A0C79602AC}"/>
              </a:ext>
            </a:extLst>
          </p:cNvPr>
          <p:cNvPicPr>
            <a:picLocks noChangeAspect="1"/>
          </p:cNvPicPr>
          <p:nvPr/>
        </p:nvPicPr>
        <p:blipFill rotWithShape="1">
          <a:blip r:embed="rId3"/>
          <a:srcRect t="58151" b="21548"/>
          <a:stretch/>
        </p:blipFill>
        <p:spPr>
          <a:xfrm>
            <a:off x="1836728" y="4836586"/>
            <a:ext cx="7307273" cy="649665"/>
          </a:xfrm>
          <a:prstGeom prst="rect">
            <a:avLst/>
          </a:prstGeom>
        </p:spPr>
      </p:pic>
      <p:pic>
        <p:nvPicPr>
          <p:cNvPr id="16" name="Picture 15">
            <a:extLst>
              <a:ext uri="{FF2B5EF4-FFF2-40B4-BE49-F238E27FC236}">
                <a16:creationId xmlns:a16="http://schemas.microsoft.com/office/drawing/2014/main" id="{E2561FC0-E17A-4E6B-A916-3859B20A6DC8}"/>
              </a:ext>
            </a:extLst>
          </p:cNvPr>
          <p:cNvPicPr>
            <a:picLocks noChangeAspect="1"/>
          </p:cNvPicPr>
          <p:nvPr/>
        </p:nvPicPr>
        <p:blipFill rotWithShape="1">
          <a:blip r:embed="rId3">
            <a:clrChange>
              <a:clrFrom>
                <a:srgbClr val="E8E6ED"/>
              </a:clrFrom>
              <a:clrTo>
                <a:srgbClr val="E8E6ED">
                  <a:alpha val="0"/>
                </a:srgbClr>
              </a:clrTo>
            </a:clrChange>
          </a:blip>
          <a:srcRect l="9376" t="72390"/>
          <a:stretch/>
        </p:blipFill>
        <p:spPr>
          <a:xfrm>
            <a:off x="3022915" y="5452586"/>
            <a:ext cx="6042507" cy="806225"/>
          </a:xfrm>
          <a:prstGeom prst="rect">
            <a:avLst/>
          </a:prstGeom>
        </p:spPr>
      </p:pic>
      <p:sp>
        <p:nvSpPr>
          <p:cNvPr id="17" name="TextBox 16">
            <a:extLst>
              <a:ext uri="{FF2B5EF4-FFF2-40B4-BE49-F238E27FC236}">
                <a16:creationId xmlns:a16="http://schemas.microsoft.com/office/drawing/2014/main" id="{3C8EE399-AE33-46C7-A15B-6FB7AC04687D}"/>
              </a:ext>
            </a:extLst>
          </p:cNvPr>
          <p:cNvSpPr txBox="1"/>
          <p:nvPr/>
        </p:nvSpPr>
        <p:spPr>
          <a:xfrm>
            <a:off x="169399" y="3283301"/>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7030A0"/>
                </a:solidFill>
                <a:effectLst/>
                <a:uFillTx/>
                <a:latin typeface="Bradley Hand ITC" panose="03070402050302030203" pitchFamily="66" charset="0"/>
                <a:sym typeface="Gill Sans"/>
              </a:rPr>
              <a:t>Solution</a:t>
            </a:r>
          </a:p>
        </p:txBody>
      </p:sp>
    </p:spTree>
    <p:extLst>
      <p:ext uri="{BB962C8B-B14F-4D97-AF65-F5344CB8AC3E}">
        <p14:creationId xmlns:p14="http://schemas.microsoft.com/office/powerpoint/2010/main" val="5310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3022915" y="76277"/>
            <a:ext cx="4586066"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solidFill>
                  <a:srgbClr val="C00000"/>
                </a:solidFill>
                <a:latin typeface="TimesLTPro-BoldItalic"/>
              </a:rPr>
              <a:t>Principle </a:t>
            </a:r>
            <a:r>
              <a:rPr lang="en-US" sz="3200" b="1" dirty="0">
                <a:solidFill>
                  <a:srgbClr val="C00000"/>
                </a:solidFill>
                <a:latin typeface="TimesLTPro-BoldItalic"/>
              </a:rPr>
              <a:t>of</a:t>
            </a:r>
            <a:r>
              <a:rPr lang="en-US" sz="2800" b="1" dirty="0">
                <a:solidFill>
                  <a:srgbClr val="C00000"/>
                </a:solidFill>
                <a:latin typeface="TimesLTPro-BoldItalic"/>
              </a:rPr>
              <a:t> superposition</a:t>
            </a:r>
          </a:p>
        </p:txBody>
      </p:sp>
      <p:sp>
        <p:nvSpPr>
          <p:cNvPr id="9" name="TextBox 8">
            <a:extLst>
              <a:ext uri="{FF2B5EF4-FFF2-40B4-BE49-F238E27FC236}">
                <a16:creationId xmlns:a16="http://schemas.microsoft.com/office/drawing/2014/main" id="{FFFB3982-DAC5-44E5-87A2-0EB4C42EBD82}"/>
              </a:ext>
            </a:extLst>
          </p:cNvPr>
          <p:cNvSpPr txBox="1"/>
          <p:nvPr/>
        </p:nvSpPr>
        <p:spPr>
          <a:xfrm>
            <a:off x="133165" y="776999"/>
            <a:ext cx="9010836"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400" dirty="0">
                <a:solidFill>
                  <a:schemeClr val="tx2">
                    <a:lumMod val="75000"/>
                  </a:schemeClr>
                </a:solidFill>
                <a:latin typeface="TimesNewRoman"/>
              </a:rPr>
              <a:t>Determine the optical path difference for the two waves A and B,</a:t>
            </a:r>
          </a:p>
          <a:p>
            <a:pPr algn="l"/>
            <a:r>
              <a:rPr lang="en-US" sz="2400" dirty="0">
                <a:solidFill>
                  <a:schemeClr val="tx2">
                    <a:lumMod val="75000"/>
                  </a:schemeClr>
                </a:solidFill>
                <a:latin typeface="TimesNewRoman"/>
              </a:rPr>
              <a:t>both having vacuum wavelengths of 610nm as shown in figure; the</a:t>
            </a:r>
          </a:p>
          <a:p>
            <a:pPr algn="l"/>
            <a:r>
              <a:rPr lang="en-US" sz="2400" dirty="0">
                <a:solidFill>
                  <a:schemeClr val="tx2">
                    <a:lumMod val="75000"/>
                  </a:schemeClr>
                </a:solidFill>
                <a:latin typeface="TimesNewRoman"/>
              </a:rPr>
              <a:t>glass (n = 1.52) tank is filled with water (n = 1.33). If the waves start</a:t>
            </a:r>
          </a:p>
          <a:p>
            <a:pPr algn="l"/>
            <a:r>
              <a:rPr lang="en-US" sz="2400" dirty="0">
                <a:solidFill>
                  <a:schemeClr val="tx2">
                    <a:lumMod val="75000"/>
                  </a:schemeClr>
                </a:solidFill>
                <a:latin typeface="TimesNewRoman"/>
              </a:rPr>
              <a:t>in-phase and all the above numbers are exact, find their relative</a:t>
            </a:r>
          </a:p>
          <a:p>
            <a:pPr algn="l"/>
            <a:r>
              <a:rPr lang="en-US" sz="2400" dirty="0">
                <a:solidFill>
                  <a:schemeClr val="tx2">
                    <a:lumMod val="75000"/>
                  </a:schemeClr>
                </a:solidFill>
                <a:latin typeface="TimesNewRoman"/>
              </a:rPr>
              <a:t>phase difference at the finishing line.</a:t>
            </a:r>
          </a:p>
          <a:p>
            <a:pPr algn="just"/>
            <a:endParaRPr lang="en-US" sz="2400" dirty="0">
              <a:solidFill>
                <a:schemeClr val="tx2">
                  <a:lumMod val="75000"/>
                </a:schemeClr>
              </a:solidFill>
              <a:latin typeface="TimesNewRoman"/>
            </a:endParaRPr>
          </a:p>
        </p:txBody>
      </p:sp>
      <p:sp>
        <p:nvSpPr>
          <p:cNvPr id="17" name="TextBox 16">
            <a:extLst>
              <a:ext uri="{FF2B5EF4-FFF2-40B4-BE49-F238E27FC236}">
                <a16:creationId xmlns:a16="http://schemas.microsoft.com/office/drawing/2014/main" id="{3C8EE399-AE33-46C7-A15B-6FB7AC04687D}"/>
              </a:ext>
            </a:extLst>
          </p:cNvPr>
          <p:cNvSpPr txBox="1"/>
          <p:nvPr/>
        </p:nvSpPr>
        <p:spPr>
          <a:xfrm>
            <a:off x="133165" y="3070416"/>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7030A0"/>
                </a:solidFill>
                <a:effectLst/>
                <a:uFillTx/>
                <a:latin typeface="Bradley Hand ITC" panose="03070402050302030203" pitchFamily="66" charset="0"/>
                <a:sym typeface="Gill Sans"/>
              </a:rPr>
              <a:t>Solution</a:t>
            </a:r>
          </a:p>
        </p:txBody>
      </p:sp>
      <p:pic>
        <p:nvPicPr>
          <p:cNvPr id="3" name="Picture 2">
            <a:extLst>
              <a:ext uri="{FF2B5EF4-FFF2-40B4-BE49-F238E27FC236}">
                <a16:creationId xmlns:a16="http://schemas.microsoft.com/office/drawing/2014/main" id="{50B53837-DC01-4378-A58A-21C6094ADBA1}"/>
              </a:ext>
            </a:extLst>
          </p:cNvPr>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Lst>
          </a:blip>
          <a:srcRect t="7927" b="-1004"/>
          <a:stretch/>
        </p:blipFill>
        <p:spPr>
          <a:xfrm>
            <a:off x="5597439" y="2686282"/>
            <a:ext cx="3574681" cy="1847174"/>
          </a:xfrm>
          <a:prstGeom prst="rect">
            <a:avLst/>
          </a:prstGeom>
        </p:spPr>
      </p:pic>
      <p:pic>
        <p:nvPicPr>
          <p:cNvPr id="6" name="Picture 5">
            <a:extLst>
              <a:ext uri="{FF2B5EF4-FFF2-40B4-BE49-F238E27FC236}">
                <a16:creationId xmlns:a16="http://schemas.microsoft.com/office/drawing/2014/main" id="{E03DAB0E-03CF-4BE4-90B4-83547239D84F}"/>
              </a:ext>
            </a:extLst>
          </p:cNvPr>
          <p:cNvPicPr>
            <a:picLocks noChangeAspect="1"/>
          </p:cNvPicPr>
          <p:nvPr/>
        </p:nvPicPr>
        <p:blipFill rotWithShape="1">
          <a:blip r:embed="rId4"/>
          <a:srcRect r="18698" b="82988"/>
          <a:stretch/>
        </p:blipFill>
        <p:spPr>
          <a:xfrm>
            <a:off x="106124" y="3781610"/>
            <a:ext cx="5491315" cy="460244"/>
          </a:xfrm>
          <a:prstGeom prst="rect">
            <a:avLst/>
          </a:prstGeom>
        </p:spPr>
      </p:pic>
      <p:pic>
        <p:nvPicPr>
          <p:cNvPr id="10" name="Picture 9">
            <a:extLst>
              <a:ext uri="{FF2B5EF4-FFF2-40B4-BE49-F238E27FC236}">
                <a16:creationId xmlns:a16="http://schemas.microsoft.com/office/drawing/2014/main" id="{37FC357F-94ED-42D3-B0C5-5D0993D63B3C}"/>
              </a:ext>
            </a:extLst>
          </p:cNvPr>
          <p:cNvPicPr>
            <a:picLocks noChangeAspect="1"/>
          </p:cNvPicPr>
          <p:nvPr/>
        </p:nvPicPr>
        <p:blipFill rotWithShape="1">
          <a:blip r:embed="rId4"/>
          <a:srcRect l="13790" t="59128" b="14608"/>
          <a:stretch/>
        </p:blipFill>
        <p:spPr>
          <a:xfrm>
            <a:off x="0" y="5361946"/>
            <a:ext cx="5822736" cy="710566"/>
          </a:xfrm>
          <a:prstGeom prst="rect">
            <a:avLst/>
          </a:prstGeom>
        </p:spPr>
      </p:pic>
      <p:pic>
        <p:nvPicPr>
          <p:cNvPr id="18" name="Picture 17">
            <a:extLst>
              <a:ext uri="{FF2B5EF4-FFF2-40B4-BE49-F238E27FC236}">
                <a16:creationId xmlns:a16="http://schemas.microsoft.com/office/drawing/2014/main" id="{925329A6-4575-4DCF-948A-7EE193E6C2A1}"/>
              </a:ext>
            </a:extLst>
          </p:cNvPr>
          <p:cNvPicPr>
            <a:picLocks noChangeAspect="1"/>
          </p:cNvPicPr>
          <p:nvPr/>
        </p:nvPicPr>
        <p:blipFill rotWithShape="1">
          <a:blip r:embed="rId4"/>
          <a:srcRect t="40566" r="18698" b="43850"/>
          <a:stretch/>
        </p:blipFill>
        <p:spPr>
          <a:xfrm>
            <a:off x="-4370" y="4940299"/>
            <a:ext cx="5491315" cy="421648"/>
          </a:xfrm>
          <a:prstGeom prst="rect">
            <a:avLst/>
          </a:prstGeom>
        </p:spPr>
      </p:pic>
      <p:pic>
        <p:nvPicPr>
          <p:cNvPr id="20" name="Picture 19">
            <a:extLst>
              <a:ext uri="{FF2B5EF4-FFF2-40B4-BE49-F238E27FC236}">
                <a16:creationId xmlns:a16="http://schemas.microsoft.com/office/drawing/2014/main" id="{42F8D58E-6C44-4EB3-819E-5F7D28FB0A08}"/>
              </a:ext>
            </a:extLst>
          </p:cNvPr>
          <p:cNvPicPr>
            <a:picLocks noChangeAspect="1"/>
          </p:cNvPicPr>
          <p:nvPr/>
        </p:nvPicPr>
        <p:blipFill rotWithShape="1">
          <a:blip r:embed="rId4"/>
          <a:srcRect t="14655" r="18698" b="59080"/>
          <a:stretch/>
        </p:blipFill>
        <p:spPr>
          <a:xfrm>
            <a:off x="74984" y="4216495"/>
            <a:ext cx="5491315" cy="710566"/>
          </a:xfrm>
          <a:prstGeom prst="rect">
            <a:avLst/>
          </a:prstGeom>
        </p:spPr>
      </p:pic>
      <p:pic>
        <p:nvPicPr>
          <p:cNvPr id="21" name="Picture 20">
            <a:extLst>
              <a:ext uri="{FF2B5EF4-FFF2-40B4-BE49-F238E27FC236}">
                <a16:creationId xmlns:a16="http://schemas.microsoft.com/office/drawing/2014/main" id="{13A1D70A-0E68-438F-B610-4E4B7A700AE8}"/>
              </a:ext>
            </a:extLst>
          </p:cNvPr>
          <p:cNvPicPr>
            <a:picLocks noChangeAspect="1"/>
          </p:cNvPicPr>
          <p:nvPr/>
        </p:nvPicPr>
        <p:blipFill rotWithShape="1">
          <a:blip r:embed="rId4"/>
          <a:srcRect t="83242" r="26956" b="6292"/>
          <a:stretch/>
        </p:blipFill>
        <p:spPr>
          <a:xfrm>
            <a:off x="106124" y="6047153"/>
            <a:ext cx="4933521" cy="283158"/>
          </a:xfrm>
          <a:prstGeom prst="rect">
            <a:avLst/>
          </a:prstGeom>
        </p:spPr>
      </p:pic>
    </p:spTree>
    <p:extLst>
      <p:ext uri="{BB962C8B-B14F-4D97-AF65-F5344CB8AC3E}">
        <p14:creationId xmlns:p14="http://schemas.microsoft.com/office/powerpoint/2010/main" val="136998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3022915" y="76277"/>
            <a:ext cx="4586066"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solidFill>
                  <a:srgbClr val="C00000"/>
                </a:solidFill>
                <a:latin typeface="TimesLTPro-BoldItalic"/>
              </a:rPr>
              <a:t>Principle </a:t>
            </a:r>
            <a:r>
              <a:rPr lang="en-US" sz="3200" b="1" dirty="0">
                <a:solidFill>
                  <a:srgbClr val="C00000"/>
                </a:solidFill>
                <a:latin typeface="TimesLTPro-BoldItalic"/>
              </a:rPr>
              <a:t>of</a:t>
            </a:r>
            <a:r>
              <a:rPr lang="en-US" sz="2800" b="1" dirty="0">
                <a:solidFill>
                  <a:srgbClr val="C00000"/>
                </a:solidFill>
                <a:latin typeface="TimesLTPro-BoldItalic"/>
              </a:rPr>
              <a:t> superposition- Homework</a:t>
            </a:r>
          </a:p>
        </p:txBody>
      </p:sp>
      <p:sp>
        <p:nvSpPr>
          <p:cNvPr id="17" name="TextBox 16">
            <a:extLst>
              <a:ext uri="{FF2B5EF4-FFF2-40B4-BE49-F238E27FC236}">
                <a16:creationId xmlns:a16="http://schemas.microsoft.com/office/drawing/2014/main" id="{3C8EE399-AE33-46C7-A15B-6FB7AC04687D}"/>
              </a:ext>
            </a:extLst>
          </p:cNvPr>
          <p:cNvSpPr txBox="1"/>
          <p:nvPr/>
        </p:nvSpPr>
        <p:spPr>
          <a:xfrm>
            <a:off x="133165" y="3070416"/>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7030A0"/>
                </a:solidFill>
                <a:effectLst/>
                <a:uFillTx/>
                <a:latin typeface="Bradley Hand ITC" panose="03070402050302030203" pitchFamily="66" charset="0"/>
                <a:sym typeface="Gill Sans"/>
              </a:rPr>
              <a:t>Solution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218DCA-8C74-4D99-AB22-070A807B9258}"/>
                  </a:ext>
                </a:extLst>
              </p:cNvPr>
              <p:cNvSpPr txBox="1"/>
              <p:nvPr/>
            </p:nvSpPr>
            <p:spPr>
              <a:xfrm>
                <a:off x="184307" y="1028831"/>
                <a:ext cx="8435910" cy="20596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400" dirty="0">
                    <a:solidFill>
                      <a:schemeClr val="tx2">
                        <a:lumMod val="75000"/>
                      </a:schemeClr>
                    </a:solidFill>
                    <a:latin typeface="TimesNewRoman"/>
                  </a:rPr>
                  <a:t>Consider the functions E</a:t>
                </a:r>
                <a:r>
                  <a:rPr lang="en-US" sz="2400" baseline="-25000" dirty="0">
                    <a:solidFill>
                      <a:schemeClr val="tx2">
                        <a:lumMod val="75000"/>
                      </a:schemeClr>
                    </a:solidFill>
                    <a:latin typeface="TimesNewRoman"/>
                  </a:rPr>
                  <a:t>1</a:t>
                </a:r>
                <a:r>
                  <a:rPr lang="en-US" sz="2400" dirty="0">
                    <a:solidFill>
                      <a:schemeClr val="tx2">
                        <a:lumMod val="75000"/>
                      </a:schemeClr>
                    </a:solidFill>
                    <a:latin typeface="TimesNewRoman"/>
                  </a:rPr>
                  <a:t> = 3 cos</a:t>
                </a:r>
                <a14:m>
                  <m:oMath xmlns:m="http://schemas.openxmlformats.org/officeDocument/2006/math">
                    <m:r>
                      <a:rPr lang="en-IN" sz="2400" b="0" i="1" dirty="0" smtClean="0">
                        <a:solidFill>
                          <a:schemeClr val="tx2">
                            <a:lumMod val="75000"/>
                          </a:schemeClr>
                        </a:solidFill>
                        <a:latin typeface="Cambria Math" panose="02040503050406030204" pitchFamily="18" charset="0"/>
                      </a:rPr>
                      <m:t>𝜔</m:t>
                    </m:r>
                  </m:oMath>
                </a14:m>
                <a:r>
                  <a:rPr lang="en-US" sz="2400" dirty="0">
                    <a:solidFill>
                      <a:schemeClr val="tx2">
                        <a:lumMod val="75000"/>
                      </a:schemeClr>
                    </a:solidFill>
                    <a:latin typeface="TimesNewRoman"/>
                  </a:rPr>
                  <a:t>t and E</a:t>
                </a:r>
                <a:r>
                  <a:rPr lang="en-US" sz="2400" baseline="-25000" dirty="0">
                    <a:solidFill>
                      <a:schemeClr val="tx2">
                        <a:lumMod val="75000"/>
                      </a:schemeClr>
                    </a:solidFill>
                    <a:latin typeface="TimesNewRoman"/>
                  </a:rPr>
                  <a:t>2</a:t>
                </a:r>
                <a:r>
                  <a:rPr lang="en-US" sz="2400" dirty="0">
                    <a:solidFill>
                      <a:schemeClr val="tx2">
                        <a:lumMod val="75000"/>
                      </a:schemeClr>
                    </a:solidFill>
                    <a:latin typeface="TimesNewRoman"/>
                  </a:rPr>
                  <a:t> = 4 sin</a:t>
                </a:r>
                <a14:m>
                  <m:oMath xmlns:m="http://schemas.openxmlformats.org/officeDocument/2006/math">
                    <m:r>
                      <a:rPr lang="en-IN" sz="2400" i="1" dirty="0">
                        <a:solidFill>
                          <a:schemeClr val="tx2">
                            <a:lumMod val="75000"/>
                          </a:schemeClr>
                        </a:solidFill>
                        <a:latin typeface="Cambria Math" panose="02040503050406030204" pitchFamily="18" charset="0"/>
                      </a:rPr>
                      <m:t>𝜔</m:t>
                    </m:r>
                  </m:oMath>
                </a14:m>
                <a:r>
                  <a:rPr lang="en-US" sz="2400" dirty="0">
                    <a:solidFill>
                      <a:schemeClr val="tx2">
                        <a:lumMod val="75000"/>
                      </a:schemeClr>
                    </a:solidFill>
                    <a:latin typeface="TimesNewRoman"/>
                  </a:rPr>
                  <a:t>t. First prove that E</a:t>
                </a:r>
                <a:r>
                  <a:rPr lang="en-US" sz="2400" baseline="-25000" dirty="0">
                    <a:solidFill>
                      <a:schemeClr val="tx2">
                        <a:lumMod val="75000"/>
                      </a:schemeClr>
                    </a:solidFill>
                    <a:latin typeface="TimesNewRoman"/>
                  </a:rPr>
                  <a:t>2</a:t>
                </a:r>
                <a:r>
                  <a:rPr lang="en-US" sz="2400" dirty="0">
                    <a:solidFill>
                      <a:schemeClr val="tx2">
                        <a:lumMod val="75000"/>
                      </a:schemeClr>
                    </a:solidFill>
                    <a:latin typeface="TimesNewRoman"/>
                  </a:rPr>
                  <a:t> = 4 cos(</a:t>
                </a:r>
                <a14:m>
                  <m:oMath xmlns:m="http://schemas.openxmlformats.org/officeDocument/2006/math">
                    <m:r>
                      <a:rPr lang="en-IN" sz="2400" i="1" dirty="0">
                        <a:solidFill>
                          <a:schemeClr val="tx2">
                            <a:lumMod val="75000"/>
                          </a:schemeClr>
                        </a:solidFill>
                        <a:latin typeface="Cambria Math" panose="02040503050406030204" pitchFamily="18" charset="0"/>
                      </a:rPr>
                      <m:t>𝜔</m:t>
                    </m:r>
                    <m:r>
                      <a:rPr lang="en-IN" sz="2400" i="1" dirty="0">
                        <a:solidFill>
                          <a:schemeClr val="tx2">
                            <a:lumMod val="75000"/>
                          </a:schemeClr>
                        </a:solidFill>
                        <a:latin typeface="Cambria Math" panose="02040503050406030204" pitchFamily="18" charset="0"/>
                      </a:rPr>
                      <m:t> </m:t>
                    </m:r>
                  </m:oMath>
                </a14:m>
                <a:r>
                  <a:rPr lang="en-US" sz="2400" dirty="0">
                    <a:solidFill>
                      <a:schemeClr val="tx2">
                        <a:lumMod val="75000"/>
                      </a:schemeClr>
                    </a:solidFill>
                    <a:latin typeface="TimesNewRoman"/>
                  </a:rPr>
                  <a:t>t - </a:t>
                </a:r>
                <a14:m>
                  <m:oMath xmlns:m="http://schemas.openxmlformats.org/officeDocument/2006/math">
                    <m:f>
                      <m:fPr>
                        <m:ctrlPr>
                          <a:rPr lang="en-IN" sz="2400" b="0" i="1" dirty="0" smtClean="0">
                            <a:solidFill>
                              <a:schemeClr val="tx2">
                                <a:lumMod val="75000"/>
                              </a:schemeClr>
                            </a:solidFill>
                            <a:latin typeface="Cambria Math" panose="02040503050406030204" pitchFamily="18" charset="0"/>
                          </a:rPr>
                        </m:ctrlPr>
                      </m:fPr>
                      <m:num>
                        <m:r>
                          <a:rPr lang="en-IN" sz="2400" b="0" i="1" dirty="0" smtClean="0">
                            <a:solidFill>
                              <a:schemeClr val="tx2">
                                <a:lumMod val="75000"/>
                              </a:schemeClr>
                            </a:solidFill>
                            <a:latin typeface="Cambria Math" panose="02040503050406030204" pitchFamily="18" charset="0"/>
                          </a:rPr>
                          <m:t>𝜋</m:t>
                        </m:r>
                      </m:num>
                      <m:den>
                        <m:r>
                          <a:rPr lang="en-IN" sz="2400" b="0" i="1" dirty="0" smtClean="0">
                            <a:solidFill>
                              <a:schemeClr val="tx2">
                                <a:lumMod val="75000"/>
                              </a:schemeClr>
                            </a:solidFill>
                            <a:latin typeface="Cambria Math" panose="02040503050406030204" pitchFamily="18" charset="0"/>
                          </a:rPr>
                          <m:t>2</m:t>
                        </m:r>
                      </m:den>
                    </m:f>
                    <m:r>
                      <a:rPr lang="en-IN" sz="2400" i="1" dirty="0">
                        <a:solidFill>
                          <a:schemeClr val="tx2">
                            <a:lumMod val="75000"/>
                          </a:schemeClr>
                        </a:solidFill>
                        <a:latin typeface="Cambria Math" panose="02040503050406030204" pitchFamily="18" charset="0"/>
                      </a:rPr>
                      <m:t> </m:t>
                    </m:r>
                  </m:oMath>
                </a14:m>
                <a:r>
                  <a:rPr lang="en-US" sz="2400" dirty="0">
                    <a:solidFill>
                      <a:schemeClr val="tx2">
                        <a:lumMod val="75000"/>
                      </a:schemeClr>
                    </a:solidFill>
                    <a:latin typeface="TimesNewRoman"/>
                  </a:rPr>
                  <a:t>). Then, using phasors and referring to </a:t>
                </a:r>
                <a:r>
                  <a:rPr lang="en-IN" sz="2400" dirty="0">
                    <a:solidFill>
                      <a:schemeClr val="tx2">
                        <a:lumMod val="75000"/>
                      </a:schemeClr>
                    </a:solidFill>
                    <a:latin typeface="TimesNewRoman"/>
                  </a:rPr>
                  <a:t>Figure. show that E</a:t>
                </a:r>
                <a:r>
                  <a:rPr lang="en-IN" sz="2400" baseline="-25000" dirty="0">
                    <a:solidFill>
                      <a:schemeClr val="tx2">
                        <a:lumMod val="75000"/>
                      </a:schemeClr>
                    </a:solidFill>
                    <a:latin typeface="TimesNewRoman"/>
                  </a:rPr>
                  <a:t>3</a:t>
                </a:r>
                <a:r>
                  <a:rPr lang="en-IN" sz="2400" dirty="0">
                    <a:solidFill>
                      <a:schemeClr val="tx2">
                        <a:lumMod val="75000"/>
                      </a:schemeClr>
                    </a:solidFill>
                    <a:latin typeface="TimesNewRoman"/>
                  </a:rPr>
                  <a:t> = E</a:t>
                </a:r>
                <a:r>
                  <a:rPr lang="en-IN" sz="2400" baseline="-25000" dirty="0">
                    <a:solidFill>
                      <a:schemeClr val="tx2">
                        <a:lumMod val="75000"/>
                      </a:schemeClr>
                    </a:solidFill>
                    <a:latin typeface="TimesNewRoman"/>
                  </a:rPr>
                  <a:t>1</a:t>
                </a:r>
                <a:r>
                  <a:rPr lang="en-IN" sz="2400" dirty="0">
                    <a:solidFill>
                      <a:schemeClr val="tx2">
                        <a:lumMod val="75000"/>
                      </a:schemeClr>
                    </a:solidFill>
                    <a:latin typeface="TimesNewRoman"/>
                  </a:rPr>
                  <a:t> + E</a:t>
                </a:r>
                <a:r>
                  <a:rPr lang="en-IN" sz="2400" baseline="-25000" dirty="0">
                    <a:solidFill>
                      <a:schemeClr val="tx2">
                        <a:lumMod val="75000"/>
                      </a:schemeClr>
                    </a:solidFill>
                    <a:latin typeface="TimesNewRoman"/>
                  </a:rPr>
                  <a:t>2</a:t>
                </a:r>
                <a:r>
                  <a:rPr lang="en-IN" sz="2400" dirty="0">
                    <a:solidFill>
                      <a:schemeClr val="tx2">
                        <a:lumMod val="75000"/>
                      </a:schemeClr>
                    </a:solidFill>
                    <a:latin typeface="TimesNewRoman"/>
                  </a:rPr>
                  <a:t> = 5 cos (</a:t>
                </a:r>
                <a14:m>
                  <m:oMath xmlns:m="http://schemas.openxmlformats.org/officeDocument/2006/math">
                    <m:r>
                      <a:rPr lang="en-IN" sz="2400" i="1" dirty="0">
                        <a:solidFill>
                          <a:schemeClr val="tx2">
                            <a:lumMod val="75000"/>
                          </a:schemeClr>
                        </a:solidFill>
                        <a:latin typeface="Cambria Math" panose="02040503050406030204" pitchFamily="18" charset="0"/>
                      </a:rPr>
                      <m:t>𝜔</m:t>
                    </m:r>
                    <m:r>
                      <a:rPr lang="en-IN" sz="2400" i="1" dirty="0">
                        <a:solidFill>
                          <a:schemeClr val="tx2">
                            <a:lumMod val="75000"/>
                          </a:schemeClr>
                        </a:solidFill>
                        <a:latin typeface="Cambria Math" panose="02040503050406030204" pitchFamily="18" charset="0"/>
                      </a:rPr>
                      <m:t> </m:t>
                    </m:r>
                  </m:oMath>
                </a14:m>
                <a:r>
                  <a:rPr lang="en-IN" sz="2400" dirty="0">
                    <a:solidFill>
                      <a:schemeClr val="tx2">
                        <a:lumMod val="75000"/>
                      </a:schemeClr>
                    </a:solidFill>
                    <a:latin typeface="TimesNewRoman"/>
                  </a:rPr>
                  <a:t>t - </a:t>
                </a:r>
                <a14:m>
                  <m:oMath xmlns:m="http://schemas.openxmlformats.org/officeDocument/2006/math">
                    <m:r>
                      <a:rPr lang="en-IN" sz="2400" b="0" i="1" dirty="0" smtClean="0">
                        <a:solidFill>
                          <a:schemeClr val="tx2">
                            <a:lumMod val="75000"/>
                          </a:schemeClr>
                        </a:solidFill>
                        <a:latin typeface="Cambria Math" panose="02040503050406030204" pitchFamily="18" charset="0"/>
                      </a:rPr>
                      <m:t>𝜙</m:t>
                    </m:r>
                  </m:oMath>
                </a14:m>
                <a:r>
                  <a:rPr lang="en-IN" sz="2400" dirty="0">
                    <a:solidFill>
                      <a:schemeClr val="tx2">
                        <a:lumMod val="75000"/>
                      </a:schemeClr>
                    </a:solidFill>
                    <a:latin typeface="TimesNewRoman"/>
                  </a:rPr>
                  <a:t>); determine </a:t>
                </a:r>
                <a14:m>
                  <m:oMath xmlns:m="http://schemas.openxmlformats.org/officeDocument/2006/math">
                    <m:r>
                      <a:rPr lang="en-IN" sz="2400" b="0" i="1" dirty="0" smtClean="0">
                        <a:solidFill>
                          <a:schemeClr val="tx2">
                            <a:lumMod val="75000"/>
                          </a:schemeClr>
                        </a:solidFill>
                        <a:latin typeface="Cambria Math" panose="02040503050406030204" pitchFamily="18" charset="0"/>
                      </a:rPr>
                      <m:t>𝜙</m:t>
                    </m:r>
                  </m:oMath>
                </a14:m>
                <a:r>
                  <a:rPr lang="en-IN" sz="2400" dirty="0">
                    <a:solidFill>
                      <a:schemeClr val="tx2">
                        <a:lumMod val="75000"/>
                      </a:schemeClr>
                    </a:solidFill>
                    <a:latin typeface="TimesNewRoman"/>
                  </a:rPr>
                  <a:t>. </a:t>
                </a:r>
                <a:r>
                  <a:rPr lang="en-US" sz="2400" dirty="0">
                    <a:solidFill>
                      <a:schemeClr val="tx2">
                        <a:lumMod val="75000"/>
                      </a:schemeClr>
                    </a:solidFill>
                    <a:latin typeface="TimesNewRoman"/>
                  </a:rPr>
                  <a:t>Discuss the values of E</a:t>
                </a:r>
                <a:r>
                  <a:rPr lang="en-US" sz="2400" baseline="-25000" dirty="0">
                    <a:solidFill>
                      <a:schemeClr val="tx2">
                        <a:lumMod val="75000"/>
                      </a:schemeClr>
                    </a:solidFill>
                    <a:latin typeface="TimesNewRoman"/>
                  </a:rPr>
                  <a:t>3</a:t>
                </a:r>
                <a:r>
                  <a:rPr lang="en-US" sz="2400" dirty="0">
                    <a:solidFill>
                      <a:schemeClr val="tx2">
                        <a:lumMod val="75000"/>
                      </a:schemeClr>
                    </a:solidFill>
                    <a:latin typeface="TimesNewRoman"/>
                  </a:rPr>
                  <a:t> wherever either E</a:t>
                </a:r>
                <a:r>
                  <a:rPr lang="en-US" sz="2400" baseline="-25000" dirty="0">
                    <a:solidFill>
                      <a:schemeClr val="tx2">
                        <a:lumMod val="75000"/>
                      </a:schemeClr>
                    </a:solidFill>
                    <a:latin typeface="TimesNewRoman"/>
                  </a:rPr>
                  <a:t>1</a:t>
                </a:r>
                <a:r>
                  <a:rPr lang="en-US" sz="2400" dirty="0">
                    <a:solidFill>
                      <a:schemeClr val="tx2">
                        <a:lumMod val="75000"/>
                      </a:schemeClr>
                    </a:solidFill>
                    <a:latin typeface="TimesNewRoman"/>
                  </a:rPr>
                  <a:t> = 0 or E</a:t>
                </a:r>
                <a:r>
                  <a:rPr lang="en-US" sz="2400" baseline="-25000" dirty="0">
                    <a:solidFill>
                      <a:schemeClr val="tx2">
                        <a:lumMod val="75000"/>
                      </a:schemeClr>
                    </a:solidFill>
                    <a:latin typeface="TimesNewRoman"/>
                  </a:rPr>
                  <a:t>2 </a:t>
                </a:r>
                <a:r>
                  <a:rPr lang="en-US" sz="2400" dirty="0">
                    <a:solidFill>
                      <a:schemeClr val="tx2">
                        <a:lumMod val="75000"/>
                      </a:schemeClr>
                    </a:solidFill>
                    <a:latin typeface="TimesNewRoman"/>
                  </a:rPr>
                  <a:t>= 0. Does E</a:t>
                </a:r>
                <a:r>
                  <a:rPr lang="en-US" sz="2400" baseline="-25000" dirty="0">
                    <a:solidFill>
                      <a:schemeClr val="tx2">
                        <a:lumMod val="75000"/>
                      </a:schemeClr>
                    </a:solidFill>
                    <a:latin typeface="TimesNewRoman"/>
                  </a:rPr>
                  <a:t>3 </a:t>
                </a:r>
                <a:r>
                  <a:rPr lang="en-US" sz="2400" dirty="0">
                    <a:solidFill>
                      <a:schemeClr val="tx2">
                        <a:lumMod val="75000"/>
                      </a:schemeClr>
                    </a:solidFill>
                    <a:latin typeface="TimesNewRoman"/>
                  </a:rPr>
                  <a:t>lead or lag E</a:t>
                </a:r>
                <a:r>
                  <a:rPr lang="en-US" sz="2400" baseline="-25000" dirty="0">
                    <a:solidFill>
                      <a:schemeClr val="tx2">
                        <a:lumMod val="75000"/>
                      </a:schemeClr>
                    </a:solidFill>
                    <a:latin typeface="TimesNewRoman"/>
                  </a:rPr>
                  <a:t>1</a:t>
                </a:r>
                <a:r>
                  <a:rPr lang="en-US" sz="2400" dirty="0">
                    <a:solidFill>
                      <a:schemeClr val="tx2">
                        <a:lumMod val="75000"/>
                      </a:schemeClr>
                    </a:solidFill>
                    <a:latin typeface="TimesNewRoman"/>
                  </a:rPr>
                  <a:t>? Explain.</a:t>
                </a:r>
                <a:endParaRPr lang="en-IN" sz="2400" dirty="0">
                  <a:solidFill>
                    <a:schemeClr val="tx2">
                      <a:lumMod val="75000"/>
                    </a:schemeClr>
                  </a:solidFill>
                  <a:latin typeface="TimesNewRoman"/>
                </a:endParaRPr>
              </a:p>
            </p:txBody>
          </p:sp>
        </mc:Choice>
        <mc:Fallback xmlns="">
          <p:sp>
            <p:nvSpPr>
              <p:cNvPr id="13" name="TextBox 12">
                <a:extLst>
                  <a:ext uri="{FF2B5EF4-FFF2-40B4-BE49-F238E27FC236}">
                    <a16:creationId xmlns:a16="http://schemas.microsoft.com/office/drawing/2014/main" id="{B5218DCA-8C74-4D99-AB22-070A807B9258}"/>
                  </a:ext>
                </a:extLst>
              </p:cNvPr>
              <p:cNvSpPr txBox="1">
                <a:spLocks noRot="1" noChangeAspect="1" noMove="1" noResize="1" noEditPoints="1" noAdjustHandles="1" noChangeArrowheads="1" noChangeShapeType="1" noTextEdit="1"/>
              </p:cNvSpPr>
              <p:nvPr/>
            </p:nvSpPr>
            <p:spPr>
              <a:xfrm>
                <a:off x="184307" y="1028831"/>
                <a:ext cx="8435910" cy="2059603"/>
              </a:xfrm>
              <a:prstGeom prst="rect">
                <a:avLst/>
              </a:prstGeom>
              <a:blipFill>
                <a:blip r:embed="rId2"/>
                <a:stretch>
                  <a:fillRect l="-1084" t="-2367" r="-1156" b="-5917"/>
                </a:stretch>
              </a:blipFill>
              <a:ln w="12700" cap="flat">
                <a:noFill/>
                <a:miter lim="400000"/>
              </a:ln>
              <a:effectLst/>
            </p:spPr>
            <p:txBody>
              <a:bodyPr/>
              <a:lstStyle/>
              <a:p>
                <a:r>
                  <a:rPr lang="en-IN">
                    <a:noFill/>
                  </a:rPr>
                  <a:t> </a:t>
                </a:r>
              </a:p>
            </p:txBody>
          </p:sp>
        </mc:Fallback>
      </mc:AlternateContent>
      <p:pic>
        <p:nvPicPr>
          <p:cNvPr id="12" name="Picture 11">
            <a:extLst>
              <a:ext uri="{FF2B5EF4-FFF2-40B4-BE49-F238E27FC236}">
                <a16:creationId xmlns:a16="http://schemas.microsoft.com/office/drawing/2014/main" id="{3B4A641D-3390-488E-A6D9-1047026E91D5}"/>
              </a:ext>
            </a:extLst>
          </p:cNvPr>
          <p:cNvPicPr>
            <a:picLocks noChangeAspect="1"/>
          </p:cNvPicPr>
          <p:nvPr/>
        </p:nvPicPr>
        <p:blipFill>
          <a:blip r:embed="rId3"/>
          <a:stretch>
            <a:fillRect/>
          </a:stretch>
        </p:blipFill>
        <p:spPr>
          <a:xfrm>
            <a:off x="1998834" y="3175591"/>
            <a:ext cx="2048161" cy="3010320"/>
          </a:xfrm>
          <a:prstGeom prst="rect">
            <a:avLst/>
          </a:prstGeom>
        </p:spPr>
      </p:pic>
    </p:spTree>
    <p:extLst>
      <p:ext uri="{BB962C8B-B14F-4D97-AF65-F5344CB8AC3E}">
        <p14:creationId xmlns:p14="http://schemas.microsoft.com/office/powerpoint/2010/main" val="402255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3022915" y="76277"/>
            <a:ext cx="4586066"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solidFill>
                  <a:srgbClr val="C00000"/>
                </a:solidFill>
                <a:latin typeface="TimesLTPro-BoldItalic"/>
              </a:rPr>
              <a:t>Principle </a:t>
            </a:r>
            <a:r>
              <a:rPr lang="en-US" sz="3200" b="1" dirty="0">
                <a:solidFill>
                  <a:srgbClr val="C00000"/>
                </a:solidFill>
                <a:latin typeface="TimesLTPro-BoldItalic"/>
              </a:rPr>
              <a:t>of</a:t>
            </a:r>
            <a:r>
              <a:rPr lang="en-US" sz="2800" b="1" dirty="0">
                <a:solidFill>
                  <a:srgbClr val="C00000"/>
                </a:solidFill>
                <a:latin typeface="TimesLTPro-BoldItalic"/>
              </a:rPr>
              <a:t> superposition- Homework</a:t>
            </a:r>
          </a:p>
        </p:txBody>
      </p:sp>
      <p:sp>
        <p:nvSpPr>
          <p:cNvPr id="11" name="Text Placeholder 3">
            <a:extLst>
              <a:ext uri="{FF2B5EF4-FFF2-40B4-BE49-F238E27FC236}">
                <a16:creationId xmlns:a16="http://schemas.microsoft.com/office/drawing/2014/main" id="{10A308D2-8FAA-4607-8869-5F2CADB295C1}"/>
              </a:ext>
            </a:extLst>
          </p:cNvPr>
          <p:cNvSpPr txBox="1">
            <a:spLocks/>
          </p:cNvSpPr>
          <p:nvPr/>
        </p:nvSpPr>
        <p:spPr>
          <a:xfrm>
            <a:off x="0" y="38007"/>
            <a:ext cx="3320249" cy="613031"/>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5000" kern="1200" cap="all" spc="200" baseline="0">
                <a:solidFill>
                  <a:schemeClr val="tx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IN" sz="2400" dirty="0"/>
              <a:t> Interference- Numerical </a:t>
            </a:r>
          </a:p>
        </p:txBody>
      </p:sp>
      <p:sp>
        <p:nvSpPr>
          <p:cNvPr id="17" name="TextBox 16">
            <a:extLst>
              <a:ext uri="{FF2B5EF4-FFF2-40B4-BE49-F238E27FC236}">
                <a16:creationId xmlns:a16="http://schemas.microsoft.com/office/drawing/2014/main" id="{3C8EE399-AE33-46C7-A15B-6FB7AC04687D}"/>
              </a:ext>
            </a:extLst>
          </p:cNvPr>
          <p:cNvSpPr txBox="1"/>
          <p:nvPr/>
        </p:nvSpPr>
        <p:spPr>
          <a:xfrm>
            <a:off x="492792" y="1185264"/>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7030A0"/>
                </a:solidFill>
                <a:effectLst/>
                <a:uFillTx/>
                <a:latin typeface="Bradley Hand ITC" panose="03070402050302030203" pitchFamily="66" charset="0"/>
                <a:sym typeface="Gill Sans"/>
              </a:rPr>
              <a:t>Solution</a:t>
            </a:r>
          </a:p>
        </p:txBody>
      </p:sp>
      <p:pic>
        <p:nvPicPr>
          <p:cNvPr id="12" name="Picture 11">
            <a:extLst>
              <a:ext uri="{FF2B5EF4-FFF2-40B4-BE49-F238E27FC236}">
                <a16:creationId xmlns:a16="http://schemas.microsoft.com/office/drawing/2014/main" id="{3B4A641D-3390-488E-A6D9-1047026E91D5}"/>
              </a:ext>
            </a:extLst>
          </p:cNvPr>
          <p:cNvPicPr>
            <a:picLocks noChangeAspect="1"/>
          </p:cNvPicPr>
          <p:nvPr/>
        </p:nvPicPr>
        <p:blipFill>
          <a:blip r:embed="rId2"/>
          <a:stretch>
            <a:fillRect/>
          </a:stretch>
        </p:blipFill>
        <p:spPr>
          <a:xfrm>
            <a:off x="7066802" y="-526"/>
            <a:ext cx="2048161" cy="3010320"/>
          </a:xfrm>
          <a:prstGeom prst="rect">
            <a:avLst/>
          </a:prstGeom>
        </p:spPr>
      </p:pic>
      <p:pic>
        <p:nvPicPr>
          <p:cNvPr id="19" name="Picture 18">
            <a:extLst>
              <a:ext uri="{FF2B5EF4-FFF2-40B4-BE49-F238E27FC236}">
                <a16:creationId xmlns:a16="http://schemas.microsoft.com/office/drawing/2014/main" id="{15179384-3B7D-4372-B77B-638E1E4E1556}"/>
              </a:ext>
            </a:extLst>
          </p:cNvPr>
          <p:cNvPicPr>
            <a:picLocks noChangeAspect="1"/>
          </p:cNvPicPr>
          <p:nvPr/>
        </p:nvPicPr>
        <p:blipFill rotWithShape="1">
          <a:blip r:embed="rId3"/>
          <a:srcRect l="2996" t="81944" r="70133" b="2982"/>
          <a:stretch/>
        </p:blipFill>
        <p:spPr>
          <a:xfrm>
            <a:off x="852257" y="6295836"/>
            <a:ext cx="1953087" cy="524157"/>
          </a:xfrm>
          <a:prstGeom prst="rect">
            <a:avLst/>
          </a:prstGeom>
        </p:spPr>
      </p:pic>
      <p:pic>
        <p:nvPicPr>
          <p:cNvPr id="22" name="Picture 21">
            <a:extLst>
              <a:ext uri="{FF2B5EF4-FFF2-40B4-BE49-F238E27FC236}">
                <a16:creationId xmlns:a16="http://schemas.microsoft.com/office/drawing/2014/main" id="{AE7D77B4-5F41-4A14-9F56-68D38232F0A7}"/>
              </a:ext>
            </a:extLst>
          </p:cNvPr>
          <p:cNvPicPr>
            <a:picLocks noChangeAspect="1"/>
          </p:cNvPicPr>
          <p:nvPr/>
        </p:nvPicPr>
        <p:blipFill rotWithShape="1">
          <a:blip r:embed="rId3"/>
          <a:srcRect l="15786" t="13658" r="33612" b="66555"/>
          <a:stretch/>
        </p:blipFill>
        <p:spPr>
          <a:xfrm>
            <a:off x="340392" y="2853679"/>
            <a:ext cx="3678119" cy="688016"/>
          </a:xfrm>
          <a:prstGeom prst="rect">
            <a:avLst/>
          </a:prstGeom>
        </p:spPr>
      </p:pic>
      <p:pic>
        <p:nvPicPr>
          <p:cNvPr id="23" name="Picture 22">
            <a:extLst>
              <a:ext uri="{FF2B5EF4-FFF2-40B4-BE49-F238E27FC236}">
                <a16:creationId xmlns:a16="http://schemas.microsoft.com/office/drawing/2014/main" id="{49E17E6B-B3E2-40C4-9F58-8EEACAD58348}"/>
              </a:ext>
            </a:extLst>
          </p:cNvPr>
          <p:cNvPicPr>
            <a:picLocks noChangeAspect="1"/>
          </p:cNvPicPr>
          <p:nvPr/>
        </p:nvPicPr>
        <p:blipFill rotWithShape="1">
          <a:blip r:embed="rId3">
            <a:clrChange>
              <a:clrFrom>
                <a:srgbClr val="F5F4FB"/>
              </a:clrFrom>
              <a:clrTo>
                <a:srgbClr val="F5F4FB">
                  <a:alpha val="0"/>
                </a:srgbClr>
              </a:clrTo>
            </a:clrChange>
          </a:blip>
          <a:srcRect r="59859" b="82761"/>
          <a:stretch/>
        </p:blipFill>
        <p:spPr>
          <a:xfrm>
            <a:off x="340392" y="1777446"/>
            <a:ext cx="2917713" cy="599434"/>
          </a:xfrm>
          <a:prstGeom prst="rect">
            <a:avLst/>
          </a:prstGeom>
        </p:spPr>
      </p:pic>
      <p:pic>
        <p:nvPicPr>
          <p:cNvPr id="24" name="Picture 23">
            <a:extLst>
              <a:ext uri="{FF2B5EF4-FFF2-40B4-BE49-F238E27FC236}">
                <a16:creationId xmlns:a16="http://schemas.microsoft.com/office/drawing/2014/main" id="{959B76C4-B537-4065-AC83-0BEA3DD61329}"/>
              </a:ext>
            </a:extLst>
          </p:cNvPr>
          <p:cNvPicPr>
            <a:picLocks noChangeAspect="1"/>
          </p:cNvPicPr>
          <p:nvPr/>
        </p:nvPicPr>
        <p:blipFill rotWithShape="1">
          <a:blip r:embed="rId3">
            <a:clrChange>
              <a:clrFrom>
                <a:srgbClr val="E7E6ED"/>
              </a:clrFrom>
              <a:clrTo>
                <a:srgbClr val="E7E6ED">
                  <a:alpha val="0"/>
                </a:srgbClr>
              </a:clrTo>
            </a:clrChange>
          </a:blip>
          <a:srcRect l="40413" r="39801" b="85502"/>
          <a:stretch/>
        </p:blipFill>
        <p:spPr>
          <a:xfrm>
            <a:off x="340392" y="2294176"/>
            <a:ext cx="1438183" cy="504134"/>
          </a:xfrm>
          <a:prstGeom prst="rect">
            <a:avLst/>
          </a:prstGeom>
        </p:spPr>
      </p:pic>
      <p:pic>
        <p:nvPicPr>
          <p:cNvPr id="25" name="Picture 24">
            <a:extLst>
              <a:ext uri="{FF2B5EF4-FFF2-40B4-BE49-F238E27FC236}">
                <a16:creationId xmlns:a16="http://schemas.microsoft.com/office/drawing/2014/main" id="{6AE37935-9D6D-4F4E-9289-F5DF90F896F6}"/>
              </a:ext>
            </a:extLst>
          </p:cNvPr>
          <p:cNvPicPr>
            <a:picLocks noChangeAspect="1"/>
          </p:cNvPicPr>
          <p:nvPr/>
        </p:nvPicPr>
        <p:blipFill rotWithShape="1">
          <a:blip r:embed="rId3">
            <a:clrChange>
              <a:clrFrom>
                <a:srgbClr val="F5F4F8"/>
              </a:clrFrom>
              <a:clrTo>
                <a:srgbClr val="F5F4F8">
                  <a:alpha val="0"/>
                </a:srgbClr>
              </a:clrTo>
            </a:clrChange>
          </a:blip>
          <a:srcRect l="65099" r="5206" b="82761"/>
          <a:stretch/>
        </p:blipFill>
        <p:spPr>
          <a:xfrm>
            <a:off x="1924885" y="2341075"/>
            <a:ext cx="2158379" cy="599434"/>
          </a:xfrm>
          <a:prstGeom prst="rect">
            <a:avLst/>
          </a:prstGeom>
        </p:spPr>
      </p:pic>
      <p:pic>
        <p:nvPicPr>
          <p:cNvPr id="26" name="Picture 25">
            <a:extLst>
              <a:ext uri="{FF2B5EF4-FFF2-40B4-BE49-F238E27FC236}">
                <a16:creationId xmlns:a16="http://schemas.microsoft.com/office/drawing/2014/main" id="{9E1790EB-8C25-44EF-B050-DE830E2CC455}"/>
              </a:ext>
            </a:extLst>
          </p:cNvPr>
          <p:cNvPicPr>
            <a:picLocks noChangeAspect="1"/>
          </p:cNvPicPr>
          <p:nvPr/>
        </p:nvPicPr>
        <p:blipFill rotWithShape="1">
          <a:blip r:embed="rId3"/>
          <a:srcRect l="68084" t="13658" b="66555"/>
          <a:stretch/>
        </p:blipFill>
        <p:spPr>
          <a:xfrm>
            <a:off x="4459808" y="3009794"/>
            <a:ext cx="2319836" cy="688016"/>
          </a:xfrm>
          <a:prstGeom prst="rect">
            <a:avLst/>
          </a:prstGeom>
        </p:spPr>
      </p:pic>
      <p:pic>
        <p:nvPicPr>
          <p:cNvPr id="27" name="Picture 26">
            <a:extLst>
              <a:ext uri="{FF2B5EF4-FFF2-40B4-BE49-F238E27FC236}">
                <a16:creationId xmlns:a16="http://schemas.microsoft.com/office/drawing/2014/main" id="{2C684429-6D93-4C67-BA30-F655524C2961}"/>
              </a:ext>
            </a:extLst>
          </p:cNvPr>
          <p:cNvPicPr>
            <a:picLocks noChangeAspect="1"/>
          </p:cNvPicPr>
          <p:nvPr/>
        </p:nvPicPr>
        <p:blipFill rotWithShape="1">
          <a:blip r:embed="rId3"/>
          <a:srcRect l="14322" t="29604" r="21798" b="45470"/>
          <a:stretch/>
        </p:blipFill>
        <p:spPr>
          <a:xfrm>
            <a:off x="340392" y="4154730"/>
            <a:ext cx="4643198" cy="866680"/>
          </a:xfrm>
          <a:prstGeom prst="rect">
            <a:avLst/>
          </a:prstGeom>
        </p:spPr>
      </p:pic>
      <p:pic>
        <p:nvPicPr>
          <p:cNvPr id="28" name="Picture 27">
            <a:extLst>
              <a:ext uri="{FF2B5EF4-FFF2-40B4-BE49-F238E27FC236}">
                <a16:creationId xmlns:a16="http://schemas.microsoft.com/office/drawing/2014/main" id="{9C0451FD-CA01-459E-A4A0-AE41EFAEE207}"/>
              </a:ext>
            </a:extLst>
          </p:cNvPr>
          <p:cNvPicPr>
            <a:picLocks noChangeAspect="1"/>
          </p:cNvPicPr>
          <p:nvPr/>
        </p:nvPicPr>
        <p:blipFill rotWithShape="1">
          <a:blip r:embed="rId3"/>
          <a:srcRect l="14109" t="52927" b="15325"/>
          <a:stretch/>
        </p:blipFill>
        <p:spPr>
          <a:xfrm>
            <a:off x="536565" y="5120776"/>
            <a:ext cx="6243079" cy="1103919"/>
          </a:xfrm>
          <a:prstGeom prst="rect">
            <a:avLst/>
          </a:prstGeom>
        </p:spPr>
      </p:pic>
      <p:pic>
        <p:nvPicPr>
          <p:cNvPr id="29" name="Picture 28">
            <a:extLst>
              <a:ext uri="{FF2B5EF4-FFF2-40B4-BE49-F238E27FC236}">
                <a16:creationId xmlns:a16="http://schemas.microsoft.com/office/drawing/2014/main" id="{1D40F572-8138-4DFE-B94F-8DC05A21ADEE}"/>
              </a:ext>
            </a:extLst>
          </p:cNvPr>
          <p:cNvPicPr>
            <a:picLocks noChangeAspect="1"/>
          </p:cNvPicPr>
          <p:nvPr/>
        </p:nvPicPr>
        <p:blipFill rotWithShape="1">
          <a:blip r:embed="rId3"/>
          <a:srcRect l="58304" t="81944" r="17370" b="303"/>
          <a:stretch/>
        </p:blipFill>
        <p:spPr>
          <a:xfrm>
            <a:off x="5149049" y="6202695"/>
            <a:ext cx="1768138" cy="617298"/>
          </a:xfrm>
          <a:prstGeom prst="rect">
            <a:avLst/>
          </a:prstGeom>
        </p:spPr>
      </p:pic>
    </p:spTree>
    <p:extLst>
      <p:ext uri="{BB962C8B-B14F-4D97-AF65-F5344CB8AC3E}">
        <p14:creationId xmlns:p14="http://schemas.microsoft.com/office/powerpoint/2010/main" val="150724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3022915" y="76277"/>
            <a:ext cx="458606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solidFill>
                  <a:srgbClr val="C00000"/>
                </a:solidFill>
                <a:latin typeface="TimesLTPro-BoldItalic"/>
              </a:rPr>
              <a:t>Intensity</a:t>
            </a:r>
          </a:p>
        </p:txBody>
      </p:sp>
      <p:sp>
        <p:nvSpPr>
          <p:cNvPr id="9" name="TextBox 8">
            <a:extLst>
              <a:ext uri="{FF2B5EF4-FFF2-40B4-BE49-F238E27FC236}">
                <a16:creationId xmlns:a16="http://schemas.microsoft.com/office/drawing/2014/main" id="{FFFB3982-DAC5-44E5-87A2-0EB4C42EBD82}"/>
              </a:ext>
            </a:extLst>
          </p:cNvPr>
          <p:cNvSpPr txBox="1"/>
          <p:nvPr/>
        </p:nvSpPr>
        <p:spPr>
          <a:xfrm>
            <a:off x="204185" y="525877"/>
            <a:ext cx="8939815"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endParaRPr lang="en-US" sz="2400" dirty="0">
              <a:solidFill>
                <a:schemeClr val="tx2">
                  <a:lumMod val="75000"/>
                </a:schemeClr>
              </a:solidFill>
              <a:latin typeface="TimesNewRoman"/>
            </a:endParaRPr>
          </a:p>
          <a:p>
            <a:pPr algn="just"/>
            <a:r>
              <a:rPr lang="en-US" sz="2400" dirty="0">
                <a:solidFill>
                  <a:schemeClr val="tx2">
                    <a:lumMod val="75000"/>
                  </a:schemeClr>
                </a:solidFill>
                <a:latin typeface="TimesNewRoman"/>
              </a:rPr>
              <a:t>In the double-slit experiment of, the viewing screen is at distance D  4.00 m, point P lies at distance y = 20.5 cm from the center of the pattern, the slit separation d is 4.50 mm, and the wavelength is 580 nm. (a) Determine where point P is in the interference pattern by giving the maximum or minimum on which it lies, or the maximum and minimum between which it lies.(b) What is the ratio of the intensity I</a:t>
            </a:r>
            <a:r>
              <a:rPr lang="en-US" sz="2400" baseline="-25000" dirty="0">
                <a:solidFill>
                  <a:schemeClr val="tx2">
                    <a:lumMod val="75000"/>
                  </a:schemeClr>
                </a:solidFill>
                <a:latin typeface="TimesNewRoman"/>
              </a:rPr>
              <a:t>P</a:t>
            </a:r>
            <a:r>
              <a:rPr lang="en-US" sz="2400" dirty="0">
                <a:solidFill>
                  <a:schemeClr val="tx2">
                    <a:lumMod val="75000"/>
                  </a:schemeClr>
                </a:solidFill>
                <a:latin typeface="TimesNewRoman"/>
              </a:rPr>
              <a:t> at point P to the intensity I at the center of the pattern?</a:t>
            </a:r>
          </a:p>
          <a:p>
            <a:pPr algn="just"/>
            <a:endParaRPr lang="en-US" sz="2400" dirty="0">
              <a:solidFill>
                <a:schemeClr val="tx2">
                  <a:lumMod val="75000"/>
                </a:schemeClr>
              </a:solidFill>
              <a:latin typeface="TimesNewRoman"/>
            </a:endParaRPr>
          </a:p>
          <a:p>
            <a:pPr algn="just"/>
            <a:endParaRPr lang="en-US" sz="2400" dirty="0">
              <a:solidFill>
                <a:schemeClr val="tx2">
                  <a:lumMod val="75000"/>
                </a:schemeClr>
              </a:solidFill>
              <a:latin typeface="TimesNewRoman"/>
            </a:endParaRPr>
          </a:p>
        </p:txBody>
      </p:sp>
      <p:sp>
        <p:nvSpPr>
          <p:cNvPr id="11" name="Text Placeholder 3">
            <a:extLst>
              <a:ext uri="{FF2B5EF4-FFF2-40B4-BE49-F238E27FC236}">
                <a16:creationId xmlns:a16="http://schemas.microsoft.com/office/drawing/2014/main" id="{10A308D2-8FAA-4607-8869-5F2CADB295C1}"/>
              </a:ext>
            </a:extLst>
          </p:cNvPr>
          <p:cNvSpPr txBox="1">
            <a:spLocks/>
          </p:cNvSpPr>
          <p:nvPr/>
        </p:nvSpPr>
        <p:spPr>
          <a:xfrm>
            <a:off x="0" y="38007"/>
            <a:ext cx="3320249" cy="613031"/>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5000" kern="1200" cap="all" spc="200" baseline="0">
                <a:solidFill>
                  <a:schemeClr val="tx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IN" sz="2400" dirty="0"/>
              <a:t> Interference- Numerical </a:t>
            </a:r>
          </a:p>
        </p:txBody>
      </p:sp>
      <p:sp>
        <p:nvSpPr>
          <p:cNvPr id="17" name="TextBox 16">
            <a:extLst>
              <a:ext uri="{FF2B5EF4-FFF2-40B4-BE49-F238E27FC236}">
                <a16:creationId xmlns:a16="http://schemas.microsoft.com/office/drawing/2014/main" id="{3C8EE399-AE33-46C7-A15B-6FB7AC04687D}"/>
              </a:ext>
            </a:extLst>
          </p:cNvPr>
          <p:cNvSpPr txBox="1"/>
          <p:nvPr/>
        </p:nvSpPr>
        <p:spPr>
          <a:xfrm>
            <a:off x="14585" y="3788309"/>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7030A0"/>
                </a:solidFill>
                <a:effectLst/>
                <a:uFillTx/>
                <a:latin typeface="Bradley Hand ITC" panose="03070402050302030203" pitchFamily="66" charset="0"/>
                <a:sym typeface="Gill Sans"/>
              </a:rPr>
              <a:t>Solution</a:t>
            </a:r>
          </a:p>
        </p:txBody>
      </p:sp>
      <p:pic>
        <p:nvPicPr>
          <p:cNvPr id="4" name="Picture 3">
            <a:extLst>
              <a:ext uri="{FF2B5EF4-FFF2-40B4-BE49-F238E27FC236}">
                <a16:creationId xmlns:a16="http://schemas.microsoft.com/office/drawing/2014/main" id="{54ABECAE-0458-410F-AC37-7767EFB5ADC8}"/>
              </a:ext>
            </a:extLst>
          </p:cNvPr>
          <p:cNvPicPr>
            <a:picLocks noChangeAspect="1"/>
          </p:cNvPicPr>
          <p:nvPr/>
        </p:nvPicPr>
        <p:blipFill>
          <a:blip r:embed="rId2"/>
          <a:stretch>
            <a:fillRect/>
          </a:stretch>
        </p:blipFill>
        <p:spPr>
          <a:xfrm>
            <a:off x="511387" y="4533230"/>
            <a:ext cx="3362794" cy="476316"/>
          </a:xfrm>
          <a:prstGeom prst="rect">
            <a:avLst/>
          </a:prstGeom>
        </p:spPr>
      </p:pic>
      <p:pic>
        <p:nvPicPr>
          <p:cNvPr id="7" name="Picture 6">
            <a:extLst>
              <a:ext uri="{FF2B5EF4-FFF2-40B4-BE49-F238E27FC236}">
                <a16:creationId xmlns:a16="http://schemas.microsoft.com/office/drawing/2014/main" id="{7C020E47-5CA0-4535-A7DF-A0D03B906D62}"/>
              </a:ext>
            </a:extLst>
          </p:cNvPr>
          <p:cNvPicPr>
            <a:picLocks noChangeAspect="1"/>
          </p:cNvPicPr>
          <p:nvPr/>
        </p:nvPicPr>
        <p:blipFill>
          <a:blip r:embed="rId3"/>
          <a:stretch>
            <a:fillRect/>
          </a:stretch>
        </p:blipFill>
        <p:spPr>
          <a:xfrm>
            <a:off x="753625" y="5469304"/>
            <a:ext cx="2524477" cy="724001"/>
          </a:xfrm>
          <a:prstGeom prst="rect">
            <a:avLst/>
          </a:prstGeom>
        </p:spPr>
      </p:pic>
      <p:pic>
        <p:nvPicPr>
          <p:cNvPr id="13" name="Picture 12">
            <a:extLst>
              <a:ext uri="{FF2B5EF4-FFF2-40B4-BE49-F238E27FC236}">
                <a16:creationId xmlns:a16="http://schemas.microsoft.com/office/drawing/2014/main" id="{203F4E98-177E-4EFF-90AF-F17568838AE2}"/>
              </a:ext>
            </a:extLst>
          </p:cNvPr>
          <p:cNvPicPr>
            <a:picLocks noChangeAspect="1"/>
          </p:cNvPicPr>
          <p:nvPr/>
        </p:nvPicPr>
        <p:blipFill>
          <a:blip r:embed="rId4"/>
          <a:stretch>
            <a:fillRect/>
          </a:stretch>
        </p:blipFill>
        <p:spPr>
          <a:xfrm>
            <a:off x="3022915" y="5063458"/>
            <a:ext cx="2562583" cy="409632"/>
          </a:xfrm>
          <a:prstGeom prst="rect">
            <a:avLst/>
          </a:prstGeom>
        </p:spPr>
      </p:pic>
      <p:pic>
        <p:nvPicPr>
          <p:cNvPr id="15" name="Picture 14">
            <a:extLst>
              <a:ext uri="{FF2B5EF4-FFF2-40B4-BE49-F238E27FC236}">
                <a16:creationId xmlns:a16="http://schemas.microsoft.com/office/drawing/2014/main" id="{4531921D-CD03-4B8C-B3CC-022CF4ECFFA8}"/>
              </a:ext>
            </a:extLst>
          </p:cNvPr>
          <p:cNvPicPr>
            <a:picLocks noChangeAspect="1"/>
          </p:cNvPicPr>
          <p:nvPr/>
        </p:nvPicPr>
        <p:blipFill>
          <a:blip r:embed="rId5"/>
          <a:stretch>
            <a:fillRect/>
          </a:stretch>
        </p:blipFill>
        <p:spPr>
          <a:xfrm>
            <a:off x="837354" y="5087871"/>
            <a:ext cx="1724266" cy="247685"/>
          </a:xfrm>
          <a:prstGeom prst="rect">
            <a:avLst/>
          </a:prstGeom>
        </p:spPr>
      </p:pic>
      <p:pic>
        <p:nvPicPr>
          <p:cNvPr id="19" name="Picture 18">
            <a:extLst>
              <a:ext uri="{FF2B5EF4-FFF2-40B4-BE49-F238E27FC236}">
                <a16:creationId xmlns:a16="http://schemas.microsoft.com/office/drawing/2014/main" id="{80C7116F-EB3B-44D6-A874-57C2BEEAA54B}"/>
              </a:ext>
            </a:extLst>
          </p:cNvPr>
          <p:cNvPicPr>
            <a:picLocks noChangeAspect="1"/>
          </p:cNvPicPr>
          <p:nvPr/>
        </p:nvPicPr>
        <p:blipFill>
          <a:blip r:embed="rId6"/>
          <a:stretch>
            <a:fillRect/>
          </a:stretch>
        </p:blipFill>
        <p:spPr>
          <a:xfrm>
            <a:off x="753625" y="6065079"/>
            <a:ext cx="2353003" cy="523948"/>
          </a:xfrm>
          <a:prstGeom prst="rect">
            <a:avLst/>
          </a:prstGeom>
        </p:spPr>
      </p:pic>
      <p:pic>
        <p:nvPicPr>
          <p:cNvPr id="23" name="Picture 22">
            <a:extLst>
              <a:ext uri="{FF2B5EF4-FFF2-40B4-BE49-F238E27FC236}">
                <a16:creationId xmlns:a16="http://schemas.microsoft.com/office/drawing/2014/main" id="{3158AABF-B593-4BB1-AE52-90D851CB152E}"/>
              </a:ext>
            </a:extLst>
          </p:cNvPr>
          <p:cNvPicPr>
            <a:picLocks noChangeAspect="1"/>
          </p:cNvPicPr>
          <p:nvPr/>
        </p:nvPicPr>
        <p:blipFill>
          <a:blip r:embed="rId7"/>
          <a:stretch>
            <a:fillRect/>
          </a:stretch>
        </p:blipFill>
        <p:spPr>
          <a:xfrm>
            <a:off x="3400261" y="6065079"/>
            <a:ext cx="2343477" cy="485843"/>
          </a:xfrm>
          <a:prstGeom prst="rect">
            <a:avLst/>
          </a:prstGeom>
        </p:spPr>
      </p:pic>
    </p:spTree>
    <p:extLst>
      <p:ext uri="{BB962C8B-B14F-4D97-AF65-F5344CB8AC3E}">
        <p14:creationId xmlns:p14="http://schemas.microsoft.com/office/powerpoint/2010/main" val="79539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3022915" y="76277"/>
            <a:ext cx="458606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solidFill>
                  <a:srgbClr val="C00000"/>
                </a:solidFill>
                <a:latin typeface="TimesLTPro-BoldItalic"/>
              </a:rPr>
              <a:t>Interference in Thin films</a:t>
            </a:r>
          </a:p>
        </p:txBody>
      </p:sp>
      <p:sp>
        <p:nvSpPr>
          <p:cNvPr id="9" name="TextBox 8">
            <a:extLst>
              <a:ext uri="{FF2B5EF4-FFF2-40B4-BE49-F238E27FC236}">
                <a16:creationId xmlns:a16="http://schemas.microsoft.com/office/drawing/2014/main" id="{FFFB3982-DAC5-44E5-87A2-0EB4C42EBD82}"/>
              </a:ext>
            </a:extLst>
          </p:cNvPr>
          <p:cNvSpPr txBox="1"/>
          <p:nvPr/>
        </p:nvSpPr>
        <p:spPr>
          <a:xfrm>
            <a:off x="121117" y="691242"/>
            <a:ext cx="8939815"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endParaRPr lang="en-US" sz="2400" dirty="0">
              <a:solidFill>
                <a:schemeClr val="tx2">
                  <a:lumMod val="75000"/>
                </a:schemeClr>
              </a:solidFill>
              <a:latin typeface="TimesNewRoman"/>
            </a:endParaRPr>
          </a:p>
          <a:p>
            <a:pPr algn="just"/>
            <a:r>
              <a:rPr lang="en-US" sz="2400" dirty="0">
                <a:solidFill>
                  <a:schemeClr val="tx2">
                    <a:lumMod val="75000"/>
                  </a:schemeClr>
                </a:solidFill>
                <a:latin typeface="TimesNewRoman"/>
              </a:rPr>
              <a:t>If we wish to coat flat glass (n =</a:t>
            </a:r>
            <a:r>
              <a:rPr lang="en-IN" sz="2400" dirty="0">
                <a:solidFill>
                  <a:schemeClr val="tx2">
                    <a:lumMod val="75000"/>
                  </a:schemeClr>
                </a:solidFill>
                <a:latin typeface="TimesNewRoman"/>
              </a:rPr>
              <a:t>1.50) with a transparent material (n 1.25) </a:t>
            </a:r>
            <a:r>
              <a:rPr lang="en-US" sz="2400" dirty="0">
                <a:solidFill>
                  <a:schemeClr val="tx2">
                    <a:lumMod val="75000"/>
                  </a:schemeClr>
                </a:solidFill>
                <a:latin typeface="TimesNewRoman"/>
              </a:rPr>
              <a:t>so that reflection of light at wavelength 600 nm is eliminated by interference, with what minimum thickness  the coating have to be done</a:t>
            </a:r>
            <a:r>
              <a:rPr lang="en-IN" sz="2400" dirty="0">
                <a:solidFill>
                  <a:schemeClr val="tx2">
                    <a:lumMod val="75000"/>
                  </a:schemeClr>
                </a:solidFill>
                <a:latin typeface="TimesNewRoman"/>
              </a:rPr>
              <a:t>?</a:t>
            </a:r>
            <a:endParaRPr lang="en-US" sz="2400" dirty="0">
              <a:solidFill>
                <a:schemeClr val="tx2">
                  <a:lumMod val="75000"/>
                </a:schemeClr>
              </a:solidFill>
              <a:latin typeface="TimesNewRoman"/>
            </a:endParaRPr>
          </a:p>
          <a:p>
            <a:pPr algn="just"/>
            <a:endParaRPr lang="en-US" sz="2400" dirty="0">
              <a:solidFill>
                <a:schemeClr val="tx2">
                  <a:lumMod val="75000"/>
                </a:schemeClr>
              </a:solidFill>
              <a:latin typeface="TimesNewRoman"/>
            </a:endParaRPr>
          </a:p>
        </p:txBody>
      </p:sp>
      <p:sp>
        <p:nvSpPr>
          <p:cNvPr id="17" name="TextBox 16">
            <a:extLst>
              <a:ext uri="{FF2B5EF4-FFF2-40B4-BE49-F238E27FC236}">
                <a16:creationId xmlns:a16="http://schemas.microsoft.com/office/drawing/2014/main" id="{3C8EE399-AE33-46C7-A15B-6FB7AC04687D}"/>
              </a:ext>
            </a:extLst>
          </p:cNvPr>
          <p:cNvSpPr txBox="1"/>
          <p:nvPr/>
        </p:nvSpPr>
        <p:spPr>
          <a:xfrm>
            <a:off x="70172" y="2534974"/>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7030A0"/>
                </a:solidFill>
                <a:effectLst/>
                <a:uFillTx/>
                <a:latin typeface="Bradley Hand ITC" panose="03070402050302030203" pitchFamily="66" charset="0"/>
                <a:sym typeface="Gill Sans"/>
              </a:rPr>
              <a:t>Solution</a:t>
            </a:r>
          </a:p>
        </p:txBody>
      </p:sp>
      <p:pic>
        <p:nvPicPr>
          <p:cNvPr id="3" name="Picture 2">
            <a:extLst>
              <a:ext uri="{FF2B5EF4-FFF2-40B4-BE49-F238E27FC236}">
                <a16:creationId xmlns:a16="http://schemas.microsoft.com/office/drawing/2014/main" id="{0D26ACB6-DD40-40A0-8DDC-BAAFC99C2217}"/>
              </a:ext>
            </a:extLst>
          </p:cNvPr>
          <p:cNvPicPr>
            <a:picLocks noChangeAspect="1"/>
          </p:cNvPicPr>
          <p:nvPr/>
        </p:nvPicPr>
        <p:blipFill>
          <a:blip r:embed="rId2"/>
          <a:stretch>
            <a:fillRect/>
          </a:stretch>
        </p:blipFill>
        <p:spPr>
          <a:xfrm>
            <a:off x="2694787" y="2801713"/>
            <a:ext cx="3757280" cy="484811"/>
          </a:xfrm>
          <a:prstGeom prst="rect">
            <a:avLst/>
          </a:prstGeom>
        </p:spPr>
      </p:pic>
      <p:pic>
        <p:nvPicPr>
          <p:cNvPr id="6" name="Picture 5">
            <a:extLst>
              <a:ext uri="{FF2B5EF4-FFF2-40B4-BE49-F238E27FC236}">
                <a16:creationId xmlns:a16="http://schemas.microsoft.com/office/drawing/2014/main" id="{60954F1E-2F57-40DC-8DA8-2F5C08B16BC3}"/>
              </a:ext>
            </a:extLst>
          </p:cNvPr>
          <p:cNvPicPr>
            <a:picLocks noChangeAspect="1"/>
          </p:cNvPicPr>
          <p:nvPr/>
        </p:nvPicPr>
        <p:blipFill>
          <a:blip r:embed="rId3"/>
          <a:stretch>
            <a:fillRect/>
          </a:stretch>
        </p:blipFill>
        <p:spPr>
          <a:xfrm>
            <a:off x="6789709" y="2750921"/>
            <a:ext cx="1638543" cy="533479"/>
          </a:xfrm>
          <a:prstGeom prst="rect">
            <a:avLst/>
          </a:prstGeom>
        </p:spPr>
      </p:pic>
      <p:pic>
        <p:nvPicPr>
          <p:cNvPr id="12" name="Picture 11">
            <a:extLst>
              <a:ext uri="{FF2B5EF4-FFF2-40B4-BE49-F238E27FC236}">
                <a16:creationId xmlns:a16="http://schemas.microsoft.com/office/drawing/2014/main" id="{41B024B5-69C8-4151-9366-1F6594ABA5F2}"/>
              </a:ext>
            </a:extLst>
          </p:cNvPr>
          <p:cNvPicPr>
            <a:picLocks noChangeAspect="1"/>
          </p:cNvPicPr>
          <p:nvPr/>
        </p:nvPicPr>
        <p:blipFill>
          <a:blip r:embed="rId4"/>
          <a:stretch>
            <a:fillRect/>
          </a:stretch>
        </p:blipFill>
        <p:spPr>
          <a:xfrm>
            <a:off x="5158768" y="3387660"/>
            <a:ext cx="1386411" cy="481596"/>
          </a:xfrm>
          <a:prstGeom prst="rect">
            <a:avLst/>
          </a:prstGeom>
        </p:spPr>
      </p:pic>
      <p:pic>
        <p:nvPicPr>
          <p:cNvPr id="16" name="Picture 15">
            <a:extLst>
              <a:ext uri="{FF2B5EF4-FFF2-40B4-BE49-F238E27FC236}">
                <a16:creationId xmlns:a16="http://schemas.microsoft.com/office/drawing/2014/main" id="{071D8C6D-4FF3-487E-9C92-BFF759014963}"/>
              </a:ext>
            </a:extLst>
          </p:cNvPr>
          <p:cNvPicPr>
            <a:picLocks noChangeAspect="1"/>
          </p:cNvPicPr>
          <p:nvPr/>
        </p:nvPicPr>
        <p:blipFill>
          <a:blip r:embed="rId5"/>
          <a:stretch>
            <a:fillRect/>
          </a:stretch>
        </p:blipFill>
        <p:spPr>
          <a:xfrm>
            <a:off x="3443529" y="4962470"/>
            <a:ext cx="2069325" cy="966385"/>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592031-7A56-4F18-867F-D47975992876}"/>
                  </a:ext>
                </a:extLst>
              </p:cNvPr>
              <p:cNvSpPr txBox="1"/>
              <p:nvPr/>
            </p:nvSpPr>
            <p:spPr>
              <a:xfrm>
                <a:off x="283441" y="3918855"/>
                <a:ext cx="8777491"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400" dirty="0">
                    <a:solidFill>
                      <a:schemeClr val="tx2">
                        <a:lumMod val="75000"/>
                      </a:schemeClr>
                    </a:solidFill>
                    <a:latin typeface="TimesNewRoman"/>
                  </a:rPr>
                  <a:t>Each wave is incident on a medium of higher index of refraction from a medium of lower index, so both suffer phase changes of </a:t>
                </a:r>
                <a14:m>
                  <m:oMath xmlns:m="http://schemas.openxmlformats.org/officeDocument/2006/math">
                    <m:r>
                      <a:rPr lang="en-IN" sz="2400" b="0" i="1" smtClean="0">
                        <a:solidFill>
                          <a:schemeClr val="tx2">
                            <a:lumMod val="75000"/>
                          </a:schemeClr>
                        </a:solidFill>
                        <a:latin typeface="Cambria Math" panose="02040503050406030204" pitchFamily="18" charset="0"/>
                      </a:rPr>
                      <m:t>𝜋</m:t>
                    </m:r>
                  </m:oMath>
                </a14:m>
                <a:r>
                  <a:rPr lang="en-US" sz="2400" dirty="0">
                    <a:solidFill>
                      <a:schemeClr val="tx2">
                        <a:lumMod val="75000"/>
                      </a:schemeClr>
                    </a:solidFill>
                    <a:latin typeface="TimesNewRoman"/>
                  </a:rPr>
                  <a:t> rad on reflection</a:t>
                </a:r>
              </a:p>
              <a:p>
                <a:pPr algn="l"/>
                <a:endParaRPr lang="en-US" sz="2400" dirty="0">
                  <a:solidFill>
                    <a:schemeClr val="tx2">
                      <a:lumMod val="75000"/>
                    </a:schemeClr>
                  </a:solidFill>
                  <a:latin typeface="TimesNewRoman"/>
                </a:endParaRPr>
              </a:p>
              <a:p>
                <a:pPr marL="342900" indent="-342900" algn="l">
                  <a:buFont typeface="Arial" panose="020B0604020202020204" pitchFamily="34" charset="0"/>
                  <a:buChar char="•"/>
                </a:pPr>
                <a:r>
                  <a:rPr lang="en-US" sz="2400" dirty="0">
                    <a:solidFill>
                      <a:schemeClr val="tx2">
                        <a:lumMod val="75000"/>
                      </a:schemeClr>
                    </a:solidFill>
                    <a:latin typeface="TimesNewRoman"/>
                  </a:rPr>
                  <a:t>m =0</a:t>
                </a:r>
                <a:endParaRPr lang="en-IN" sz="2400" dirty="0">
                  <a:solidFill>
                    <a:schemeClr val="tx2">
                      <a:lumMod val="75000"/>
                    </a:schemeClr>
                  </a:solidFill>
                  <a:latin typeface="TimesNewRoman"/>
                </a:endParaRPr>
              </a:p>
            </p:txBody>
          </p:sp>
        </mc:Choice>
        <mc:Fallback xmlns="">
          <p:sp>
            <p:nvSpPr>
              <p:cNvPr id="22" name="TextBox 21">
                <a:extLst>
                  <a:ext uri="{FF2B5EF4-FFF2-40B4-BE49-F238E27FC236}">
                    <a16:creationId xmlns:a16="http://schemas.microsoft.com/office/drawing/2014/main" id="{88592031-7A56-4F18-867F-D47975992876}"/>
                  </a:ext>
                </a:extLst>
              </p:cNvPr>
              <p:cNvSpPr txBox="1">
                <a:spLocks noRot="1" noChangeAspect="1" noMove="1" noResize="1" noEditPoints="1" noAdjustHandles="1" noChangeArrowheads="1" noChangeShapeType="1" noTextEdit="1"/>
              </p:cNvSpPr>
              <p:nvPr/>
            </p:nvSpPr>
            <p:spPr>
              <a:xfrm>
                <a:off x="283441" y="3918855"/>
                <a:ext cx="8777491" cy="1938992"/>
              </a:xfrm>
              <a:prstGeom prst="rect">
                <a:avLst/>
              </a:prstGeom>
              <a:blipFill>
                <a:blip r:embed="rId6"/>
                <a:stretch>
                  <a:fillRect l="-1042" t="-2516" r="-1111" b="-6289"/>
                </a:stretch>
              </a:blipFill>
              <a:ln w="12700" cap="flat">
                <a:noFill/>
                <a:miter lim="400000"/>
              </a:ln>
              <a:effectLst/>
            </p:spPr>
            <p:txBody>
              <a:bodyPr/>
              <a:lstStyle/>
              <a:p>
                <a:r>
                  <a:rPr lang="en-IN">
                    <a:noFill/>
                  </a:rPr>
                  <a:t> </a:t>
                </a:r>
              </a:p>
            </p:txBody>
          </p:sp>
        </mc:Fallback>
      </mc:AlternateContent>
      <p:pic>
        <p:nvPicPr>
          <p:cNvPr id="24" name="Picture 23">
            <a:extLst>
              <a:ext uri="{FF2B5EF4-FFF2-40B4-BE49-F238E27FC236}">
                <a16:creationId xmlns:a16="http://schemas.microsoft.com/office/drawing/2014/main" id="{0DC058F5-A7E9-4A0F-A9AC-4B8C4FDF5D03}"/>
              </a:ext>
            </a:extLst>
          </p:cNvPr>
          <p:cNvPicPr>
            <a:picLocks noChangeAspect="1"/>
          </p:cNvPicPr>
          <p:nvPr/>
        </p:nvPicPr>
        <p:blipFill>
          <a:blip r:embed="rId7"/>
          <a:stretch>
            <a:fillRect/>
          </a:stretch>
        </p:blipFill>
        <p:spPr>
          <a:xfrm>
            <a:off x="2411205" y="5957046"/>
            <a:ext cx="4133974" cy="974878"/>
          </a:xfrm>
          <a:prstGeom prst="rect">
            <a:avLst/>
          </a:prstGeom>
        </p:spPr>
      </p:pic>
    </p:spTree>
    <p:extLst>
      <p:ext uri="{BB962C8B-B14F-4D97-AF65-F5344CB8AC3E}">
        <p14:creationId xmlns:p14="http://schemas.microsoft.com/office/powerpoint/2010/main" val="2211956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3022915" y="76277"/>
            <a:ext cx="458606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solidFill>
                  <a:srgbClr val="C00000"/>
                </a:solidFill>
                <a:latin typeface="TimesLTPro-BoldItalic"/>
              </a:rPr>
              <a:t>Interference in Thin films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FFB3982-DAC5-44E5-87A2-0EB4C42EBD82}"/>
                  </a:ext>
                </a:extLst>
              </p:cNvPr>
              <p:cNvSpPr txBox="1"/>
              <p:nvPr/>
            </p:nvSpPr>
            <p:spPr>
              <a:xfrm>
                <a:off x="204185" y="897575"/>
                <a:ext cx="8939815"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sz="2400" dirty="0">
                    <a:solidFill>
                      <a:schemeClr val="tx2">
                        <a:lumMod val="75000"/>
                      </a:schemeClr>
                    </a:solidFill>
                    <a:latin typeface="TimesNewRoman"/>
                  </a:rPr>
                  <a:t>An oil film (n = 1.45) floating on water is illuminated by white light at normal incidence. The film is 2.80 </a:t>
                </a:r>
                <a14:m>
                  <m:oMath xmlns:m="http://schemas.openxmlformats.org/officeDocument/2006/math">
                    <m:r>
                      <a:rPr lang="en-IN" sz="2400" b="0" i="1" dirty="0" smtClean="0">
                        <a:solidFill>
                          <a:schemeClr val="tx2">
                            <a:lumMod val="75000"/>
                          </a:schemeClr>
                        </a:solidFill>
                        <a:latin typeface="Cambria Math" panose="02040503050406030204" pitchFamily="18" charset="0"/>
                      </a:rPr>
                      <m:t>×</m:t>
                    </m:r>
                  </m:oMath>
                </a14:m>
                <a:r>
                  <a:rPr lang="en-US" sz="2400" dirty="0">
                    <a:solidFill>
                      <a:schemeClr val="tx2">
                        <a:lumMod val="75000"/>
                      </a:schemeClr>
                    </a:solidFill>
                    <a:latin typeface="TimesNewRoman"/>
                  </a:rPr>
                  <a:t> 10</a:t>
                </a:r>
                <a:r>
                  <a:rPr lang="en-US" sz="2400" baseline="30000" dirty="0">
                    <a:solidFill>
                      <a:schemeClr val="tx2">
                        <a:lumMod val="75000"/>
                      </a:schemeClr>
                    </a:solidFill>
                    <a:latin typeface="TimesNewRoman"/>
                  </a:rPr>
                  <a:t>2</a:t>
                </a:r>
                <a:r>
                  <a:rPr lang="en-US" sz="2400" dirty="0">
                    <a:solidFill>
                      <a:schemeClr val="tx2">
                        <a:lumMod val="75000"/>
                      </a:schemeClr>
                    </a:solidFill>
                    <a:latin typeface="TimesNewRoman"/>
                  </a:rPr>
                  <a:t> nm thick. Find (a) the wavelength and color of the light in the visible spectrum most strongly</a:t>
                </a:r>
              </a:p>
              <a:p>
                <a:pPr algn="just"/>
                <a:r>
                  <a:rPr lang="en-US" sz="2400" dirty="0">
                    <a:solidFill>
                      <a:schemeClr val="tx2">
                        <a:lumMod val="75000"/>
                      </a:schemeClr>
                    </a:solidFill>
                    <a:latin typeface="TimesNewRoman"/>
                  </a:rPr>
                  <a:t>reflected and (b) the wavelength and color of the light in the visible spectrum most strongly transmitted.</a:t>
                </a:r>
              </a:p>
            </p:txBody>
          </p:sp>
        </mc:Choice>
        <mc:Fallback xmlns="">
          <p:sp>
            <p:nvSpPr>
              <p:cNvPr id="9" name="TextBox 8">
                <a:extLst>
                  <a:ext uri="{FF2B5EF4-FFF2-40B4-BE49-F238E27FC236}">
                    <a16:creationId xmlns:a16="http://schemas.microsoft.com/office/drawing/2014/main" id="{FFFB3982-DAC5-44E5-87A2-0EB4C42EBD82}"/>
                  </a:ext>
                </a:extLst>
              </p:cNvPr>
              <p:cNvSpPr txBox="1">
                <a:spLocks noRot="1" noChangeAspect="1" noMove="1" noResize="1" noEditPoints="1" noAdjustHandles="1" noChangeArrowheads="1" noChangeShapeType="1" noTextEdit="1"/>
              </p:cNvSpPr>
              <p:nvPr/>
            </p:nvSpPr>
            <p:spPr>
              <a:xfrm>
                <a:off x="204185" y="897575"/>
                <a:ext cx="8939815" cy="1949252"/>
              </a:xfrm>
              <a:prstGeom prst="rect">
                <a:avLst/>
              </a:prstGeom>
              <a:blipFill>
                <a:blip r:embed="rId2"/>
                <a:stretch>
                  <a:fillRect l="-1500" t="-1563" r="-1500" b="-6563"/>
                </a:stretch>
              </a:blipFill>
              <a:ln w="12700" cap="flat">
                <a:noFill/>
                <a:miter lim="400000"/>
              </a:ln>
              <a:effectLst/>
            </p:spPr>
            <p:txBody>
              <a:bodyPr/>
              <a:lstStyle/>
              <a:p>
                <a:r>
                  <a:rPr lang="en-IN">
                    <a:noFill/>
                  </a:rPr>
                  <a:t> </a:t>
                </a:r>
              </a:p>
            </p:txBody>
          </p:sp>
        </mc:Fallback>
      </mc:AlternateContent>
      <p:sp>
        <p:nvSpPr>
          <p:cNvPr id="17" name="TextBox 16">
            <a:extLst>
              <a:ext uri="{FF2B5EF4-FFF2-40B4-BE49-F238E27FC236}">
                <a16:creationId xmlns:a16="http://schemas.microsoft.com/office/drawing/2014/main" id="{3C8EE399-AE33-46C7-A15B-6FB7AC04687D}"/>
              </a:ext>
            </a:extLst>
          </p:cNvPr>
          <p:cNvSpPr txBox="1"/>
          <p:nvPr/>
        </p:nvSpPr>
        <p:spPr>
          <a:xfrm>
            <a:off x="121117" y="2791129"/>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7030A0"/>
                </a:solidFill>
                <a:effectLst/>
                <a:uFillTx/>
                <a:latin typeface="Bradley Hand ITC" panose="03070402050302030203" pitchFamily="66" charset="0"/>
                <a:sym typeface="Gill Sans"/>
              </a:rPr>
              <a:t>Solution</a:t>
            </a:r>
          </a:p>
        </p:txBody>
      </p:sp>
      <p:sp>
        <p:nvSpPr>
          <p:cNvPr id="22" name="TextBox 21">
            <a:extLst>
              <a:ext uri="{FF2B5EF4-FFF2-40B4-BE49-F238E27FC236}">
                <a16:creationId xmlns:a16="http://schemas.microsoft.com/office/drawing/2014/main" id="{88592031-7A56-4F18-867F-D47975992876}"/>
              </a:ext>
            </a:extLst>
          </p:cNvPr>
          <p:cNvSpPr txBox="1"/>
          <p:nvPr/>
        </p:nvSpPr>
        <p:spPr>
          <a:xfrm>
            <a:off x="115092" y="3185190"/>
            <a:ext cx="8777491" cy="1569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Arial" panose="020B0604020202020204" pitchFamily="34" charset="0"/>
              <a:buChar char="•"/>
            </a:pPr>
            <a:r>
              <a:rPr lang="en-US" sz="2400" dirty="0">
                <a:solidFill>
                  <a:schemeClr val="tx2">
                    <a:lumMod val="75000"/>
                  </a:schemeClr>
                </a:solidFill>
                <a:latin typeface="TimesNewRoman"/>
              </a:rPr>
              <a:t>reflections at the air-oil interface experience a phase change</a:t>
            </a:r>
          </a:p>
          <a:p>
            <a:pPr marL="342900" indent="-342900">
              <a:buFont typeface="Arial" panose="020B0604020202020204" pitchFamily="34" charset="0"/>
              <a:buChar char="•"/>
            </a:pPr>
            <a:r>
              <a:rPr lang="en-US" sz="2400" dirty="0">
                <a:solidFill>
                  <a:schemeClr val="tx2">
                    <a:lumMod val="75000"/>
                  </a:schemeClr>
                </a:solidFill>
                <a:latin typeface="TimesNewRoman"/>
              </a:rPr>
              <a:t>reflections at the oil-water interface experience no phase change</a:t>
            </a:r>
          </a:p>
          <a:p>
            <a:pPr marL="342900" indent="-342900">
              <a:buFont typeface="Arial" panose="020B0604020202020204" pitchFamily="34" charset="0"/>
              <a:buChar char="•"/>
            </a:pPr>
            <a:r>
              <a:rPr lang="en-IN" sz="2400" dirty="0">
                <a:solidFill>
                  <a:schemeClr val="tx2">
                    <a:lumMod val="75000"/>
                  </a:schemeClr>
                </a:solidFill>
                <a:latin typeface="TimesNewRoman"/>
              </a:rPr>
              <a:t>constructive interference</a:t>
            </a:r>
          </a:p>
          <a:p>
            <a:pPr marL="342900" indent="-342900">
              <a:buFont typeface="Arial" panose="020B0604020202020204" pitchFamily="34" charset="0"/>
              <a:buChar char="•"/>
            </a:pPr>
            <a:endParaRPr lang="en-US" sz="2400" dirty="0">
              <a:solidFill>
                <a:schemeClr val="tx2">
                  <a:lumMod val="75000"/>
                </a:schemeClr>
              </a:solidFill>
              <a:latin typeface="TimesNewRoman"/>
            </a:endParaRPr>
          </a:p>
        </p:txBody>
      </p:sp>
      <p:pic>
        <p:nvPicPr>
          <p:cNvPr id="4" name="Picture 3">
            <a:extLst>
              <a:ext uri="{FF2B5EF4-FFF2-40B4-BE49-F238E27FC236}">
                <a16:creationId xmlns:a16="http://schemas.microsoft.com/office/drawing/2014/main" id="{A7ABEC39-527E-4B42-9272-BA67FAF4616E}"/>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t="21824"/>
          <a:stretch/>
        </p:blipFill>
        <p:spPr>
          <a:xfrm>
            <a:off x="265926" y="4475203"/>
            <a:ext cx="3054323" cy="559293"/>
          </a:xfrm>
          <a:prstGeom prst="rect">
            <a:avLst/>
          </a:prstGeom>
        </p:spPr>
      </p:pic>
      <p:pic>
        <p:nvPicPr>
          <p:cNvPr id="7" name="Picture 6">
            <a:extLst>
              <a:ext uri="{FF2B5EF4-FFF2-40B4-BE49-F238E27FC236}">
                <a16:creationId xmlns:a16="http://schemas.microsoft.com/office/drawing/2014/main" id="{328C56C1-7D53-4AF7-B5E4-CF02AF405AD8}"/>
              </a:ext>
            </a:extLst>
          </p:cNvPr>
          <p:cNvPicPr>
            <a:picLocks noChangeAspect="1"/>
          </p:cNvPicPr>
          <p:nvPr/>
        </p:nvPicPr>
        <p:blipFill rotWithShape="1">
          <a:blip r:embed="rId5"/>
          <a:srcRect r="28450"/>
          <a:stretch/>
        </p:blipFill>
        <p:spPr>
          <a:xfrm>
            <a:off x="-10615" y="5020355"/>
            <a:ext cx="4440572" cy="859804"/>
          </a:xfrm>
          <a:prstGeom prst="rect">
            <a:avLst/>
          </a:prstGeom>
        </p:spPr>
      </p:pic>
      <p:pic>
        <p:nvPicPr>
          <p:cNvPr id="13" name="Picture 12">
            <a:extLst>
              <a:ext uri="{FF2B5EF4-FFF2-40B4-BE49-F238E27FC236}">
                <a16:creationId xmlns:a16="http://schemas.microsoft.com/office/drawing/2014/main" id="{C27B8120-8913-46EC-8508-CAAC04109BEC}"/>
              </a:ext>
            </a:extLst>
          </p:cNvPr>
          <p:cNvPicPr>
            <a:picLocks noChangeAspect="1"/>
          </p:cNvPicPr>
          <p:nvPr/>
        </p:nvPicPr>
        <p:blipFill>
          <a:blip r:embed="rId6"/>
          <a:stretch>
            <a:fillRect/>
          </a:stretch>
        </p:blipFill>
        <p:spPr>
          <a:xfrm>
            <a:off x="204185" y="6260700"/>
            <a:ext cx="5406497" cy="559293"/>
          </a:xfrm>
          <a:prstGeom prst="rect">
            <a:avLst/>
          </a:prstGeom>
        </p:spPr>
      </p:pic>
      <p:sp>
        <p:nvSpPr>
          <p:cNvPr id="19" name="TextBox 18">
            <a:extLst>
              <a:ext uri="{FF2B5EF4-FFF2-40B4-BE49-F238E27FC236}">
                <a16:creationId xmlns:a16="http://schemas.microsoft.com/office/drawing/2014/main" id="{FF15443F-B8CC-4838-83D7-17C5CD4860FB}"/>
              </a:ext>
            </a:extLst>
          </p:cNvPr>
          <p:cNvSpPr txBox="1"/>
          <p:nvPr/>
        </p:nvSpPr>
        <p:spPr>
          <a:xfrm>
            <a:off x="5722301" y="5575227"/>
            <a:ext cx="3144064"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solidFill>
                  <a:schemeClr val="tx2">
                    <a:lumMod val="75000"/>
                  </a:schemeClr>
                </a:solidFill>
                <a:latin typeface="TimesNewRoman"/>
              </a:rPr>
              <a:t>visible portion of the spectrum                    541 nm: Green</a:t>
            </a:r>
            <a:endParaRPr lang="en-IN" sz="2400" dirty="0">
              <a:solidFill>
                <a:schemeClr val="tx2">
                  <a:lumMod val="75000"/>
                </a:schemeClr>
              </a:solidFill>
              <a:latin typeface="TimesNewRoman"/>
            </a:endParaRPr>
          </a:p>
        </p:txBody>
      </p:sp>
      <p:pic>
        <p:nvPicPr>
          <p:cNvPr id="20" name="Picture 19">
            <a:extLst>
              <a:ext uri="{FF2B5EF4-FFF2-40B4-BE49-F238E27FC236}">
                <a16:creationId xmlns:a16="http://schemas.microsoft.com/office/drawing/2014/main" id="{AEAC2A5A-9800-4577-9EDF-BD06E5E4D0CF}"/>
              </a:ext>
            </a:extLst>
          </p:cNvPr>
          <p:cNvPicPr>
            <a:picLocks noChangeAspect="1"/>
          </p:cNvPicPr>
          <p:nvPr/>
        </p:nvPicPr>
        <p:blipFill rotWithShape="1">
          <a:blip r:embed="rId5"/>
          <a:srcRect l="73958"/>
          <a:stretch/>
        </p:blipFill>
        <p:spPr>
          <a:xfrm>
            <a:off x="2481377" y="5748325"/>
            <a:ext cx="1083076" cy="576184"/>
          </a:xfrm>
          <a:prstGeom prst="rect">
            <a:avLst/>
          </a:prstGeom>
        </p:spPr>
      </p:pic>
    </p:spTree>
    <p:extLst>
      <p:ext uri="{BB962C8B-B14F-4D97-AF65-F5344CB8AC3E}">
        <p14:creationId xmlns:p14="http://schemas.microsoft.com/office/powerpoint/2010/main" val="2760898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3022915" y="76277"/>
            <a:ext cx="458606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solidFill>
                  <a:srgbClr val="C00000"/>
                </a:solidFill>
                <a:latin typeface="TimesLTPro-BoldItalic"/>
              </a:rPr>
              <a:t>Newton’s Rings </a:t>
            </a:r>
          </a:p>
        </p:txBody>
      </p:sp>
      <p:sp>
        <p:nvSpPr>
          <p:cNvPr id="9" name="TextBox 8">
            <a:extLst>
              <a:ext uri="{FF2B5EF4-FFF2-40B4-BE49-F238E27FC236}">
                <a16:creationId xmlns:a16="http://schemas.microsoft.com/office/drawing/2014/main" id="{FFFB3982-DAC5-44E5-87A2-0EB4C42EBD82}"/>
              </a:ext>
            </a:extLst>
          </p:cNvPr>
          <p:cNvSpPr txBox="1"/>
          <p:nvPr/>
        </p:nvSpPr>
        <p:spPr>
          <a:xfrm>
            <a:off x="204185" y="897575"/>
            <a:ext cx="8939815"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400" dirty="0">
                <a:solidFill>
                  <a:schemeClr val="tx2">
                    <a:lumMod val="75000"/>
                  </a:schemeClr>
                </a:solidFill>
                <a:latin typeface="TimesNewRoman"/>
              </a:rPr>
              <a:t>A plano-convex lens with radius of curvature R =3.0 m is in contact with a flat plate of glass. A light source and the observer’s eye are both close to the normal, as shown in Figure. The radius of the 50th bright Newton’s ring is found to be 9.8 mm. What is the wavelength</a:t>
            </a:r>
          </a:p>
          <a:p>
            <a:r>
              <a:rPr lang="en-US" sz="2400" dirty="0">
                <a:solidFill>
                  <a:schemeClr val="tx2">
                    <a:lumMod val="75000"/>
                  </a:schemeClr>
                </a:solidFill>
                <a:latin typeface="TimesNewRoman"/>
              </a:rPr>
              <a:t>of the light produced by the source?</a:t>
            </a:r>
          </a:p>
        </p:txBody>
      </p:sp>
      <p:sp>
        <p:nvSpPr>
          <p:cNvPr id="17" name="TextBox 16">
            <a:extLst>
              <a:ext uri="{FF2B5EF4-FFF2-40B4-BE49-F238E27FC236}">
                <a16:creationId xmlns:a16="http://schemas.microsoft.com/office/drawing/2014/main" id="{3C8EE399-AE33-46C7-A15B-6FB7AC04687D}"/>
              </a:ext>
            </a:extLst>
          </p:cNvPr>
          <p:cNvSpPr txBox="1"/>
          <p:nvPr/>
        </p:nvSpPr>
        <p:spPr>
          <a:xfrm>
            <a:off x="121117" y="2871261"/>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7030A0"/>
                </a:solidFill>
                <a:effectLst/>
                <a:uFillTx/>
                <a:latin typeface="Bradley Hand ITC" panose="03070402050302030203" pitchFamily="66" charset="0"/>
                <a:sym typeface="Gill Sans"/>
              </a:rPr>
              <a:t>Solution</a:t>
            </a:r>
          </a:p>
        </p:txBody>
      </p:sp>
      <p:pic>
        <p:nvPicPr>
          <p:cNvPr id="3" name="Picture 2">
            <a:extLst>
              <a:ext uri="{FF2B5EF4-FFF2-40B4-BE49-F238E27FC236}">
                <a16:creationId xmlns:a16="http://schemas.microsoft.com/office/drawing/2014/main" id="{EF2A39F9-FD59-4BD5-9D28-4B3D819D0186}"/>
              </a:ext>
            </a:extLst>
          </p:cNvPr>
          <p:cNvPicPr>
            <a:picLocks noChangeAspect="1"/>
          </p:cNvPicPr>
          <p:nvPr/>
        </p:nvPicPr>
        <p:blipFill>
          <a:blip r:embed="rId2"/>
          <a:stretch>
            <a:fillRect/>
          </a:stretch>
        </p:blipFill>
        <p:spPr>
          <a:xfrm>
            <a:off x="6711428" y="2351921"/>
            <a:ext cx="2057687" cy="1991003"/>
          </a:xfrm>
          <a:prstGeom prst="rect">
            <a:avLst/>
          </a:prstGeom>
        </p:spPr>
      </p:pic>
      <p:pic>
        <p:nvPicPr>
          <p:cNvPr id="6" name="Picture 5">
            <a:extLst>
              <a:ext uri="{FF2B5EF4-FFF2-40B4-BE49-F238E27FC236}">
                <a16:creationId xmlns:a16="http://schemas.microsoft.com/office/drawing/2014/main" id="{26730C9B-8D78-4145-AEC8-8A50E1B3023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08536" y="3347423"/>
            <a:ext cx="4105848" cy="1991003"/>
          </a:xfrm>
          <a:prstGeom prst="rect">
            <a:avLst/>
          </a:prstGeom>
        </p:spPr>
      </p:pic>
      <p:pic>
        <p:nvPicPr>
          <p:cNvPr id="12" name="Picture 11">
            <a:extLst>
              <a:ext uri="{FF2B5EF4-FFF2-40B4-BE49-F238E27FC236}">
                <a16:creationId xmlns:a16="http://schemas.microsoft.com/office/drawing/2014/main" id="{02268DAD-B3A5-4AF6-8D2F-8FDF0CF604ED}"/>
              </a:ext>
            </a:extLst>
          </p:cNvPr>
          <p:cNvPicPr>
            <a:picLocks noChangeAspect="1"/>
          </p:cNvPicPr>
          <p:nvPr/>
        </p:nvPicPr>
        <p:blipFill>
          <a:blip r:embed="rId4"/>
          <a:stretch>
            <a:fillRect/>
          </a:stretch>
        </p:blipFill>
        <p:spPr>
          <a:xfrm>
            <a:off x="758570" y="5408515"/>
            <a:ext cx="2396858" cy="551909"/>
          </a:xfrm>
          <a:prstGeom prst="rect">
            <a:avLst/>
          </a:prstGeom>
        </p:spPr>
      </p:pic>
      <p:pic>
        <p:nvPicPr>
          <p:cNvPr id="15" name="Picture 14">
            <a:extLst>
              <a:ext uri="{FF2B5EF4-FFF2-40B4-BE49-F238E27FC236}">
                <a16:creationId xmlns:a16="http://schemas.microsoft.com/office/drawing/2014/main" id="{79D66E7C-7AB0-4CFD-BB7A-463E37E6724F}"/>
              </a:ext>
            </a:extLst>
          </p:cNvPr>
          <p:cNvPicPr>
            <a:picLocks noChangeAspect="1"/>
          </p:cNvPicPr>
          <p:nvPr/>
        </p:nvPicPr>
        <p:blipFill>
          <a:blip r:embed="rId5"/>
          <a:stretch>
            <a:fillRect/>
          </a:stretch>
        </p:blipFill>
        <p:spPr>
          <a:xfrm>
            <a:off x="308536" y="6030513"/>
            <a:ext cx="6535755" cy="551909"/>
          </a:xfrm>
          <a:prstGeom prst="rect">
            <a:avLst/>
          </a:prstGeom>
        </p:spPr>
      </p:pic>
    </p:spTree>
    <p:extLst>
      <p:ext uri="{BB962C8B-B14F-4D97-AF65-F5344CB8AC3E}">
        <p14:creationId xmlns:p14="http://schemas.microsoft.com/office/powerpoint/2010/main" val="103781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9711A2-6B60-4BD3-BD66-CDAD55C0A149}"/>
              </a:ext>
            </a:extLst>
          </p:cNvPr>
          <p:cNvSpPr txBox="1"/>
          <p:nvPr/>
        </p:nvSpPr>
        <p:spPr>
          <a:xfrm>
            <a:off x="2086461" y="2385019"/>
            <a:ext cx="5878443"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4400" b="1" dirty="0">
                <a:solidFill>
                  <a:srgbClr val="C00000"/>
                </a:solidFill>
                <a:latin typeface="TimesLTPro-BoldItalic"/>
              </a:rPr>
              <a:t>Young’s double slit</a:t>
            </a:r>
          </a:p>
        </p:txBody>
      </p:sp>
    </p:spTree>
    <p:extLst>
      <p:ext uri="{BB962C8B-B14F-4D97-AF65-F5344CB8AC3E}">
        <p14:creationId xmlns:p14="http://schemas.microsoft.com/office/powerpoint/2010/main" val="1466144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3022915" y="76277"/>
            <a:ext cx="458606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solidFill>
                  <a:srgbClr val="C00000"/>
                </a:solidFill>
                <a:latin typeface="TimesLTPro-BoldItalic"/>
              </a:rPr>
              <a:t>Newton’s Rings </a:t>
            </a:r>
          </a:p>
        </p:txBody>
      </p:sp>
      <p:sp>
        <p:nvSpPr>
          <p:cNvPr id="9" name="TextBox 8">
            <a:extLst>
              <a:ext uri="{FF2B5EF4-FFF2-40B4-BE49-F238E27FC236}">
                <a16:creationId xmlns:a16="http://schemas.microsoft.com/office/drawing/2014/main" id="{FFFB3982-DAC5-44E5-87A2-0EB4C42EBD82}"/>
              </a:ext>
            </a:extLst>
          </p:cNvPr>
          <p:cNvSpPr txBox="1"/>
          <p:nvPr/>
        </p:nvSpPr>
        <p:spPr>
          <a:xfrm>
            <a:off x="204185" y="897575"/>
            <a:ext cx="8939815"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400" dirty="0">
                <a:solidFill>
                  <a:schemeClr val="tx2">
                    <a:lumMod val="75000"/>
                  </a:schemeClr>
                </a:solidFill>
                <a:latin typeface="TimesNewRoman"/>
              </a:rPr>
              <a:t>A plano-convex lens with radius of curvature R =3.0 m is in contact with a flat plate of glass. A light source and the observer’s eye are both close to the normal, as shown in Figure. The radius of the 50th bright Newton’s ring is found to be 9.8 mm. What is the wavelength</a:t>
            </a:r>
          </a:p>
          <a:p>
            <a:r>
              <a:rPr lang="en-US" sz="2400" dirty="0">
                <a:solidFill>
                  <a:schemeClr val="tx2">
                    <a:lumMod val="75000"/>
                  </a:schemeClr>
                </a:solidFill>
                <a:latin typeface="TimesNewRoman"/>
              </a:rPr>
              <a:t>of the light produced by the source?</a:t>
            </a:r>
          </a:p>
        </p:txBody>
      </p:sp>
      <p:sp>
        <p:nvSpPr>
          <p:cNvPr id="17" name="TextBox 16">
            <a:extLst>
              <a:ext uri="{FF2B5EF4-FFF2-40B4-BE49-F238E27FC236}">
                <a16:creationId xmlns:a16="http://schemas.microsoft.com/office/drawing/2014/main" id="{3C8EE399-AE33-46C7-A15B-6FB7AC04687D}"/>
              </a:ext>
            </a:extLst>
          </p:cNvPr>
          <p:cNvSpPr txBox="1"/>
          <p:nvPr/>
        </p:nvSpPr>
        <p:spPr>
          <a:xfrm>
            <a:off x="121117" y="2791129"/>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7030A0"/>
                </a:solidFill>
                <a:effectLst/>
                <a:uFillTx/>
                <a:latin typeface="Bradley Hand ITC" panose="03070402050302030203" pitchFamily="66" charset="0"/>
                <a:sym typeface="Gill Sans"/>
              </a:rPr>
              <a:t>Solution</a:t>
            </a:r>
          </a:p>
        </p:txBody>
      </p:sp>
      <p:pic>
        <p:nvPicPr>
          <p:cNvPr id="6" name="Picture 5">
            <a:extLst>
              <a:ext uri="{FF2B5EF4-FFF2-40B4-BE49-F238E27FC236}">
                <a16:creationId xmlns:a16="http://schemas.microsoft.com/office/drawing/2014/main" id="{26730C9B-8D78-4145-AEC8-8A50E1B3023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493095" y="2149403"/>
            <a:ext cx="4105848" cy="1991003"/>
          </a:xfrm>
          <a:prstGeom prst="rect">
            <a:avLst/>
          </a:prstGeom>
        </p:spPr>
      </p:pic>
      <p:pic>
        <p:nvPicPr>
          <p:cNvPr id="12" name="Picture 11">
            <a:extLst>
              <a:ext uri="{FF2B5EF4-FFF2-40B4-BE49-F238E27FC236}">
                <a16:creationId xmlns:a16="http://schemas.microsoft.com/office/drawing/2014/main" id="{02268DAD-B3A5-4AF6-8D2F-8FDF0CF604ED}"/>
              </a:ext>
            </a:extLst>
          </p:cNvPr>
          <p:cNvPicPr>
            <a:picLocks noChangeAspect="1"/>
          </p:cNvPicPr>
          <p:nvPr/>
        </p:nvPicPr>
        <p:blipFill>
          <a:blip r:embed="rId3"/>
          <a:stretch>
            <a:fillRect/>
          </a:stretch>
        </p:blipFill>
        <p:spPr>
          <a:xfrm>
            <a:off x="2277234" y="2877091"/>
            <a:ext cx="2396858" cy="551909"/>
          </a:xfrm>
          <a:prstGeom prst="rect">
            <a:avLst/>
          </a:prstGeom>
        </p:spPr>
      </p:pic>
      <p:pic>
        <p:nvPicPr>
          <p:cNvPr id="15" name="Picture 14">
            <a:extLst>
              <a:ext uri="{FF2B5EF4-FFF2-40B4-BE49-F238E27FC236}">
                <a16:creationId xmlns:a16="http://schemas.microsoft.com/office/drawing/2014/main" id="{79D66E7C-7AB0-4CFD-BB7A-463E37E6724F}"/>
              </a:ext>
            </a:extLst>
          </p:cNvPr>
          <p:cNvPicPr>
            <a:picLocks noChangeAspect="1"/>
          </p:cNvPicPr>
          <p:nvPr/>
        </p:nvPicPr>
        <p:blipFill>
          <a:blip r:embed="rId4"/>
          <a:stretch>
            <a:fillRect/>
          </a:stretch>
        </p:blipFill>
        <p:spPr>
          <a:xfrm>
            <a:off x="52371" y="3411373"/>
            <a:ext cx="6535755" cy="551909"/>
          </a:xfrm>
          <a:prstGeom prst="rect">
            <a:avLst/>
          </a:prstGeom>
        </p:spPr>
      </p:pic>
      <p:pic>
        <p:nvPicPr>
          <p:cNvPr id="4" name="Picture 3">
            <a:extLst>
              <a:ext uri="{FF2B5EF4-FFF2-40B4-BE49-F238E27FC236}">
                <a16:creationId xmlns:a16="http://schemas.microsoft.com/office/drawing/2014/main" id="{21FA7010-6D7B-4A45-AA9A-72FFF0A8EC08}"/>
              </a:ext>
            </a:extLst>
          </p:cNvPr>
          <p:cNvPicPr>
            <a:picLocks noChangeAspect="1"/>
          </p:cNvPicPr>
          <p:nvPr/>
        </p:nvPicPr>
        <p:blipFill>
          <a:blip r:embed="rId5"/>
          <a:stretch>
            <a:fillRect/>
          </a:stretch>
        </p:blipFill>
        <p:spPr>
          <a:xfrm>
            <a:off x="52371" y="4666608"/>
            <a:ext cx="4188588" cy="825918"/>
          </a:xfrm>
          <a:prstGeom prst="rect">
            <a:avLst/>
          </a:prstGeom>
        </p:spPr>
      </p:pic>
      <p:sp>
        <p:nvSpPr>
          <p:cNvPr id="13" name="TextBox 12">
            <a:extLst>
              <a:ext uri="{FF2B5EF4-FFF2-40B4-BE49-F238E27FC236}">
                <a16:creationId xmlns:a16="http://schemas.microsoft.com/office/drawing/2014/main" id="{39197E17-95F0-4650-87CF-27BED51F7738}"/>
              </a:ext>
            </a:extLst>
          </p:cNvPr>
          <p:cNvSpPr txBox="1"/>
          <p:nvPr/>
        </p:nvSpPr>
        <p:spPr>
          <a:xfrm>
            <a:off x="121117" y="5498760"/>
            <a:ext cx="481169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solidFill>
                  <a:schemeClr val="tx2">
                    <a:lumMod val="75000"/>
                  </a:schemeClr>
                </a:solidFill>
                <a:latin typeface="TimesNewRoman"/>
              </a:rPr>
              <a:t>At the 50th bright fringe, m = 49</a:t>
            </a:r>
            <a:endParaRPr lang="en-IN" sz="2400" dirty="0">
              <a:solidFill>
                <a:schemeClr val="tx2">
                  <a:lumMod val="75000"/>
                </a:schemeClr>
              </a:solidFill>
              <a:latin typeface="TimesNewRoman"/>
            </a:endParaRPr>
          </a:p>
        </p:txBody>
      </p:sp>
      <p:sp>
        <p:nvSpPr>
          <p:cNvPr id="16" name="TextBox 15">
            <a:extLst>
              <a:ext uri="{FF2B5EF4-FFF2-40B4-BE49-F238E27FC236}">
                <a16:creationId xmlns:a16="http://schemas.microsoft.com/office/drawing/2014/main" id="{004B16E9-0382-4A53-B28D-EBD0C8749616}"/>
              </a:ext>
            </a:extLst>
          </p:cNvPr>
          <p:cNvSpPr txBox="1"/>
          <p:nvPr/>
        </p:nvSpPr>
        <p:spPr>
          <a:xfrm>
            <a:off x="204185" y="4155921"/>
            <a:ext cx="793663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solidFill>
                  <a:schemeClr val="tx2">
                    <a:lumMod val="75000"/>
                  </a:schemeClr>
                </a:solidFill>
                <a:latin typeface="TimesNewRoman"/>
              </a:rPr>
              <a:t>the condition for a bright fringe is (only one phase change)</a:t>
            </a:r>
            <a:endParaRPr lang="en-IN" sz="2400" dirty="0">
              <a:solidFill>
                <a:schemeClr val="tx2">
                  <a:lumMod val="75000"/>
                </a:schemeClr>
              </a:solidFill>
              <a:latin typeface="TimesNewRoman"/>
            </a:endParaRPr>
          </a:p>
        </p:txBody>
      </p:sp>
      <p:pic>
        <p:nvPicPr>
          <p:cNvPr id="14" name="Picture 13">
            <a:extLst>
              <a:ext uri="{FF2B5EF4-FFF2-40B4-BE49-F238E27FC236}">
                <a16:creationId xmlns:a16="http://schemas.microsoft.com/office/drawing/2014/main" id="{4CA62B6A-75A4-4642-85B2-9218BE308B64}"/>
              </a:ext>
            </a:extLst>
          </p:cNvPr>
          <p:cNvPicPr>
            <a:picLocks noChangeAspect="1"/>
          </p:cNvPicPr>
          <p:nvPr/>
        </p:nvPicPr>
        <p:blipFill>
          <a:blip r:embed="rId6"/>
          <a:stretch>
            <a:fillRect/>
          </a:stretch>
        </p:blipFill>
        <p:spPr>
          <a:xfrm>
            <a:off x="1103713" y="5992104"/>
            <a:ext cx="4212235" cy="763192"/>
          </a:xfrm>
          <a:prstGeom prst="rect">
            <a:avLst/>
          </a:prstGeom>
        </p:spPr>
      </p:pic>
    </p:spTree>
    <p:extLst>
      <p:ext uri="{BB962C8B-B14F-4D97-AF65-F5344CB8AC3E}">
        <p14:creationId xmlns:p14="http://schemas.microsoft.com/office/powerpoint/2010/main" val="3932826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3022915" y="76277"/>
            <a:ext cx="458606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solidFill>
                  <a:srgbClr val="C00000"/>
                </a:solidFill>
                <a:latin typeface="TimesLTPro-BoldItalic"/>
              </a:rPr>
              <a:t>Newton’s Rings </a:t>
            </a:r>
          </a:p>
        </p:txBody>
      </p:sp>
      <p:sp>
        <p:nvSpPr>
          <p:cNvPr id="9" name="TextBox 8">
            <a:extLst>
              <a:ext uri="{FF2B5EF4-FFF2-40B4-BE49-F238E27FC236}">
                <a16:creationId xmlns:a16="http://schemas.microsoft.com/office/drawing/2014/main" id="{FFFB3982-DAC5-44E5-87A2-0EB4C42EBD82}"/>
              </a:ext>
            </a:extLst>
          </p:cNvPr>
          <p:cNvSpPr txBox="1"/>
          <p:nvPr/>
        </p:nvSpPr>
        <p:spPr>
          <a:xfrm>
            <a:off x="204185" y="834914"/>
            <a:ext cx="8939815"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400" dirty="0">
                <a:solidFill>
                  <a:schemeClr val="tx2">
                    <a:lumMod val="75000"/>
                  </a:schemeClr>
                </a:solidFill>
                <a:latin typeface="TimesNewRoman"/>
              </a:rPr>
              <a:t>The lens in a Newton’s rings experiment has diameter 20 mm and radius of curvature R  5.0 m. For wavelength of  589 nm in air, how many bright rings are produced with the setup (a) in air and (b) immersed in water (n  1.33)?</a:t>
            </a:r>
          </a:p>
        </p:txBody>
      </p:sp>
      <p:sp>
        <p:nvSpPr>
          <p:cNvPr id="17" name="TextBox 16">
            <a:extLst>
              <a:ext uri="{FF2B5EF4-FFF2-40B4-BE49-F238E27FC236}">
                <a16:creationId xmlns:a16="http://schemas.microsoft.com/office/drawing/2014/main" id="{3C8EE399-AE33-46C7-A15B-6FB7AC04687D}"/>
              </a:ext>
            </a:extLst>
          </p:cNvPr>
          <p:cNvSpPr txBox="1"/>
          <p:nvPr/>
        </p:nvSpPr>
        <p:spPr>
          <a:xfrm>
            <a:off x="121117" y="2791129"/>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7030A0"/>
                </a:solidFill>
                <a:effectLst/>
                <a:uFillTx/>
                <a:latin typeface="Bradley Hand ITC" panose="03070402050302030203" pitchFamily="66" charset="0"/>
                <a:sym typeface="Gill Sans"/>
              </a:rPr>
              <a:t>Solution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197E17-95F0-4650-87CF-27BED51F7738}"/>
                  </a:ext>
                </a:extLst>
              </p:cNvPr>
              <p:cNvSpPr txBox="1"/>
              <p:nvPr/>
            </p:nvSpPr>
            <p:spPr>
              <a:xfrm>
                <a:off x="5888581" y="5254672"/>
                <a:ext cx="113365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solidFill>
                      <a:schemeClr val="tx2">
                        <a:lumMod val="75000"/>
                      </a:schemeClr>
                    </a:solidFill>
                    <a:latin typeface="TimesNewRoman"/>
                  </a:rPr>
                  <a:t>R≫</a:t>
                </a:r>
                <a14:m>
                  <m:oMath xmlns:m="http://schemas.openxmlformats.org/officeDocument/2006/math">
                    <m:r>
                      <a:rPr lang="en-IN" sz="2400" b="0" i="1" smtClean="0">
                        <a:solidFill>
                          <a:schemeClr val="tx2">
                            <a:lumMod val="75000"/>
                          </a:schemeClr>
                        </a:solidFill>
                        <a:latin typeface="Cambria Math" panose="02040503050406030204" pitchFamily="18" charset="0"/>
                      </a:rPr>
                      <m:t>𝜆</m:t>
                    </m:r>
                  </m:oMath>
                </a14:m>
                <a:endParaRPr lang="en-IN" sz="2400" dirty="0">
                  <a:solidFill>
                    <a:schemeClr val="tx2">
                      <a:lumMod val="75000"/>
                    </a:schemeClr>
                  </a:solidFill>
                  <a:latin typeface="TimesNewRoman"/>
                </a:endParaRPr>
              </a:p>
            </p:txBody>
          </p:sp>
        </mc:Choice>
        <mc:Fallback xmlns="">
          <p:sp>
            <p:nvSpPr>
              <p:cNvPr id="13" name="TextBox 12">
                <a:extLst>
                  <a:ext uri="{FF2B5EF4-FFF2-40B4-BE49-F238E27FC236}">
                    <a16:creationId xmlns:a16="http://schemas.microsoft.com/office/drawing/2014/main" id="{39197E17-95F0-4650-87CF-27BED51F7738}"/>
                  </a:ext>
                </a:extLst>
              </p:cNvPr>
              <p:cNvSpPr txBox="1">
                <a:spLocks noRot="1" noChangeAspect="1" noMove="1" noResize="1" noEditPoints="1" noAdjustHandles="1" noChangeArrowheads="1" noChangeShapeType="1" noTextEdit="1"/>
              </p:cNvSpPr>
              <p:nvPr/>
            </p:nvSpPr>
            <p:spPr>
              <a:xfrm>
                <a:off x="5888581" y="5254672"/>
                <a:ext cx="1133656" cy="461665"/>
              </a:xfrm>
              <a:prstGeom prst="rect">
                <a:avLst/>
              </a:prstGeom>
              <a:blipFill>
                <a:blip r:embed="rId2"/>
                <a:stretch>
                  <a:fillRect l="-8602" t="-11842" b="-28947"/>
                </a:stretch>
              </a:blipFill>
              <a:ln w="12700" cap="flat">
                <a:noFill/>
                <a:miter lim="400000"/>
              </a:ln>
              <a:effectLst/>
            </p:spPr>
            <p:txBody>
              <a:bodyPr/>
              <a:lstStyle/>
              <a:p>
                <a:r>
                  <a:rPr lang="en-IN">
                    <a:noFill/>
                  </a:rPr>
                  <a:t> </a:t>
                </a:r>
              </a:p>
            </p:txBody>
          </p:sp>
        </mc:Fallback>
      </mc:AlternateContent>
      <p:sp>
        <p:nvSpPr>
          <p:cNvPr id="16" name="TextBox 15">
            <a:extLst>
              <a:ext uri="{FF2B5EF4-FFF2-40B4-BE49-F238E27FC236}">
                <a16:creationId xmlns:a16="http://schemas.microsoft.com/office/drawing/2014/main" id="{004B16E9-0382-4A53-B28D-EBD0C8749616}"/>
              </a:ext>
            </a:extLst>
          </p:cNvPr>
          <p:cNvSpPr txBox="1"/>
          <p:nvPr/>
        </p:nvSpPr>
        <p:spPr>
          <a:xfrm>
            <a:off x="295578" y="3144872"/>
            <a:ext cx="793663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solidFill>
                  <a:schemeClr val="tx2">
                    <a:lumMod val="75000"/>
                  </a:schemeClr>
                </a:solidFill>
                <a:latin typeface="TimesNewRoman"/>
              </a:rPr>
              <a:t>the condition for maximum intensity</a:t>
            </a:r>
            <a:endParaRPr lang="en-IN" sz="2400" dirty="0">
              <a:solidFill>
                <a:schemeClr val="tx2">
                  <a:lumMod val="75000"/>
                </a:schemeClr>
              </a:solidFill>
              <a:latin typeface="TimesNewRoman"/>
            </a:endParaRPr>
          </a:p>
        </p:txBody>
      </p:sp>
      <p:pic>
        <p:nvPicPr>
          <p:cNvPr id="3" name="Picture 2">
            <a:extLst>
              <a:ext uri="{FF2B5EF4-FFF2-40B4-BE49-F238E27FC236}">
                <a16:creationId xmlns:a16="http://schemas.microsoft.com/office/drawing/2014/main" id="{8CE65BBB-9D96-42A0-92B4-4068E55317B0}"/>
              </a:ext>
            </a:extLst>
          </p:cNvPr>
          <p:cNvPicPr>
            <a:picLocks noChangeAspect="1"/>
          </p:cNvPicPr>
          <p:nvPr/>
        </p:nvPicPr>
        <p:blipFill>
          <a:blip r:embed="rId3"/>
          <a:stretch>
            <a:fillRect/>
          </a:stretch>
        </p:blipFill>
        <p:spPr>
          <a:xfrm>
            <a:off x="6761137" y="2460246"/>
            <a:ext cx="1695687" cy="1629002"/>
          </a:xfrm>
          <a:prstGeom prst="rect">
            <a:avLst/>
          </a:prstGeom>
        </p:spPr>
      </p:pic>
      <p:pic>
        <p:nvPicPr>
          <p:cNvPr id="7" name="Picture 6">
            <a:extLst>
              <a:ext uri="{FF2B5EF4-FFF2-40B4-BE49-F238E27FC236}">
                <a16:creationId xmlns:a16="http://schemas.microsoft.com/office/drawing/2014/main" id="{2A99281F-1387-4BA7-A6C8-C09353BE1795}"/>
              </a:ext>
            </a:extLst>
          </p:cNvPr>
          <p:cNvPicPr>
            <a:picLocks noChangeAspect="1"/>
          </p:cNvPicPr>
          <p:nvPr/>
        </p:nvPicPr>
        <p:blipFill>
          <a:blip r:embed="rId4"/>
          <a:stretch>
            <a:fillRect/>
          </a:stretch>
        </p:blipFill>
        <p:spPr>
          <a:xfrm>
            <a:off x="304455" y="3613935"/>
            <a:ext cx="1891869" cy="527242"/>
          </a:xfrm>
          <a:prstGeom prst="rect">
            <a:avLst/>
          </a:prstGeom>
        </p:spPr>
      </p:pic>
      <p:pic>
        <p:nvPicPr>
          <p:cNvPr id="18" name="Picture 17">
            <a:extLst>
              <a:ext uri="{FF2B5EF4-FFF2-40B4-BE49-F238E27FC236}">
                <a16:creationId xmlns:a16="http://schemas.microsoft.com/office/drawing/2014/main" id="{B76EAE3C-9971-4BE3-BB6E-F811BBBD30A4}"/>
              </a:ext>
            </a:extLst>
          </p:cNvPr>
          <p:cNvPicPr>
            <a:picLocks noChangeAspect="1"/>
          </p:cNvPicPr>
          <p:nvPr/>
        </p:nvPicPr>
        <p:blipFill>
          <a:blip r:embed="rId5"/>
          <a:stretch>
            <a:fillRect/>
          </a:stretch>
        </p:blipFill>
        <p:spPr>
          <a:xfrm>
            <a:off x="204185" y="4076393"/>
            <a:ext cx="2133586" cy="665975"/>
          </a:xfrm>
          <a:prstGeom prst="rect">
            <a:avLst/>
          </a:prstGeom>
        </p:spPr>
      </p:pic>
      <p:pic>
        <p:nvPicPr>
          <p:cNvPr id="20" name="Picture 19">
            <a:extLst>
              <a:ext uri="{FF2B5EF4-FFF2-40B4-BE49-F238E27FC236}">
                <a16:creationId xmlns:a16="http://schemas.microsoft.com/office/drawing/2014/main" id="{28D89BC6-C6A9-42C1-AB7D-C9B98CED4BEA}"/>
              </a:ext>
            </a:extLst>
          </p:cNvPr>
          <p:cNvPicPr>
            <a:picLocks noChangeAspect="1"/>
          </p:cNvPicPr>
          <p:nvPr/>
        </p:nvPicPr>
        <p:blipFill>
          <a:blip r:embed="rId6"/>
          <a:stretch>
            <a:fillRect/>
          </a:stretch>
        </p:blipFill>
        <p:spPr>
          <a:xfrm>
            <a:off x="304455" y="4820683"/>
            <a:ext cx="2111098" cy="516703"/>
          </a:xfrm>
          <a:prstGeom prst="rect">
            <a:avLst/>
          </a:prstGeom>
        </p:spPr>
      </p:pic>
      <p:pic>
        <p:nvPicPr>
          <p:cNvPr id="22" name="Picture 21">
            <a:extLst>
              <a:ext uri="{FF2B5EF4-FFF2-40B4-BE49-F238E27FC236}">
                <a16:creationId xmlns:a16="http://schemas.microsoft.com/office/drawing/2014/main" id="{F6EA28FC-E477-45C0-8781-7E2AE8F6586F}"/>
              </a:ext>
            </a:extLst>
          </p:cNvPr>
          <p:cNvPicPr>
            <a:picLocks noChangeAspect="1"/>
          </p:cNvPicPr>
          <p:nvPr/>
        </p:nvPicPr>
        <p:blipFill>
          <a:blip r:embed="rId7"/>
          <a:stretch>
            <a:fillRect/>
          </a:stretch>
        </p:blipFill>
        <p:spPr>
          <a:xfrm>
            <a:off x="201989" y="5421874"/>
            <a:ext cx="3587182" cy="665974"/>
          </a:xfrm>
          <a:prstGeom prst="rect">
            <a:avLst/>
          </a:prstGeom>
        </p:spPr>
      </p:pic>
      <p:pic>
        <p:nvPicPr>
          <p:cNvPr id="24" name="Picture 23">
            <a:extLst>
              <a:ext uri="{FF2B5EF4-FFF2-40B4-BE49-F238E27FC236}">
                <a16:creationId xmlns:a16="http://schemas.microsoft.com/office/drawing/2014/main" id="{333C94FA-0039-4840-8809-8584B3CF71D8}"/>
              </a:ext>
            </a:extLst>
          </p:cNvPr>
          <p:cNvPicPr>
            <a:picLocks noChangeAspect="1"/>
          </p:cNvPicPr>
          <p:nvPr/>
        </p:nvPicPr>
        <p:blipFill>
          <a:blip r:embed="rId8"/>
          <a:stretch>
            <a:fillRect/>
          </a:stretch>
        </p:blipFill>
        <p:spPr>
          <a:xfrm>
            <a:off x="536543" y="6006567"/>
            <a:ext cx="3024448" cy="822742"/>
          </a:xfrm>
          <a:prstGeom prst="rect">
            <a:avLst/>
          </a:prstGeom>
        </p:spPr>
      </p:pic>
      <p:pic>
        <p:nvPicPr>
          <p:cNvPr id="26" name="Picture 25">
            <a:extLst>
              <a:ext uri="{FF2B5EF4-FFF2-40B4-BE49-F238E27FC236}">
                <a16:creationId xmlns:a16="http://schemas.microsoft.com/office/drawing/2014/main" id="{537D5EE8-C6A5-4692-B649-B7FBB2428C29}"/>
              </a:ext>
            </a:extLst>
          </p:cNvPr>
          <p:cNvPicPr>
            <a:picLocks noChangeAspect="1"/>
          </p:cNvPicPr>
          <p:nvPr/>
        </p:nvPicPr>
        <p:blipFill>
          <a:blip r:embed="rId9"/>
          <a:stretch>
            <a:fillRect/>
          </a:stretch>
        </p:blipFill>
        <p:spPr>
          <a:xfrm>
            <a:off x="4674092" y="4327058"/>
            <a:ext cx="3000794" cy="1019317"/>
          </a:xfrm>
          <a:prstGeom prst="rect">
            <a:avLst/>
          </a:prstGeom>
        </p:spPr>
      </p:pic>
      <p:pic>
        <p:nvPicPr>
          <p:cNvPr id="28" name="Picture 27">
            <a:extLst>
              <a:ext uri="{FF2B5EF4-FFF2-40B4-BE49-F238E27FC236}">
                <a16:creationId xmlns:a16="http://schemas.microsoft.com/office/drawing/2014/main" id="{790463C3-0529-480F-9D84-35C7075CD60C}"/>
              </a:ext>
            </a:extLst>
          </p:cNvPr>
          <p:cNvPicPr>
            <a:picLocks noChangeAspect="1"/>
          </p:cNvPicPr>
          <p:nvPr/>
        </p:nvPicPr>
        <p:blipFill>
          <a:blip r:embed="rId10"/>
          <a:stretch>
            <a:fillRect/>
          </a:stretch>
        </p:blipFill>
        <p:spPr>
          <a:xfrm>
            <a:off x="5071084" y="5609876"/>
            <a:ext cx="2075439" cy="1134120"/>
          </a:xfrm>
          <a:prstGeom prst="rect">
            <a:avLst/>
          </a:prstGeom>
        </p:spPr>
      </p:pic>
    </p:spTree>
    <p:extLst>
      <p:ext uri="{BB962C8B-B14F-4D97-AF65-F5344CB8AC3E}">
        <p14:creationId xmlns:p14="http://schemas.microsoft.com/office/powerpoint/2010/main" val="2005378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3022915" y="76277"/>
            <a:ext cx="4586066"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solidFill>
                  <a:srgbClr val="C00000"/>
                </a:solidFill>
                <a:latin typeface="TimesLTPro-BoldItalic"/>
              </a:rPr>
              <a:t>Newton’s Rings </a:t>
            </a:r>
          </a:p>
        </p:txBody>
      </p:sp>
      <p:sp>
        <p:nvSpPr>
          <p:cNvPr id="9" name="TextBox 8">
            <a:extLst>
              <a:ext uri="{FF2B5EF4-FFF2-40B4-BE49-F238E27FC236}">
                <a16:creationId xmlns:a16="http://schemas.microsoft.com/office/drawing/2014/main" id="{FFFB3982-DAC5-44E5-87A2-0EB4C42EBD82}"/>
              </a:ext>
            </a:extLst>
          </p:cNvPr>
          <p:cNvSpPr txBox="1"/>
          <p:nvPr/>
        </p:nvSpPr>
        <p:spPr>
          <a:xfrm>
            <a:off x="102092" y="822232"/>
            <a:ext cx="8939815"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400" dirty="0">
                <a:solidFill>
                  <a:schemeClr val="tx2">
                    <a:lumMod val="75000"/>
                  </a:schemeClr>
                </a:solidFill>
                <a:latin typeface="TimesNewRoman"/>
              </a:rPr>
              <a:t>The lens in a Newton’s rings experiment has diameter 20 mm and radius of curvature R  5.0 m. For wavelength of  589 nm in air, how many bright rings are produced with the setup (a) in air and (b) immersed in water (n  1.33)?</a:t>
            </a:r>
          </a:p>
        </p:txBody>
      </p:sp>
      <p:sp>
        <p:nvSpPr>
          <p:cNvPr id="17" name="TextBox 16">
            <a:extLst>
              <a:ext uri="{FF2B5EF4-FFF2-40B4-BE49-F238E27FC236}">
                <a16:creationId xmlns:a16="http://schemas.microsoft.com/office/drawing/2014/main" id="{3C8EE399-AE33-46C7-A15B-6FB7AC04687D}"/>
              </a:ext>
            </a:extLst>
          </p:cNvPr>
          <p:cNvSpPr txBox="1"/>
          <p:nvPr/>
        </p:nvSpPr>
        <p:spPr>
          <a:xfrm>
            <a:off x="121117" y="2791129"/>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7030A0"/>
                </a:solidFill>
                <a:effectLst/>
                <a:uFillTx/>
                <a:latin typeface="Bradley Hand ITC" panose="03070402050302030203" pitchFamily="66" charset="0"/>
                <a:sym typeface="Gill Sans"/>
              </a:rPr>
              <a:t>Solution</a:t>
            </a:r>
          </a:p>
        </p:txBody>
      </p:sp>
      <p:pic>
        <p:nvPicPr>
          <p:cNvPr id="3" name="Picture 2">
            <a:extLst>
              <a:ext uri="{FF2B5EF4-FFF2-40B4-BE49-F238E27FC236}">
                <a16:creationId xmlns:a16="http://schemas.microsoft.com/office/drawing/2014/main" id="{8CE65BBB-9D96-42A0-92B4-4068E55317B0}"/>
              </a:ext>
            </a:extLst>
          </p:cNvPr>
          <p:cNvPicPr>
            <a:picLocks noChangeAspect="1"/>
          </p:cNvPicPr>
          <p:nvPr/>
        </p:nvPicPr>
        <p:blipFill>
          <a:blip r:embed="rId2"/>
          <a:stretch>
            <a:fillRect/>
          </a:stretch>
        </p:blipFill>
        <p:spPr>
          <a:xfrm>
            <a:off x="6761137" y="2460246"/>
            <a:ext cx="1695687" cy="1629002"/>
          </a:xfrm>
          <a:prstGeom prst="rect">
            <a:avLst/>
          </a:prstGeom>
        </p:spPr>
      </p:pic>
      <p:pic>
        <p:nvPicPr>
          <p:cNvPr id="28" name="Picture 27">
            <a:extLst>
              <a:ext uri="{FF2B5EF4-FFF2-40B4-BE49-F238E27FC236}">
                <a16:creationId xmlns:a16="http://schemas.microsoft.com/office/drawing/2014/main" id="{790463C3-0529-480F-9D84-35C7075CD60C}"/>
              </a:ext>
            </a:extLst>
          </p:cNvPr>
          <p:cNvPicPr>
            <a:picLocks noChangeAspect="1"/>
          </p:cNvPicPr>
          <p:nvPr/>
        </p:nvPicPr>
        <p:blipFill>
          <a:blip r:embed="rId3"/>
          <a:stretch>
            <a:fillRect/>
          </a:stretch>
        </p:blipFill>
        <p:spPr>
          <a:xfrm>
            <a:off x="392773" y="3143734"/>
            <a:ext cx="2075439" cy="1134120"/>
          </a:xfrm>
          <a:prstGeom prst="rect">
            <a:avLst/>
          </a:prstGeom>
        </p:spPr>
      </p:pic>
      <p:pic>
        <p:nvPicPr>
          <p:cNvPr id="4" name="Picture 3">
            <a:extLst>
              <a:ext uri="{FF2B5EF4-FFF2-40B4-BE49-F238E27FC236}">
                <a16:creationId xmlns:a16="http://schemas.microsoft.com/office/drawing/2014/main" id="{3D7A76AC-641F-4F20-8D51-1CC27D7AC031}"/>
              </a:ext>
            </a:extLst>
          </p:cNvPr>
          <p:cNvPicPr>
            <a:picLocks noChangeAspect="1"/>
          </p:cNvPicPr>
          <p:nvPr/>
        </p:nvPicPr>
        <p:blipFill>
          <a:blip r:embed="rId4"/>
          <a:stretch>
            <a:fillRect/>
          </a:stretch>
        </p:blipFill>
        <p:spPr>
          <a:xfrm>
            <a:off x="201989" y="4089248"/>
            <a:ext cx="3734321" cy="905001"/>
          </a:xfrm>
          <a:prstGeom prst="rect">
            <a:avLst/>
          </a:prstGeom>
        </p:spPr>
      </p:pic>
      <p:sp>
        <p:nvSpPr>
          <p:cNvPr id="19" name="TextBox 18">
            <a:extLst>
              <a:ext uri="{FF2B5EF4-FFF2-40B4-BE49-F238E27FC236}">
                <a16:creationId xmlns:a16="http://schemas.microsoft.com/office/drawing/2014/main" id="{E8889C9A-7BC7-471E-A159-0ACAB3C0AA7F}"/>
              </a:ext>
            </a:extLst>
          </p:cNvPr>
          <p:cNvSpPr txBox="1"/>
          <p:nvPr/>
        </p:nvSpPr>
        <p:spPr>
          <a:xfrm>
            <a:off x="326583" y="5042494"/>
            <a:ext cx="3750249"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2400" dirty="0">
                <a:solidFill>
                  <a:schemeClr val="tx2">
                    <a:lumMod val="75000"/>
                  </a:schemeClr>
                </a:solidFill>
                <a:latin typeface="TimesNewRoman"/>
              </a:rPr>
              <a:t>m = 33</a:t>
            </a:r>
          </a:p>
          <a:p>
            <a:r>
              <a:rPr lang="en-IN" sz="2400" dirty="0">
                <a:solidFill>
                  <a:schemeClr val="tx2">
                    <a:lumMod val="75000"/>
                  </a:schemeClr>
                </a:solidFill>
                <a:latin typeface="TimesNewRoman"/>
              </a:rPr>
              <a:t>First bright fringe m=0</a:t>
            </a:r>
          </a:p>
          <a:p>
            <a:r>
              <a:rPr lang="en-IN" sz="2400" dirty="0">
                <a:solidFill>
                  <a:schemeClr val="tx2">
                    <a:lumMod val="75000"/>
                  </a:schemeClr>
                </a:solidFill>
                <a:latin typeface="TimesNewRoman"/>
              </a:rPr>
              <a:t>Hence 34</a:t>
            </a:r>
            <a:r>
              <a:rPr lang="en-IN" sz="2400" baseline="30000" dirty="0">
                <a:solidFill>
                  <a:schemeClr val="tx2">
                    <a:lumMod val="75000"/>
                  </a:schemeClr>
                </a:solidFill>
                <a:latin typeface="TimesNewRoman"/>
              </a:rPr>
              <a:t>th</a:t>
            </a:r>
            <a:r>
              <a:rPr lang="en-IN" sz="2400" dirty="0">
                <a:solidFill>
                  <a:schemeClr val="tx2">
                    <a:lumMod val="75000"/>
                  </a:schemeClr>
                </a:solidFill>
                <a:latin typeface="TimesNewRoman"/>
              </a:rPr>
              <a:t> Bright Fringe </a:t>
            </a:r>
          </a:p>
        </p:txBody>
      </p:sp>
      <p:pic>
        <p:nvPicPr>
          <p:cNvPr id="10" name="Picture 9">
            <a:extLst>
              <a:ext uri="{FF2B5EF4-FFF2-40B4-BE49-F238E27FC236}">
                <a16:creationId xmlns:a16="http://schemas.microsoft.com/office/drawing/2014/main" id="{C5B23F86-FE4B-4A12-BC9A-B0BF2E96E279}"/>
              </a:ext>
            </a:extLst>
          </p:cNvPr>
          <p:cNvPicPr>
            <a:picLocks noChangeAspect="1"/>
          </p:cNvPicPr>
          <p:nvPr/>
        </p:nvPicPr>
        <p:blipFill>
          <a:blip r:embed="rId5"/>
          <a:stretch>
            <a:fillRect/>
          </a:stretch>
        </p:blipFill>
        <p:spPr>
          <a:xfrm>
            <a:off x="5315948" y="4313115"/>
            <a:ext cx="1445189" cy="730201"/>
          </a:xfrm>
          <a:prstGeom prst="rect">
            <a:avLst/>
          </a:prstGeom>
        </p:spPr>
      </p:pic>
      <p:sp>
        <p:nvSpPr>
          <p:cNvPr id="23" name="TextBox 22">
            <a:extLst>
              <a:ext uri="{FF2B5EF4-FFF2-40B4-BE49-F238E27FC236}">
                <a16:creationId xmlns:a16="http://schemas.microsoft.com/office/drawing/2014/main" id="{7BA7544F-3523-45CF-B8FD-A9C2C53661BF}"/>
              </a:ext>
            </a:extLst>
          </p:cNvPr>
          <p:cNvSpPr txBox="1"/>
          <p:nvPr/>
        </p:nvSpPr>
        <p:spPr>
          <a:xfrm>
            <a:off x="5053503" y="3710794"/>
            <a:ext cx="60867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2400" dirty="0">
                <a:solidFill>
                  <a:schemeClr val="tx2">
                    <a:lumMod val="75000"/>
                  </a:schemeClr>
                </a:solidFill>
                <a:latin typeface="TimesNewRoman"/>
              </a:rPr>
              <a:t>(b)</a:t>
            </a:r>
          </a:p>
        </p:txBody>
      </p:sp>
      <p:pic>
        <p:nvPicPr>
          <p:cNvPr id="14" name="Picture 13">
            <a:extLst>
              <a:ext uri="{FF2B5EF4-FFF2-40B4-BE49-F238E27FC236}">
                <a16:creationId xmlns:a16="http://schemas.microsoft.com/office/drawing/2014/main" id="{E861210C-280B-49A8-B14E-C4D7687068CE}"/>
              </a:ext>
            </a:extLst>
          </p:cNvPr>
          <p:cNvPicPr>
            <a:picLocks noChangeAspect="1"/>
          </p:cNvPicPr>
          <p:nvPr/>
        </p:nvPicPr>
        <p:blipFill>
          <a:blip r:embed="rId6"/>
          <a:stretch>
            <a:fillRect/>
          </a:stretch>
        </p:blipFill>
        <p:spPr>
          <a:xfrm>
            <a:off x="3881265" y="5185154"/>
            <a:ext cx="4810796" cy="943107"/>
          </a:xfrm>
          <a:prstGeom prst="rect">
            <a:avLst/>
          </a:prstGeom>
        </p:spPr>
      </p:pic>
    </p:spTree>
    <p:extLst>
      <p:ext uri="{BB962C8B-B14F-4D97-AF65-F5344CB8AC3E}">
        <p14:creationId xmlns:p14="http://schemas.microsoft.com/office/powerpoint/2010/main" val="411884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75D7F3-EC3C-4E01-96D8-5243032615F4}"/>
              </a:ext>
            </a:extLst>
          </p:cNvPr>
          <p:cNvSpPr txBox="1"/>
          <p:nvPr/>
        </p:nvSpPr>
        <p:spPr>
          <a:xfrm>
            <a:off x="512138" y="884103"/>
            <a:ext cx="8119724"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IN" sz="2400" dirty="0">
                <a:solidFill>
                  <a:schemeClr val="accent1">
                    <a:lumMod val="75000"/>
                  </a:schemeClr>
                </a:solidFill>
                <a:latin typeface="TimesLTPro-BoldItalic"/>
                <a:sym typeface="Gill Sans"/>
              </a:rPr>
              <a:t> 1. </a:t>
            </a:r>
            <a:r>
              <a:rPr lang="en-US" sz="2400" dirty="0">
                <a:solidFill>
                  <a:schemeClr val="accent1">
                    <a:lumMod val="75000"/>
                  </a:schemeClr>
                </a:solidFill>
                <a:latin typeface="TimesLTPro-BoldItalic"/>
              </a:rPr>
              <a:t>In a double-slit arrangement the slits are separated by a distance equal to 100 times the wavelength of the light passing through the slits. (a) What is the angular separation in radians between the central maximum and an adjacent maximum? (b) What is the distance between these maxima on a screen 50.0 cm from the slits?</a:t>
            </a:r>
            <a:endParaRPr lang="en-IN" sz="2400" dirty="0">
              <a:solidFill>
                <a:schemeClr val="accent1">
                  <a:lumMod val="75000"/>
                </a:schemeClr>
              </a:solidFill>
              <a:latin typeface="TimesLTPro-BoldItalic"/>
              <a:sym typeface="Gill Sans"/>
            </a:endParaRPr>
          </a:p>
        </p:txBody>
      </p:sp>
      <p:sp>
        <p:nvSpPr>
          <p:cNvPr id="6" name="TextBox 5">
            <a:extLst>
              <a:ext uri="{FF2B5EF4-FFF2-40B4-BE49-F238E27FC236}">
                <a16:creationId xmlns:a16="http://schemas.microsoft.com/office/drawing/2014/main" id="{145659D4-1FC8-4F2D-AE85-487336E58334}"/>
              </a:ext>
            </a:extLst>
          </p:cNvPr>
          <p:cNvSpPr txBox="1"/>
          <p:nvPr/>
        </p:nvSpPr>
        <p:spPr>
          <a:xfrm>
            <a:off x="2278967" y="111051"/>
            <a:ext cx="458606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400" b="1" dirty="0">
                <a:solidFill>
                  <a:srgbClr val="C00000"/>
                </a:solidFill>
                <a:latin typeface="TimesLTPro-BoldItalic"/>
              </a:rPr>
              <a:t>Youngs double slit</a:t>
            </a:r>
          </a:p>
        </p:txBody>
      </p:sp>
    </p:spTree>
    <p:extLst>
      <p:ext uri="{BB962C8B-B14F-4D97-AF65-F5344CB8AC3E}">
        <p14:creationId xmlns:p14="http://schemas.microsoft.com/office/powerpoint/2010/main" val="39971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2278967" y="111051"/>
            <a:ext cx="458606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400" b="1" dirty="0">
                <a:solidFill>
                  <a:srgbClr val="C00000"/>
                </a:solidFill>
                <a:latin typeface="TimesLTPro-BoldItalic"/>
              </a:rPr>
              <a:t>Youngs double slit</a:t>
            </a:r>
          </a:p>
        </p:txBody>
      </p:sp>
      <p:sp>
        <p:nvSpPr>
          <p:cNvPr id="9" name="TextBox 8">
            <a:extLst>
              <a:ext uri="{FF2B5EF4-FFF2-40B4-BE49-F238E27FC236}">
                <a16:creationId xmlns:a16="http://schemas.microsoft.com/office/drawing/2014/main" id="{FFFB3982-DAC5-44E5-87A2-0EB4C42EBD82}"/>
              </a:ext>
            </a:extLst>
          </p:cNvPr>
          <p:cNvSpPr txBox="1"/>
          <p:nvPr/>
        </p:nvSpPr>
        <p:spPr>
          <a:xfrm>
            <a:off x="512138" y="646373"/>
            <a:ext cx="8119724"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IN" sz="2000" dirty="0">
                <a:solidFill>
                  <a:schemeClr val="accent1">
                    <a:lumMod val="75000"/>
                  </a:schemeClr>
                </a:solidFill>
                <a:latin typeface="TimesLTPro-BoldItalic"/>
                <a:sym typeface="Gill Sans"/>
              </a:rPr>
              <a:t> </a:t>
            </a:r>
            <a:r>
              <a:rPr lang="en-US" sz="2000" dirty="0">
                <a:solidFill>
                  <a:schemeClr val="accent1">
                    <a:lumMod val="75000"/>
                  </a:schemeClr>
                </a:solidFill>
                <a:latin typeface="TimesLTPro-BoldItalic"/>
              </a:rPr>
              <a:t>In a double-slit arrangement the slits are separated by a distance equal to 100 times the wavelength of the light passing through the slits. (a) What is the angular separation in radians between the central maximum and an adjacent maximum? (b) What is the distance between these maxima on a screen 50.0 cm from the slits?</a:t>
            </a:r>
            <a:endParaRPr lang="en-IN" sz="2000" dirty="0">
              <a:solidFill>
                <a:schemeClr val="accent1">
                  <a:lumMod val="75000"/>
                </a:schemeClr>
              </a:solidFill>
              <a:latin typeface="TimesLTPro-BoldItalic"/>
              <a:sym typeface="Gill Sans"/>
            </a:endParaRPr>
          </a:p>
        </p:txBody>
      </p:sp>
      <p:pic>
        <p:nvPicPr>
          <p:cNvPr id="3" name="Picture 2">
            <a:extLst>
              <a:ext uri="{FF2B5EF4-FFF2-40B4-BE49-F238E27FC236}">
                <a16:creationId xmlns:a16="http://schemas.microsoft.com/office/drawing/2014/main" id="{93C134DD-C9F9-44F6-A331-17B2A20A18E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876666" y="3698401"/>
            <a:ext cx="5495688" cy="1386526"/>
          </a:xfrm>
          <a:prstGeom prst="rect">
            <a:avLst/>
          </a:prstGeom>
        </p:spPr>
      </p:pic>
      <p:sp>
        <p:nvSpPr>
          <p:cNvPr id="4" name="TextBox 3">
            <a:extLst>
              <a:ext uri="{FF2B5EF4-FFF2-40B4-BE49-F238E27FC236}">
                <a16:creationId xmlns:a16="http://schemas.microsoft.com/office/drawing/2014/main" id="{EA445B18-3C5B-4C88-9E87-C2CFC0349F1C}"/>
              </a:ext>
            </a:extLst>
          </p:cNvPr>
          <p:cNvSpPr txBox="1"/>
          <p:nvPr/>
        </p:nvSpPr>
        <p:spPr>
          <a:xfrm>
            <a:off x="118613" y="2206158"/>
            <a:ext cx="138178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Gill Sans"/>
              </a:rPr>
              <a:t>Solution</a:t>
            </a:r>
          </a:p>
        </p:txBody>
      </p:sp>
      <p:pic>
        <p:nvPicPr>
          <p:cNvPr id="7" name="Picture 6">
            <a:extLst>
              <a:ext uri="{FF2B5EF4-FFF2-40B4-BE49-F238E27FC236}">
                <a16:creationId xmlns:a16="http://schemas.microsoft.com/office/drawing/2014/main" id="{45BD9A44-65D8-4C57-B20A-D0A32643EAC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71646" y="4972860"/>
            <a:ext cx="6016275" cy="836909"/>
          </a:xfrm>
          <a:prstGeom prst="rect">
            <a:avLst/>
          </a:prstGeom>
        </p:spPr>
      </p:pic>
      <p:pic>
        <p:nvPicPr>
          <p:cNvPr id="11" name="Picture 10">
            <a:extLst>
              <a:ext uri="{FF2B5EF4-FFF2-40B4-BE49-F238E27FC236}">
                <a16:creationId xmlns:a16="http://schemas.microsoft.com/office/drawing/2014/main" id="{5852BA9C-4307-4DF6-A71B-C72F5B7DCC32}"/>
              </a:ext>
            </a:extLst>
          </p:cNvPr>
          <p:cNvPicPr>
            <a:picLocks noChangeAspect="1"/>
          </p:cNvPicPr>
          <p:nvPr/>
        </p:nvPicPr>
        <p:blipFill>
          <a:blip r:embed="rId4"/>
          <a:stretch>
            <a:fillRect/>
          </a:stretch>
        </p:blipFill>
        <p:spPr>
          <a:xfrm>
            <a:off x="2278967" y="5881942"/>
            <a:ext cx="3763403" cy="60878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853E8E9-4162-4E49-BA58-8207CDD2F7B8}"/>
                  </a:ext>
                </a:extLst>
              </p:cNvPr>
              <p:cNvSpPr txBox="1"/>
              <p:nvPr/>
            </p:nvSpPr>
            <p:spPr>
              <a:xfrm>
                <a:off x="1824156" y="2472898"/>
                <a:ext cx="6453570" cy="1569660"/>
              </a:xfrm>
              <a:prstGeom prst="rect">
                <a:avLst/>
              </a:prstGeom>
              <a:noFill/>
            </p:spPr>
            <p:txBody>
              <a:bodyPr wrap="square">
                <a:spAutoFit/>
              </a:bodyPr>
              <a:lstStyle/>
              <a:p>
                <a:r>
                  <a:rPr lang="en-US" sz="2400" dirty="0">
                    <a:solidFill>
                      <a:schemeClr val="tx1"/>
                    </a:solidFill>
                  </a:rPr>
                  <a:t>For </a:t>
                </a:r>
                <a:r>
                  <a:rPr lang="en-US" sz="2400" b="1" dirty="0">
                    <a:solidFill>
                      <a:schemeClr val="tx1"/>
                    </a:solidFill>
                  </a:rPr>
                  <a:t>Bright</a:t>
                </a:r>
                <a:r>
                  <a:rPr lang="en-US" sz="2400" dirty="0">
                    <a:solidFill>
                      <a:schemeClr val="tx1"/>
                    </a:solidFill>
                  </a:rPr>
                  <a:t> Fringes:		 </a:t>
                </a:r>
                <a14:m>
                  <m:oMath xmlns:m="http://schemas.openxmlformats.org/officeDocument/2006/math">
                    <m:r>
                      <a:rPr lang="en-IN" sz="2400" i="1">
                        <a:solidFill>
                          <a:schemeClr val="tx1"/>
                        </a:solidFill>
                        <a:latin typeface="Cambria Math" panose="02040503050406030204" pitchFamily="18" charset="0"/>
                      </a:rPr>
                      <m:t>𝑑𝑠𝑖𝑛</m:t>
                    </m:r>
                    <m:r>
                      <a:rPr lang="en-IN" sz="2400" i="1">
                        <a:solidFill>
                          <a:schemeClr val="tx1"/>
                        </a:solidFill>
                        <a:latin typeface="Cambria Math" panose="02040503050406030204" pitchFamily="18" charset="0"/>
                      </a:rPr>
                      <m:t>𝜃</m:t>
                    </m:r>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𝑚</m:t>
                    </m:r>
                    <m:r>
                      <a:rPr lang="en-IN" sz="2400" i="1">
                        <a:solidFill>
                          <a:schemeClr val="tx1"/>
                        </a:solidFill>
                        <a:latin typeface="Cambria Math" panose="02040503050406030204" pitchFamily="18" charset="0"/>
                      </a:rPr>
                      <m:t>𝜆</m:t>
                    </m:r>
                  </m:oMath>
                </a14:m>
                <a:endParaRPr lang="en-IN" sz="2400" dirty="0">
                  <a:solidFill>
                    <a:schemeClr val="tx1"/>
                  </a:solidFill>
                </a:endParaRPr>
              </a:p>
              <a:p>
                <a:endParaRPr lang="en-IN" sz="2400" dirty="0">
                  <a:solidFill>
                    <a:schemeClr val="tx1"/>
                  </a:solidFill>
                </a:endParaRPr>
              </a:p>
              <a:p>
                <a:r>
                  <a:rPr lang="en-IN" sz="2400" dirty="0"/>
                  <a:t>Central max </a:t>
                </a:r>
                <a:r>
                  <a:rPr lang="en-IN" sz="2400" dirty="0">
                    <a:sym typeface="Symbol" panose="05050102010706020507" pitchFamily="18" charset="2"/>
                  </a:rPr>
                  <a:t> m =0 and adjacent max    m =1</a:t>
                </a:r>
                <a:endParaRPr lang="en-IN" sz="2400" dirty="0">
                  <a:solidFill>
                    <a:schemeClr val="tx1"/>
                  </a:solidFill>
                </a:endParaRPr>
              </a:p>
              <a:p>
                <a:endParaRPr lang="en-US" sz="2400" dirty="0">
                  <a:solidFill>
                    <a:schemeClr val="tx1"/>
                  </a:solidFill>
                </a:endParaRPr>
              </a:p>
            </p:txBody>
          </p:sp>
        </mc:Choice>
        <mc:Fallback xmlns="">
          <p:sp>
            <p:nvSpPr>
              <p:cNvPr id="10" name="TextBox 9">
                <a:extLst>
                  <a:ext uri="{FF2B5EF4-FFF2-40B4-BE49-F238E27FC236}">
                    <a16:creationId xmlns:a16="http://schemas.microsoft.com/office/drawing/2014/main" id="{B853E8E9-4162-4E49-BA58-8207CDD2F7B8}"/>
                  </a:ext>
                </a:extLst>
              </p:cNvPr>
              <p:cNvSpPr txBox="1">
                <a:spLocks noRot="1" noChangeAspect="1" noMove="1" noResize="1" noEditPoints="1" noAdjustHandles="1" noChangeArrowheads="1" noChangeShapeType="1" noTextEdit="1"/>
              </p:cNvSpPr>
              <p:nvPr/>
            </p:nvSpPr>
            <p:spPr>
              <a:xfrm>
                <a:off x="1824156" y="2472898"/>
                <a:ext cx="6453570" cy="1569660"/>
              </a:xfrm>
              <a:prstGeom prst="rect">
                <a:avLst/>
              </a:prstGeom>
              <a:blipFill>
                <a:blip r:embed="rId5"/>
                <a:stretch>
                  <a:fillRect l="-1416" t="-3113"/>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56791C17-3B5F-4ACD-B7D3-635318BA4A5A}"/>
              </a:ext>
            </a:extLst>
          </p:cNvPr>
          <p:cNvSpPr txBox="1"/>
          <p:nvPr/>
        </p:nvSpPr>
        <p:spPr>
          <a:xfrm>
            <a:off x="482058" y="3986237"/>
            <a:ext cx="587020" cy="461665"/>
          </a:xfrm>
          <a:prstGeom prst="rect">
            <a:avLst/>
          </a:prstGeom>
          <a:noFill/>
        </p:spPr>
        <p:txBody>
          <a:bodyPr wrap="none" rtlCol="0">
            <a:spAutoFit/>
          </a:bodyPr>
          <a:lstStyle/>
          <a:p>
            <a:r>
              <a:rPr lang="en-IN" sz="2400" dirty="0"/>
              <a:t>(a) </a:t>
            </a:r>
          </a:p>
        </p:txBody>
      </p:sp>
      <p:sp>
        <p:nvSpPr>
          <p:cNvPr id="12" name="TextBox 11">
            <a:extLst>
              <a:ext uri="{FF2B5EF4-FFF2-40B4-BE49-F238E27FC236}">
                <a16:creationId xmlns:a16="http://schemas.microsoft.com/office/drawing/2014/main" id="{F5E6167D-8888-4CF6-87E4-3B5316BFF845}"/>
              </a:ext>
            </a:extLst>
          </p:cNvPr>
          <p:cNvSpPr txBox="1"/>
          <p:nvPr/>
        </p:nvSpPr>
        <p:spPr>
          <a:xfrm>
            <a:off x="512138" y="5084701"/>
            <a:ext cx="601447" cy="461665"/>
          </a:xfrm>
          <a:prstGeom prst="rect">
            <a:avLst/>
          </a:prstGeom>
          <a:noFill/>
        </p:spPr>
        <p:txBody>
          <a:bodyPr wrap="none" rtlCol="0">
            <a:spAutoFit/>
          </a:bodyPr>
          <a:lstStyle/>
          <a:p>
            <a:r>
              <a:rPr lang="en-IN" sz="2400" dirty="0"/>
              <a:t>(b) </a:t>
            </a:r>
          </a:p>
        </p:txBody>
      </p:sp>
    </p:spTree>
    <p:extLst>
      <p:ext uri="{BB962C8B-B14F-4D97-AF65-F5344CB8AC3E}">
        <p14:creationId xmlns:p14="http://schemas.microsoft.com/office/powerpoint/2010/main" val="99686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2157273" y="121100"/>
            <a:ext cx="458606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400" b="1" dirty="0">
                <a:solidFill>
                  <a:srgbClr val="C00000"/>
                </a:solidFill>
                <a:latin typeface="TimesLTPro-BoldItalic"/>
              </a:rPr>
              <a:t>Youngs double slit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FFB3982-DAC5-44E5-87A2-0EB4C42EBD82}"/>
                  </a:ext>
                </a:extLst>
              </p:cNvPr>
              <p:cNvSpPr txBox="1"/>
              <p:nvPr/>
            </p:nvSpPr>
            <p:spPr>
              <a:xfrm>
                <a:off x="511734" y="732813"/>
                <a:ext cx="7847861" cy="28505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IN" sz="2400" dirty="0">
                    <a:solidFill>
                      <a:schemeClr val="accent1">
                        <a:lumMod val="75000"/>
                      </a:schemeClr>
                    </a:solidFill>
                    <a:latin typeface="TimesLTPro-BoldItalic"/>
                    <a:sym typeface="Gill Sans"/>
                  </a:rPr>
                  <a:t>2. Two </a:t>
                </a:r>
                <a:r>
                  <a:rPr lang="en-US" sz="2400" dirty="0">
                    <a:solidFill>
                      <a:schemeClr val="accent1">
                        <a:lumMod val="75000"/>
                      </a:schemeClr>
                    </a:solidFill>
                    <a:latin typeface="TimesLTPro-BoldItalic"/>
                  </a:rPr>
                  <a:t>isotropic point sources S</a:t>
                </a:r>
                <a:r>
                  <a:rPr lang="en-US" sz="2400" baseline="-25000" dirty="0">
                    <a:solidFill>
                      <a:schemeClr val="accent1">
                        <a:lumMod val="75000"/>
                      </a:schemeClr>
                    </a:solidFill>
                    <a:latin typeface="TimesLTPro-BoldItalic"/>
                  </a:rPr>
                  <a:t>1</a:t>
                </a:r>
                <a:r>
                  <a:rPr lang="en-US" sz="2400" dirty="0">
                    <a:solidFill>
                      <a:schemeClr val="accent1">
                        <a:lumMod val="75000"/>
                      </a:schemeClr>
                    </a:solidFill>
                    <a:latin typeface="TimesLTPro-BoldItalic"/>
                  </a:rPr>
                  <a:t> and S</a:t>
                </a:r>
                <a:r>
                  <a:rPr lang="en-US" sz="2400" baseline="-25000" dirty="0">
                    <a:solidFill>
                      <a:schemeClr val="accent1">
                        <a:lumMod val="75000"/>
                      </a:schemeClr>
                    </a:solidFill>
                    <a:latin typeface="TimesLTPro-BoldItalic"/>
                  </a:rPr>
                  <a:t>2</a:t>
                </a:r>
                <a:r>
                  <a:rPr lang="en-US" sz="2400" dirty="0">
                    <a:solidFill>
                      <a:schemeClr val="accent1">
                        <a:lumMod val="75000"/>
                      </a:schemeClr>
                    </a:solidFill>
                    <a:latin typeface="TimesLTPro-BoldItalic"/>
                  </a:rPr>
                  <a:t> emit identical light waves in phase at wavelength </a:t>
                </a:r>
                <a14:m>
                  <m:oMath xmlns:m="http://schemas.openxmlformats.org/officeDocument/2006/math">
                    <m:r>
                      <a:rPr lang="en-IN" sz="2400" b="0" i="1" dirty="0" smtClean="0">
                        <a:solidFill>
                          <a:schemeClr val="accent1">
                            <a:lumMod val="75000"/>
                          </a:schemeClr>
                        </a:solidFill>
                        <a:latin typeface="Cambria Math" panose="02040503050406030204" pitchFamily="18" charset="0"/>
                      </a:rPr>
                      <m:t>𝜆</m:t>
                    </m:r>
                  </m:oMath>
                </a14:m>
                <a:r>
                  <a:rPr lang="en-US" sz="2400" dirty="0">
                    <a:solidFill>
                      <a:schemeClr val="accent1">
                        <a:lumMod val="75000"/>
                      </a:schemeClr>
                    </a:solidFill>
                    <a:latin typeface="TimesLTPro-BoldItalic"/>
                  </a:rPr>
                  <a:t>. The sources lie at separation d on an x axis, and a light detector is moved in a circle of large radius around the midpoint between them. It detects 30 points of zero intensity, including two on the x axis, one of them to the left of the sources and the other to the right of the sources. What is the value of </a:t>
                </a:r>
                <a14:m>
                  <m:oMath xmlns:m="http://schemas.openxmlformats.org/officeDocument/2006/math">
                    <m:f>
                      <m:fPr>
                        <m:ctrlPr>
                          <a:rPr lang="en-IN" sz="2400" b="0" i="1" dirty="0" smtClean="0">
                            <a:solidFill>
                              <a:schemeClr val="accent1">
                                <a:lumMod val="75000"/>
                              </a:schemeClr>
                            </a:solidFill>
                            <a:latin typeface="Cambria Math" panose="02040503050406030204" pitchFamily="18" charset="0"/>
                          </a:rPr>
                        </m:ctrlPr>
                      </m:fPr>
                      <m:num>
                        <m:r>
                          <a:rPr lang="en-IN" sz="2400" b="0" i="1" dirty="0" smtClean="0">
                            <a:solidFill>
                              <a:schemeClr val="accent1">
                                <a:lumMod val="75000"/>
                              </a:schemeClr>
                            </a:solidFill>
                            <a:latin typeface="Cambria Math" panose="02040503050406030204" pitchFamily="18" charset="0"/>
                          </a:rPr>
                          <m:t>𝑑</m:t>
                        </m:r>
                      </m:num>
                      <m:den>
                        <m:r>
                          <a:rPr lang="en-IN" sz="2400" b="0" i="1" dirty="0" smtClean="0">
                            <a:solidFill>
                              <a:schemeClr val="accent1">
                                <a:lumMod val="75000"/>
                              </a:schemeClr>
                            </a:solidFill>
                            <a:latin typeface="Cambria Math" panose="02040503050406030204" pitchFamily="18" charset="0"/>
                          </a:rPr>
                          <m:t>𝜆</m:t>
                        </m:r>
                      </m:den>
                    </m:f>
                  </m:oMath>
                </a14:m>
                <a:r>
                  <a:rPr lang="en-US" sz="2400" dirty="0">
                    <a:solidFill>
                      <a:schemeClr val="accent1">
                        <a:lumMod val="75000"/>
                      </a:schemeClr>
                    </a:solidFill>
                    <a:latin typeface="TimesLTPro-BoldItalic"/>
                  </a:rPr>
                  <a:t>?</a:t>
                </a:r>
                <a:endParaRPr lang="en-IN" sz="2400" dirty="0">
                  <a:solidFill>
                    <a:schemeClr val="accent1">
                      <a:lumMod val="75000"/>
                    </a:schemeClr>
                  </a:solidFill>
                  <a:latin typeface="TimesLTPro-BoldItalic"/>
                  <a:sym typeface="Gill Sans"/>
                </a:endParaRPr>
              </a:p>
            </p:txBody>
          </p:sp>
        </mc:Choice>
        <mc:Fallback xmlns="">
          <p:sp>
            <p:nvSpPr>
              <p:cNvPr id="9" name="TextBox 8">
                <a:extLst>
                  <a:ext uri="{FF2B5EF4-FFF2-40B4-BE49-F238E27FC236}">
                    <a16:creationId xmlns:a16="http://schemas.microsoft.com/office/drawing/2014/main" id="{FFFB3982-DAC5-44E5-87A2-0EB4C42EBD82}"/>
                  </a:ext>
                </a:extLst>
              </p:cNvPr>
              <p:cNvSpPr txBox="1">
                <a:spLocks noRot="1" noChangeAspect="1" noMove="1" noResize="1" noEditPoints="1" noAdjustHandles="1" noChangeArrowheads="1" noChangeShapeType="1" noTextEdit="1"/>
              </p:cNvSpPr>
              <p:nvPr/>
            </p:nvSpPr>
            <p:spPr>
              <a:xfrm>
                <a:off x="511734" y="732813"/>
                <a:ext cx="7847861" cy="2850524"/>
              </a:xfrm>
              <a:prstGeom prst="rect">
                <a:avLst/>
              </a:prstGeom>
              <a:blipFill>
                <a:blip r:embed="rId2"/>
                <a:stretch>
                  <a:fillRect l="-1709" t="-1068" r="-1787" b="-1282"/>
                </a:stretch>
              </a:blipFill>
              <a:ln w="12700" cap="flat">
                <a:noFill/>
                <a:miter lim="400000"/>
              </a:ln>
              <a:effectLst/>
            </p:spPr>
            <p:txBody>
              <a:bodyPr/>
              <a:lstStyle/>
              <a:p>
                <a:r>
                  <a:rPr lang="en-IN">
                    <a:noFill/>
                  </a:rPr>
                  <a:t> </a:t>
                </a:r>
              </a:p>
            </p:txBody>
          </p:sp>
        </mc:Fallback>
      </mc:AlternateContent>
    </p:spTree>
    <p:extLst>
      <p:ext uri="{BB962C8B-B14F-4D97-AF65-F5344CB8AC3E}">
        <p14:creationId xmlns:p14="http://schemas.microsoft.com/office/powerpoint/2010/main" val="48267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2278967" y="49459"/>
            <a:ext cx="458606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400" b="1" dirty="0">
                <a:solidFill>
                  <a:srgbClr val="C00000"/>
                </a:solidFill>
                <a:latin typeface="TimesLTPro-BoldItalic"/>
              </a:rPr>
              <a:t>Youngs double slit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FFB3982-DAC5-44E5-87A2-0EB4C42EBD82}"/>
                  </a:ext>
                </a:extLst>
              </p:cNvPr>
              <p:cNvSpPr txBox="1"/>
              <p:nvPr/>
            </p:nvSpPr>
            <p:spPr>
              <a:xfrm>
                <a:off x="402347" y="721797"/>
                <a:ext cx="7847861" cy="1609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IN" dirty="0">
                    <a:solidFill>
                      <a:schemeClr val="accent1">
                        <a:lumMod val="75000"/>
                      </a:schemeClr>
                    </a:solidFill>
                    <a:latin typeface="TimesLTPro-BoldItalic"/>
                    <a:sym typeface="Gill Sans"/>
                  </a:rPr>
                  <a:t>Two </a:t>
                </a:r>
                <a:r>
                  <a:rPr lang="en-US" dirty="0">
                    <a:solidFill>
                      <a:schemeClr val="accent1">
                        <a:lumMod val="75000"/>
                      </a:schemeClr>
                    </a:solidFill>
                    <a:latin typeface="TimesLTPro-BoldItalic"/>
                  </a:rPr>
                  <a:t>isotropic point sources S</a:t>
                </a:r>
                <a:r>
                  <a:rPr lang="en-US" baseline="-25000" dirty="0">
                    <a:solidFill>
                      <a:schemeClr val="accent1">
                        <a:lumMod val="75000"/>
                      </a:schemeClr>
                    </a:solidFill>
                    <a:latin typeface="TimesLTPro-BoldItalic"/>
                  </a:rPr>
                  <a:t>1</a:t>
                </a:r>
                <a:r>
                  <a:rPr lang="en-US" dirty="0">
                    <a:solidFill>
                      <a:schemeClr val="accent1">
                        <a:lumMod val="75000"/>
                      </a:schemeClr>
                    </a:solidFill>
                    <a:latin typeface="TimesLTPro-BoldItalic"/>
                  </a:rPr>
                  <a:t> and S</a:t>
                </a:r>
                <a:r>
                  <a:rPr lang="en-US" baseline="-25000" dirty="0">
                    <a:solidFill>
                      <a:schemeClr val="accent1">
                        <a:lumMod val="75000"/>
                      </a:schemeClr>
                    </a:solidFill>
                    <a:latin typeface="TimesLTPro-BoldItalic"/>
                  </a:rPr>
                  <a:t>2</a:t>
                </a:r>
                <a:r>
                  <a:rPr lang="en-US" dirty="0">
                    <a:solidFill>
                      <a:schemeClr val="accent1">
                        <a:lumMod val="75000"/>
                      </a:schemeClr>
                    </a:solidFill>
                    <a:latin typeface="TimesLTPro-BoldItalic"/>
                  </a:rPr>
                  <a:t> emit identical light waves in phase at wavelength </a:t>
                </a:r>
                <a14:m>
                  <m:oMath xmlns:m="http://schemas.openxmlformats.org/officeDocument/2006/math">
                    <m:r>
                      <a:rPr lang="en-IN" b="0" i="1" dirty="0" smtClean="0">
                        <a:solidFill>
                          <a:schemeClr val="accent1">
                            <a:lumMod val="75000"/>
                          </a:schemeClr>
                        </a:solidFill>
                        <a:latin typeface="Cambria Math" panose="02040503050406030204" pitchFamily="18" charset="0"/>
                      </a:rPr>
                      <m:t>𝜆</m:t>
                    </m:r>
                  </m:oMath>
                </a14:m>
                <a:r>
                  <a:rPr lang="en-US" dirty="0">
                    <a:solidFill>
                      <a:schemeClr val="accent1">
                        <a:lumMod val="75000"/>
                      </a:schemeClr>
                    </a:solidFill>
                    <a:latin typeface="TimesLTPro-BoldItalic"/>
                  </a:rPr>
                  <a:t>. The sources lie at separation d on an x axis, and a light detector is moved in a circle of large radius around the midpoint between them. It detects 30 points of zero intensity, including two on the x axis, one of them to the left of the sources and the other to the right of the sources. What is the value of </a:t>
                </a:r>
                <a14:m>
                  <m:oMath xmlns:m="http://schemas.openxmlformats.org/officeDocument/2006/math">
                    <m:f>
                      <m:fPr>
                        <m:ctrlPr>
                          <a:rPr lang="en-IN" b="0" i="1" dirty="0" smtClean="0">
                            <a:solidFill>
                              <a:schemeClr val="accent1">
                                <a:lumMod val="75000"/>
                              </a:schemeClr>
                            </a:solidFill>
                            <a:latin typeface="Cambria Math" panose="02040503050406030204" pitchFamily="18" charset="0"/>
                          </a:rPr>
                        </m:ctrlPr>
                      </m:fPr>
                      <m:num>
                        <m:r>
                          <a:rPr lang="en-IN" b="0" i="1" dirty="0" smtClean="0">
                            <a:solidFill>
                              <a:schemeClr val="accent1">
                                <a:lumMod val="75000"/>
                              </a:schemeClr>
                            </a:solidFill>
                            <a:latin typeface="Cambria Math" panose="02040503050406030204" pitchFamily="18" charset="0"/>
                          </a:rPr>
                          <m:t>𝑑</m:t>
                        </m:r>
                      </m:num>
                      <m:den>
                        <m:r>
                          <a:rPr lang="en-IN" b="0" i="1" dirty="0" smtClean="0">
                            <a:solidFill>
                              <a:schemeClr val="accent1">
                                <a:lumMod val="75000"/>
                              </a:schemeClr>
                            </a:solidFill>
                            <a:latin typeface="Cambria Math" panose="02040503050406030204" pitchFamily="18" charset="0"/>
                          </a:rPr>
                          <m:t>𝜆</m:t>
                        </m:r>
                      </m:den>
                    </m:f>
                  </m:oMath>
                </a14:m>
                <a:r>
                  <a:rPr lang="en-US" dirty="0">
                    <a:solidFill>
                      <a:schemeClr val="accent1">
                        <a:lumMod val="75000"/>
                      </a:schemeClr>
                    </a:solidFill>
                    <a:latin typeface="TimesLTPro-BoldItalic"/>
                  </a:rPr>
                  <a:t>?</a:t>
                </a:r>
                <a:endParaRPr lang="en-IN" dirty="0">
                  <a:solidFill>
                    <a:schemeClr val="accent1">
                      <a:lumMod val="75000"/>
                    </a:schemeClr>
                  </a:solidFill>
                  <a:latin typeface="TimesLTPro-BoldItalic"/>
                  <a:sym typeface="Gill Sans"/>
                </a:endParaRPr>
              </a:p>
            </p:txBody>
          </p:sp>
        </mc:Choice>
        <mc:Fallback xmlns="">
          <p:sp>
            <p:nvSpPr>
              <p:cNvPr id="9" name="TextBox 8">
                <a:extLst>
                  <a:ext uri="{FF2B5EF4-FFF2-40B4-BE49-F238E27FC236}">
                    <a16:creationId xmlns:a16="http://schemas.microsoft.com/office/drawing/2014/main" id="{FFFB3982-DAC5-44E5-87A2-0EB4C42EBD82}"/>
                  </a:ext>
                </a:extLst>
              </p:cNvPr>
              <p:cNvSpPr txBox="1">
                <a:spLocks noRot="1" noChangeAspect="1" noMove="1" noResize="1" noEditPoints="1" noAdjustHandles="1" noChangeArrowheads="1" noChangeShapeType="1" noTextEdit="1"/>
              </p:cNvSpPr>
              <p:nvPr/>
            </p:nvSpPr>
            <p:spPr>
              <a:xfrm>
                <a:off x="402347" y="721797"/>
                <a:ext cx="7847861" cy="1609543"/>
              </a:xfrm>
              <a:prstGeom prst="rect">
                <a:avLst/>
              </a:prstGeom>
              <a:blipFill>
                <a:blip r:embed="rId2"/>
                <a:stretch>
                  <a:fillRect l="-1166" t="-1136" r="-1243" b="-1894"/>
                </a:stretch>
              </a:blipFill>
              <a:ln w="12700" cap="flat">
                <a:noFill/>
                <a:miter lim="400000"/>
              </a:ln>
              <a:effectLst/>
            </p:spPr>
            <p:txBody>
              <a:bodyPr/>
              <a:lstStyle/>
              <a:p>
                <a:r>
                  <a:rPr lang="en-IN">
                    <a:noFill/>
                  </a:rPr>
                  <a:t> </a:t>
                </a:r>
              </a:p>
            </p:txBody>
          </p:sp>
        </mc:Fallback>
      </mc:AlternateContent>
      <p:sp>
        <p:nvSpPr>
          <p:cNvPr id="4" name="TextBox 3">
            <a:extLst>
              <a:ext uri="{FF2B5EF4-FFF2-40B4-BE49-F238E27FC236}">
                <a16:creationId xmlns:a16="http://schemas.microsoft.com/office/drawing/2014/main" id="{EA445B18-3C5B-4C88-9E87-C2CFC0349F1C}"/>
              </a:ext>
            </a:extLst>
          </p:cNvPr>
          <p:cNvSpPr txBox="1"/>
          <p:nvPr/>
        </p:nvSpPr>
        <p:spPr>
          <a:xfrm>
            <a:off x="218771" y="2449456"/>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C00000"/>
                </a:solidFill>
                <a:effectLst/>
                <a:uFillTx/>
                <a:latin typeface="Times New Roman" panose="02020603050405020304" pitchFamily="18" charset="0"/>
                <a:cs typeface="Times New Roman" panose="02020603050405020304" pitchFamily="18" charset="0"/>
                <a:sym typeface="Gill Sans"/>
              </a:rPr>
              <a:t>Solution</a:t>
            </a:r>
          </a:p>
        </p:txBody>
      </p:sp>
      <p:grpSp>
        <p:nvGrpSpPr>
          <p:cNvPr id="20" name="Group 19">
            <a:extLst>
              <a:ext uri="{FF2B5EF4-FFF2-40B4-BE49-F238E27FC236}">
                <a16:creationId xmlns:a16="http://schemas.microsoft.com/office/drawing/2014/main" id="{7219D6F6-4042-46FC-B98A-2017A4FF61E5}"/>
              </a:ext>
            </a:extLst>
          </p:cNvPr>
          <p:cNvGrpSpPr/>
          <p:nvPr/>
        </p:nvGrpSpPr>
        <p:grpSpPr>
          <a:xfrm>
            <a:off x="263818" y="3429000"/>
            <a:ext cx="3961585" cy="2957178"/>
            <a:chOff x="263818" y="3429000"/>
            <a:chExt cx="3961585" cy="2957178"/>
          </a:xfrm>
        </p:grpSpPr>
        <p:grpSp>
          <p:nvGrpSpPr>
            <p:cNvPr id="15" name="Group 14">
              <a:extLst>
                <a:ext uri="{FF2B5EF4-FFF2-40B4-BE49-F238E27FC236}">
                  <a16:creationId xmlns:a16="http://schemas.microsoft.com/office/drawing/2014/main" id="{9A8E25D5-ED60-4B6D-AFEE-CA0F42BA4FF8}"/>
                </a:ext>
              </a:extLst>
            </p:cNvPr>
            <p:cNvGrpSpPr/>
            <p:nvPr/>
          </p:nvGrpSpPr>
          <p:grpSpPr>
            <a:xfrm>
              <a:off x="830180" y="3429000"/>
              <a:ext cx="3080084" cy="2957178"/>
              <a:chOff x="2791327" y="3179026"/>
              <a:chExt cx="3080084" cy="2957178"/>
            </a:xfrm>
          </p:grpSpPr>
          <p:pic>
            <p:nvPicPr>
              <p:cNvPr id="12" name="Picture 11">
                <a:extLst>
                  <a:ext uri="{FF2B5EF4-FFF2-40B4-BE49-F238E27FC236}">
                    <a16:creationId xmlns:a16="http://schemas.microsoft.com/office/drawing/2014/main" id="{2BD85647-87E1-4825-90B7-99CF9751DA41}"/>
                  </a:ext>
                </a:extLst>
              </p:cNvPr>
              <p:cNvPicPr>
                <a:picLocks noChangeAspect="1"/>
              </p:cNvPicPr>
              <p:nvPr/>
            </p:nvPicPr>
            <p:blipFill>
              <a:blip r:embed="rId3"/>
              <a:stretch>
                <a:fillRect/>
              </a:stretch>
            </p:blipFill>
            <p:spPr>
              <a:xfrm>
                <a:off x="2791327" y="4172171"/>
                <a:ext cx="3080084" cy="913885"/>
              </a:xfrm>
              <a:prstGeom prst="rect">
                <a:avLst/>
              </a:prstGeom>
            </p:spPr>
          </p:pic>
          <p:sp>
            <p:nvSpPr>
              <p:cNvPr id="2" name="Oval 1">
                <a:extLst>
                  <a:ext uri="{FF2B5EF4-FFF2-40B4-BE49-F238E27FC236}">
                    <a16:creationId xmlns:a16="http://schemas.microsoft.com/office/drawing/2014/main" id="{76B40A9C-375D-4C17-8DB5-929E017F4DD8}"/>
                  </a:ext>
                </a:extLst>
              </p:cNvPr>
              <p:cNvSpPr/>
              <p:nvPr/>
            </p:nvSpPr>
            <p:spPr>
              <a:xfrm>
                <a:off x="2791327" y="3179026"/>
                <a:ext cx="2787348" cy="295717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0A6A935E-E22E-4F1D-A7B2-F823ADF81342}"/>
                  </a:ext>
                </a:extLst>
              </p:cNvPr>
              <p:cNvCxnSpPr/>
              <p:nvPr/>
            </p:nvCxnSpPr>
            <p:spPr>
              <a:xfrm flipV="1">
                <a:off x="3525253" y="3429000"/>
                <a:ext cx="1395663" cy="1239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BBD9CBB-A77A-49DA-A6A7-B275BCEF8919}"/>
                  </a:ext>
                </a:extLst>
              </p:cNvPr>
              <p:cNvCxnSpPr>
                <a:cxnSpLocks/>
              </p:cNvCxnSpPr>
              <p:nvPr/>
            </p:nvCxnSpPr>
            <p:spPr>
              <a:xfrm flipV="1">
                <a:off x="4656221" y="3429000"/>
                <a:ext cx="264695" cy="1239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33F736-1709-4367-8EED-FA57D8B0D706}"/>
                  </a:ext>
                </a:extLst>
              </p:cNvPr>
              <p:cNvCxnSpPr/>
              <p:nvPr/>
            </p:nvCxnSpPr>
            <p:spPr>
              <a:xfrm flipV="1">
                <a:off x="4078705" y="3429000"/>
                <a:ext cx="842211" cy="12286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7C2EA54B-C97C-47EF-A0B0-ED4BB6898999}"/>
                </a:ext>
              </a:extLst>
            </p:cNvPr>
            <p:cNvSpPr txBox="1"/>
            <p:nvPr/>
          </p:nvSpPr>
          <p:spPr>
            <a:xfrm>
              <a:off x="3681664" y="4722923"/>
              <a:ext cx="543739" cy="369332"/>
            </a:xfrm>
            <a:prstGeom prst="rect">
              <a:avLst/>
            </a:prstGeom>
            <a:noFill/>
          </p:spPr>
          <p:txBody>
            <a:bodyPr wrap="none" rtlCol="0">
              <a:spAutoFit/>
            </a:bodyPr>
            <a:lstStyle/>
            <a:p>
              <a:r>
                <a:rPr lang="en-IN" dirty="0">
                  <a:solidFill>
                    <a:srgbClr val="C00000"/>
                  </a:solidFill>
                </a:rPr>
                <a:t>min</a:t>
              </a:r>
            </a:p>
          </p:txBody>
        </p:sp>
        <p:sp>
          <p:nvSpPr>
            <p:cNvPr id="17" name="TextBox 16">
              <a:extLst>
                <a:ext uri="{FF2B5EF4-FFF2-40B4-BE49-F238E27FC236}">
                  <a16:creationId xmlns:a16="http://schemas.microsoft.com/office/drawing/2014/main" id="{65013B3E-AB18-495C-B2FE-603B25C8A423}"/>
                </a:ext>
              </a:extLst>
            </p:cNvPr>
            <p:cNvSpPr txBox="1"/>
            <p:nvPr/>
          </p:nvSpPr>
          <p:spPr>
            <a:xfrm>
              <a:off x="263818" y="4733561"/>
              <a:ext cx="543739" cy="369332"/>
            </a:xfrm>
            <a:prstGeom prst="rect">
              <a:avLst/>
            </a:prstGeom>
            <a:noFill/>
          </p:spPr>
          <p:txBody>
            <a:bodyPr wrap="none" rtlCol="0">
              <a:spAutoFit/>
            </a:bodyPr>
            <a:lstStyle/>
            <a:p>
              <a:r>
                <a:rPr lang="en-IN" dirty="0">
                  <a:solidFill>
                    <a:srgbClr val="C00000"/>
                  </a:solidFill>
                </a:rPr>
                <a:t>min</a:t>
              </a:r>
            </a:p>
          </p:txBody>
        </p:sp>
      </p:grpSp>
      <p:pic>
        <p:nvPicPr>
          <p:cNvPr id="19" name="Picture 18">
            <a:extLst>
              <a:ext uri="{FF2B5EF4-FFF2-40B4-BE49-F238E27FC236}">
                <a16:creationId xmlns:a16="http://schemas.microsoft.com/office/drawing/2014/main" id="{B6911F3D-1CA6-42A6-A807-9F4F3E8295E9}"/>
              </a:ext>
            </a:extLst>
          </p:cNvPr>
          <p:cNvPicPr>
            <a:picLocks noChangeAspect="1"/>
          </p:cNvPicPr>
          <p:nvPr/>
        </p:nvPicPr>
        <p:blipFill>
          <a:blip r:embed="rId4"/>
          <a:stretch>
            <a:fillRect/>
          </a:stretch>
        </p:blipFill>
        <p:spPr>
          <a:xfrm>
            <a:off x="4572000" y="3737719"/>
            <a:ext cx="4427621" cy="979631"/>
          </a:xfrm>
          <a:prstGeom prst="rect">
            <a:avLst/>
          </a:prstGeom>
        </p:spPr>
      </p:pic>
      <p:sp>
        <p:nvSpPr>
          <p:cNvPr id="22" name="Oval 21">
            <a:extLst>
              <a:ext uri="{FF2B5EF4-FFF2-40B4-BE49-F238E27FC236}">
                <a16:creationId xmlns:a16="http://schemas.microsoft.com/office/drawing/2014/main" id="{BB8BFCCF-A9F8-4A04-96EF-1A10E57A5A01}"/>
              </a:ext>
            </a:extLst>
          </p:cNvPr>
          <p:cNvSpPr/>
          <p:nvPr/>
        </p:nvSpPr>
        <p:spPr>
          <a:xfrm>
            <a:off x="2940170" y="364389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FE65B0C4-E7C9-4ED0-B0E7-5840A26D1BB2}"/>
              </a:ext>
            </a:extLst>
          </p:cNvPr>
          <p:cNvSpPr txBox="1"/>
          <p:nvPr/>
        </p:nvSpPr>
        <p:spPr>
          <a:xfrm>
            <a:off x="2985889" y="3429000"/>
            <a:ext cx="303288" cy="369332"/>
          </a:xfrm>
          <a:prstGeom prst="rect">
            <a:avLst/>
          </a:prstGeom>
          <a:noFill/>
        </p:spPr>
        <p:txBody>
          <a:bodyPr wrap="none" rtlCol="0">
            <a:spAutoFit/>
          </a:bodyPr>
          <a:lstStyle/>
          <a:p>
            <a:r>
              <a:rPr lang="en-IN" dirty="0"/>
              <a:t>P</a:t>
            </a:r>
          </a:p>
        </p:txBody>
      </p:sp>
    </p:spTree>
    <p:extLst>
      <p:ext uri="{BB962C8B-B14F-4D97-AF65-F5344CB8AC3E}">
        <p14:creationId xmlns:p14="http://schemas.microsoft.com/office/powerpoint/2010/main" val="18054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445B18-3C5B-4C88-9E87-C2CFC0349F1C}"/>
              </a:ext>
            </a:extLst>
          </p:cNvPr>
          <p:cNvSpPr txBox="1"/>
          <p:nvPr/>
        </p:nvSpPr>
        <p:spPr>
          <a:xfrm>
            <a:off x="132348" y="214538"/>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C00000"/>
                </a:solidFill>
                <a:effectLst/>
                <a:uFillTx/>
                <a:latin typeface="Times New Roman" panose="02020603050405020304" pitchFamily="18" charset="0"/>
                <a:cs typeface="Times New Roman" panose="02020603050405020304" pitchFamily="18" charset="0"/>
                <a:sym typeface="Gill Sans"/>
              </a:rPr>
              <a:t>Solution</a:t>
            </a:r>
          </a:p>
        </p:txBody>
      </p:sp>
      <p:sp>
        <p:nvSpPr>
          <p:cNvPr id="10" name="TextBox 9">
            <a:extLst>
              <a:ext uri="{FF2B5EF4-FFF2-40B4-BE49-F238E27FC236}">
                <a16:creationId xmlns:a16="http://schemas.microsoft.com/office/drawing/2014/main" id="{2D099100-8AD2-4A4D-BA54-74E170F4D2D8}"/>
              </a:ext>
            </a:extLst>
          </p:cNvPr>
          <p:cNvSpPr txBox="1"/>
          <p:nvPr/>
        </p:nvSpPr>
        <p:spPr>
          <a:xfrm>
            <a:off x="218771" y="3465757"/>
            <a:ext cx="8215015" cy="2954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l">
              <a:buFont typeface="Arial" panose="020B0604020202020204" pitchFamily="34" charset="0"/>
              <a:buChar char="•"/>
            </a:pPr>
            <a:r>
              <a:rPr lang="en-IN" sz="2400" b="0" i="0" u="none" strike="noStrike" baseline="0" dirty="0">
                <a:solidFill>
                  <a:schemeClr val="tx2">
                    <a:lumMod val="75000"/>
                  </a:schemeClr>
                </a:solidFill>
                <a:latin typeface="TimesNewRoman"/>
              </a:rPr>
              <a:t>Thirty points of </a:t>
            </a:r>
            <a:r>
              <a:rPr lang="en-US" sz="2400" b="0" i="0" u="none" strike="noStrike" baseline="0" dirty="0">
                <a:solidFill>
                  <a:schemeClr val="tx2">
                    <a:lumMod val="75000"/>
                  </a:schemeClr>
                </a:solidFill>
                <a:latin typeface="TimesNewRoman"/>
              </a:rPr>
              <a:t>destructive implies there are 7</a:t>
            </a:r>
            <a:r>
              <a:rPr lang="en-US" sz="2400" b="0" i="0" u="none" strike="noStrike" baseline="0" dirty="0">
                <a:solidFill>
                  <a:schemeClr val="tx2">
                    <a:lumMod val="75000"/>
                  </a:schemeClr>
                </a:solidFill>
                <a:latin typeface="Symbol" panose="05050102010706020507" pitchFamily="18" charset="2"/>
              </a:rPr>
              <a:t></a:t>
            </a:r>
            <a:r>
              <a:rPr lang="en-US" sz="2400" b="0" i="0" u="none" strike="noStrike" baseline="0" dirty="0">
                <a:solidFill>
                  <a:schemeClr val="tx2">
                    <a:lumMod val="75000"/>
                  </a:schemeClr>
                </a:solidFill>
                <a:latin typeface="TimesNewRoman"/>
              </a:rPr>
              <a:t>1</a:t>
            </a:r>
            <a:r>
              <a:rPr lang="en-US" sz="2400" b="0" i="0" u="none" strike="noStrike" baseline="0" dirty="0">
                <a:solidFill>
                  <a:schemeClr val="tx2">
                    <a:lumMod val="75000"/>
                  </a:schemeClr>
                </a:solidFill>
                <a:latin typeface="Symbol" panose="05050102010706020507" pitchFamily="18" charset="2"/>
              </a:rPr>
              <a:t></a:t>
            </a:r>
            <a:r>
              <a:rPr lang="en-US" sz="2400" b="0" i="0" u="none" strike="noStrike" baseline="0" dirty="0">
                <a:solidFill>
                  <a:schemeClr val="tx2">
                    <a:lumMod val="75000"/>
                  </a:schemeClr>
                </a:solidFill>
                <a:latin typeface="TimesNewRoman"/>
              </a:rPr>
              <a:t>7</a:t>
            </a:r>
            <a:r>
              <a:rPr lang="en-US" sz="2400" b="0" i="0" u="none" strike="noStrike" baseline="0" dirty="0">
                <a:solidFill>
                  <a:schemeClr val="tx2">
                    <a:lumMod val="75000"/>
                  </a:schemeClr>
                </a:solidFill>
                <a:latin typeface="Symbol" panose="05050102010706020507" pitchFamily="18" charset="2"/>
              </a:rPr>
              <a:t></a:t>
            </a:r>
            <a:r>
              <a:rPr lang="en-US" sz="2400" b="0" i="0" u="none" strike="noStrike" baseline="0" dirty="0">
                <a:solidFill>
                  <a:schemeClr val="tx2">
                    <a:lumMod val="75000"/>
                  </a:schemeClr>
                </a:solidFill>
                <a:latin typeface="TimesNewRoman"/>
              </a:rPr>
              <a:t>15 on each side of the </a:t>
            </a:r>
            <a:r>
              <a:rPr lang="en-US" sz="2400" b="0" i="1" u="none" strike="noStrike" baseline="0" dirty="0">
                <a:solidFill>
                  <a:schemeClr val="tx2">
                    <a:lumMod val="75000"/>
                  </a:schemeClr>
                </a:solidFill>
                <a:latin typeface="TimesNewRoman,Italic"/>
              </a:rPr>
              <a:t>y </a:t>
            </a:r>
            <a:r>
              <a:rPr lang="en-US" sz="2400" b="0" i="0" u="none" strike="noStrike" baseline="0" dirty="0">
                <a:solidFill>
                  <a:schemeClr val="tx2">
                    <a:lumMod val="75000"/>
                  </a:schemeClr>
                </a:solidFill>
                <a:latin typeface="TimesNewRoman"/>
              </a:rPr>
              <a:t>axis</a:t>
            </a:r>
          </a:p>
          <a:p>
            <a:pPr marL="285750" indent="-285750">
              <a:buFont typeface="Arial" panose="020B0604020202020204" pitchFamily="34" charset="0"/>
              <a:buChar char="•"/>
            </a:pPr>
            <a:r>
              <a:rPr lang="en-US" sz="2400" dirty="0">
                <a:solidFill>
                  <a:schemeClr val="tx2">
                    <a:lumMod val="75000"/>
                  </a:schemeClr>
                </a:solidFill>
                <a:latin typeface="TimesNewRoman"/>
              </a:rPr>
              <a:t>any point on the y axis correspond to a zero phase difference: Sources are coherent</a:t>
            </a:r>
          </a:p>
          <a:p>
            <a:pPr marL="285750" indent="-285750">
              <a:buFont typeface="Arial" panose="020B0604020202020204" pitchFamily="34" charset="0"/>
              <a:buChar char="•"/>
            </a:pPr>
            <a:r>
              <a:rPr lang="en-US" sz="2400" dirty="0">
                <a:solidFill>
                  <a:schemeClr val="tx2">
                    <a:lumMod val="75000"/>
                  </a:schemeClr>
                </a:solidFill>
                <a:latin typeface="TimesNewRoman"/>
              </a:rPr>
              <a:t>7 “dark” points in the first quadrant, one along the +x axis, and 7 in the fourth quadrant, constituting the 15 dark points on the right-hand side of the y axis</a:t>
            </a:r>
          </a:p>
          <a:p>
            <a:pPr marL="285750" indent="-285750" algn="l">
              <a:buFont typeface="Arial" panose="020B0604020202020204" pitchFamily="34" charset="0"/>
              <a:buChar char="•"/>
            </a:pPr>
            <a:endParaRPr lang="en-IN" dirty="0"/>
          </a:p>
        </p:txBody>
      </p:sp>
      <p:grpSp>
        <p:nvGrpSpPr>
          <p:cNvPr id="28" name="Group 27">
            <a:extLst>
              <a:ext uri="{FF2B5EF4-FFF2-40B4-BE49-F238E27FC236}">
                <a16:creationId xmlns:a16="http://schemas.microsoft.com/office/drawing/2014/main" id="{1F6DE127-60ED-475B-A376-2BE658515E69}"/>
              </a:ext>
            </a:extLst>
          </p:cNvPr>
          <p:cNvGrpSpPr/>
          <p:nvPr/>
        </p:nvGrpSpPr>
        <p:grpSpPr>
          <a:xfrm>
            <a:off x="3107082" y="321571"/>
            <a:ext cx="3036248" cy="2548789"/>
            <a:chOff x="3107082" y="321571"/>
            <a:chExt cx="3036248" cy="2548789"/>
          </a:xfrm>
        </p:grpSpPr>
        <p:grpSp>
          <p:nvGrpSpPr>
            <p:cNvPr id="7" name="Group 6">
              <a:extLst>
                <a:ext uri="{FF2B5EF4-FFF2-40B4-BE49-F238E27FC236}">
                  <a16:creationId xmlns:a16="http://schemas.microsoft.com/office/drawing/2014/main" id="{7C66F9B6-1CF1-4963-8F02-AF388E8BCFEF}"/>
                </a:ext>
              </a:extLst>
            </p:cNvPr>
            <p:cNvGrpSpPr/>
            <p:nvPr/>
          </p:nvGrpSpPr>
          <p:grpSpPr>
            <a:xfrm>
              <a:off x="3107082" y="321571"/>
              <a:ext cx="3036248" cy="2548789"/>
              <a:chOff x="3107082" y="321571"/>
              <a:chExt cx="3036248" cy="2548789"/>
            </a:xfrm>
          </p:grpSpPr>
          <p:grpSp>
            <p:nvGrpSpPr>
              <p:cNvPr id="11" name="Group 10">
                <a:extLst>
                  <a:ext uri="{FF2B5EF4-FFF2-40B4-BE49-F238E27FC236}">
                    <a16:creationId xmlns:a16="http://schemas.microsoft.com/office/drawing/2014/main" id="{42E415F5-FF21-4E5C-985D-E0E20E0B5835}"/>
                  </a:ext>
                </a:extLst>
              </p:cNvPr>
              <p:cNvGrpSpPr/>
              <p:nvPr/>
            </p:nvGrpSpPr>
            <p:grpSpPr>
              <a:xfrm>
                <a:off x="3107082" y="706604"/>
                <a:ext cx="3036248" cy="2163756"/>
                <a:chOff x="153650" y="3429000"/>
                <a:chExt cx="4123625" cy="2957178"/>
              </a:xfrm>
            </p:grpSpPr>
            <p:grpSp>
              <p:nvGrpSpPr>
                <p:cNvPr id="13" name="Group 12">
                  <a:extLst>
                    <a:ext uri="{FF2B5EF4-FFF2-40B4-BE49-F238E27FC236}">
                      <a16:creationId xmlns:a16="http://schemas.microsoft.com/office/drawing/2014/main" id="{23CBB7B9-DD1E-4A19-BC09-49B2553FF45D}"/>
                    </a:ext>
                  </a:extLst>
                </p:cNvPr>
                <p:cNvGrpSpPr/>
                <p:nvPr/>
              </p:nvGrpSpPr>
              <p:grpSpPr>
                <a:xfrm>
                  <a:off x="830180" y="3429000"/>
                  <a:ext cx="3080084" cy="2957178"/>
                  <a:chOff x="2791327" y="3179026"/>
                  <a:chExt cx="3080084" cy="2957178"/>
                </a:xfrm>
              </p:grpSpPr>
              <p:pic>
                <p:nvPicPr>
                  <p:cNvPr id="16" name="Picture 15">
                    <a:extLst>
                      <a:ext uri="{FF2B5EF4-FFF2-40B4-BE49-F238E27FC236}">
                        <a16:creationId xmlns:a16="http://schemas.microsoft.com/office/drawing/2014/main" id="{CB3AD383-F997-4845-818A-BE6790BBA3F6}"/>
                      </a:ext>
                    </a:extLst>
                  </p:cNvPr>
                  <p:cNvPicPr>
                    <a:picLocks noChangeAspect="1"/>
                  </p:cNvPicPr>
                  <p:nvPr/>
                </p:nvPicPr>
                <p:blipFill>
                  <a:blip r:embed="rId2"/>
                  <a:stretch>
                    <a:fillRect/>
                  </a:stretch>
                </p:blipFill>
                <p:spPr>
                  <a:xfrm>
                    <a:off x="2791327" y="4172171"/>
                    <a:ext cx="3080084" cy="913885"/>
                  </a:xfrm>
                  <a:prstGeom prst="rect">
                    <a:avLst/>
                  </a:prstGeom>
                </p:spPr>
              </p:pic>
              <p:sp>
                <p:nvSpPr>
                  <p:cNvPr id="17" name="Oval 16">
                    <a:extLst>
                      <a:ext uri="{FF2B5EF4-FFF2-40B4-BE49-F238E27FC236}">
                        <a16:creationId xmlns:a16="http://schemas.microsoft.com/office/drawing/2014/main" id="{44C0E281-B56C-42C6-806A-79C17D65C14F}"/>
                      </a:ext>
                    </a:extLst>
                  </p:cNvPr>
                  <p:cNvSpPr/>
                  <p:nvPr/>
                </p:nvSpPr>
                <p:spPr>
                  <a:xfrm>
                    <a:off x="2791327" y="3179026"/>
                    <a:ext cx="2787348" cy="295717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6EE20F96-FB47-4F54-9201-F6BE84F59EE9}"/>
                      </a:ext>
                    </a:extLst>
                  </p:cNvPr>
                  <p:cNvCxnSpPr/>
                  <p:nvPr/>
                </p:nvCxnSpPr>
                <p:spPr>
                  <a:xfrm flipV="1">
                    <a:off x="3525253" y="3429000"/>
                    <a:ext cx="1395663" cy="1239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5766805-1DE0-4780-83AE-67FDD3F53C69}"/>
                      </a:ext>
                    </a:extLst>
                  </p:cNvPr>
                  <p:cNvCxnSpPr>
                    <a:cxnSpLocks/>
                  </p:cNvCxnSpPr>
                  <p:nvPr/>
                </p:nvCxnSpPr>
                <p:spPr>
                  <a:xfrm flipV="1">
                    <a:off x="4656221" y="3429000"/>
                    <a:ext cx="264695" cy="1239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CA10F12-96B9-49A2-9656-D7E3446DFE6F}"/>
                      </a:ext>
                    </a:extLst>
                  </p:cNvPr>
                  <p:cNvCxnSpPr/>
                  <p:nvPr/>
                </p:nvCxnSpPr>
                <p:spPr>
                  <a:xfrm flipV="1">
                    <a:off x="4078705" y="3429000"/>
                    <a:ext cx="842211" cy="12286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52247B79-60FB-4673-908B-E81C2249F862}"/>
                    </a:ext>
                  </a:extLst>
                </p:cNvPr>
                <p:cNvSpPr txBox="1"/>
                <p:nvPr/>
              </p:nvSpPr>
              <p:spPr>
                <a:xfrm>
                  <a:off x="3733536" y="4622810"/>
                  <a:ext cx="543739" cy="369332"/>
                </a:xfrm>
                <a:prstGeom prst="rect">
                  <a:avLst/>
                </a:prstGeom>
                <a:noFill/>
              </p:spPr>
              <p:txBody>
                <a:bodyPr wrap="none" rtlCol="0">
                  <a:spAutoFit/>
                </a:bodyPr>
                <a:lstStyle/>
                <a:p>
                  <a:r>
                    <a:rPr lang="en-IN" dirty="0">
                      <a:solidFill>
                        <a:srgbClr val="C00000"/>
                      </a:solidFill>
                    </a:rPr>
                    <a:t>min</a:t>
                  </a:r>
                </a:p>
              </p:txBody>
            </p:sp>
            <p:sp>
              <p:nvSpPr>
                <p:cNvPr id="15" name="TextBox 14">
                  <a:extLst>
                    <a:ext uri="{FF2B5EF4-FFF2-40B4-BE49-F238E27FC236}">
                      <a16:creationId xmlns:a16="http://schemas.microsoft.com/office/drawing/2014/main" id="{68EB2EB1-988E-4E0C-9F83-C6ED1F92F8CB}"/>
                    </a:ext>
                  </a:extLst>
                </p:cNvPr>
                <p:cNvSpPr txBox="1"/>
                <p:nvPr/>
              </p:nvSpPr>
              <p:spPr>
                <a:xfrm>
                  <a:off x="153650" y="4622810"/>
                  <a:ext cx="543739" cy="369332"/>
                </a:xfrm>
                <a:prstGeom prst="rect">
                  <a:avLst/>
                </a:prstGeom>
                <a:noFill/>
              </p:spPr>
              <p:txBody>
                <a:bodyPr wrap="none" rtlCol="0">
                  <a:spAutoFit/>
                </a:bodyPr>
                <a:lstStyle/>
                <a:p>
                  <a:r>
                    <a:rPr lang="en-IN" dirty="0">
                      <a:solidFill>
                        <a:srgbClr val="C00000"/>
                      </a:solidFill>
                    </a:rPr>
                    <a:t>min</a:t>
                  </a:r>
                </a:p>
              </p:txBody>
            </p:sp>
          </p:grpSp>
          <p:cxnSp>
            <p:nvCxnSpPr>
              <p:cNvPr id="3" name="Straight Connector 2">
                <a:extLst>
                  <a:ext uri="{FF2B5EF4-FFF2-40B4-BE49-F238E27FC236}">
                    <a16:creationId xmlns:a16="http://schemas.microsoft.com/office/drawing/2014/main" id="{74AB5484-4843-41C1-BC49-8A1532653DA9}"/>
                  </a:ext>
                </a:extLst>
              </p:cNvPr>
              <p:cNvCxnSpPr>
                <a:stCxn id="17" idx="0"/>
                <a:endCxn id="17" idx="4"/>
              </p:cNvCxnSpPr>
              <p:nvPr/>
            </p:nvCxnSpPr>
            <p:spPr>
              <a:xfrm>
                <a:off x="4631384" y="706604"/>
                <a:ext cx="0" cy="2163756"/>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500FA001-1C70-4261-A1D1-1BCBBDD62849}"/>
                  </a:ext>
                </a:extLst>
              </p:cNvPr>
              <p:cNvSpPr txBox="1"/>
              <p:nvPr/>
            </p:nvSpPr>
            <p:spPr>
              <a:xfrm rot="19219182">
                <a:off x="4610346" y="1220451"/>
                <a:ext cx="195537" cy="369332"/>
              </a:xfrm>
              <a:prstGeom prst="rect">
                <a:avLst/>
              </a:prstGeom>
              <a:noFill/>
            </p:spPr>
            <p:txBody>
              <a:bodyPr wrap="square" rtlCol="0">
                <a:spAutoFit/>
              </a:bodyPr>
              <a:lstStyle/>
              <a:p>
                <a:r>
                  <a:rPr lang="en-IN" dirty="0">
                    <a:sym typeface="Symbol" panose="05050102010706020507" pitchFamily="18" charset="2"/>
                  </a:rPr>
                  <a:t></a:t>
                </a:r>
                <a:endParaRPr lang="en-IN" dirty="0"/>
              </a:p>
            </p:txBody>
          </p:sp>
          <p:sp>
            <p:nvSpPr>
              <p:cNvPr id="22" name="TextBox 21">
                <a:extLst>
                  <a:ext uri="{FF2B5EF4-FFF2-40B4-BE49-F238E27FC236}">
                    <a16:creationId xmlns:a16="http://schemas.microsoft.com/office/drawing/2014/main" id="{E4B8FD4B-4CDB-46C4-8B9F-E11170867F97}"/>
                  </a:ext>
                </a:extLst>
              </p:cNvPr>
              <p:cNvSpPr txBox="1"/>
              <p:nvPr/>
            </p:nvSpPr>
            <p:spPr>
              <a:xfrm>
                <a:off x="4407790" y="321571"/>
                <a:ext cx="576889" cy="369332"/>
              </a:xfrm>
              <a:prstGeom prst="rect">
                <a:avLst/>
              </a:prstGeom>
              <a:noFill/>
            </p:spPr>
            <p:txBody>
              <a:bodyPr wrap="none" rtlCol="0">
                <a:spAutoFit/>
              </a:bodyPr>
              <a:lstStyle/>
              <a:p>
                <a:r>
                  <a:rPr lang="en-IN" dirty="0">
                    <a:solidFill>
                      <a:srgbClr val="C00000"/>
                    </a:solidFill>
                  </a:rPr>
                  <a:t>max</a:t>
                </a:r>
              </a:p>
            </p:txBody>
          </p:sp>
          <p:sp>
            <p:nvSpPr>
              <p:cNvPr id="5" name="Oval 4">
                <a:extLst>
                  <a:ext uri="{FF2B5EF4-FFF2-40B4-BE49-F238E27FC236}">
                    <a16:creationId xmlns:a16="http://schemas.microsoft.com/office/drawing/2014/main" id="{66E350CD-0575-41A0-8096-1B45112DEAE5}"/>
                  </a:ext>
                </a:extLst>
              </p:cNvPr>
              <p:cNvSpPr/>
              <p:nvPr/>
            </p:nvSpPr>
            <p:spPr>
              <a:xfrm>
                <a:off x="4613706" y="66088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BCBC3BDB-95AC-4A01-BD97-5759C127078F}"/>
                  </a:ext>
                </a:extLst>
              </p:cNvPr>
              <p:cNvSpPr/>
              <p:nvPr/>
            </p:nvSpPr>
            <p:spPr>
              <a:xfrm>
                <a:off x="5648715" y="176562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6A7697B7-1A68-4821-9ABD-03DD0C9F173C}"/>
                  </a:ext>
                </a:extLst>
              </p:cNvPr>
              <p:cNvSpPr/>
              <p:nvPr/>
            </p:nvSpPr>
            <p:spPr>
              <a:xfrm>
                <a:off x="3574026" y="177340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TextBox 24">
              <a:extLst>
                <a:ext uri="{FF2B5EF4-FFF2-40B4-BE49-F238E27FC236}">
                  <a16:creationId xmlns:a16="http://schemas.microsoft.com/office/drawing/2014/main" id="{3C875414-C325-485B-BCD7-8C4428E0DCF5}"/>
                </a:ext>
              </a:extLst>
            </p:cNvPr>
            <p:cNvSpPr txBox="1"/>
            <p:nvPr/>
          </p:nvSpPr>
          <p:spPr>
            <a:xfrm>
              <a:off x="5140083" y="576021"/>
              <a:ext cx="303288" cy="369332"/>
            </a:xfrm>
            <a:prstGeom prst="rect">
              <a:avLst/>
            </a:prstGeom>
            <a:noFill/>
          </p:spPr>
          <p:txBody>
            <a:bodyPr wrap="none" rtlCol="0">
              <a:spAutoFit/>
            </a:bodyPr>
            <a:lstStyle/>
            <a:p>
              <a:r>
                <a:rPr lang="en-IN" dirty="0"/>
                <a:t>P</a:t>
              </a:r>
            </a:p>
          </p:txBody>
        </p:sp>
        <p:sp>
          <p:nvSpPr>
            <p:cNvPr id="26" name="Oval 25">
              <a:extLst>
                <a:ext uri="{FF2B5EF4-FFF2-40B4-BE49-F238E27FC236}">
                  <a16:creationId xmlns:a16="http://schemas.microsoft.com/office/drawing/2014/main" id="{6B62514F-9713-4C5A-9FBD-1E950D64CD46}"/>
                </a:ext>
              </a:extLst>
            </p:cNvPr>
            <p:cNvSpPr/>
            <p:nvPr/>
          </p:nvSpPr>
          <p:spPr>
            <a:xfrm>
              <a:off x="5175922" y="84379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c 26">
              <a:extLst>
                <a:ext uri="{FF2B5EF4-FFF2-40B4-BE49-F238E27FC236}">
                  <a16:creationId xmlns:a16="http://schemas.microsoft.com/office/drawing/2014/main" id="{D3F7E5F2-F003-47CC-9292-3FC964212961}"/>
                </a:ext>
              </a:extLst>
            </p:cNvPr>
            <p:cNvSpPr/>
            <p:nvPr/>
          </p:nvSpPr>
          <p:spPr>
            <a:xfrm rot="20733356">
              <a:off x="4603474" y="1426755"/>
              <a:ext cx="140813" cy="234666"/>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grpSp>
    </p:spTree>
    <p:extLst>
      <p:ext uri="{BB962C8B-B14F-4D97-AF65-F5344CB8AC3E}">
        <p14:creationId xmlns:p14="http://schemas.microsoft.com/office/powerpoint/2010/main" val="277269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D099100-8AD2-4A4D-BA54-74E170F4D2D8}"/>
                  </a:ext>
                </a:extLst>
              </p:cNvPr>
              <p:cNvSpPr txBox="1"/>
              <p:nvPr/>
            </p:nvSpPr>
            <p:spPr>
              <a:xfrm>
                <a:off x="242834" y="1276010"/>
                <a:ext cx="8215015"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l">
                  <a:buFont typeface="Arial" panose="020B0604020202020204" pitchFamily="34" charset="0"/>
                  <a:buChar char="•"/>
                </a:pPr>
                <a:r>
                  <a:rPr lang="en-US" sz="2400" dirty="0">
                    <a:solidFill>
                      <a:schemeClr val="tx2">
                        <a:lumMod val="75000"/>
                      </a:schemeClr>
                    </a:solidFill>
                    <a:latin typeface="TimesNewRoman"/>
                  </a:rPr>
                  <a:t>the m values for the destructive interference can be counted from one closest to the y and at x axis m=7</a:t>
                </a:r>
                <a:endParaRPr lang="en-IN" sz="2400" dirty="0">
                  <a:solidFill>
                    <a:schemeClr val="tx2">
                      <a:lumMod val="75000"/>
                    </a:schemeClr>
                  </a:solidFill>
                  <a:latin typeface="TimesNewRoman"/>
                </a:endParaRPr>
              </a:p>
              <a:p>
                <a:pPr marL="285750" indent="-285750" algn="l">
                  <a:buFont typeface="Arial" panose="020B0604020202020204" pitchFamily="34" charset="0"/>
                  <a:buChar char="•"/>
                </a:pPr>
                <a:r>
                  <a:rPr lang="en-IN" sz="2400" dirty="0">
                    <a:solidFill>
                      <a:schemeClr val="tx2">
                        <a:lumMod val="75000"/>
                      </a:schemeClr>
                    </a:solidFill>
                    <a:latin typeface="TimesNewRoman"/>
                  </a:rPr>
                  <a:t>It corresponds to </a:t>
                </a:r>
                <a14:m>
                  <m:oMath xmlns:m="http://schemas.openxmlformats.org/officeDocument/2006/math">
                    <m:r>
                      <a:rPr lang="en-IN" sz="2400" b="0" i="1" smtClean="0">
                        <a:solidFill>
                          <a:schemeClr val="tx2">
                            <a:lumMod val="75000"/>
                          </a:schemeClr>
                        </a:solidFill>
                        <a:latin typeface="Cambria Math" panose="02040503050406030204" pitchFamily="18" charset="0"/>
                      </a:rPr>
                      <m:t>𝜃</m:t>
                    </m:r>
                    <m:r>
                      <a:rPr lang="en-IN" sz="2400" b="0" i="1" smtClean="0">
                        <a:solidFill>
                          <a:schemeClr val="tx2">
                            <a:lumMod val="75000"/>
                          </a:schemeClr>
                        </a:solidFill>
                        <a:latin typeface="Cambria Math" panose="02040503050406030204" pitchFamily="18" charset="0"/>
                      </a:rPr>
                      <m:t>=90°</m:t>
                    </m:r>
                  </m:oMath>
                </a14:m>
                <a:endParaRPr lang="en-US" sz="2400" dirty="0">
                  <a:solidFill>
                    <a:schemeClr val="tx2">
                      <a:lumMod val="75000"/>
                    </a:schemeClr>
                  </a:solidFill>
                  <a:latin typeface="TimesNewRoman"/>
                </a:endParaRPr>
              </a:p>
            </p:txBody>
          </p:sp>
        </mc:Choice>
        <mc:Fallback xmlns="">
          <p:sp>
            <p:nvSpPr>
              <p:cNvPr id="10" name="TextBox 9">
                <a:extLst>
                  <a:ext uri="{FF2B5EF4-FFF2-40B4-BE49-F238E27FC236}">
                    <a16:creationId xmlns:a16="http://schemas.microsoft.com/office/drawing/2014/main" id="{2D099100-8AD2-4A4D-BA54-74E170F4D2D8}"/>
                  </a:ext>
                </a:extLst>
              </p:cNvPr>
              <p:cNvSpPr txBox="1">
                <a:spLocks noRot="1" noChangeAspect="1" noMove="1" noResize="1" noEditPoints="1" noAdjustHandles="1" noChangeArrowheads="1" noChangeShapeType="1" noTextEdit="1"/>
              </p:cNvSpPr>
              <p:nvPr/>
            </p:nvSpPr>
            <p:spPr>
              <a:xfrm>
                <a:off x="242834" y="1276010"/>
                <a:ext cx="8215015" cy="1200329"/>
              </a:xfrm>
              <a:prstGeom prst="rect">
                <a:avLst/>
              </a:prstGeom>
              <a:blipFill>
                <a:blip r:embed="rId2"/>
                <a:stretch>
                  <a:fillRect l="-1039" t="-4061" b="-10660"/>
                </a:stretch>
              </a:blipFill>
              <a:ln w="12700" cap="flat">
                <a:noFill/>
                <a:miter lim="400000"/>
              </a:ln>
              <a:effectLst/>
            </p:spPr>
            <p:txBody>
              <a:bodyPr/>
              <a:lstStyle/>
              <a:p>
                <a:r>
                  <a:rPr lang="en-IN">
                    <a:noFill/>
                  </a:rPr>
                  <a:t> </a:t>
                </a:r>
              </a:p>
            </p:txBody>
          </p:sp>
        </mc:Fallback>
      </mc:AlternateContent>
      <p:pic>
        <p:nvPicPr>
          <p:cNvPr id="3" name="Picture 2">
            <a:extLst>
              <a:ext uri="{FF2B5EF4-FFF2-40B4-BE49-F238E27FC236}">
                <a16:creationId xmlns:a16="http://schemas.microsoft.com/office/drawing/2014/main" id="{4427867F-9948-4103-AE6F-155BD756CE9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07389" y="3645826"/>
            <a:ext cx="4355792" cy="913885"/>
          </a:xfrm>
          <a:prstGeom prst="rect">
            <a:avLst/>
          </a:prstGeom>
        </p:spPr>
      </p:pic>
      <p:sp>
        <p:nvSpPr>
          <p:cNvPr id="11" name="TextBox 10">
            <a:extLst>
              <a:ext uri="{FF2B5EF4-FFF2-40B4-BE49-F238E27FC236}">
                <a16:creationId xmlns:a16="http://schemas.microsoft.com/office/drawing/2014/main" id="{A00148F9-BE11-4085-B4E0-6E4A17DE3DE8}"/>
              </a:ext>
            </a:extLst>
          </p:cNvPr>
          <p:cNvSpPr txBox="1"/>
          <p:nvPr/>
        </p:nvSpPr>
        <p:spPr>
          <a:xfrm>
            <a:off x="132348" y="214538"/>
            <a:ext cx="164553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C00000"/>
                </a:solidFill>
                <a:effectLst/>
                <a:uFillTx/>
                <a:latin typeface="Times New Roman" panose="02020603050405020304" pitchFamily="18" charset="0"/>
                <a:cs typeface="Times New Roman" panose="02020603050405020304" pitchFamily="18" charset="0"/>
                <a:sym typeface="Gill Sans"/>
              </a:rPr>
              <a:t>Solution</a:t>
            </a:r>
          </a:p>
        </p:txBody>
      </p:sp>
      <p:grpSp>
        <p:nvGrpSpPr>
          <p:cNvPr id="13" name="Group 12">
            <a:extLst>
              <a:ext uri="{FF2B5EF4-FFF2-40B4-BE49-F238E27FC236}">
                <a16:creationId xmlns:a16="http://schemas.microsoft.com/office/drawing/2014/main" id="{D5D19C44-86E3-45D1-BA95-962FCD1B96AB}"/>
              </a:ext>
            </a:extLst>
          </p:cNvPr>
          <p:cNvGrpSpPr/>
          <p:nvPr/>
        </p:nvGrpSpPr>
        <p:grpSpPr>
          <a:xfrm>
            <a:off x="4984679" y="2474309"/>
            <a:ext cx="3303060" cy="2548789"/>
            <a:chOff x="3107082" y="321571"/>
            <a:chExt cx="3303060" cy="2548789"/>
          </a:xfrm>
        </p:grpSpPr>
        <p:grpSp>
          <p:nvGrpSpPr>
            <p:cNvPr id="14" name="Group 13">
              <a:extLst>
                <a:ext uri="{FF2B5EF4-FFF2-40B4-BE49-F238E27FC236}">
                  <a16:creationId xmlns:a16="http://schemas.microsoft.com/office/drawing/2014/main" id="{16EE71CD-27A3-4FCA-9984-3A035254A5B8}"/>
                </a:ext>
              </a:extLst>
            </p:cNvPr>
            <p:cNvGrpSpPr/>
            <p:nvPr/>
          </p:nvGrpSpPr>
          <p:grpSpPr>
            <a:xfrm>
              <a:off x="3107082" y="321571"/>
              <a:ext cx="3303060" cy="2548789"/>
              <a:chOff x="3107082" y="321571"/>
              <a:chExt cx="3303060" cy="2548789"/>
            </a:xfrm>
          </p:grpSpPr>
          <p:grpSp>
            <p:nvGrpSpPr>
              <p:cNvPr id="18" name="Group 17">
                <a:extLst>
                  <a:ext uri="{FF2B5EF4-FFF2-40B4-BE49-F238E27FC236}">
                    <a16:creationId xmlns:a16="http://schemas.microsoft.com/office/drawing/2014/main" id="{76FF1686-6720-4DF1-A38F-B57374853672}"/>
                  </a:ext>
                </a:extLst>
              </p:cNvPr>
              <p:cNvGrpSpPr/>
              <p:nvPr/>
            </p:nvGrpSpPr>
            <p:grpSpPr>
              <a:xfrm>
                <a:off x="3107082" y="706604"/>
                <a:ext cx="3303060" cy="2163756"/>
                <a:chOff x="153650" y="3429000"/>
                <a:chExt cx="4485991" cy="2957178"/>
              </a:xfrm>
            </p:grpSpPr>
            <p:grpSp>
              <p:nvGrpSpPr>
                <p:cNvPr id="25" name="Group 24">
                  <a:extLst>
                    <a:ext uri="{FF2B5EF4-FFF2-40B4-BE49-F238E27FC236}">
                      <a16:creationId xmlns:a16="http://schemas.microsoft.com/office/drawing/2014/main" id="{6B025C36-CF27-40B0-95B0-1FDF7582119C}"/>
                    </a:ext>
                  </a:extLst>
                </p:cNvPr>
                <p:cNvGrpSpPr/>
                <p:nvPr/>
              </p:nvGrpSpPr>
              <p:grpSpPr>
                <a:xfrm>
                  <a:off x="830180" y="3429000"/>
                  <a:ext cx="3080084" cy="2957178"/>
                  <a:chOff x="2791327" y="3179026"/>
                  <a:chExt cx="3080084" cy="2957178"/>
                </a:xfrm>
              </p:grpSpPr>
              <p:pic>
                <p:nvPicPr>
                  <p:cNvPr id="28" name="Picture 27">
                    <a:extLst>
                      <a:ext uri="{FF2B5EF4-FFF2-40B4-BE49-F238E27FC236}">
                        <a16:creationId xmlns:a16="http://schemas.microsoft.com/office/drawing/2014/main" id="{4911BAD6-0DE2-49BE-B168-37D98E1C29B2}"/>
                      </a:ext>
                    </a:extLst>
                  </p:cNvPr>
                  <p:cNvPicPr>
                    <a:picLocks noChangeAspect="1"/>
                  </p:cNvPicPr>
                  <p:nvPr/>
                </p:nvPicPr>
                <p:blipFill>
                  <a:blip r:embed="rId4"/>
                  <a:stretch>
                    <a:fillRect/>
                  </a:stretch>
                </p:blipFill>
                <p:spPr>
                  <a:xfrm>
                    <a:off x="2791327" y="4172171"/>
                    <a:ext cx="3080084" cy="913885"/>
                  </a:xfrm>
                  <a:prstGeom prst="rect">
                    <a:avLst/>
                  </a:prstGeom>
                </p:spPr>
              </p:pic>
              <p:sp>
                <p:nvSpPr>
                  <p:cNvPr id="29" name="Oval 28">
                    <a:extLst>
                      <a:ext uri="{FF2B5EF4-FFF2-40B4-BE49-F238E27FC236}">
                        <a16:creationId xmlns:a16="http://schemas.microsoft.com/office/drawing/2014/main" id="{68CA08A6-C6D2-47B9-B901-C8D8827FDCAD}"/>
                      </a:ext>
                    </a:extLst>
                  </p:cNvPr>
                  <p:cNvSpPr/>
                  <p:nvPr/>
                </p:nvSpPr>
                <p:spPr>
                  <a:xfrm>
                    <a:off x="2791327" y="3179026"/>
                    <a:ext cx="2787348" cy="295717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0" name="Straight Connector 29">
                    <a:extLst>
                      <a:ext uri="{FF2B5EF4-FFF2-40B4-BE49-F238E27FC236}">
                        <a16:creationId xmlns:a16="http://schemas.microsoft.com/office/drawing/2014/main" id="{025CA061-638C-43D4-AE3D-BF9CC470E7B0}"/>
                      </a:ext>
                    </a:extLst>
                  </p:cNvPr>
                  <p:cNvCxnSpPr/>
                  <p:nvPr/>
                </p:nvCxnSpPr>
                <p:spPr>
                  <a:xfrm flipV="1">
                    <a:off x="3525253" y="3429000"/>
                    <a:ext cx="1395663" cy="1239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57DD9B-5D13-4455-8363-7670CFD976CE}"/>
                      </a:ext>
                    </a:extLst>
                  </p:cNvPr>
                  <p:cNvCxnSpPr>
                    <a:cxnSpLocks/>
                  </p:cNvCxnSpPr>
                  <p:nvPr/>
                </p:nvCxnSpPr>
                <p:spPr>
                  <a:xfrm flipV="1">
                    <a:off x="4656221" y="3429000"/>
                    <a:ext cx="264695" cy="1239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896DD2C-1C4B-4622-9800-AC30D8C33A03}"/>
                      </a:ext>
                    </a:extLst>
                  </p:cNvPr>
                  <p:cNvCxnSpPr/>
                  <p:nvPr/>
                </p:nvCxnSpPr>
                <p:spPr>
                  <a:xfrm flipV="1">
                    <a:off x="4078705" y="3429000"/>
                    <a:ext cx="842211" cy="12286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C44809CD-001F-40D6-8C96-4ACE1148096A}"/>
                    </a:ext>
                  </a:extLst>
                </p:cNvPr>
                <p:cNvSpPr txBox="1"/>
                <p:nvPr/>
              </p:nvSpPr>
              <p:spPr>
                <a:xfrm>
                  <a:off x="3733536" y="4622810"/>
                  <a:ext cx="906105" cy="504761"/>
                </a:xfrm>
                <a:prstGeom prst="rect">
                  <a:avLst/>
                </a:prstGeom>
                <a:noFill/>
              </p:spPr>
              <p:txBody>
                <a:bodyPr wrap="none" rtlCol="0">
                  <a:spAutoFit/>
                </a:bodyPr>
                <a:lstStyle/>
                <a:p>
                  <a:r>
                    <a:rPr lang="en-IN" dirty="0">
                      <a:solidFill>
                        <a:srgbClr val="C00000"/>
                      </a:solidFill>
                    </a:rPr>
                    <a:t>m= 7</a:t>
                  </a:r>
                </a:p>
              </p:txBody>
            </p:sp>
            <p:sp>
              <p:nvSpPr>
                <p:cNvPr id="27" name="TextBox 26">
                  <a:extLst>
                    <a:ext uri="{FF2B5EF4-FFF2-40B4-BE49-F238E27FC236}">
                      <a16:creationId xmlns:a16="http://schemas.microsoft.com/office/drawing/2014/main" id="{7759759D-AD16-483C-BB76-93DEB8A5A893}"/>
                    </a:ext>
                  </a:extLst>
                </p:cNvPr>
                <p:cNvSpPr txBox="1"/>
                <p:nvPr/>
              </p:nvSpPr>
              <p:spPr>
                <a:xfrm>
                  <a:off x="153650" y="4622810"/>
                  <a:ext cx="543739" cy="369332"/>
                </a:xfrm>
                <a:prstGeom prst="rect">
                  <a:avLst/>
                </a:prstGeom>
                <a:noFill/>
              </p:spPr>
              <p:txBody>
                <a:bodyPr wrap="none" rtlCol="0">
                  <a:spAutoFit/>
                </a:bodyPr>
                <a:lstStyle/>
                <a:p>
                  <a:r>
                    <a:rPr lang="en-IN" dirty="0">
                      <a:solidFill>
                        <a:srgbClr val="C00000"/>
                      </a:solidFill>
                    </a:rPr>
                    <a:t>min</a:t>
                  </a:r>
                </a:p>
              </p:txBody>
            </p:sp>
          </p:grpSp>
          <p:cxnSp>
            <p:nvCxnSpPr>
              <p:cNvPr id="19" name="Straight Connector 18">
                <a:extLst>
                  <a:ext uri="{FF2B5EF4-FFF2-40B4-BE49-F238E27FC236}">
                    <a16:creationId xmlns:a16="http://schemas.microsoft.com/office/drawing/2014/main" id="{5B133211-964C-487A-8C00-909208328E29}"/>
                  </a:ext>
                </a:extLst>
              </p:cNvPr>
              <p:cNvCxnSpPr>
                <a:cxnSpLocks/>
                <a:stCxn id="29" idx="0"/>
                <a:endCxn id="29" idx="4"/>
              </p:cNvCxnSpPr>
              <p:nvPr/>
            </p:nvCxnSpPr>
            <p:spPr>
              <a:xfrm>
                <a:off x="4631384" y="706604"/>
                <a:ext cx="0" cy="2163756"/>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B2CA4615-5D48-4D82-BFC7-2876138D83C6}"/>
                  </a:ext>
                </a:extLst>
              </p:cNvPr>
              <p:cNvSpPr txBox="1"/>
              <p:nvPr/>
            </p:nvSpPr>
            <p:spPr>
              <a:xfrm rot="19219182">
                <a:off x="4610346" y="1220451"/>
                <a:ext cx="195537" cy="369332"/>
              </a:xfrm>
              <a:prstGeom prst="rect">
                <a:avLst/>
              </a:prstGeom>
              <a:noFill/>
            </p:spPr>
            <p:txBody>
              <a:bodyPr wrap="square" rtlCol="0">
                <a:spAutoFit/>
              </a:bodyPr>
              <a:lstStyle/>
              <a:p>
                <a:r>
                  <a:rPr lang="en-IN" dirty="0">
                    <a:sym typeface="Symbol" panose="05050102010706020507" pitchFamily="18" charset="2"/>
                  </a:rPr>
                  <a:t></a:t>
                </a:r>
                <a:endParaRPr lang="en-IN" dirty="0"/>
              </a:p>
            </p:txBody>
          </p:sp>
          <p:sp>
            <p:nvSpPr>
              <p:cNvPr id="21" name="TextBox 20">
                <a:extLst>
                  <a:ext uri="{FF2B5EF4-FFF2-40B4-BE49-F238E27FC236}">
                    <a16:creationId xmlns:a16="http://schemas.microsoft.com/office/drawing/2014/main" id="{B467B8BD-D2E1-4C3C-8332-E6CCC09BF84B}"/>
                  </a:ext>
                </a:extLst>
              </p:cNvPr>
              <p:cNvSpPr txBox="1"/>
              <p:nvPr/>
            </p:nvSpPr>
            <p:spPr>
              <a:xfrm>
                <a:off x="4407790" y="321571"/>
                <a:ext cx="576889" cy="369332"/>
              </a:xfrm>
              <a:prstGeom prst="rect">
                <a:avLst/>
              </a:prstGeom>
              <a:noFill/>
            </p:spPr>
            <p:txBody>
              <a:bodyPr wrap="none" rtlCol="0">
                <a:spAutoFit/>
              </a:bodyPr>
              <a:lstStyle/>
              <a:p>
                <a:r>
                  <a:rPr lang="en-IN" dirty="0">
                    <a:solidFill>
                      <a:srgbClr val="C00000"/>
                    </a:solidFill>
                  </a:rPr>
                  <a:t>max</a:t>
                </a:r>
              </a:p>
            </p:txBody>
          </p:sp>
          <p:sp>
            <p:nvSpPr>
              <p:cNvPr id="22" name="Oval 21">
                <a:extLst>
                  <a:ext uri="{FF2B5EF4-FFF2-40B4-BE49-F238E27FC236}">
                    <a16:creationId xmlns:a16="http://schemas.microsoft.com/office/drawing/2014/main" id="{5CF0F8DA-DEC0-4D72-8E78-CE6DD5F236FB}"/>
                  </a:ext>
                </a:extLst>
              </p:cNvPr>
              <p:cNvSpPr/>
              <p:nvPr/>
            </p:nvSpPr>
            <p:spPr>
              <a:xfrm>
                <a:off x="4613706" y="66088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EAED6050-F576-449C-B022-A866B49B7FA8}"/>
                  </a:ext>
                </a:extLst>
              </p:cNvPr>
              <p:cNvSpPr/>
              <p:nvPr/>
            </p:nvSpPr>
            <p:spPr>
              <a:xfrm>
                <a:off x="5648715" y="176562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6E956F79-45EA-4150-848A-A3848B5A96BA}"/>
                  </a:ext>
                </a:extLst>
              </p:cNvPr>
              <p:cNvSpPr/>
              <p:nvPr/>
            </p:nvSpPr>
            <p:spPr>
              <a:xfrm>
                <a:off x="3574026" y="177340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TextBox 14">
              <a:extLst>
                <a:ext uri="{FF2B5EF4-FFF2-40B4-BE49-F238E27FC236}">
                  <a16:creationId xmlns:a16="http://schemas.microsoft.com/office/drawing/2014/main" id="{5066DC44-6F64-4411-9741-D8BC28E69944}"/>
                </a:ext>
              </a:extLst>
            </p:cNvPr>
            <p:cNvSpPr txBox="1"/>
            <p:nvPr/>
          </p:nvSpPr>
          <p:spPr>
            <a:xfrm>
              <a:off x="5140083" y="576021"/>
              <a:ext cx="303288" cy="369332"/>
            </a:xfrm>
            <a:prstGeom prst="rect">
              <a:avLst/>
            </a:prstGeom>
            <a:noFill/>
          </p:spPr>
          <p:txBody>
            <a:bodyPr wrap="none" rtlCol="0">
              <a:spAutoFit/>
            </a:bodyPr>
            <a:lstStyle/>
            <a:p>
              <a:r>
                <a:rPr lang="en-IN" dirty="0"/>
                <a:t>P</a:t>
              </a:r>
            </a:p>
          </p:txBody>
        </p:sp>
        <p:sp>
          <p:nvSpPr>
            <p:cNvPr id="16" name="Oval 15">
              <a:extLst>
                <a:ext uri="{FF2B5EF4-FFF2-40B4-BE49-F238E27FC236}">
                  <a16:creationId xmlns:a16="http://schemas.microsoft.com/office/drawing/2014/main" id="{59576C68-731C-4543-B58D-F475E448E5D9}"/>
                </a:ext>
              </a:extLst>
            </p:cNvPr>
            <p:cNvSpPr/>
            <p:nvPr/>
          </p:nvSpPr>
          <p:spPr>
            <a:xfrm>
              <a:off x="5175922" y="84379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c 16">
              <a:extLst>
                <a:ext uri="{FF2B5EF4-FFF2-40B4-BE49-F238E27FC236}">
                  <a16:creationId xmlns:a16="http://schemas.microsoft.com/office/drawing/2014/main" id="{83C9AA54-29DD-4B1B-95FF-AC7ED604AFD6}"/>
                </a:ext>
              </a:extLst>
            </p:cNvPr>
            <p:cNvSpPr/>
            <p:nvPr/>
          </p:nvSpPr>
          <p:spPr>
            <a:xfrm rot="20733356">
              <a:off x="4603474" y="1426755"/>
              <a:ext cx="140813" cy="234666"/>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grpSp>
    </p:spTree>
    <p:extLst>
      <p:ext uri="{BB962C8B-B14F-4D97-AF65-F5344CB8AC3E}">
        <p14:creationId xmlns:p14="http://schemas.microsoft.com/office/powerpoint/2010/main" val="244400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01BFE-0B09-4D79-BD6C-7BDA651211F3}"/>
              </a:ext>
            </a:extLst>
          </p:cNvPr>
          <p:cNvSpPr txBox="1"/>
          <p:nvPr/>
        </p:nvSpPr>
        <p:spPr>
          <a:xfrm>
            <a:off x="2767238" y="3844"/>
            <a:ext cx="458606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400" b="1" dirty="0">
                <a:solidFill>
                  <a:srgbClr val="C00000"/>
                </a:solidFill>
                <a:latin typeface="TimesLTPro-BoldItalic"/>
              </a:rPr>
              <a:t>Youngs double slit</a:t>
            </a:r>
          </a:p>
        </p:txBody>
      </p:sp>
      <p:sp>
        <p:nvSpPr>
          <p:cNvPr id="9" name="TextBox 8">
            <a:extLst>
              <a:ext uri="{FF2B5EF4-FFF2-40B4-BE49-F238E27FC236}">
                <a16:creationId xmlns:a16="http://schemas.microsoft.com/office/drawing/2014/main" id="{FFFB3982-DAC5-44E5-87A2-0EB4C42EBD82}"/>
              </a:ext>
            </a:extLst>
          </p:cNvPr>
          <p:cNvSpPr txBox="1"/>
          <p:nvPr/>
        </p:nvSpPr>
        <p:spPr>
          <a:xfrm>
            <a:off x="233672" y="717117"/>
            <a:ext cx="4826599"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sz="2400" dirty="0">
                <a:solidFill>
                  <a:schemeClr val="tx2">
                    <a:lumMod val="75000"/>
                  </a:schemeClr>
                </a:solidFill>
                <a:latin typeface="TimesNewRoman"/>
              </a:rPr>
              <a:t>3. Radio waves from a star, of wavelength 250 m, reach a radio telescope by two separate paths, as shown in Figure. One is a direct path to the receiver, which is situated on the edge of a cliff by the ocean. The second is by reflection off the water. The first minimum of destructive interference occurs when the star is u 5 25.0° above the horizon. Find the height of the cliff. </a:t>
            </a:r>
            <a:r>
              <a:rPr lang="en-IN" sz="2400" dirty="0">
                <a:solidFill>
                  <a:schemeClr val="tx2">
                    <a:lumMod val="75000"/>
                  </a:schemeClr>
                </a:solidFill>
                <a:latin typeface="TimesNewRoman"/>
              </a:rPr>
              <a:t>Assume no phase change on reflection.</a:t>
            </a:r>
            <a:endParaRPr lang="en-IN" sz="2400" dirty="0">
              <a:solidFill>
                <a:schemeClr val="tx2">
                  <a:lumMod val="75000"/>
                </a:schemeClr>
              </a:solidFill>
              <a:latin typeface="TimesNewRoman"/>
              <a:sym typeface="Gill Sans"/>
            </a:endParaRPr>
          </a:p>
        </p:txBody>
      </p:sp>
      <p:pic>
        <p:nvPicPr>
          <p:cNvPr id="5" name="Picture 4">
            <a:extLst>
              <a:ext uri="{FF2B5EF4-FFF2-40B4-BE49-F238E27FC236}">
                <a16:creationId xmlns:a16="http://schemas.microsoft.com/office/drawing/2014/main" id="{D21180C0-A2C4-45DF-BC51-55EC27C8350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638459" y="352826"/>
            <a:ext cx="3200847" cy="2019582"/>
          </a:xfrm>
          <a:prstGeom prst="rect">
            <a:avLst/>
          </a:prstGeom>
        </p:spPr>
      </p:pic>
    </p:spTree>
    <p:extLst>
      <p:ext uri="{BB962C8B-B14F-4D97-AF65-F5344CB8AC3E}">
        <p14:creationId xmlns:p14="http://schemas.microsoft.com/office/powerpoint/2010/main" val="1076377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376321D990243BCF387BF0DFDD19D" ma:contentTypeVersion="9" ma:contentTypeDescription="Create a new document." ma:contentTypeScope="" ma:versionID="0aedef549c164c34712370ab5805c01b">
  <xsd:schema xmlns:xsd="http://www.w3.org/2001/XMLSchema" xmlns:xs="http://www.w3.org/2001/XMLSchema" xmlns:p="http://schemas.microsoft.com/office/2006/metadata/properties" xmlns:ns2="e1c6362d-a4cf-4332-97ee-bae0976acd4c" xmlns:ns3="73e7f7fa-ec36-4c47-a2e2-92953579c3c2" targetNamespace="http://schemas.microsoft.com/office/2006/metadata/properties" ma:root="true" ma:fieldsID="298552c5650e39ae737aa9419065ea44" ns2:_="" ns3:_="">
    <xsd:import namespace="e1c6362d-a4cf-4332-97ee-bae0976acd4c"/>
    <xsd:import namespace="73e7f7fa-ec36-4c47-a2e2-92953579c3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6362d-a4cf-4332-97ee-bae0976acd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e7f7fa-ec36-4c47-a2e2-92953579c3c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1c6362d-a4cf-4332-97ee-bae0976acd4c" xsi:nil="true"/>
  </documentManagement>
</p:properties>
</file>

<file path=customXml/itemProps1.xml><?xml version="1.0" encoding="utf-8"?>
<ds:datastoreItem xmlns:ds="http://schemas.openxmlformats.org/officeDocument/2006/customXml" ds:itemID="{69E5A619-6311-4BFC-AC6A-800FA8A1D7FA}"/>
</file>

<file path=customXml/itemProps2.xml><?xml version="1.0" encoding="utf-8"?>
<ds:datastoreItem xmlns:ds="http://schemas.openxmlformats.org/officeDocument/2006/customXml" ds:itemID="{E14ED379-91E1-4ADC-B738-FCF787A36AE5}">
  <ds:schemaRefs>
    <ds:schemaRef ds:uri="http://schemas.microsoft.com/sharepoint/v3/contenttype/forms"/>
  </ds:schemaRefs>
</ds:datastoreItem>
</file>

<file path=customXml/itemProps3.xml><?xml version="1.0" encoding="utf-8"?>
<ds:datastoreItem xmlns:ds="http://schemas.openxmlformats.org/officeDocument/2006/customXml" ds:itemID="{C29C24F6-5582-4448-8734-B74F0EAF68A5}">
  <ds:schemaRefs>
    <ds:schemaRef ds:uri="16c05727-aa75-4e4a-9b5f-8a80a1165891"/>
    <ds:schemaRef ds:uri="http://purl.org/dc/dcmitype/"/>
    <ds:schemaRef ds:uri="http://schemas.microsoft.com/office/infopath/2007/PartnerControls"/>
    <ds:schemaRef ds:uri="http://schemas.microsoft.com/office/2006/metadata/properties"/>
    <ds:schemaRef ds:uri="http://schemas.microsoft.com/office/2006/documentManagement/types"/>
    <ds:schemaRef ds:uri="http://purl.org/dc/terms/"/>
    <ds:schemaRef ds:uri="http://purl.org/dc/elements/1.1/"/>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4545</TotalTime>
  <Words>1472</Words>
  <Application>Microsoft Office PowerPoint</Application>
  <PresentationFormat>Letter Paper (8.5x11 in)</PresentationFormat>
  <Paragraphs>110</Paragraphs>
  <Slides>22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Arial</vt:lpstr>
      <vt:lpstr>Bradley Hand ITC</vt:lpstr>
      <vt:lpstr>Calibri</vt:lpstr>
      <vt:lpstr>Calibri Light</vt:lpstr>
      <vt:lpstr>Cambria Math</vt:lpstr>
      <vt:lpstr>Franklin Gothic Book</vt:lpstr>
      <vt:lpstr>Franklin Gothic Demi</vt:lpstr>
      <vt:lpstr>Symbol</vt:lpstr>
      <vt:lpstr>Times New Roman</vt:lpstr>
      <vt:lpstr>TimesLTPro-BoldItalic</vt:lpstr>
      <vt:lpstr>TimesNewRoman</vt:lpstr>
      <vt:lpstr>TimesNewRoman,Italic</vt:lpstr>
      <vt:lpstr>Office Theme</vt:lpstr>
      <vt:lpstr>OPtics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OPtics</dc:title>
  <dc:creator>Lakshmi Mohan (SCIENCE)</dc:creator>
  <cp:lastModifiedBy>Dr. Ramasubramanian S [Sciences]</cp:lastModifiedBy>
  <cp:revision>120</cp:revision>
  <cp:lastPrinted>2021-06-09T03:51:31Z</cp:lastPrinted>
  <dcterms:created xsi:type="dcterms:W3CDTF">2021-05-21T05:13:26Z</dcterms:created>
  <dcterms:modified xsi:type="dcterms:W3CDTF">2021-06-09T03:51:53Z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0x010100EF5376321D990243BCF387BF0DFDD19D</vt:lpwstr>
  </property>
</Properties>
</file>