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3" r:id="rId5"/>
    <p:sldId id="256" r:id="rId6"/>
    <p:sldId id="263" r:id="rId7"/>
    <p:sldId id="257" r:id="rId8"/>
    <p:sldId id="259" r:id="rId9"/>
    <p:sldId id="260" r:id="rId10"/>
    <p:sldId id="261" r:id="rId11"/>
    <p:sldId id="266" r:id="rId12"/>
    <p:sldId id="267" r:id="rId13"/>
    <p:sldId id="269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ECCEA-9391-4B88-8854-6F8C52B4A589}" v="9" dt="2021-10-10T03:20:41.725"/>
    <p1510:client id="{71DB6CB9-DCD6-4FDF-946C-5808BA551D62}" v="4" dt="2021-10-25T17:17:27.432"/>
    <p1510:client id="{777C57C2-0FDC-4AA1-A201-46FF50862167}" v="1" dt="2021-10-25T14:02:08.232"/>
    <p1510:client id="{D1A0559C-E449-4B11-844F-51B711DF5C63}" v="1" dt="2021-10-25T16:52:05.871"/>
    <p1510:client id="{E4DCFD32-D49F-4F03-92AD-4989DED03623}" v="3" dt="2021-10-11T14:07:02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M - [CYSA.1023793]" userId="S::cysa.1023793@cb.students.amrita.edu::9a20e4e2-a8ae-4706-8094-78d9a16d5f00" providerId="AD" clId="Web-{623ECCEA-9391-4B88-8854-6F8C52B4A589}"/>
    <pc:docChg chg="modSld">
      <pc:chgData name="Kishore M - [CYSA.1023793]" userId="S::cysa.1023793@cb.students.amrita.edu::9a20e4e2-a8ae-4706-8094-78d9a16d5f00" providerId="AD" clId="Web-{623ECCEA-9391-4B88-8854-6F8C52B4A589}" dt="2021-10-10T03:20:41.725" v="8" actId="1076"/>
      <pc:docMkLst>
        <pc:docMk/>
      </pc:docMkLst>
      <pc:sldChg chg="modSp">
        <pc:chgData name="Kishore M - [CYSA.1023793]" userId="S::cysa.1023793@cb.students.amrita.edu::9a20e4e2-a8ae-4706-8094-78d9a16d5f00" providerId="AD" clId="Web-{623ECCEA-9391-4B88-8854-6F8C52B4A589}" dt="2021-10-10T03:20:41.725" v="8" actId="1076"/>
        <pc:sldMkLst>
          <pc:docMk/>
          <pc:sldMk cId="872732942" sldId="259"/>
        </pc:sldMkLst>
        <pc:spChg chg="mod">
          <ac:chgData name="Kishore M - [CYSA.1023793]" userId="S::cysa.1023793@cb.students.amrita.edu::9a20e4e2-a8ae-4706-8094-78d9a16d5f00" providerId="AD" clId="Web-{623ECCEA-9391-4B88-8854-6F8C52B4A589}" dt="2021-10-10T03:20:41.725" v="8" actId="1076"/>
          <ac:spMkLst>
            <pc:docMk/>
            <pc:sldMk cId="872732942" sldId="259"/>
            <ac:spMk id="3" creationId="{00000000-0000-0000-0000-000000000000}"/>
          </ac:spMkLst>
        </pc:spChg>
      </pc:sldChg>
      <pc:sldChg chg="addSp delSp modSp">
        <pc:chgData name="Kishore M - [CYSA.1023793]" userId="S::cysa.1023793@cb.students.amrita.edu::9a20e4e2-a8ae-4706-8094-78d9a16d5f00" providerId="AD" clId="Web-{623ECCEA-9391-4B88-8854-6F8C52B4A589}" dt="2021-10-10T03:01:59.894" v="3"/>
        <pc:sldMkLst>
          <pc:docMk/>
          <pc:sldMk cId="0" sldId="313"/>
        </pc:sldMkLst>
        <pc:spChg chg="add del mod">
          <ac:chgData name="Kishore M - [CYSA.1023793]" userId="S::cysa.1023793@cb.students.amrita.edu::9a20e4e2-a8ae-4706-8094-78d9a16d5f00" providerId="AD" clId="Web-{623ECCEA-9391-4B88-8854-6F8C52B4A589}" dt="2021-10-10T03:01:59.894" v="3"/>
          <ac:spMkLst>
            <pc:docMk/>
            <pc:sldMk cId="0" sldId="313"/>
            <ac:spMk id="2" creationId="{00F256F3-72E5-4EDD-8965-B33171B0EB99}"/>
          </ac:spMkLst>
        </pc:spChg>
      </pc:sldChg>
    </pc:docChg>
  </pc:docChgLst>
  <pc:docChgLst>
    <pc:chgData name="NISHANTH S - [CYSA.1022953]" userId="S::cysa.1022953@cb.students.amrita.edu::f08ec3db-9d50-47f9-b9d6-9aff368effb1" providerId="AD" clId="Web-{71DB6CB9-DCD6-4FDF-946C-5808BA551D62}"/>
    <pc:docChg chg="addSld delSld">
      <pc:chgData name="NISHANTH S - [CYSA.1022953]" userId="S::cysa.1022953@cb.students.amrita.edu::f08ec3db-9d50-47f9-b9d6-9aff368effb1" providerId="AD" clId="Web-{71DB6CB9-DCD6-4FDF-946C-5808BA551D62}" dt="2021-10-25T17:17:27.432" v="3"/>
      <pc:docMkLst>
        <pc:docMk/>
      </pc:docMkLst>
      <pc:sldChg chg="new del">
        <pc:chgData name="NISHANTH S - [CYSA.1022953]" userId="S::cysa.1022953@cb.students.amrita.edu::f08ec3db-9d50-47f9-b9d6-9aff368effb1" providerId="AD" clId="Web-{71DB6CB9-DCD6-4FDF-946C-5808BA551D62}" dt="2021-10-25T17:17:25.166" v="2"/>
        <pc:sldMkLst>
          <pc:docMk/>
          <pc:sldMk cId="812585842" sldId="314"/>
        </pc:sldMkLst>
      </pc:sldChg>
      <pc:sldChg chg="new del">
        <pc:chgData name="NISHANTH S - [CYSA.1022953]" userId="S::cysa.1022953@cb.students.amrita.edu::f08ec3db-9d50-47f9-b9d6-9aff368effb1" providerId="AD" clId="Web-{71DB6CB9-DCD6-4FDF-946C-5808BA551D62}" dt="2021-10-25T17:17:27.432" v="3"/>
        <pc:sldMkLst>
          <pc:docMk/>
          <pc:sldMk cId="244869252" sldId="315"/>
        </pc:sldMkLst>
      </pc:sldChg>
    </pc:docChg>
  </pc:docChgLst>
  <pc:docChgLst>
    <pc:chgData name="Iniyan R - [CYSA.1010904]" userId="S::cysa.1010904@cb.students.amrita.edu::f9adeee4-3e46-432e-9a52-48f2b309f17d" providerId="AD" clId="Web-{777C57C2-0FDC-4AA1-A201-46FF50862167}"/>
    <pc:docChg chg="modSld">
      <pc:chgData name="Iniyan R - [CYSA.1010904]" userId="S::cysa.1010904@cb.students.amrita.edu::f9adeee4-3e46-432e-9a52-48f2b309f17d" providerId="AD" clId="Web-{777C57C2-0FDC-4AA1-A201-46FF50862167}" dt="2021-10-25T14:02:08.232" v="0" actId="1076"/>
      <pc:docMkLst>
        <pc:docMk/>
      </pc:docMkLst>
      <pc:sldChg chg="modSp">
        <pc:chgData name="Iniyan R - [CYSA.1010904]" userId="S::cysa.1010904@cb.students.amrita.edu::f9adeee4-3e46-432e-9a52-48f2b309f17d" providerId="AD" clId="Web-{777C57C2-0FDC-4AA1-A201-46FF50862167}" dt="2021-10-25T14:02:08.232" v="0" actId="1076"/>
        <pc:sldMkLst>
          <pc:docMk/>
          <pc:sldMk cId="4118207188" sldId="269"/>
        </pc:sldMkLst>
        <pc:picChg chg="mod">
          <ac:chgData name="Iniyan R - [CYSA.1010904]" userId="S::cysa.1010904@cb.students.amrita.edu::f9adeee4-3e46-432e-9a52-48f2b309f17d" providerId="AD" clId="Web-{777C57C2-0FDC-4AA1-A201-46FF50862167}" dt="2021-10-25T14:02:08.232" v="0" actId="1076"/>
          <ac:picMkLst>
            <pc:docMk/>
            <pc:sldMk cId="4118207188" sldId="269"/>
            <ac:picMk id="13" creationId="{00000000-0000-0000-0000-000000000000}"/>
          </ac:picMkLst>
        </pc:picChg>
      </pc:sldChg>
    </pc:docChg>
  </pc:docChgLst>
  <pc:docChgLst>
    <pc:chgData name="PENUGONDA V S GANA SEKHAR - [CYSA.1005329]" userId="S::cysa.1005329@cb.students.amrita.edu::9ca5e760-a7b0-41c1-9a36-fb2230886228" providerId="AD" clId="Web-{E4DCFD32-D49F-4F03-92AD-4989DED03623}"/>
    <pc:docChg chg="modSld">
      <pc:chgData name="PENUGONDA V S GANA SEKHAR - [CYSA.1005329]" userId="S::cysa.1005329@cb.students.amrita.edu::9ca5e760-a7b0-41c1-9a36-fb2230886228" providerId="AD" clId="Web-{E4DCFD32-D49F-4F03-92AD-4989DED03623}" dt="2021-10-11T14:07:02.500" v="2"/>
      <pc:docMkLst>
        <pc:docMk/>
      </pc:docMkLst>
      <pc:sldChg chg="addSp">
        <pc:chgData name="PENUGONDA V S GANA SEKHAR - [CYSA.1005329]" userId="S::cysa.1005329@cb.students.amrita.edu::9ca5e760-a7b0-41c1-9a36-fb2230886228" providerId="AD" clId="Web-{E4DCFD32-D49F-4F03-92AD-4989DED03623}" dt="2021-10-11T14:07:02.500" v="2"/>
        <pc:sldMkLst>
          <pc:docMk/>
          <pc:sldMk cId="2851477119" sldId="257"/>
        </pc:sldMkLst>
        <pc:spChg chg="add">
          <ac:chgData name="PENUGONDA V S GANA SEKHAR - [CYSA.1005329]" userId="S::cysa.1005329@cb.students.amrita.edu::9ca5e760-a7b0-41c1-9a36-fb2230886228" providerId="AD" clId="Web-{E4DCFD32-D49F-4F03-92AD-4989DED03623}" dt="2021-10-11T13:51:56.063" v="0"/>
          <ac:spMkLst>
            <pc:docMk/>
            <pc:sldMk cId="2851477119" sldId="257"/>
            <ac:spMk id="5" creationId="{3C76E0E7-1108-4519-9AC8-FB59C6F46994}"/>
          </ac:spMkLst>
        </pc:spChg>
        <pc:spChg chg="add">
          <ac:chgData name="PENUGONDA V S GANA SEKHAR - [CYSA.1005329]" userId="S::cysa.1005329@cb.students.amrita.edu::9ca5e760-a7b0-41c1-9a36-fb2230886228" providerId="AD" clId="Web-{E4DCFD32-D49F-4F03-92AD-4989DED03623}" dt="2021-10-11T14:07:01.532" v="1"/>
          <ac:spMkLst>
            <pc:docMk/>
            <pc:sldMk cId="2851477119" sldId="257"/>
            <ac:spMk id="7" creationId="{7B2FDA2C-49C7-4A1A-9CD1-0EEEE767A20F}"/>
          </ac:spMkLst>
        </pc:spChg>
        <pc:spChg chg="add">
          <ac:chgData name="PENUGONDA V S GANA SEKHAR - [CYSA.1005329]" userId="S::cysa.1005329@cb.students.amrita.edu::9ca5e760-a7b0-41c1-9a36-fb2230886228" providerId="AD" clId="Web-{E4DCFD32-D49F-4F03-92AD-4989DED03623}" dt="2021-10-11T14:07:02.500" v="2"/>
          <ac:spMkLst>
            <pc:docMk/>
            <pc:sldMk cId="2851477119" sldId="257"/>
            <ac:spMk id="8" creationId="{265E0AC6-48E7-4519-A96D-D5575F38DE1B}"/>
          </ac:spMkLst>
        </pc:spChg>
      </pc:sldChg>
    </pc:docChg>
  </pc:docChgLst>
  <pc:docChgLst>
    <pc:chgData name="NISHANTH S - [CYSA.1022953]" userId="S::cysa.1022953@cb.students.amrita.edu::f08ec3db-9d50-47f9-b9d6-9aff368effb1" providerId="AD" clId="Web-{D1A0559C-E449-4B11-844F-51B711DF5C63}"/>
    <pc:docChg chg="modSld">
      <pc:chgData name="NISHANTH S - [CYSA.1022953]" userId="S::cysa.1022953@cb.students.amrita.edu::f08ec3db-9d50-47f9-b9d6-9aff368effb1" providerId="AD" clId="Web-{D1A0559C-E449-4B11-844F-51B711DF5C63}" dt="2021-10-25T16:52:05.871" v="0" actId="1076"/>
      <pc:docMkLst>
        <pc:docMk/>
      </pc:docMkLst>
      <pc:sldChg chg="modSp">
        <pc:chgData name="NISHANTH S - [CYSA.1022953]" userId="S::cysa.1022953@cb.students.amrita.edu::f08ec3db-9d50-47f9-b9d6-9aff368effb1" providerId="AD" clId="Web-{D1A0559C-E449-4B11-844F-51B711DF5C63}" dt="2021-10-25T16:52:05.871" v="0" actId="1076"/>
        <pc:sldMkLst>
          <pc:docMk/>
          <pc:sldMk cId="0" sldId="313"/>
        </pc:sldMkLst>
        <pc:spChg chg="mod">
          <ac:chgData name="NISHANTH S - [CYSA.1022953]" userId="S::cysa.1022953@cb.students.amrita.edu::f08ec3db-9d50-47f9-b9d6-9aff368effb1" providerId="AD" clId="Web-{D1A0559C-E449-4B11-844F-51B711DF5C63}" dt="2021-10-25T16:52:05.871" v="0" actId="1076"/>
          <ac:spMkLst>
            <pc:docMk/>
            <pc:sldMk cId="0" sldId="313"/>
            <ac:spMk id="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0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2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7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6AA6-557A-47E2-B1BD-6F318712DF0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CBBA-FB33-4F61-BE7E-9738AF7DD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7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11.png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5.jpeg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39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55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UNIT </a:t>
            </a:r>
            <a:r>
              <a:rPr lang="en-IN" altLang="en-US" sz="3555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 - Electrostatics, Magnetostatics and Electrodynamics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481321"/>
            <a:ext cx="92932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Electric Charge - Coulomb’s Law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 Electric field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378585" indent="-34226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Electric Dipole</a:t>
            </a:r>
          </a:p>
          <a:p>
            <a:pPr marL="1378585" indent="-34226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Calculating Electric field from Coulomb’s Law </a:t>
            </a:r>
          </a:p>
          <a:p>
            <a:pPr marL="1378585" indent="-34226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Gauss’s Law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- Using Symmetry to Calculate </a:t>
            </a:r>
            <a:r>
              <a:rPr lang="en-IN" alt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Electric field</a:t>
            </a:r>
          </a:p>
          <a:p>
            <a:pPr marL="1378585" indent="-34226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Divergence and curl of electrostatic field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Electrostatic Potential</a:t>
            </a:r>
          </a:p>
          <a:p>
            <a:pPr marL="1469390" indent="-34163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Computing the Electric Field from the Potential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4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Laplace’s and Poisson’s equations for electrostatic potential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Lorentz force, 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Ampere’s law,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Faraday’s law and Lenz’s law</a:t>
            </a: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Maxwell’s equations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8387" y="518282"/>
                <a:ext cx="9296400" cy="3072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5113" indent="-265113">
                  <a:spcBef>
                    <a:spcPct val="30000"/>
                  </a:spcBef>
                  <a:buFont typeface="Wingdings" pitchFamily="2" charset="2"/>
                  <a:buChar char="§"/>
                </a:pPr>
                <a:r>
                  <a:rPr 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Gauss’ law relates the net flux </a:t>
                </a:r>
                <a:r>
                  <a:rPr lang="el-GR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electric field </a:t>
                </a:r>
                <a:r>
                  <a:rPr lang="en-US" sz="20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</a:t>
                </a:r>
                <a:r>
                  <a:rPr 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closed surface (a Gaussian surface) to the net charge </a:t>
                </a:r>
                <a:r>
                  <a:rPr lang="en-US" sz="2000" b="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b="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</a:t>
                </a:r>
                <a:r>
                  <a:rPr lang="en-US" sz="2000" b="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enclosed</a:t>
                </a:r>
                <a:r>
                  <a:rPr 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that surface.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and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nature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Gaussian surface gives the net charge and its distribution (refer Fig. 1)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ko-K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ko-KR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 charge inside the enclosed surface can be deter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mined by measuring the intercepted field called Flux, as: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87" y="518282"/>
                <a:ext cx="9296400" cy="3072316"/>
              </a:xfrm>
              <a:prstGeom prst="rect">
                <a:avLst/>
              </a:prstGeom>
              <a:blipFill>
                <a:blip r:embed="rId3"/>
                <a:stretch>
                  <a:fillRect l="-590" t="-992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19916" y="0"/>
            <a:ext cx="1615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Gauss’ law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579" y="191383"/>
            <a:ext cx="2011816" cy="22574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51483" y="2505445"/>
            <a:ext cx="2135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Fig. 1 A spherical Gaussian surface. </a:t>
            </a:r>
            <a:endParaRPr lang="en-IN">
              <a:solidFill>
                <a:srgbClr val="FF0000"/>
              </a:solidFill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61657"/>
              </p:ext>
            </p:extLst>
          </p:nvPr>
        </p:nvGraphicFramePr>
        <p:xfrm>
          <a:off x="3845054" y="3144924"/>
          <a:ext cx="21320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002960" imgH="380880" progId="Equation.DSMT4">
                  <p:embed/>
                </p:oleObj>
              </mc:Choice>
              <mc:Fallback>
                <p:oleObj name="Equation" r:id="rId5" imgW="1002960" imgH="38088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054" y="3144924"/>
                        <a:ext cx="2132012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6145243" y="3277883"/>
            <a:ext cx="129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>
                <a:solidFill>
                  <a:srgbClr val="1095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vacuum</a:t>
            </a:r>
            <a:endParaRPr lang="en-US" i="1">
              <a:solidFill>
                <a:srgbClr val="1095B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2292" y="3654091"/>
            <a:ext cx="3238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7321"/>
              </p:ext>
            </p:extLst>
          </p:nvPr>
        </p:nvGraphicFramePr>
        <p:xfrm>
          <a:off x="4222879" y="1284975"/>
          <a:ext cx="13763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879" y="1284975"/>
                        <a:ext cx="13763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6076" y="3883280"/>
            <a:ext cx="8086651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net charge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the algebraic sum of all the enclosed positive and negative charges, and it can be positive, negative, or zero.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positive, the net flux is outward;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negative, the net flux is inward.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Charge outside the surface, no matter how large or how close it may be, is not included in the term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Gauss’ law.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7130" y="72204"/>
            <a:ext cx="691399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dipole with equal positive and negative charges.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Imagine four surfaces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as shown.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TW" sz="2000" i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Electric field is outward for all points </a:t>
            </a:r>
            <a:b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flux is positive </a:t>
            </a:r>
            <a:b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Wingdings" pitchFamily="2" charset="2"/>
              </a:rPr>
              <a:t> enclosed charge is positive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TW" sz="2000" i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Electric field is inward for all points </a:t>
            </a:r>
            <a:b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flux is negative </a:t>
            </a:r>
            <a:b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  <a:sym typeface="Wingdings" pitchFamily="2" charset="2"/>
              </a:rPr>
              <a:t> enclosed charge is negative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TW" sz="2000" i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No charge enclosed</a:t>
            </a:r>
            <a:endParaRPr lang="en-US" altLang="zh-TW" sz="200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  <a:sym typeface="Wingdings" pitchFamily="2" charset="2"/>
            </a:endParaRPr>
          </a:p>
          <a:p>
            <a:pPr marL="176213" indent="-176213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TW" sz="2000" i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4</a:t>
            </a:r>
            <a:r>
              <a:rPr lang="en-US" altLang="zh-TW" sz="200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Net charge enclosed is equal to zero, the field lines leaving the surface are as many as the field lines entering it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319" y="72204"/>
            <a:ext cx="3317875" cy="466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0232" y="5587932"/>
            <a:ext cx="11690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Note: When  an enormous charge Q is brought up close to surface S4.</a:t>
            </a:r>
          </a:p>
          <a:p>
            <a:r>
              <a:rPr lang="en-US"/>
              <a:t>The pattern of the field lines would certainly change, but the net flux for each of the four Gaussian surfaces would not change.  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534698" y="4018272"/>
            <a:ext cx="2657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Two point charges, equal in magnitude but opposite in sign, and the field lines that represent their net electric field. Four Gaussian surfaces are shown in cross section.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5" y="619818"/>
            <a:ext cx="68103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Electric Field using Gauss’s law</a:t>
            </a:r>
            <a:endParaRPr lang="en-I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447" y="864524"/>
            <a:ext cx="281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755" y="1595873"/>
            <a:ext cx="108065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Electric field through Gauss’s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Gauss’ law relates the electric fields at points on a closed Gaussian surface and the net charge enclosed by that surface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Gauss’ law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Coulomb’s law but expressed in a  different form with new concepts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Gauss’s law helps us to understand the behavior of electric fields inside the conductors and the distribution of electric charge placed inside a conductor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60757" y="14603"/>
                <a:ext cx="3838295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by using symmetry</a:t>
                </a:r>
                <a:endParaRPr lang="en-I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57" y="14603"/>
                <a:ext cx="3838295" cy="437492"/>
              </a:xfrm>
              <a:prstGeom prst="rect">
                <a:avLst/>
              </a:prstGeom>
              <a:blipFill>
                <a:blip r:embed="rId2"/>
                <a:stretch>
                  <a:fillRect l="-1749" r="-636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3358" y="429002"/>
            <a:ext cx="7827820" cy="650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certain charge distributions involving symmetry, the electric field can be found using Gauss’ law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Gauss’ law considers a hypothetical (imaginary) closed surface enclosing the charge distribution.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Gaussian surface (GS), can have any shape, but the shape that minimizes our calculations of the electric field is one that mimics the symmetry of the charge distribution.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charge is spread uniformly over a sphere (see Fig. 1).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 the sphere with a spherical Gaussian surface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vectors are of uniform magnitude and point radially outward at all surface points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concludes that the positive distribution of charge must lie within the surface and have spherical symmetry.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99" y="654683"/>
            <a:ext cx="2457450" cy="2757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5993" y="3475990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Fig. 1 A spherical Gaussian surface. 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5795" y="33130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>
              <a:xfrm>
                <a:off x="355882" y="536052"/>
                <a:ext cx="6625244" cy="39252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a 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wide airstream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uniform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moving through a small square loop of area </a:t>
                </a:r>
                <a:r>
                  <a:rPr lang="en-US" sz="2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000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volume flow rate (volume per unit time) of air flux.</a:t>
                </a: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depends on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plane of the loop.</a:t>
                </a: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perpendicular to the plane then </a:t>
                </a:r>
                <a:r>
                  <a:rPr lang="en-US" altLang="en-US" sz="2000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0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endPara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parallel to the plane, then </a:t>
                </a:r>
                <a:r>
                  <a:rPr lang="en-US" altLang="en-US" sz="2000">
                    <a:latin typeface="Symbol" panose="05050102010706020507" pitchFamily="18" charset="2"/>
                    <a:cs typeface="Times New Roman" panose="02020603050405020304" pitchFamily="18" charset="0"/>
                  </a:rPr>
                  <a:t>F = 0, 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air moves through the loop.</a:t>
                </a: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intermediate angle, </a:t>
                </a:r>
                <a:r>
                  <a:rPr lang="en-US" altLang="en-US" sz="2000">
                    <a:latin typeface="Symbol" panose="05050102010706020507" pitchFamily="18" charset="2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 on </a:t>
                </a:r>
                <a:r>
                  <a:rPr lang="en-US" alt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vcos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, the component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normal to the plane.</a:t>
                </a:r>
              </a:p>
              <a:p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:r>
                  <a:rPr lang="en-US" altLang="en-US" sz="2000">
                    <a:latin typeface="Symbol" panose="05050102010706020507" pitchFamily="18" charset="2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=(</a:t>
                </a:r>
                <a:r>
                  <a:rPr lang="en-US" alt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vcos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)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2" y="536052"/>
                <a:ext cx="6625244" cy="3925206"/>
              </a:xfrm>
              <a:prstGeom prst="rect">
                <a:avLst/>
              </a:prstGeom>
              <a:blipFill>
                <a:blip r:embed="rId2"/>
                <a:stretch>
                  <a:fillRect l="-828" t="-1708" r="-1840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12" y="193563"/>
            <a:ext cx="2416846" cy="188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410" y="33130"/>
            <a:ext cx="1583922" cy="2518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1071" y="2195479"/>
            <a:ext cx="2399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(a) A uniform airstream of velocity is perpendicular to the plane of a square loop of area A.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9205" y="2459120"/>
            <a:ext cx="2223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(b) The component of perpendicular to the plane of the loop is v cos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the angle between and a normal to the plane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919" y="3672613"/>
            <a:ext cx="1233756" cy="1682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393" y="4028780"/>
            <a:ext cx="1076846" cy="188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3213" y="5461153"/>
                <a:ext cx="2404945" cy="1108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The area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perpendicular to the plane of the loop and makes an angle </a:t>
                </a: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213" y="5461153"/>
                <a:ext cx="2404945" cy="1108765"/>
              </a:xfrm>
              <a:prstGeom prst="rect">
                <a:avLst/>
              </a:prstGeom>
              <a:blipFill>
                <a:blip r:embed="rId7"/>
                <a:stretch>
                  <a:fillRect l="-1266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717458" y="5905175"/>
            <a:ext cx="2319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(d) The velocity field intercepted by the area of the loop.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2" y="4570910"/>
            <a:ext cx="412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flux in terms of vectors </a:t>
            </a:r>
            <a:endParaRPr lang="en-I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13362" y="5001391"/>
                <a:ext cx="6769153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>
                    <a:latin typeface="Symbol" panose="05050102010706020507" pitchFamily="18" charset="2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represented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scalar (or dot) product of the 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airstream and the area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loop:</a:t>
                </a:r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2" y="5001391"/>
                <a:ext cx="6769153" cy="747256"/>
              </a:xfrm>
              <a:prstGeom prst="rect">
                <a:avLst/>
              </a:prstGeom>
              <a:blipFill>
                <a:blip r:embed="rId8"/>
                <a:stretch>
                  <a:fillRect l="-901" t="-4878" b="-13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6290" y="5714008"/>
            <a:ext cx="2742035" cy="507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33698" y="6135622"/>
                <a:ext cx="3360215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8" y="6135622"/>
                <a:ext cx="3360215" cy="370101"/>
              </a:xfrm>
              <a:prstGeom prst="rect">
                <a:avLst/>
              </a:prstGeom>
              <a:blipFill>
                <a:blip r:embed="rId10"/>
                <a:stretch>
                  <a:fillRect l="-907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3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274" y="268378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 of an Electric Field</a:t>
            </a:r>
            <a:endParaRPr lang="en-IN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799" y="781226"/>
                <a:ext cx="6910648" cy="2517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3, shows an arbitrary (asymmetric) Gaussian surface immersed in a non-uniform electric field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is divided into small flat squares of area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represented by area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perpendicular to the Gaussian surface and directed away from the interior of the surface.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 field is constant over any given small square of area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square, the 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makes an angle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 on the Gaussian surface.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781226"/>
                <a:ext cx="6910648" cy="2517741"/>
              </a:xfrm>
              <a:prstGeom prst="rect">
                <a:avLst/>
              </a:prstGeom>
              <a:blipFill>
                <a:blip r:embed="rId3"/>
                <a:stretch>
                  <a:fillRect l="-529" t="-1211" r="-1235" b="-2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3860" y="3247841"/>
            <a:ext cx="640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flux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the electric field for the Gaussian surface is given as: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4148" y="4062257"/>
                <a:ext cx="7982990" cy="976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scalar product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(positive, negative, or zero)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whether the flux through its square is positive, negative, or zero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8" y="4062257"/>
                <a:ext cx="7982990" cy="976549"/>
              </a:xfrm>
              <a:prstGeom prst="rect">
                <a:avLst/>
              </a:prstGeom>
              <a:blipFill>
                <a:blip r:embed="rId4"/>
                <a:stretch>
                  <a:fillRect l="-611" r="-229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6" descr="F24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1" r="10686"/>
          <a:stretch>
            <a:fillRect/>
          </a:stretch>
        </p:blipFill>
        <p:spPr bwMode="auto">
          <a:xfrm>
            <a:off x="8751716" y="105695"/>
            <a:ext cx="271938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99199"/>
              </p:ext>
            </p:extLst>
          </p:nvPr>
        </p:nvGraphicFramePr>
        <p:xfrm>
          <a:off x="1990118" y="3743169"/>
          <a:ext cx="2333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6" imgW="1574117" imgH="215806" progId="Equation.3">
                  <p:embed/>
                </p:oleObj>
              </mc:Choice>
              <mc:Fallback>
                <p:oleObj name="Equation" r:id="rId6" imgW="1574117" imgH="215806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118" y="3743169"/>
                        <a:ext cx="2333625" cy="319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799" y="5038806"/>
                <a:ext cx="10449558" cy="1024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 1: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/>
                  <a:t> points inward, </a:t>
                </a:r>
                <a:r>
                  <a:rPr lang="en-US" altLang="en-US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r>
                  <a:rPr lang="en-US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90˚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flux is negative (into the surface).</a:t>
                </a:r>
              </a:p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 2: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/>
                  <a:t> lies in the surface, make zero contribution, since </a:t>
                </a:r>
                <a:r>
                  <a:rPr lang="en-US" altLang="en-US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q </a:t>
                </a:r>
                <a:r>
                  <a:rPr lang="en-US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90˚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 the flux is zero (into the surface).</a:t>
                </a:r>
              </a:p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 3: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b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/>
                  <a:t>points outward, make a positive contribution.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r>
                  <a:rPr lang="en-US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90˚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flux is positive (out of the surface).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5038806"/>
                <a:ext cx="10449558" cy="1024127"/>
              </a:xfrm>
              <a:prstGeom prst="rect">
                <a:avLst/>
              </a:prstGeom>
              <a:blipFill>
                <a:blip r:embed="rId8"/>
                <a:stretch>
                  <a:fillRect l="-467" t="-11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2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46205"/>
              </p:ext>
            </p:extLst>
          </p:nvPr>
        </p:nvGraphicFramePr>
        <p:xfrm>
          <a:off x="3075309" y="738746"/>
          <a:ext cx="1770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193800" imgH="279400" progId="Equation.3">
                  <p:embed/>
                </p:oleObj>
              </mc:Choice>
              <mc:Fallback>
                <p:oleObj name="Equation" r:id="rId3" imgW="1193800" imgH="2794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309" y="738746"/>
                        <a:ext cx="1770063" cy="412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7112" y="247954"/>
            <a:ext cx="9189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surface with continuous charge distribution, the electric flux can be represented as: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112" y="1296381"/>
            <a:ext cx="1070256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alt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∮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has a little circle to indicate that the integral is over a closed surface.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closed surface is called a </a:t>
            </a:r>
            <a:r>
              <a:rPr lang="en-US" altLang="en-US" u="sng" err="1">
                <a:solidFill>
                  <a:srgbClr val="DC0C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altLang="en-US" u="sng">
                <a:solidFill>
                  <a:srgbClr val="DC0C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surface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because such surfaces are used by Gauss’ Law, which states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111" y="3234114"/>
                <a:ext cx="11691211" cy="290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flux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 of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electric field is a scalar, and its SI unit is the newton–square-meter per coulomb  (N m</a:t>
                </a:r>
                <a:r>
                  <a:rPr lang="en-US" sz="20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/C).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en-US" sz="20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flux of electric field through a closed surface is proportional to the charge enclosed.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 of electric field lines passing through an area as a proportional measure of the magnitude of the electric field there.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proportional to the number of electric field lines per unit area.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scalar product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proportional to the number of electric field lines passing through area .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1" y="3234114"/>
                <a:ext cx="11691211" cy="2906886"/>
              </a:xfrm>
              <a:prstGeom prst="rect">
                <a:avLst/>
              </a:prstGeom>
              <a:blipFill>
                <a:blip r:embed="rId5"/>
                <a:stretch>
                  <a:fillRect l="-469" b="-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87580" y="2203975"/>
            <a:ext cx="65992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flux </a:t>
            </a:r>
            <a:r>
              <a:rPr 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a Gaussian surface is proportional to the net number of electric field lines passing through that surface.</a:t>
            </a:r>
            <a:endParaRPr lang="en-IN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5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4346" y="226320"/>
            <a:ext cx="8241261" cy="360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b="0"/>
              <a:t>The figure below shows a Gaussian cube of face area </a:t>
            </a:r>
            <a:r>
              <a:rPr lang="en-US" sz="2400" b="0" i="1"/>
              <a:t>A</a:t>
            </a:r>
            <a:r>
              <a:rPr lang="en-US" sz="2400" b="0"/>
              <a:t> immersed in a uniform electric field </a:t>
            </a:r>
            <a:r>
              <a:rPr lang="en-US" sz="2400" b="0" i="1"/>
              <a:t>E</a:t>
            </a:r>
            <a:r>
              <a:rPr lang="en-US" sz="2400" b="0"/>
              <a:t> that has the positive direction of the </a:t>
            </a:r>
            <a:r>
              <a:rPr lang="en-US" sz="2400" b="0" i="1"/>
              <a:t>z</a:t>
            </a:r>
            <a:r>
              <a:rPr lang="en-US" sz="2400" b="0"/>
              <a:t> axis. </a:t>
            </a:r>
          </a:p>
          <a:p>
            <a:pPr>
              <a:defRPr/>
            </a:pPr>
            <a:r>
              <a:rPr lang="en-US" sz="2400" b="0"/>
              <a:t>In terms of </a:t>
            </a:r>
            <a:r>
              <a:rPr lang="en-US" sz="2400" b="0" i="1"/>
              <a:t>E</a:t>
            </a:r>
            <a:r>
              <a:rPr lang="en-US" sz="2400" b="0"/>
              <a:t> and </a:t>
            </a:r>
            <a:r>
              <a:rPr lang="en-US" sz="2400" b="0" i="1"/>
              <a:t>A</a:t>
            </a:r>
            <a:r>
              <a:rPr lang="en-US" sz="2400" b="0"/>
              <a:t>, determine the flux flowing through: </a:t>
            </a:r>
          </a:p>
          <a:p>
            <a:pPr marL="457200" indent="-457200">
              <a:spcBef>
                <a:spcPts val="1200"/>
              </a:spcBef>
              <a:defRPr/>
            </a:pPr>
            <a:r>
              <a:rPr lang="en-US" sz="2400" b="0"/>
              <a:t>(a) the front face (</a:t>
            </a:r>
            <a:r>
              <a:rPr lang="en-US" sz="2400" b="0" i="1" err="1"/>
              <a:t>xy</a:t>
            </a:r>
            <a:r>
              <a:rPr lang="en-US" sz="2400" b="0"/>
              <a:t> plane)</a:t>
            </a:r>
          </a:p>
          <a:p>
            <a:pPr marL="457200" indent="-457200">
              <a:defRPr/>
            </a:pPr>
            <a:r>
              <a:rPr lang="en-US" sz="2400" b="0"/>
              <a:t>(b) the rear face</a:t>
            </a:r>
          </a:p>
          <a:p>
            <a:pPr marL="457200" indent="-457200">
              <a:defRPr/>
            </a:pPr>
            <a:r>
              <a:rPr lang="en-US" sz="2400" b="0"/>
              <a:t>(c) the top face</a:t>
            </a:r>
          </a:p>
          <a:p>
            <a:pPr marL="457200" indent="-457200">
              <a:defRPr/>
            </a:pPr>
            <a:r>
              <a:rPr lang="en-US" sz="2400" b="0"/>
              <a:t>(d) the whole cube</a:t>
            </a:r>
            <a:endParaRPr lang="id-ID" sz="2400" b="0"/>
          </a:p>
        </p:txBody>
      </p:sp>
      <p:pic>
        <p:nvPicPr>
          <p:cNvPr id="3" name="Picture 2" descr="CP23.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4892" y="226320"/>
            <a:ext cx="2846301" cy="292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25797" y="1856362"/>
            <a:ext cx="1394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sz="2400">
                <a:solidFill>
                  <a:srgbClr val="1095BE"/>
                </a:solidFill>
              </a:rPr>
              <a:t>Φ</a:t>
            </a:r>
            <a:r>
              <a:rPr lang="en-US" sz="2400" i="1">
                <a:solidFill>
                  <a:srgbClr val="1095BE"/>
                </a:solidFill>
              </a:rPr>
              <a:t> = +EA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933813" y="2265004"/>
            <a:ext cx="1386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sz="2400">
                <a:solidFill>
                  <a:srgbClr val="1095BE"/>
                </a:solidFill>
              </a:rPr>
              <a:t>Φ</a:t>
            </a:r>
            <a:r>
              <a:rPr lang="en-US" sz="2400" i="1">
                <a:solidFill>
                  <a:srgbClr val="1095BE"/>
                </a:solidFill>
              </a:rPr>
              <a:t> = –EA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933813" y="2613431"/>
            <a:ext cx="958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sz="2400">
                <a:solidFill>
                  <a:srgbClr val="1095BE"/>
                </a:solidFill>
              </a:rPr>
              <a:t>Φ</a:t>
            </a:r>
            <a:r>
              <a:rPr lang="en-US" sz="2400" i="1">
                <a:solidFill>
                  <a:srgbClr val="1095BE"/>
                </a:solidFill>
              </a:rPr>
              <a:t> = </a:t>
            </a:r>
            <a:r>
              <a:rPr lang="en-US" sz="2400">
                <a:solidFill>
                  <a:srgbClr val="1095BE"/>
                </a:solidFill>
              </a:rPr>
              <a:t>0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933813" y="3075096"/>
            <a:ext cx="958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sz="2400">
                <a:solidFill>
                  <a:srgbClr val="1095BE"/>
                </a:solidFill>
              </a:rPr>
              <a:t>Φ</a:t>
            </a:r>
            <a:r>
              <a:rPr lang="en-US" sz="2400" i="1">
                <a:solidFill>
                  <a:srgbClr val="1095BE"/>
                </a:solidFill>
              </a:rPr>
              <a:t> = </a:t>
            </a:r>
            <a:r>
              <a:rPr lang="en-US" sz="2400">
                <a:solidFill>
                  <a:srgbClr val="1095BE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66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43200000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1916" y="522455"/>
            <a:ext cx="4779095" cy="18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a Gaussian surface in the form of a cylinder of radius </a:t>
            </a:r>
            <a:r>
              <a:rPr lang="en-US" sz="20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immersed in a </a:t>
            </a:r>
            <a:r>
              <a:rPr lang="en-US" sz="20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field </a:t>
            </a:r>
            <a:r>
              <a:rPr lang="en-US" sz="20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cylinder axis parallel to the field. What is the flux </a:t>
            </a:r>
            <a:r>
              <a:rPr lang="el-GR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electric field through this closed surface?</a:t>
            </a:r>
            <a:endParaRPr lang="id-ID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61940" y="5156198"/>
          <a:ext cx="14176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787320" imgH="380880" progId="Equation.DSMT4">
                  <p:embed/>
                </p:oleObj>
              </mc:Choice>
              <mc:Fallback>
                <p:oleObj name="Equation" r:id="rId3" imgW="787320" imgH="3808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40" y="5156198"/>
                        <a:ext cx="141763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149" y="2960829"/>
            <a:ext cx="3968757" cy="1566224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01845" y="5148279"/>
          <a:ext cx="31543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1752480" imgH="380880" progId="Equation.DSMT4">
                  <p:embed/>
                </p:oleObj>
              </mc:Choice>
              <mc:Fallback>
                <p:oleObj name="Equation" r:id="rId6" imgW="1752480" imgH="3808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45" y="5148279"/>
                        <a:ext cx="3154363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36758" y="1274733"/>
          <a:ext cx="32448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8" imgW="1803240" imgH="380880" progId="Equation.DSMT4">
                  <p:embed/>
                </p:oleObj>
              </mc:Choice>
              <mc:Fallback>
                <p:oleObj name="Equation" r:id="rId8" imgW="1803240" imgH="3808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758" y="1274733"/>
                        <a:ext cx="324485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578600" y="1906576"/>
          <a:ext cx="1119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0" imgW="622080" imgH="380880" progId="Equation.DSMT4">
                  <p:embed/>
                </p:oleObj>
              </mc:Choice>
              <mc:Fallback>
                <p:oleObj name="Equation" r:id="rId10" imgW="622080" imgH="38088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1906576"/>
                        <a:ext cx="11191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788330" y="1961451"/>
          <a:ext cx="8001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2" imgW="444240" imgH="164880" progId="Equation.DSMT4">
                  <p:embed/>
                </p:oleObj>
              </mc:Choice>
              <mc:Fallback>
                <p:oleObj name="Equation" r:id="rId12" imgW="444240" imgH="16488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330" y="1961451"/>
                        <a:ext cx="8001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5691203" y="911136"/>
            <a:ext cx="124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1095BE"/>
                </a:solidFill>
              </a:rPr>
              <a:t> left cap</a:t>
            </a:r>
            <a:endParaRPr lang="en-US" sz="2000" i="1">
              <a:solidFill>
                <a:srgbClr val="1095BE"/>
              </a:solidFill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728727" y="2837307"/>
            <a:ext cx="1426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1095BE"/>
                </a:solidFill>
              </a:rPr>
              <a:t> right cap</a:t>
            </a:r>
            <a:endParaRPr lang="en-US" sz="2000" i="1">
              <a:solidFill>
                <a:srgbClr val="1095BE"/>
              </a:solidFill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754084" y="4774941"/>
            <a:ext cx="2593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1095BE"/>
                </a:solidFill>
              </a:rPr>
              <a:t> cylindrical surface</a:t>
            </a:r>
            <a:endParaRPr lang="en-US" sz="2000" i="1">
              <a:solidFill>
                <a:srgbClr val="1095BE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754291" y="3204109"/>
          <a:ext cx="29019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4" imgW="1612800" imgH="380880" progId="Equation.DSMT4">
                  <p:embed/>
                </p:oleObj>
              </mc:Choice>
              <mc:Fallback>
                <p:oleObj name="Equation" r:id="rId14" imgW="1612800" imgH="38088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291" y="3204109"/>
                        <a:ext cx="290195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588125" y="3761534"/>
          <a:ext cx="9588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6" imgW="533160" imgH="380880" progId="Equation.DSMT4">
                  <p:embed/>
                </p:oleObj>
              </mc:Choice>
              <mc:Fallback>
                <p:oleObj name="Equation" r:id="rId16" imgW="533160" imgH="380880" progId="Equation.DSMT4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61534"/>
                        <a:ext cx="95885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566066" y="3823158"/>
          <a:ext cx="63976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18" imgW="355320" imgH="164880" progId="Equation.DSMT4">
                  <p:embed/>
                </p:oleObj>
              </mc:Choice>
              <mc:Fallback>
                <p:oleObj name="Equation" r:id="rId18" imgW="355320" imgH="164880" progId="Equation.DSMT4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66" y="3823158"/>
                        <a:ext cx="639762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753116" y="5129011"/>
          <a:ext cx="31305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20" imgW="1739880" imgH="380880" progId="Equation.DSMT4">
                  <p:embed/>
                </p:oleObj>
              </mc:Choice>
              <mc:Fallback>
                <p:oleObj name="Equation" r:id="rId20" imgW="1739880" imgH="38088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16" y="5129011"/>
                        <a:ext cx="313055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97698" y="5907356"/>
          <a:ext cx="43338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22" imgW="241200" imgH="177480" progId="Equation.DSMT4">
                  <p:embed/>
                </p:oleObj>
              </mc:Choice>
              <mc:Fallback>
                <p:oleObj name="Equation" r:id="rId22" imgW="241200" imgH="177480" progId="Equation.DSMT4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98" y="5907356"/>
                        <a:ext cx="433388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005013" y="5759465"/>
          <a:ext cx="2171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24" imgW="1206360" imgH="241200" progId="Equation.DSMT4">
                  <p:embed/>
                </p:oleObj>
              </mc:Choice>
              <mc:Fallback>
                <p:oleObj name="Equation" r:id="rId24" imgW="1206360" imgH="241200" progId="Equation.DSMT4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759465"/>
                        <a:ext cx="21717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12355" y="6095982"/>
            <a:ext cx="1853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1095BE"/>
                </a:solidFill>
              </a:rPr>
              <a:t> zero net flux</a:t>
            </a:r>
            <a:endParaRPr lang="en-US" sz="2000" i="1">
              <a:solidFill>
                <a:srgbClr val="1095BE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865765" y="156006"/>
            <a:ext cx="3790476" cy="4241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Surface: Cylinder</a:t>
            </a:r>
          </a:p>
        </p:txBody>
      </p:sp>
    </p:spTree>
    <p:extLst>
      <p:ext uri="{BB962C8B-B14F-4D97-AF65-F5344CB8AC3E}">
        <p14:creationId xmlns:p14="http://schemas.microsoft.com/office/powerpoint/2010/main" val="4206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0" grpId="0"/>
      <p:bldP spid="11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FF26E-0E3B-4F64-9BFB-BCEDC78D1526}">
  <ds:schemaRefs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45AC73-68A0-4E6B-89C7-643B275E3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25A0E7-F131-4332-B37D-5E50E24551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UNIT I - Electrostatics, Magnetostatics and Electrodynamics</vt:lpstr>
      <vt:lpstr>Finding the Electric Field using Gauss’s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Oum Ganeshayah Namaha</dc:title>
  <dc:creator>Umamaheshwari</dc:creator>
  <cp:lastModifiedBy>Nitin Gurusamy</cp:lastModifiedBy>
  <cp:revision>2</cp:revision>
  <dcterms:created xsi:type="dcterms:W3CDTF">2021-04-01T16:59:21Z</dcterms:created>
  <dcterms:modified xsi:type="dcterms:W3CDTF">2021-11-26T12:15:53Z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