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5" r:id="rId5"/>
    <p:sldId id="257" r:id="rId6"/>
    <p:sldId id="258" r:id="rId7"/>
    <p:sldId id="259" r:id="rId8"/>
    <p:sldId id="260" r:id="rId9"/>
    <p:sldId id="273" r:id="rId10"/>
    <p:sldId id="274" r:id="rId11"/>
    <p:sldId id="276" r:id="rId12"/>
    <p:sldId id="277" r:id="rId13"/>
    <p:sldId id="278" r:id="rId14"/>
    <p:sldId id="279" r:id="rId15"/>
    <p:sldId id="280" r:id="rId16"/>
    <p:sldId id="282" r:id="rId17"/>
    <p:sldId id="281" r:id="rId18"/>
    <p:sldId id="283" r:id="rId19"/>
    <p:sldId id="266" r:id="rId20"/>
    <p:sldId id="267" r:id="rId21"/>
    <p:sldId id="285" r:id="rId22"/>
    <p:sldId id="284" r:id="rId23"/>
    <p:sldId id="270" r:id="rId24"/>
    <p:sldId id="286" r:id="rId25"/>
    <p:sldId id="288"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E5"/>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00B50-8D94-49B0-880F-D59AAE64766A}" v="18" dt="2021-10-14T14:13:41.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ore M - [CYSA.1023793]" userId="S::cysa.1023793@cb.students.amrita.edu::9a20e4e2-a8ae-4706-8094-78d9a16d5f00" providerId="AD" clId="Web-{9C000B50-8D94-49B0-880F-D59AAE64766A}"/>
    <pc:docChg chg="modSld">
      <pc:chgData name="Kishore M - [CYSA.1023793]" userId="S::cysa.1023793@cb.students.amrita.edu::9a20e4e2-a8ae-4706-8094-78d9a16d5f00" providerId="AD" clId="Web-{9C000B50-8D94-49B0-880F-D59AAE64766A}" dt="2021-10-14T14:13:41.584" v="10" actId="20577"/>
      <pc:docMkLst>
        <pc:docMk/>
      </pc:docMkLst>
      <pc:sldChg chg="modSp">
        <pc:chgData name="Kishore M - [CYSA.1023793]" userId="S::cysa.1023793@cb.students.amrita.edu::9a20e4e2-a8ae-4706-8094-78d9a16d5f00" providerId="AD" clId="Web-{9C000B50-8D94-49B0-880F-D59AAE64766A}" dt="2021-10-14T14:13:41.584" v="10" actId="20577"/>
        <pc:sldMkLst>
          <pc:docMk/>
          <pc:sldMk cId="1536609599" sldId="259"/>
        </pc:sldMkLst>
        <pc:spChg chg="mod">
          <ac:chgData name="Kishore M - [CYSA.1023793]" userId="S::cysa.1023793@cb.students.amrita.edu::9a20e4e2-a8ae-4706-8094-78d9a16d5f00" providerId="AD" clId="Web-{9C000B50-8D94-49B0-880F-D59AAE64766A}" dt="2021-10-14T14:13:41.584" v="10" actId="20577"/>
          <ac:spMkLst>
            <pc:docMk/>
            <pc:sldMk cId="1536609599" sldId="259"/>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4D897B2-E190-453D-B42E-36927D296B1D}"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396466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897B2-E190-453D-B42E-36927D296B1D}"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332948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897B2-E190-453D-B42E-36927D296B1D}"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3205289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897B2-E190-453D-B42E-36927D296B1D}"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61606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897B2-E190-453D-B42E-36927D296B1D}"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1776289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D897B2-E190-453D-B42E-36927D296B1D}"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258644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D897B2-E190-453D-B42E-36927D296B1D}"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4237862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D897B2-E190-453D-B42E-36927D296B1D}"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357794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897B2-E190-453D-B42E-36927D296B1D}"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219763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897B2-E190-453D-B42E-36927D296B1D}"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50853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897B2-E190-453D-B42E-36927D296B1D}"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65FDB-C6B2-48AD-A1DD-938AD8E7A68A}" type="slidenum">
              <a:rPr lang="en-US" smtClean="0"/>
              <a:t>‹#›</a:t>
            </a:fld>
            <a:endParaRPr lang="en-US"/>
          </a:p>
        </p:txBody>
      </p:sp>
    </p:spTree>
    <p:extLst>
      <p:ext uri="{BB962C8B-B14F-4D97-AF65-F5344CB8AC3E}">
        <p14:creationId xmlns:p14="http://schemas.microsoft.com/office/powerpoint/2010/main" val="351224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897B2-E190-453D-B42E-36927D296B1D}" type="datetimeFigureOut">
              <a:rPr lang="en-US" smtClean="0"/>
              <a:t>10/14/2021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65FDB-C6B2-48AD-A1DD-938AD8E7A68A}" type="slidenum">
              <a:rPr lang="en-US" smtClean="0"/>
              <a:t>‹#›</a:t>
            </a:fld>
            <a:endParaRPr lang="en-US"/>
          </a:p>
        </p:txBody>
      </p:sp>
    </p:spTree>
    <p:extLst>
      <p:ext uri="{BB962C8B-B14F-4D97-AF65-F5344CB8AC3E}">
        <p14:creationId xmlns:p14="http://schemas.microsoft.com/office/powerpoint/2010/main" val="336449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28.jp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9482" y="218501"/>
            <a:ext cx="4514344"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Gauss’ Law and Coulomb’s Law</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465252" y="793865"/>
            <a:ext cx="2571750" cy="1828800"/>
          </a:xfrm>
          <a:prstGeom prst="rect">
            <a:avLst/>
          </a:prstGeom>
        </p:spPr>
      </p:pic>
      <p:sp>
        <p:nvSpPr>
          <p:cNvPr id="4" name="Rectangle 3"/>
          <p:cNvSpPr/>
          <p:nvPr/>
        </p:nvSpPr>
        <p:spPr>
          <a:xfrm>
            <a:off x="9502564" y="2778475"/>
            <a:ext cx="2689436" cy="923330"/>
          </a:xfrm>
          <a:prstGeom prst="rect">
            <a:avLst/>
          </a:prstGeom>
        </p:spPr>
        <p:txBody>
          <a:bodyPr wrap="square">
            <a:spAutoFit/>
          </a:bodyPr>
          <a:lstStyle/>
          <a:p>
            <a:r>
              <a:rPr lang="en-IN" dirty="0"/>
              <a:t>A spherical Gaussian surface </a:t>
            </a:r>
            <a:r>
              <a:rPr lang="en-IN" dirty="0" err="1"/>
              <a:t>centered</a:t>
            </a:r>
            <a:r>
              <a:rPr lang="en-IN" dirty="0"/>
              <a:t> on a point charge q.</a:t>
            </a:r>
          </a:p>
        </p:txBody>
      </p:sp>
      <mc:AlternateContent xmlns:mc="http://schemas.openxmlformats.org/markup-compatibility/2006" xmlns:a14="http://schemas.microsoft.com/office/drawing/2010/main">
        <mc:Choice Requires="a14">
          <p:sp>
            <p:nvSpPr>
              <p:cNvPr id="5" name="Rectangle 4"/>
              <p:cNvSpPr/>
              <p:nvPr/>
            </p:nvSpPr>
            <p:spPr>
              <a:xfrm>
                <a:off x="88668" y="993371"/>
                <a:ext cx="9105208" cy="2362891"/>
              </a:xfrm>
              <a:prstGeom prst="rect">
                <a:avLst/>
              </a:prstGeom>
            </p:spPr>
            <p:txBody>
              <a:bodyPr wrap="square">
                <a:spAutoFit/>
              </a:bodyPr>
              <a:lstStyle/>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Fig. shows </a:t>
                </a:r>
                <a:r>
                  <a:rPr lang="en-IN" sz="2000" dirty="0">
                    <a:latin typeface="Times New Roman" panose="02020603050405020304" pitchFamily="18" charset="0"/>
                    <a:cs typeface="Times New Roman" panose="02020603050405020304" pitchFamily="18" charset="0"/>
                  </a:rPr>
                  <a:t>a spherical Gaussian surface of radius r </a:t>
                </a:r>
                <a:r>
                  <a:rPr lang="en-IN" sz="2000" dirty="0" err="1">
                    <a:latin typeface="Times New Roman" panose="02020603050405020304" pitchFamily="18" charset="0"/>
                    <a:cs typeface="Times New Roman" panose="02020603050405020304" pitchFamily="18" charset="0"/>
                  </a:rPr>
                  <a:t>centered</a:t>
                </a:r>
                <a:r>
                  <a:rPr lang="en-IN" sz="2000" dirty="0">
                    <a:latin typeface="Times New Roman" panose="02020603050405020304" pitchFamily="18" charset="0"/>
                    <a:cs typeface="Times New Roman" panose="02020603050405020304" pitchFamily="18" charset="0"/>
                  </a:rPr>
                  <a:t> on a point charge q.</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Surface into differential areas </a:t>
                </a:r>
                <a:r>
                  <a:rPr lang="en-US" sz="2000" dirty="0" err="1">
                    <a:latin typeface="Times New Roman" panose="02020603050405020304" pitchFamily="18" charset="0"/>
                    <a:cs typeface="Times New Roman" panose="02020603050405020304" pitchFamily="18" charset="0"/>
                  </a:rPr>
                  <a:t>dA.</a:t>
                </a:r>
                <a:r>
                  <a:rPr lang="en-US" sz="20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000" i="1">
                        <a:solidFill>
                          <a:srgbClr val="FF0000"/>
                        </a:solidFill>
                        <a:latin typeface="Cambria Math" panose="02040503050406030204" pitchFamily="18" charset="0"/>
                        <a:ea typeface="Cambria Math" panose="02040503050406030204" pitchFamily="18" charset="0"/>
                      </a:rPr>
                      <m:t>d</m:t>
                    </m:r>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ea typeface="Cambria Math" panose="02040503050406030204" pitchFamily="18" charset="0"/>
                          </a:rPr>
                          <m:t>𝐴</m:t>
                        </m:r>
                        <m:r>
                          <a:rPr lang="en-US" sz="2000" b="0" i="1" smtClean="0">
                            <a:solidFill>
                              <a:srgbClr val="FF0000"/>
                            </a:solidFill>
                            <a:latin typeface="Cambria Math" panose="02040503050406030204" pitchFamily="18" charset="0"/>
                          </a:rPr>
                          <m:t> </m:t>
                        </m:r>
                      </m:e>
                    </m:acc>
                  </m:oMath>
                </a14:m>
                <a:r>
                  <a:rPr lang="en-US" sz="2000" dirty="0">
                    <a:latin typeface="Times New Roman" panose="02020603050405020304" pitchFamily="18" charset="0"/>
                    <a:cs typeface="Times New Roman" panose="02020603050405020304" pitchFamily="18" charset="0"/>
                  </a:rPr>
                  <a:t> at any point is perpendicular to the surface and directed outward from the interior.</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𝐸</m:t>
                        </m:r>
                        <m:r>
                          <a:rPr lang="en-US" sz="2000" b="0" i="1" smtClean="0">
                            <a:solidFill>
                              <a:srgbClr val="FF0000"/>
                            </a:solidFill>
                            <a:latin typeface="Cambria Math" panose="02040503050406030204" pitchFamily="18" charset="0"/>
                          </a:rPr>
                          <m:t> </m:t>
                        </m:r>
                      </m:e>
                    </m:acc>
                  </m:oMath>
                </a14:m>
                <a:r>
                  <a:rPr lang="en-US" sz="2000" dirty="0">
                    <a:latin typeface="Times New Roman" panose="02020603050405020304" pitchFamily="18" charset="0"/>
                    <a:cs typeface="Times New Roman" panose="02020603050405020304" pitchFamily="18" charset="0"/>
                  </a:rPr>
                  <a:t> is also perpendicular to the surface and directed outward from the interior. </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Thus, the angle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between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𝐸</m:t>
                        </m:r>
                        <m:r>
                          <a:rPr lang="en-US" sz="2000" b="0" i="1" smtClean="0">
                            <a:solidFill>
                              <a:srgbClr val="FF0000"/>
                            </a:solidFill>
                            <a:latin typeface="Cambria Math" panose="02040503050406030204" pitchFamily="18" charset="0"/>
                          </a:rPr>
                          <m:t> </m:t>
                        </m:r>
                      </m:e>
                    </m:acc>
                  </m:oMath>
                </a14:m>
                <a:r>
                  <a:rPr lang="en-US" sz="2000" dirty="0">
                    <a:latin typeface="Times New Roman" panose="02020603050405020304" pitchFamily="18" charset="0"/>
                    <a:cs typeface="Times New Roman" panose="02020603050405020304" pitchFamily="18" charset="0"/>
                  </a:rPr>
                  <a:t>and </a:t>
                </a:r>
                <a14:m>
                  <m:oMath xmlns:m="http://schemas.openxmlformats.org/officeDocument/2006/math">
                    <m:r>
                      <m:rPr>
                        <m:sty m:val="p"/>
                      </m:rPr>
                      <a:rPr lang="en-US" sz="2000" i="1" smtClean="0">
                        <a:solidFill>
                          <a:srgbClr val="FF0000"/>
                        </a:solidFill>
                        <a:latin typeface="Cambria Math" panose="02040503050406030204" pitchFamily="18" charset="0"/>
                        <a:ea typeface="Cambria Math" panose="02040503050406030204" pitchFamily="18" charset="0"/>
                      </a:rPr>
                      <m:t>d</m:t>
                    </m:r>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ea typeface="Cambria Math" panose="02040503050406030204" pitchFamily="18" charset="0"/>
                          </a:rPr>
                          <m:t>𝐴</m:t>
                        </m:r>
                        <m:r>
                          <a:rPr lang="en-US" sz="2000" b="0" i="1" smtClean="0">
                            <a:solidFill>
                              <a:srgbClr val="FF0000"/>
                            </a:solidFill>
                            <a:latin typeface="Cambria Math" panose="02040503050406030204" pitchFamily="18" charset="0"/>
                          </a:rPr>
                          <m:t> </m:t>
                        </m:r>
                      </m:e>
                    </m:acc>
                  </m:oMath>
                </a14:m>
                <a:r>
                  <a:rPr lang="en-US" sz="2000" dirty="0">
                    <a:latin typeface="Times New Roman" panose="02020603050405020304" pitchFamily="18" charset="0"/>
                    <a:cs typeface="Times New Roman" panose="02020603050405020304" pitchFamily="18" charset="0"/>
                  </a:rPr>
                  <a:t>is zero, </a:t>
                </a: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From Gauss’ law, we have</a:t>
                </a:r>
                <a:endParaRPr lang="en-IN" sz="2000" dirty="0">
                  <a:latin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8668" y="993371"/>
                <a:ext cx="9105208" cy="2362891"/>
              </a:xfrm>
              <a:prstGeom prst="rect">
                <a:avLst/>
              </a:prstGeom>
              <a:blipFill rotWithShape="0">
                <a:blip r:embed="rId3"/>
                <a:stretch>
                  <a:fillRect l="-603" t="-1546" b="-3608"/>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4263972" y="3215965"/>
            <a:ext cx="2992280" cy="566107"/>
          </a:xfrm>
          <a:prstGeom prst="rect">
            <a:avLst/>
          </a:prstGeom>
        </p:spPr>
      </p:pic>
      <p:pic>
        <p:nvPicPr>
          <p:cNvPr id="7" name="Picture 6"/>
          <p:cNvPicPr>
            <a:picLocks noChangeAspect="1"/>
          </p:cNvPicPr>
          <p:nvPr/>
        </p:nvPicPr>
        <p:blipFill>
          <a:blip r:embed="rId5"/>
          <a:stretch>
            <a:fillRect/>
          </a:stretch>
        </p:blipFill>
        <p:spPr>
          <a:xfrm>
            <a:off x="4554267" y="4176646"/>
            <a:ext cx="1667823" cy="631391"/>
          </a:xfrm>
          <a:prstGeom prst="rect">
            <a:avLst/>
          </a:prstGeom>
        </p:spPr>
      </p:pic>
      <p:sp>
        <p:nvSpPr>
          <p:cNvPr id="8" name="TextBox 7"/>
          <p:cNvSpPr txBox="1"/>
          <p:nvPr/>
        </p:nvSpPr>
        <p:spPr>
          <a:xfrm>
            <a:off x="134561" y="3890279"/>
            <a:ext cx="546146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Since, q</a:t>
            </a:r>
            <a:r>
              <a:rPr lang="en-US" sz="2000" baseline="-25000" dirty="0">
                <a:latin typeface="Times New Roman" panose="02020603050405020304" pitchFamily="18" charset="0"/>
                <a:cs typeface="Times New Roman" panose="02020603050405020304" pitchFamily="18" charset="0"/>
              </a:rPr>
              <a:t>enc </a:t>
            </a:r>
            <a:r>
              <a:rPr lang="en-US" sz="2000" dirty="0">
                <a:latin typeface="Times New Roman" panose="02020603050405020304" pitchFamily="18" charset="0"/>
                <a:cs typeface="Times New Roman" panose="02020603050405020304" pitchFamily="18" charset="0"/>
              </a:rPr>
              <a:t>= q, and E is constant, we have</a:t>
            </a:r>
            <a:endParaRPr lang="en-IN" sz="2000" dirty="0">
              <a:latin typeface="Times New Roman" panose="02020603050405020304" pitchFamily="18" charset="0"/>
              <a:cs typeface="Times New Roman" panose="02020603050405020304" pitchFamily="18" charset="0"/>
            </a:endParaRPr>
          </a:p>
        </p:txBody>
      </p:sp>
      <p:sp>
        <p:nvSpPr>
          <p:cNvPr id="9" name="Rectangle 8"/>
          <p:cNvSpPr/>
          <p:nvPr/>
        </p:nvSpPr>
        <p:spPr>
          <a:xfrm>
            <a:off x="88668" y="4861924"/>
            <a:ext cx="11342889"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integral is now merely the sum of all the differential areas </a:t>
            </a:r>
            <a:r>
              <a:rPr lang="en-US" dirty="0" err="1">
                <a:latin typeface="Times New Roman" panose="02020603050405020304" pitchFamily="18" charset="0"/>
                <a:cs typeface="Times New Roman" panose="02020603050405020304" pitchFamily="18" charset="0"/>
              </a:rPr>
              <a:t>dA</a:t>
            </a:r>
            <a:r>
              <a:rPr lang="en-US" dirty="0">
                <a:latin typeface="Times New Roman" panose="02020603050405020304" pitchFamily="18" charset="0"/>
                <a:cs typeface="Times New Roman" panose="02020603050405020304" pitchFamily="18" charset="0"/>
              </a:rPr>
              <a:t> on the sphere and thus is just the surface area, 4</a:t>
            </a:r>
            <a:r>
              <a:rPr lang="en-US" dirty="0">
                <a:latin typeface="Symbol" panose="05050102010706020507" pitchFamily="18" charset="2"/>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r</a:t>
            </a:r>
            <a:r>
              <a:rPr lang="en-US" baseline="30000" dirty="0">
                <a:latin typeface="Times New Roman" panose="02020603050405020304" pitchFamily="18" charset="0"/>
                <a:cs typeface="Times New Roman" panose="02020603050405020304" pitchFamily="18" charset="0"/>
              </a:rPr>
              <a:t>2</a:t>
            </a:r>
            <a:endParaRPr lang="en-IN" baseline="300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6"/>
          <a:stretch>
            <a:fillRect/>
          </a:stretch>
        </p:blipFill>
        <p:spPr>
          <a:xfrm>
            <a:off x="1977009" y="5321730"/>
            <a:ext cx="1592473" cy="510564"/>
          </a:xfrm>
          <a:prstGeom prst="rect">
            <a:avLst/>
          </a:prstGeom>
        </p:spPr>
      </p:pic>
      <p:pic>
        <p:nvPicPr>
          <p:cNvPr id="11" name="Picture 10"/>
          <p:cNvPicPr>
            <a:picLocks noChangeAspect="1"/>
          </p:cNvPicPr>
          <p:nvPr/>
        </p:nvPicPr>
        <p:blipFill>
          <a:blip r:embed="rId7"/>
          <a:stretch>
            <a:fillRect/>
          </a:stretch>
        </p:blipFill>
        <p:spPr>
          <a:xfrm>
            <a:off x="2162068" y="5922768"/>
            <a:ext cx="1222354" cy="472273"/>
          </a:xfrm>
          <a:prstGeom prst="rect">
            <a:avLst/>
          </a:prstGeom>
        </p:spPr>
      </p:pic>
      <p:sp>
        <p:nvSpPr>
          <p:cNvPr id="13" name="Rectangle 12"/>
          <p:cNvSpPr/>
          <p:nvPr/>
        </p:nvSpPr>
        <p:spPr>
          <a:xfrm>
            <a:off x="4127799" y="5974238"/>
            <a:ext cx="6256906" cy="369332"/>
          </a:xfrm>
          <a:prstGeom prst="rect">
            <a:avLst/>
          </a:prstGeom>
        </p:spPr>
        <p:txBody>
          <a:bodyPr wrap="none">
            <a:spAutoFit/>
          </a:bodyPr>
          <a:lstStyle/>
          <a:p>
            <a:r>
              <a:rPr lang="en-US" dirty="0">
                <a:solidFill>
                  <a:srgbClr val="0070C0"/>
                </a:solidFill>
                <a:latin typeface="Times New Roman" panose="02020603050405020304" pitchFamily="18" charset="0"/>
                <a:cs typeface="Times New Roman" panose="02020603050405020304" pitchFamily="18" charset="0"/>
              </a:rPr>
              <a:t>Exactly same as the expression for E found using Coulomb’s law</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66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7401" y="164783"/>
            <a:ext cx="829169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APPLYING GAUSS’ LAW: PLANAR SYMMETRY </a:t>
            </a:r>
          </a:p>
        </p:txBody>
      </p:sp>
      <mc:AlternateContent xmlns:mc="http://schemas.openxmlformats.org/markup-compatibility/2006" xmlns:a14="http://schemas.microsoft.com/office/drawing/2010/main">
        <mc:Choice Requires="a14">
          <p:sp>
            <p:nvSpPr>
              <p:cNvPr id="5" name="Rectangle 11"/>
              <p:cNvSpPr txBox="1">
                <a:spLocks noChangeArrowheads="1"/>
              </p:cNvSpPr>
              <p:nvPr/>
            </p:nvSpPr>
            <p:spPr>
              <a:xfrm>
                <a:off x="490252" y="1000050"/>
                <a:ext cx="12075236" cy="2621157"/>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latin typeface="Times New Roman" panose="02020603050405020304" pitchFamily="18" charset="0"/>
                    <a:cs typeface="Times New Roman" panose="02020603050405020304" pitchFamily="18" charset="0"/>
                  </a:rPr>
                  <a:t>Electric flux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through </a:t>
                </a:r>
                <a:r>
                  <a:rPr lang="en-US" altLang="en-US" sz="2400" dirty="0">
                    <a:latin typeface="Times New Roman" panose="02020603050405020304" pitchFamily="18" charset="0"/>
                    <a:cs typeface="Times New Roman" panose="02020603050405020304" pitchFamily="18" charset="0"/>
                  </a:rPr>
                  <a:t>both the end caps.</a:t>
                </a:r>
              </a:p>
              <a:p>
                <a:r>
                  <a:rPr lang="en-US" sz="2400" dirty="0">
                    <a:latin typeface="Times New Roman" panose="02020603050405020304" pitchFamily="18" charset="0"/>
                    <a:cs typeface="Times New Roman" panose="02020603050405020304" pitchFamily="18" charset="0"/>
                  </a:rPr>
                  <a:t>From symmetry, </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𝐸</m:t>
                        </m:r>
                        <m:r>
                          <a:rPr lang="en-US" sz="2400" i="1">
                            <a:solidFill>
                              <a:srgbClr val="FF0000"/>
                            </a:solidFill>
                            <a:latin typeface="Cambria Math" panose="02040503050406030204" pitchFamily="18" charset="0"/>
                          </a:rPr>
                          <m:t> </m:t>
                        </m:r>
                      </m:e>
                    </m:acc>
                  </m:oMath>
                </a14:m>
                <a:r>
                  <a:rPr lang="en-US" sz="2400" dirty="0">
                    <a:latin typeface="Times New Roman" panose="02020603050405020304" pitchFamily="18" charset="0"/>
                    <a:cs typeface="Times New Roman" panose="02020603050405020304" pitchFamily="18" charset="0"/>
                  </a:rPr>
                  <a:t>must be perpendicular to the sheet and hence to the Gaussian end caps. </a:t>
                </a:r>
              </a:p>
              <a:p>
                <a:r>
                  <a:rPr lang="en-US" sz="2400" dirty="0">
                    <a:latin typeface="Times New Roman" panose="02020603050405020304" pitchFamily="18" charset="0"/>
                    <a:cs typeface="Times New Roman" panose="02020603050405020304" pitchFamily="18" charset="0"/>
                  </a:rPr>
                  <a:t>Since the charge is positive, </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i="1" smtClean="0">
                            <a:solidFill>
                              <a:srgbClr val="FF0000"/>
                            </a:solidFill>
                            <a:latin typeface="Cambria Math" panose="02040503050406030204" pitchFamily="18" charset="0"/>
                          </a:rPr>
                          <m:t>𝐸</m:t>
                        </m:r>
                        <m:r>
                          <a:rPr lang="en-US" sz="2400" i="1" smtClean="0">
                            <a:solidFill>
                              <a:srgbClr val="FF0000"/>
                            </a:solidFill>
                            <a:latin typeface="Cambria Math" panose="02040503050406030204" pitchFamily="18" charset="0"/>
                          </a:rPr>
                          <m:t> </m:t>
                        </m:r>
                      </m:e>
                    </m:acc>
                  </m:oMath>
                </a14:m>
                <a:r>
                  <a:rPr lang="en-US" sz="2400" dirty="0">
                    <a:latin typeface="Times New Roman" panose="02020603050405020304" pitchFamily="18" charset="0"/>
                    <a:cs typeface="Times New Roman" panose="02020603050405020304" pitchFamily="18" charset="0"/>
                  </a:rPr>
                  <a:t> is directed away from the sheet.</a:t>
                </a:r>
              </a:p>
              <a:p>
                <a:r>
                  <a:rPr lang="en-US" sz="2400" dirty="0"/>
                  <a:t>Thus </a:t>
                </a:r>
                <a14:m>
                  <m:oMath xmlns:m="http://schemas.openxmlformats.org/officeDocument/2006/math">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𝐸</m:t>
                        </m:r>
                        <m:r>
                          <a:rPr lang="en-US" sz="2400" i="1">
                            <a:solidFill>
                              <a:srgbClr val="FF0000"/>
                            </a:solidFill>
                            <a:latin typeface="Cambria Math" panose="02040503050406030204" pitchFamily="18" charset="0"/>
                          </a:rPr>
                          <m:t> </m:t>
                        </m:r>
                      </m:e>
                    </m:acc>
                  </m:oMath>
                </a14:m>
                <a:r>
                  <a:rPr lang="en-US" sz="2400" dirty="0"/>
                  <a:t>.</a:t>
                </a:r>
                <a:r>
                  <a:rPr lang="en-US" sz="2400" dirty="0">
                    <a:solidFill>
                      <a:srgbClr val="FF0000"/>
                    </a:solidFill>
                  </a:rPr>
                  <a:t> </a:t>
                </a:r>
                <a14:m>
                  <m:oMath xmlns:m="http://schemas.openxmlformats.org/officeDocument/2006/math">
                    <m:r>
                      <m:rPr>
                        <m:sty m:val="p"/>
                      </m:rPr>
                      <a:rPr lang="en-US" sz="2400" b="0" i="0" smtClean="0">
                        <a:solidFill>
                          <a:srgbClr val="FF0000"/>
                        </a:solidFill>
                        <a:latin typeface="Cambria Math" panose="02040503050406030204" pitchFamily="18" charset="0"/>
                      </a:rPr>
                      <m:t>d</m:t>
                    </m:r>
                    <m:acc>
                      <m:accPr>
                        <m:chr m:val="⃗"/>
                        <m:ctrlPr>
                          <a:rPr lang="en-US" sz="2400" i="1">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𝐴</m:t>
                        </m:r>
                        <m:r>
                          <a:rPr lang="en-US" sz="2400" i="1">
                            <a:solidFill>
                              <a:srgbClr val="FF0000"/>
                            </a:solidFill>
                            <a:latin typeface="Cambria Math" panose="02040503050406030204" pitchFamily="18" charset="0"/>
                          </a:rPr>
                          <m:t> </m:t>
                        </m:r>
                      </m:e>
                    </m:acc>
                  </m:oMath>
                </a14:m>
                <a:r>
                  <a:rPr lang="en-US" sz="2400" dirty="0"/>
                  <a:t> = </a:t>
                </a:r>
                <a:r>
                  <a:rPr lang="en-US" sz="2400" dirty="0" err="1"/>
                  <a:t>EdA</a:t>
                </a:r>
                <a:endParaRPr lang="en-US" sz="2400" dirty="0"/>
              </a:p>
              <a:p>
                <a:r>
                  <a:rPr lang="en-US" sz="2400" dirty="0"/>
                  <a:t>Applying Gauss’ law, the resulting electric field is:</a:t>
                </a:r>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5" name="Rectangle 11"/>
              <p:cNvSpPr txBox="1">
                <a:spLocks noRot="1" noChangeAspect="1" noMove="1" noResize="1" noEditPoints="1" noAdjustHandles="1" noChangeArrowheads="1" noChangeShapeType="1" noTextEdit="1"/>
              </p:cNvSpPr>
              <p:nvPr/>
            </p:nvSpPr>
            <p:spPr>
              <a:xfrm>
                <a:off x="490252" y="1000050"/>
                <a:ext cx="12075236" cy="2621157"/>
              </a:xfrm>
              <a:prstGeom prst="rect">
                <a:avLst/>
              </a:prstGeom>
              <a:blipFill rotWithShape="0">
                <a:blip r:embed="rId3"/>
                <a:stretch>
                  <a:fillRect l="-656" t="-3488"/>
                </a:stretch>
              </a:blipFill>
            </p:spPr>
            <p:txBody>
              <a:bodyPr/>
              <a:lstStyle/>
              <a:p>
                <a:r>
                  <a:rPr lang="en-US">
                    <a:noFill/>
                  </a:rPr>
                  <a:t> </a:t>
                </a:r>
              </a:p>
            </p:txBody>
          </p:sp>
        </mc:Fallback>
      </mc:AlternateContent>
      <p:graphicFrame>
        <p:nvGraphicFramePr>
          <p:cNvPr id="6" name="Object 20"/>
          <p:cNvGraphicFramePr>
            <a:graphicFrameLocks noChangeAspect="1"/>
          </p:cNvGraphicFramePr>
          <p:nvPr>
            <p:extLst>
              <p:ext uri="{D42A27DB-BD31-4B8C-83A1-F6EECF244321}">
                <p14:modId xmlns:p14="http://schemas.microsoft.com/office/powerpoint/2010/main" val="2420483358"/>
              </p:ext>
            </p:extLst>
          </p:nvPr>
        </p:nvGraphicFramePr>
        <p:xfrm>
          <a:off x="1422445" y="4031299"/>
          <a:ext cx="3940224" cy="735179"/>
        </p:xfrm>
        <a:graphic>
          <a:graphicData uri="http://schemas.openxmlformats.org/presentationml/2006/ole">
            <mc:AlternateContent xmlns:mc="http://schemas.openxmlformats.org/markup-compatibility/2006">
              <mc:Choice xmlns:v="urn:schemas-microsoft-com:vml" Requires="v">
                <p:oleObj spid="_x0000_s1052" name="Equation" r:id="rId4" imgW="1498600" imgH="279400" progId="Equation.3">
                  <p:embed/>
                </p:oleObj>
              </mc:Choice>
              <mc:Fallback>
                <p:oleObj name="Equation" r:id="rId4" imgW="1498600" imgH="279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45" y="4031299"/>
                        <a:ext cx="3940224" cy="735179"/>
                      </a:xfrm>
                      <a:prstGeom prst="rect">
                        <a:avLst/>
                      </a:prstGeom>
                      <a:solidFill>
                        <a:schemeClr val="bg1"/>
                      </a:solidFill>
                      <a:ln>
                        <a:noFill/>
                      </a:ln>
                      <a:effectLst/>
                    </p:spPr>
                  </p:pic>
                </p:oleObj>
              </mc:Fallback>
            </mc:AlternateContent>
          </a:graphicData>
        </a:graphic>
      </p:graphicFrame>
      <p:graphicFrame>
        <p:nvGraphicFramePr>
          <p:cNvPr id="7" name="Object 21"/>
          <p:cNvGraphicFramePr>
            <a:graphicFrameLocks noChangeAspect="1"/>
          </p:cNvGraphicFramePr>
          <p:nvPr>
            <p:extLst>
              <p:ext uri="{D42A27DB-BD31-4B8C-83A1-F6EECF244321}">
                <p14:modId xmlns:p14="http://schemas.microsoft.com/office/powerpoint/2010/main" val="2750131840"/>
              </p:ext>
            </p:extLst>
          </p:nvPr>
        </p:nvGraphicFramePr>
        <p:xfrm>
          <a:off x="2133895" y="5176570"/>
          <a:ext cx="1258662" cy="993427"/>
        </p:xfrm>
        <a:graphic>
          <a:graphicData uri="http://schemas.openxmlformats.org/presentationml/2006/ole">
            <mc:AlternateContent xmlns:mc="http://schemas.openxmlformats.org/markup-compatibility/2006">
              <mc:Choice xmlns:v="urn:schemas-microsoft-com:vml" Requires="v">
                <p:oleObj spid="_x0000_s1053" name="Equation" r:id="rId6" imgW="545863" imgH="431613" progId="Equation.3">
                  <p:embed/>
                </p:oleObj>
              </mc:Choice>
              <mc:Fallback>
                <p:oleObj name="Equation" r:id="rId6" imgW="545863" imgH="431613"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895" y="5176570"/>
                        <a:ext cx="1258662" cy="993427"/>
                      </a:xfrm>
                      <a:prstGeom prst="rect">
                        <a:avLst/>
                      </a:prstGeom>
                      <a:solidFill>
                        <a:schemeClr val="bg1"/>
                      </a:solidFill>
                      <a:ln>
                        <a:noFill/>
                      </a:ln>
                      <a:effectLst/>
                    </p:spPr>
                  </p:pic>
                </p:oleObj>
              </mc:Fallback>
            </mc:AlternateContent>
          </a:graphicData>
        </a:graphic>
      </p:graphicFrame>
      <p:sp>
        <p:nvSpPr>
          <p:cNvPr id="8" name="Text Box 22"/>
          <p:cNvSpPr txBox="1">
            <a:spLocks noChangeArrowheads="1"/>
          </p:cNvSpPr>
          <p:nvPr/>
        </p:nvSpPr>
        <p:spPr bwMode="auto">
          <a:xfrm>
            <a:off x="6829333" y="4398888"/>
            <a:ext cx="4241685" cy="461665"/>
          </a:xfrm>
          <a:prstGeom prst="rect">
            <a:avLst/>
          </a:prstGeom>
          <a:solidFill>
            <a:schemeClr val="bg1"/>
          </a:solidFill>
          <a:ln w="12700" algn="ctr">
            <a:solidFill>
              <a:schemeClr val="bg1"/>
            </a:solidFill>
            <a:miter lim="800000"/>
            <a:headEnd/>
            <a:tailEnd/>
          </a:ln>
          <a:effectLst/>
        </p:spPr>
        <p:txBody>
          <a:bodyPr wrap="squar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r>
              <a:rPr lang="en-US" altLang="en-US" sz="2400" i="0" dirty="0">
                <a:solidFill>
                  <a:schemeClr val="tx1"/>
                </a:solidFill>
              </a:rPr>
              <a:t>Nonconducting Sheet of Charge</a:t>
            </a:r>
          </a:p>
        </p:txBody>
      </p:sp>
    </p:spTree>
    <p:extLst>
      <p:ext uri="{BB962C8B-B14F-4D97-AF65-F5344CB8AC3E}">
        <p14:creationId xmlns:p14="http://schemas.microsoft.com/office/powerpoint/2010/main" val="336595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346" y="1750179"/>
            <a:ext cx="10474817"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The external electric field just outside the surface of an isolated charged conductor with surface charge density </a:t>
            </a:r>
            <a:r>
              <a:rPr lang="el-GR" sz="2400" dirty="0">
                <a:latin typeface="Times New Roman" panose="02020603050405020304" pitchFamily="18" charset="0"/>
                <a:cs typeface="Times New Roman" panose="02020603050405020304" pitchFamily="18" charset="0"/>
              </a:rPr>
              <a:t>σ</a:t>
            </a:r>
            <a:r>
              <a:rPr lang="en-US" sz="2400" dirty="0">
                <a:latin typeface="Times New Roman" panose="02020603050405020304" pitchFamily="18" charset="0"/>
                <a:cs typeface="Times New Roman" panose="02020603050405020304" pitchFamily="18" charset="0"/>
              </a:rPr>
              <a:t>  is perpendicular to the surface and has magnitude</a:t>
            </a:r>
          </a:p>
          <a:p>
            <a:r>
              <a:rPr lang="en-US" sz="2400" dirty="0">
                <a:latin typeface="Times New Roman" panose="02020603050405020304" pitchFamily="18" charset="0"/>
                <a:cs typeface="Times New Roman" panose="02020603050405020304" pitchFamily="18" charset="0"/>
              </a:rPr>
              <a:t>(external, charged conductor).</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Inside the conductor, the electric field is zero.</a:t>
            </a:r>
          </a:p>
        </p:txBody>
      </p:sp>
      <p:sp>
        <p:nvSpPr>
          <p:cNvPr id="5" name="Rectangle 4"/>
          <p:cNvSpPr/>
          <p:nvPr/>
        </p:nvSpPr>
        <p:spPr>
          <a:xfrm>
            <a:off x="2340653" y="240716"/>
            <a:ext cx="829169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APPLYING GAUSS’ LAW: PLANAR SYMMETRY </a:t>
            </a:r>
          </a:p>
        </p:txBody>
      </p:sp>
      <p:sp>
        <p:nvSpPr>
          <p:cNvPr id="6" name="Text Box 22"/>
          <p:cNvSpPr txBox="1">
            <a:spLocks noChangeArrowheads="1"/>
          </p:cNvSpPr>
          <p:nvPr/>
        </p:nvSpPr>
        <p:spPr bwMode="auto">
          <a:xfrm>
            <a:off x="459346" y="1080822"/>
            <a:ext cx="4872507" cy="461665"/>
          </a:xfrm>
          <a:prstGeom prst="rect">
            <a:avLst/>
          </a:prstGeom>
          <a:solidFill>
            <a:schemeClr val="bg1"/>
          </a:solidFill>
          <a:ln w="12700" algn="ctr">
            <a:solidFill>
              <a:schemeClr val="bg1"/>
            </a:solidFill>
            <a:miter lim="800000"/>
            <a:headEnd/>
            <a:tailEnd/>
          </a:ln>
          <a:effectLst/>
        </p:spPr>
        <p:txBody>
          <a:bodyPr wrap="squar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pPr algn="l"/>
            <a:r>
              <a:rPr lang="en-US" altLang="en-US" sz="2400" b="1" i="0" dirty="0">
                <a:solidFill>
                  <a:schemeClr val="tx1"/>
                </a:solidFill>
              </a:rPr>
              <a:t>Conducting Sheet of Charge</a:t>
            </a:r>
          </a:p>
        </p:txBody>
      </p:sp>
      <p:sp>
        <p:nvSpPr>
          <p:cNvPr id="7" name="object 12"/>
          <p:cNvSpPr txBox="1"/>
          <p:nvPr/>
        </p:nvSpPr>
        <p:spPr>
          <a:xfrm>
            <a:off x="5484188" y="2907171"/>
            <a:ext cx="1678572" cy="972279"/>
          </a:xfrm>
          <a:prstGeom prst="rect">
            <a:avLst/>
          </a:prstGeom>
        </p:spPr>
        <p:txBody>
          <a:bodyPr vert="horz" wrap="square" lIns="0" tIns="58636" rIns="0" bIns="0" rtlCol="0">
            <a:spAutoFit/>
          </a:bodyPr>
          <a:lstStyle/>
          <a:p>
            <a:pPr marL="50988">
              <a:spcBef>
                <a:spcPts val="461"/>
              </a:spcBef>
              <a:tabLst>
                <a:tab pos="1095604" algn="l"/>
              </a:tabLst>
            </a:pPr>
            <a:r>
              <a:rPr sz="2800" b="1" i="1" spc="30" baseline="-35460" dirty="0">
                <a:latin typeface="Times New Roman"/>
                <a:cs typeface="Times New Roman"/>
              </a:rPr>
              <a:t>E  </a:t>
            </a:r>
            <a:r>
              <a:rPr sz="2800" spc="30" baseline="-35460" dirty="0">
                <a:latin typeface="Symbol"/>
                <a:cs typeface="Symbol"/>
              </a:rPr>
              <a:t></a:t>
            </a:r>
            <a:r>
              <a:rPr lang="en-US" sz="2800" spc="30" baseline="-35460" dirty="0">
                <a:latin typeface="Symbol"/>
                <a:cs typeface="Symbol"/>
              </a:rPr>
              <a:t> </a:t>
            </a:r>
            <a:r>
              <a:rPr sz="2800" u="sng" spc="507" dirty="0">
                <a:uFill>
                  <a:solidFill>
                    <a:srgbClr val="000000"/>
                  </a:solidFill>
                </a:uFill>
                <a:latin typeface="Times New Roman"/>
                <a:cs typeface="Times New Roman"/>
              </a:rPr>
              <a:t> </a:t>
            </a:r>
            <a:r>
              <a:rPr sz="2800" i="1" u="sng" spc="70" dirty="0">
                <a:uFill>
                  <a:solidFill>
                    <a:srgbClr val="000000"/>
                  </a:solidFill>
                </a:uFill>
                <a:latin typeface="Symbol"/>
                <a:cs typeface="Symbol"/>
              </a:rPr>
              <a:t></a:t>
            </a:r>
            <a:r>
              <a:rPr sz="2800" u="sng" spc="70" dirty="0">
                <a:uFill>
                  <a:solidFill>
                    <a:srgbClr val="000000"/>
                  </a:solidFill>
                </a:uFill>
                <a:latin typeface="Times New Roman"/>
                <a:cs typeface="Times New Roman"/>
              </a:rPr>
              <a:t>	</a:t>
            </a:r>
            <a:endParaRPr sz="2800" dirty="0">
              <a:latin typeface="Times New Roman"/>
              <a:cs typeface="Times New Roman"/>
            </a:endParaRPr>
          </a:p>
          <a:p>
            <a:pPr marL="632251">
              <a:spcBef>
                <a:spcPts val="366"/>
              </a:spcBef>
            </a:pPr>
            <a:r>
              <a:rPr sz="2800" i="1" spc="-55" dirty="0">
                <a:latin typeface="Symbol"/>
                <a:cs typeface="Symbol"/>
              </a:rPr>
              <a:t></a:t>
            </a:r>
            <a:r>
              <a:rPr sz="2800" i="1" spc="-417" dirty="0">
                <a:latin typeface="Times New Roman"/>
                <a:cs typeface="Times New Roman"/>
              </a:rPr>
              <a:t> </a:t>
            </a:r>
            <a:r>
              <a:rPr sz="2800" spc="-7" baseline="-18518" dirty="0">
                <a:latin typeface="Times New Roman"/>
                <a:cs typeface="Times New Roman"/>
              </a:rPr>
              <a:t>0</a:t>
            </a:r>
            <a:endParaRPr sz="2800" baseline="-18518" dirty="0">
              <a:latin typeface="Times New Roman"/>
              <a:cs typeface="Times New Roman"/>
            </a:endParaRPr>
          </a:p>
        </p:txBody>
      </p:sp>
    </p:spTree>
    <p:extLst>
      <p:ext uri="{BB962C8B-B14F-4D97-AF65-F5344CB8AC3E}">
        <p14:creationId xmlns:p14="http://schemas.microsoft.com/office/powerpoint/2010/main" val="1689676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159" y="913258"/>
            <a:ext cx="3820854"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Two Conducting Plates </a:t>
            </a:r>
          </a:p>
        </p:txBody>
      </p:sp>
      <p:sp>
        <p:nvSpPr>
          <p:cNvPr id="5" name="Rectangle 4"/>
          <p:cNvSpPr/>
          <p:nvPr/>
        </p:nvSpPr>
        <p:spPr>
          <a:xfrm>
            <a:off x="2300896" y="199329"/>
            <a:ext cx="829169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APPLYING GAUSS’ LAW: PLANAR SYMMETRY </a:t>
            </a:r>
          </a:p>
        </p:txBody>
      </p:sp>
      <p:pic>
        <p:nvPicPr>
          <p:cNvPr id="6" name="Picture 5"/>
          <p:cNvPicPr>
            <a:picLocks noChangeAspect="1"/>
          </p:cNvPicPr>
          <p:nvPr/>
        </p:nvPicPr>
        <p:blipFill rotWithShape="1">
          <a:blip r:embed="rId2"/>
          <a:srcRect l="23440" t="15097" r="58248" b="62782"/>
          <a:stretch/>
        </p:blipFill>
        <p:spPr>
          <a:xfrm>
            <a:off x="3566096" y="3780363"/>
            <a:ext cx="3839256" cy="2607549"/>
          </a:xfrm>
          <a:prstGeom prst="rect">
            <a:avLst/>
          </a:prstGeom>
        </p:spPr>
      </p:pic>
      <p:sp>
        <p:nvSpPr>
          <p:cNvPr id="7" name="Rectangle 6"/>
          <p:cNvSpPr/>
          <p:nvPr/>
        </p:nvSpPr>
        <p:spPr>
          <a:xfrm>
            <a:off x="394952" y="1459952"/>
            <a:ext cx="9496023"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Figure shows a cross section of a thin, infinite conducting plate with excess positive charge.</a:t>
            </a:r>
          </a:p>
          <a:p>
            <a:r>
              <a:rPr lang="en-US" sz="2400" dirty="0">
                <a:latin typeface="Times New Roman" panose="02020603050405020304" pitchFamily="18" charset="0"/>
                <a:cs typeface="Times New Roman" panose="02020603050405020304" pitchFamily="18" charset="0"/>
              </a:rPr>
              <a:t>This excess charge lies on the surface of the plate. Since the plate is thin and very large,</a:t>
            </a:r>
          </a:p>
          <a:p>
            <a:r>
              <a:rPr lang="en-US" sz="2400" dirty="0">
                <a:latin typeface="Times New Roman" panose="02020603050405020304" pitchFamily="18" charset="0"/>
                <a:cs typeface="Times New Roman" panose="02020603050405020304" pitchFamily="18" charset="0"/>
              </a:rPr>
              <a:t>Assume that  all the excess charge is on the two large faces of the plate. </a:t>
            </a:r>
          </a:p>
        </p:txBody>
      </p:sp>
    </p:spTree>
    <p:extLst>
      <p:ext uri="{BB962C8B-B14F-4D97-AF65-F5344CB8AC3E}">
        <p14:creationId xmlns:p14="http://schemas.microsoft.com/office/powerpoint/2010/main" val="335193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84" y="523220"/>
            <a:ext cx="11736999"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If there is no external electric field to force the positive charge into some particular distribution, it will spread out on the two faces with a uniform surface charge density of magnitude </a:t>
            </a:r>
            <a:r>
              <a:rPr lang="el-GR" sz="2400" dirty="0">
                <a:latin typeface="Times New Roman" panose="02020603050405020304" pitchFamily="18" charset="0"/>
                <a:cs typeface="Times New Roman" panose="02020603050405020304" pitchFamily="18" charset="0"/>
              </a:rPr>
              <a:t>σ</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From Fig we know that just outside the plate this charge sets up an electric field of magnitude E = </a:t>
            </a:r>
            <a:r>
              <a:rPr lang="el-GR" sz="2400" dirty="0">
                <a:latin typeface="Times New Roman" panose="02020603050405020304" pitchFamily="18" charset="0"/>
                <a:cs typeface="Times New Roman" panose="02020603050405020304" pitchFamily="18" charset="0"/>
              </a:rPr>
              <a:t>σ </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spc="-55" dirty="0">
                <a:latin typeface="Symbol"/>
                <a:cs typeface="Symbol"/>
              </a:rPr>
              <a:t></a:t>
            </a:r>
            <a:r>
              <a:rPr lang="en-US" sz="2400" i="1" spc="-417" dirty="0">
                <a:latin typeface="Times New Roman"/>
                <a:cs typeface="Times New Roman"/>
              </a:rPr>
              <a:t> </a:t>
            </a:r>
            <a:r>
              <a:rPr lang="en-US" sz="2400" spc="-7" baseline="-18518" dirty="0">
                <a:latin typeface="Times New Roman"/>
                <a:cs typeface="Times New Roman"/>
              </a:rPr>
              <a:t>0</a:t>
            </a:r>
            <a:endParaRPr lang="en-US" sz="2400" baseline="-18518" dirty="0">
              <a:latin typeface="Times New Roman"/>
              <a:cs typeface="Times New Roman"/>
            </a:endParaRPr>
          </a:p>
          <a:p>
            <a:r>
              <a:rPr lang="en-US" sz="2400" i="1" spc="-417"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.Because the excess charge is positive, the field is directed away from the plate.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Figure b shows an identical plate with excess negative charge having the same magnitude of surface charge density </a:t>
            </a:r>
            <a:r>
              <a:rPr lang="el-GR" sz="2400" dirty="0">
                <a:latin typeface="Times New Roman" panose="02020603050405020304" pitchFamily="18" charset="0"/>
                <a:cs typeface="Times New Roman" panose="02020603050405020304" pitchFamily="18" charset="0"/>
              </a:rPr>
              <a:t>σ </a:t>
            </a:r>
            <a:r>
              <a:rPr lang="en-US" sz="2400" baseline="-250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only difference is that now the electric field is directed toward the plate. </a:t>
            </a:r>
          </a:p>
        </p:txBody>
      </p:sp>
      <p:sp>
        <p:nvSpPr>
          <p:cNvPr id="5" name="Rectangle 4"/>
          <p:cNvSpPr/>
          <p:nvPr/>
        </p:nvSpPr>
        <p:spPr>
          <a:xfrm>
            <a:off x="2340653" y="0"/>
            <a:ext cx="7965642" cy="523220"/>
          </a:xfrm>
          <a:prstGeom prst="rect">
            <a:avLst/>
          </a:prstGeom>
        </p:spPr>
        <p:txBody>
          <a:bodyPr wrap="none">
            <a:spAutoFit/>
          </a:bodyPr>
          <a:lstStyle/>
          <a:p>
            <a:r>
              <a:rPr lang="en-US" sz="2800" dirty="0">
                <a:solidFill>
                  <a:srgbClr val="FF0000"/>
                </a:solidFill>
                <a:latin typeface="Times New Roman" panose="02020603050405020304" pitchFamily="18" charset="0"/>
                <a:cs typeface="Times New Roman" panose="02020603050405020304" pitchFamily="18" charset="0"/>
              </a:rPr>
              <a:t>APPLYING GAUSS’ LAW: PLANAR SYMMETRY </a:t>
            </a:r>
          </a:p>
        </p:txBody>
      </p:sp>
      <p:pic>
        <p:nvPicPr>
          <p:cNvPr id="8" name="Picture 7"/>
          <p:cNvPicPr>
            <a:picLocks noChangeAspect="1"/>
          </p:cNvPicPr>
          <p:nvPr/>
        </p:nvPicPr>
        <p:blipFill rotWithShape="1">
          <a:blip r:embed="rId2"/>
          <a:srcRect l="23440" t="15097" r="58248" b="62782"/>
          <a:stretch/>
        </p:blipFill>
        <p:spPr>
          <a:xfrm>
            <a:off x="3970012" y="4524783"/>
            <a:ext cx="3435340" cy="2333217"/>
          </a:xfrm>
          <a:prstGeom prst="rect">
            <a:avLst/>
          </a:prstGeom>
        </p:spPr>
      </p:pic>
    </p:spTree>
    <p:extLst>
      <p:ext uri="{BB962C8B-B14F-4D97-AF65-F5344CB8AC3E}">
        <p14:creationId xmlns:p14="http://schemas.microsoft.com/office/powerpoint/2010/main" val="287724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3440" t="37618" r="58248" b="31597"/>
          <a:stretch/>
        </p:blipFill>
        <p:spPr>
          <a:xfrm>
            <a:off x="8182523" y="1481069"/>
            <a:ext cx="4009477" cy="3789603"/>
          </a:xfrm>
          <a:prstGeom prst="rect">
            <a:avLst/>
          </a:prstGeom>
        </p:spPr>
      </p:pic>
      <p:sp>
        <p:nvSpPr>
          <p:cNvPr id="5" name="Rectangle 4"/>
          <p:cNvSpPr/>
          <p:nvPr/>
        </p:nvSpPr>
        <p:spPr>
          <a:xfrm>
            <a:off x="2340653" y="0"/>
            <a:ext cx="7965642" cy="523220"/>
          </a:xfrm>
          <a:prstGeom prst="rect">
            <a:avLst/>
          </a:prstGeom>
        </p:spPr>
        <p:txBody>
          <a:bodyPr wrap="none">
            <a:spAutoFit/>
          </a:bodyPr>
          <a:lstStyle/>
          <a:p>
            <a:r>
              <a:rPr lang="en-US" sz="2800" dirty="0">
                <a:solidFill>
                  <a:srgbClr val="FF0000"/>
                </a:solidFill>
                <a:latin typeface="Times New Roman" panose="02020603050405020304" pitchFamily="18" charset="0"/>
                <a:cs typeface="Times New Roman" panose="02020603050405020304" pitchFamily="18" charset="0"/>
              </a:rPr>
              <a:t>APPLYING GAUSS’ LAW: PLANAR SYMMETRY </a:t>
            </a:r>
          </a:p>
        </p:txBody>
      </p:sp>
      <p:sp>
        <p:nvSpPr>
          <p:cNvPr id="6" name="Rectangle 5"/>
          <p:cNvSpPr/>
          <p:nvPr/>
        </p:nvSpPr>
        <p:spPr>
          <a:xfrm>
            <a:off x="108262" y="523220"/>
            <a:ext cx="9422103" cy="5524589"/>
          </a:xfrm>
          <a:prstGeom prst="rect">
            <a:avLst/>
          </a:prstGeom>
        </p:spPr>
        <p:txBody>
          <a:bodyPr wrap="square">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Suppose a and b to be close to each other  and parallel (Fig. c). </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Since the plates are conductors, the excess charge on one plate attracts the excess charge on the other plate, and all the excess charge moves onto the inner faces of the plates </a:t>
            </a:r>
            <a:r>
              <a:rPr lang="en-US" sz="2400" dirty="0" err="1">
                <a:latin typeface="Times New Roman" panose="02020603050405020304" pitchFamily="18" charset="0"/>
                <a:cs typeface="Times New Roman" panose="02020603050405020304" pitchFamily="18" charset="0"/>
              </a:rPr>
              <a:t>Fig.c</a:t>
            </a:r>
            <a:r>
              <a:rPr lang="en-US" sz="2400" dirty="0">
                <a:latin typeface="Times New Roman" panose="02020603050405020304" pitchFamily="18" charset="0"/>
                <a:cs typeface="Times New Roman" panose="02020603050405020304" pitchFamily="18" charset="0"/>
              </a:rPr>
              <a:t>.</a:t>
            </a:r>
          </a:p>
          <a:p>
            <a:pPr marL="393888" indent="-342900">
              <a:spcBef>
                <a:spcPts val="461"/>
              </a:spcBef>
              <a:buFont typeface="Wingdings" panose="05000000000000000000" pitchFamily="2" charset="2"/>
              <a:buChar char="q"/>
              <a:tabLst>
                <a:tab pos="1095604" algn="l"/>
              </a:tabLst>
            </a:pPr>
            <a:r>
              <a:rPr lang="en-US" sz="2400" dirty="0">
                <a:solidFill>
                  <a:srgbClr val="FFC000"/>
                </a:solidFill>
                <a:latin typeface="Times New Roman" panose="02020603050405020304" pitchFamily="18" charset="0"/>
                <a:cs typeface="Times New Roman" panose="02020603050405020304" pitchFamily="18" charset="0"/>
              </a:rPr>
              <a:t>With twice as much charge now on each inner face,</a:t>
            </a:r>
          </a:p>
          <a:p>
            <a:pPr marL="50988">
              <a:spcBef>
                <a:spcPts val="461"/>
              </a:spcBef>
              <a:tabLst>
                <a:tab pos="1095604" algn="l"/>
              </a:tabLst>
            </a:pPr>
            <a:r>
              <a:rPr lang="en-US" sz="2400" dirty="0">
                <a:solidFill>
                  <a:srgbClr val="FFC000"/>
                </a:solidFill>
                <a:latin typeface="Times New Roman" panose="02020603050405020304" pitchFamily="18" charset="0"/>
                <a:cs typeface="Times New Roman" panose="02020603050405020304" pitchFamily="18" charset="0"/>
              </a:rPr>
              <a:t> the new surface charge density on each inner face is twice </a:t>
            </a:r>
            <a:r>
              <a:rPr lang="el-GR" sz="2400" dirty="0">
                <a:solidFill>
                  <a:srgbClr val="FFC000"/>
                </a:solidFill>
                <a:latin typeface="Times New Roman" panose="02020603050405020304" pitchFamily="18" charset="0"/>
                <a:cs typeface="Times New Roman" panose="02020603050405020304" pitchFamily="18" charset="0"/>
              </a:rPr>
              <a:t>σ </a:t>
            </a:r>
            <a:r>
              <a:rPr lang="en-US" sz="2400" dirty="0">
                <a:solidFill>
                  <a:srgbClr val="FFC000"/>
                </a:solidFill>
                <a:latin typeface="Times New Roman" panose="02020603050405020304" pitchFamily="18" charset="0"/>
                <a:cs typeface="Times New Roman" panose="02020603050405020304" pitchFamily="18" charset="0"/>
              </a:rPr>
              <a:t>1</a:t>
            </a:r>
          </a:p>
          <a:p>
            <a:pPr marL="50988">
              <a:spcBef>
                <a:spcPts val="461"/>
              </a:spcBef>
              <a:tabLst>
                <a:tab pos="1095604" algn="l"/>
              </a:tabLst>
            </a:pPr>
            <a:r>
              <a:rPr lang="en-US" sz="2400" dirty="0">
                <a:solidFill>
                  <a:srgbClr val="FFC000"/>
                </a:solidFill>
                <a:latin typeface="Times New Roman" panose="02020603050405020304" pitchFamily="18" charset="0"/>
                <a:cs typeface="Times New Roman" panose="02020603050405020304" pitchFamily="18" charset="0"/>
              </a:rPr>
              <a:t>.</a:t>
            </a:r>
          </a:p>
          <a:p>
            <a:pPr marL="393888" indent="-342900">
              <a:spcBef>
                <a:spcPts val="461"/>
              </a:spcBef>
              <a:buFont typeface="Wingdings" panose="05000000000000000000" pitchFamily="2" charset="2"/>
              <a:buChar char="q"/>
              <a:tabLst>
                <a:tab pos="1095604" algn="l"/>
              </a:tabLst>
            </a:pPr>
            <a:r>
              <a:rPr lang="en-US" sz="2400" dirty="0">
                <a:solidFill>
                  <a:srgbClr val="F010E5"/>
                </a:solidFill>
                <a:latin typeface="Times New Roman" panose="02020603050405020304" pitchFamily="18" charset="0"/>
                <a:cs typeface="Times New Roman" panose="02020603050405020304" pitchFamily="18" charset="0"/>
              </a:rPr>
              <a:t>Thus, the electric field at any point between the plates</a:t>
            </a:r>
          </a:p>
          <a:p>
            <a:pPr marL="50988">
              <a:spcBef>
                <a:spcPts val="461"/>
              </a:spcBef>
              <a:tabLst>
                <a:tab pos="1095604" algn="l"/>
              </a:tabLst>
            </a:pPr>
            <a:r>
              <a:rPr lang="en-US" sz="2400" dirty="0">
                <a:solidFill>
                  <a:srgbClr val="F010E5"/>
                </a:solidFill>
                <a:latin typeface="Times New Roman" panose="02020603050405020304" pitchFamily="18" charset="0"/>
                <a:cs typeface="Times New Roman" panose="02020603050405020304" pitchFamily="18" charset="0"/>
              </a:rPr>
              <a:t> has the magnitude</a:t>
            </a:r>
          </a:p>
          <a:p>
            <a:pPr marL="50988">
              <a:spcBef>
                <a:spcPts val="461"/>
              </a:spcBef>
              <a:tabLst>
                <a:tab pos="1095604" algn="l"/>
              </a:tabLst>
            </a:pPr>
            <a:endParaRPr lang="en-US" sz="2400" b="1" i="1" spc="30" baseline="-3546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10" name="Rectangle 9"/>
          <p:cNvSpPr/>
          <p:nvPr/>
        </p:nvSpPr>
        <p:spPr>
          <a:xfrm>
            <a:off x="108262" y="4632037"/>
            <a:ext cx="9298077"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This field is directed away from the positively charged plate and</a:t>
            </a:r>
          </a:p>
          <a:p>
            <a:r>
              <a:rPr lang="en-US" sz="2400" dirty="0">
                <a:latin typeface="Times New Roman" panose="02020603050405020304" pitchFamily="18" charset="0"/>
                <a:cs typeface="Times New Roman" panose="02020603050405020304" pitchFamily="18" charset="0"/>
              </a:rPr>
              <a:t> toward the negatively charged plate.</a:t>
            </a:r>
          </a:p>
          <a:p>
            <a:endParaRPr lang="en-US" sz="2400" dirty="0">
              <a:latin typeface="Times New Roman" panose="02020603050405020304" pitchFamily="18" charset="0"/>
              <a:cs typeface="Times New Roman" panose="02020603050405020304" pitchFamily="18" charset="0"/>
            </a:endParaRPr>
          </a:p>
          <a:p>
            <a:r>
              <a:rPr lang="en-US" sz="2400" dirty="0">
                <a:solidFill>
                  <a:schemeClr val="accent2">
                    <a:lumMod val="50000"/>
                  </a:schemeClr>
                </a:solidFill>
                <a:latin typeface="Times New Roman" panose="02020603050405020304" pitchFamily="18" charset="0"/>
                <a:cs typeface="Times New Roman" panose="02020603050405020304" pitchFamily="18" charset="0"/>
              </a:rPr>
              <a:t>Since no excess charge is left on the outer faces, the electric field to the left and right of the plates is zero. </a:t>
            </a:r>
          </a:p>
        </p:txBody>
      </p:sp>
    </p:spTree>
    <p:extLst>
      <p:ext uri="{BB962C8B-B14F-4D97-AF65-F5344CB8AC3E}">
        <p14:creationId xmlns:p14="http://schemas.microsoft.com/office/powerpoint/2010/main" val="75364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8940" y="886883"/>
            <a:ext cx="11822806"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One reason why we discuss seemingly unrealistic situations, such as the field set up by an infinite sheet of charge, is that analyses for “</a:t>
            </a:r>
            <a:r>
              <a:rPr lang="en-US" sz="2400" dirty="0" err="1">
                <a:latin typeface="Times New Roman" panose="02020603050405020304" pitchFamily="18" charset="0"/>
                <a:cs typeface="Times New Roman" panose="02020603050405020304" pitchFamily="18" charset="0"/>
              </a:rPr>
              <a:t>infinite”situations</a:t>
            </a:r>
            <a:r>
              <a:rPr lang="en-US" sz="2400" dirty="0">
                <a:latin typeface="Times New Roman" panose="02020603050405020304" pitchFamily="18" charset="0"/>
                <a:cs typeface="Times New Roman" panose="02020603050405020304" pitchFamily="18" charset="0"/>
              </a:rPr>
              <a:t> yield good approximations to many real-world problems.</a:t>
            </a:r>
          </a:p>
          <a:p>
            <a:endParaRPr lang="en-US" sz="2400" dirty="0">
              <a:latin typeface="Times New Roman" panose="02020603050405020304" pitchFamily="18" charset="0"/>
              <a:cs typeface="Times New Roman" panose="02020603050405020304" pitchFamily="18" charset="0"/>
            </a:endParaRPr>
          </a:p>
          <a:p>
            <a:r>
              <a:rPr lang="en-US" sz="2400" dirty="0">
                <a:solidFill>
                  <a:schemeClr val="accent2">
                    <a:lumMod val="50000"/>
                  </a:schemeClr>
                </a:solidFill>
                <a:latin typeface="Times New Roman" panose="02020603050405020304" pitchFamily="18" charset="0"/>
                <a:cs typeface="Times New Roman" panose="02020603050405020304" pitchFamily="18" charset="0"/>
              </a:rPr>
              <a:t>Thus, Equation holds well for a finite </a:t>
            </a:r>
            <a:r>
              <a:rPr lang="en-US" sz="2400" dirty="0" err="1">
                <a:solidFill>
                  <a:schemeClr val="accent2">
                    <a:lumMod val="50000"/>
                  </a:schemeClr>
                </a:solidFill>
                <a:latin typeface="Times New Roman" panose="02020603050405020304" pitchFamily="18" charset="0"/>
                <a:cs typeface="Times New Roman" panose="02020603050405020304" pitchFamily="18" charset="0"/>
              </a:rPr>
              <a:t>nonconducting</a:t>
            </a:r>
            <a:r>
              <a:rPr lang="en-US" sz="2400" dirty="0">
                <a:solidFill>
                  <a:schemeClr val="accent2">
                    <a:lumMod val="50000"/>
                  </a:schemeClr>
                </a:solidFill>
                <a:latin typeface="Times New Roman" panose="02020603050405020304" pitchFamily="18" charset="0"/>
                <a:cs typeface="Times New Roman" panose="02020603050405020304" pitchFamily="18" charset="0"/>
              </a:rPr>
              <a:t> sheet as long as we are dealing with points close to the sheet </a:t>
            </a:r>
            <a:r>
              <a:rPr lang="en-US" sz="2400" dirty="0">
                <a:latin typeface="Times New Roman" panose="02020603050405020304" pitchFamily="18" charset="0"/>
                <a:cs typeface="Times New Roman" panose="02020603050405020304" pitchFamily="18" charset="0"/>
              </a:rPr>
              <a:t>and </a:t>
            </a:r>
            <a:r>
              <a:rPr lang="en-US" sz="2400" dirty="0">
                <a:solidFill>
                  <a:schemeClr val="accent2">
                    <a:lumMod val="50000"/>
                  </a:schemeClr>
                </a:solidFill>
                <a:latin typeface="Times New Roman" panose="02020603050405020304" pitchFamily="18" charset="0"/>
                <a:cs typeface="Times New Roman" panose="02020603050405020304" pitchFamily="18" charset="0"/>
              </a:rPr>
              <a:t>not too near its edges.</a:t>
            </a:r>
          </a:p>
          <a:p>
            <a:endParaRPr lang="en-US" sz="2400" dirty="0">
              <a:latin typeface="Times New Roman" panose="02020603050405020304" pitchFamily="18" charset="0"/>
              <a:cs typeface="Times New Roman" panose="02020603050405020304" pitchFamily="18" charset="0"/>
            </a:endParaRPr>
          </a:p>
          <a:p>
            <a:r>
              <a:rPr lang="en-US" sz="2400" dirty="0">
                <a:solidFill>
                  <a:srgbClr val="002060"/>
                </a:solidFill>
                <a:latin typeface="Times New Roman" panose="02020603050405020304" pitchFamily="18" charset="0"/>
                <a:cs typeface="Times New Roman" panose="02020603050405020304" pitchFamily="18" charset="0"/>
              </a:rPr>
              <a:t>Equation holds well for a pair of finite conducting plates as long as we consider points that are not too close to their edges.</a:t>
            </a:r>
          </a:p>
          <a:p>
            <a:endParaRPr lang="en-US" sz="2400" dirty="0">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The trouble with the edges is that near an edge we can no longer use planar symmetry to find expressions for the fields.</a:t>
            </a:r>
          </a:p>
          <a:p>
            <a:endParaRPr lang="en-US" sz="2400" dirty="0">
              <a:solidFill>
                <a:srgbClr val="7030A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fact, the field lines there are curved (said to bean edge effect or fringing),and the fields can be very difficult to express algebraically.</a:t>
            </a:r>
          </a:p>
        </p:txBody>
      </p:sp>
      <p:sp>
        <p:nvSpPr>
          <p:cNvPr id="5" name="Rectangle 4"/>
          <p:cNvSpPr/>
          <p:nvPr/>
        </p:nvSpPr>
        <p:spPr>
          <a:xfrm>
            <a:off x="2340653" y="0"/>
            <a:ext cx="7965642" cy="523220"/>
          </a:xfrm>
          <a:prstGeom prst="rect">
            <a:avLst/>
          </a:prstGeom>
        </p:spPr>
        <p:txBody>
          <a:bodyPr wrap="none">
            <a:spAutoFit/>
          </a:bodyPr>
          <a:lstStyle/>
          <a:p>
            <a:r>
              <a:rPr lang="en-US" sz="2800" dirty="0">
                <a:solidFill>
                  <a:srgbClr val="FF0000"/>
                </a:solidFill>
                <a:latin typeface="Times New Roman" panose="02020603050405020304" pitchFamily="18" charset="0"/>
                <a:cs typeface="Times New Roman" panose="02020603050405020304" pitchFamily="18" charset="0"/>
              </a:rPr>
              <a:t>APPLYING GAUSS’ LAW: PLANAR SYMMETRY </a:t>
            </a:r>
          </a:p>
        </p:txBody>
      </p:sp>
    </p:spTree>
    <p:extLst>
      <p:ext uri="{BB962C8B-B14F-4D97-AF65-F5344CB8AC3E}">
        <p14:creationId xmlns:p14="http://schemas.microsoft.com/office/powerpoint/2010/main" val="1197288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556" y="1324382"/>
            <a:ext cx="4829578" cy="443759"/>
          </a:xfrm>
          <a:prstGeom prst="rect">
            <a:avLst/>
          </a:prstGeom>
        </p:spPr>
        <p:txBody>
          <a:bodyPr vert="horz" wrap="square" lIns="0" tIns="12747" rIns="0" bIns="0" rtlCol="0" anchor="ctr">
            <a:spAutoFit/>
          </a:bodyPr>
          <a:lstStyle/>
          <a:p>
            <a:pPr marL="1275" algn="ctr">
              <a:lnSpc>
                <a:spcPct val="100000"/>
              </a:lnSpc>
              <a:spcBef>
                <a:spcPts val="5"/>
              </a:spcBef>
            </a:pPr>
            <a:r>
              <a:rPr lang="en-US" sz="2800" spc="-5" dirty="0">
                <a:solidFill>
                  <a:srgbClr val="7030A0"/>
                </a:solidFill>
                <a:latin typeface="Times New Roman" panose="02020603050405020304" pitchFamily="18" charset="0"/>
                <a:cs typeface="Times New Roman" panose="02020603050405020304" pitchFamily="18" charset="0"/>
              </a:rPr>
              <a:t>Solid </a:t>
            </a:r>
            <a:r>
              <a:rPr lang="en-US" sz="2800" dirty="0">
                <a:solidFill>
                  <a:srgbClr val="7030A0"/>
                </a:solidFill>
                <a:latin typeface="Times New Roman" panose="02020603050405020304" pitchFamily="18" charset="0"/>
                <a:cs typeface="Times New Roman" panose="02020603050405020304" pitchFamily="18" charset="0"/>
              </a:rPr>
              <a:t>uniformly </a:t>
            </a:r>
            <a:r>
              <a:rPr lang="en-US" sz="2800" spc="-5" dirty="0">
                <a:solidFill>
                  <a:srgbClr val="7030A0"/>
                </a:solidFill>
                <a:latin typeface="Times New Roman" panose="02020603050405020304" pitchFamily="18" charset="0"/>
                <a:cs typeface="Times New Roman" panose="02020603050405020304" pitchFamily="18" charset="0"/>
              </a:rPr>
              <a:t>charged</a:t>
            </a:r>
            <a:r>
              <a:rPr lang="en-US" sz="2800" spc="-10" dirty="0">
                <a:solidFill>
                  <a:srgbClr val="7030A0"/>
                </a:solidFill>
                <a:latin typeface="Times New Roman" panose="02020603050405020304" pitchFamily="18" charset="0"/>
                <a:cs typeface="Times New Roman" panose="02020603050405020304" pitchFamily="18" charset="0"/>
              </a:rPr>
              <a:t> </a:t>
            </a:r>
            <a:r>
              <a:rPr lang="en-US" sz="2800" spc="-5" dirty="0">
                <a:solidFill>
                  <a:srgbClr val="7030A0"/>
                </a:solidFill>
                <a:latin typeface="Times New Roman" panose="02020603050405020304" pitchFamily="18" charset="0"/>
                <a:cs typeface="Times New Roman" panose="02020603050405020304" pitchFamily="18" charset="0"/>
              </a:rPr>
              <a:t>sphere</a:t>
            </a:r>
          </a:p>
        </p:txBody>
      </p:sp>
      <p:sp>
        <p:nvSpPr>
          <p:cNvPr id="3" name="object 3"/>
          <p:cNvSpPr/>
          <p:nvPr/>
        </p:nvSpPr>
        <p:spPr>
          <a:xfrm>
            <a:off x="5089239" y="3085202"/>
            <a:ext cx="2968913" cy="1746112"/>
          </a:xfrm>
          <a:prstGeom prst="rect">
            <a:avLst/>
          </a:prstGeom>
          <a:blipFill>
            <a:blip r:embed="rId2" cstate="print"/>
            <a:stretch>
              <a:fillRect/>
            </a:stretch>
          </a:blipFill>
        </p:spPr>
        <p:txBody>
          <a:bodyPr wrap="square" lIns="0" tIns="0" rIns="0" bIns="0" rtlCol="0"/>
          <a:lstStyle/>
          <a:p>
            <a:endParaRPr sz="1807"/>
          </a:p>
        </p:txBody>
      </p:sp>
      <p:sp>
        <p:nvSpPr>
          <p:cNvPr id="30" name="TextBox 29"/>
          <p:cNvSpPr txBox="1"/>
          <p:nvPr/>
        </p:nvSpPr>
        <p:spPr>
          <a:xfrm>
            <a:off x="309092" y="1768141"/>
            <a:ext cx="1159098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Calculate the electric field at point p at distance r form the center of the sphere produced by solid sphere of radius R with uniform distribution of charges</a:t>
            </a:r>
          </a:p>
        </p:txBody>
      </p:sp>
      <p:sp>
        <p:nvSpPr>
          <p:cNvPr id="5" name="Rectangle 4"/>
          <p:cNvSpPr/>
          <p:nvPr/>
        </p:nvSpPr>
        <p:spPr>
          <a:xfrm>
            <a:off x="2108833" y="231775"/>
            <a:ext cx="8471678" cy="523220"/>
          </a:xfrm>
          <a:prstGeom prst="rect">
            <a:avLst/>
          </a:prstGeom>
        </p:spPr>
        <p:txBody>
          <a:bodyPr wrap="none">
            <a:spAutoFit/>
          </a:bodyPr>
          <a:lstStyle/>
          <a:p>
            <a:r>
              <a:rPr lang="en-US" sz="2800" dirty="0">
                <a:solidFill>
                  <a:srgbClr val="FF0000"/>
                </a:solidFill>
                <a:latin typeface="Times New Roman" panose="02020603050405020304" pitchFamily="18" charset="0"/>
                <a:cs typeface="Times New Roman" panose="02020603050405020304" pitchFamily="18" charset="0"/>
              </a:rPr>
              <a:t>APPLYING GAUSS’ LAW: SPHERICAL SYMMETRY </a:t>
            </a:r>
          </a:p>
        </p:txBody>
      </p:sp>
    </p:spTree>
    <p:extLst>
      <p:ext uri="{BB962C8B-B14F-4D97-AF65-F5344CB8AC3E}">
        <p14:creationId xmlns:p14="http://schemas.microsoft.com/office/powerpoint/2010/main" val="305465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527710" y="1558220"/>
            <a:ext cx="2968913" cy="1746112"/>
          </a:xfrm>
          <a:prstGeom prst="rect">
            <a:avLst/>
          </a:prstGeom>
          <a:blipFill>
            <a:blip r:embed="rId2" cstate="print"/>
            <a:stretch>
              <a:fillRect/>
            </a:stretch>
          </a:blipFill>
        </p:spPr>
        <p:txBody>
          <a:bodyPr wrap="square" lIns="0" tIns="0" rIns="0" bIns="0" rtlCol="0"/>
          <a:lstStyle/>
          <a:p>
            <a:endParaRPr sz="1807"/>
          </a:p>
        </p:txBody>
      </p:sp>
      <p:sp>
        <p:nvSpPr>
          <p:cNvPr id="4" name="object 4"/>
          <p:cNvSpPr txBox="1"/>
          <p:nvPr/>
        </p:nvSpPr>
        <p:spPr>
          <a:xfrm>
            <a:off x="281526" y="1101862"/>
            <a:ext cx="7161816" cy="1291811"/>
          </a:xfrm>
          <a:prstGeom prst="rect">
            <a:avLst/>
          </a:prstGeom>
        </p:spPr>
        <p:txBody>
          <a:bodyPr vert="horz" wrap="square" lIns="0" tIns="12747" rIns="0" bIns="0" rtlCol="0">
            <a:spAutoFit/>
          </a:bodyPr>
          <a:lstStyle/>
          <a:p>
            <a:pPr marL="12747" marR="5099">
              <a:spcBef>
                <a:spcPts val="100"/>
              </a:spcBef>
            </a:pPr>
            <a:r>
              <a:rPr sz="2409" spc="-5" dirty="0">
                <a:solidFill>
                  <a:srgbClr val="CC3300"/>
                </a:solidFill>
                <a:latin typeface="Times New Roman"/>
                <a:cs typeface="Times New Roman"/>
              </a:rPr>
              <a:t>Electric Field is everywhere </a:t>
            </a:r>
            <a:r>
              <a:rPr sz="2409" spc="-10" dirty="0">
                <a:solidFill>
                  <a:srgbClr val="CC3300"/>
                </a:solidFill>
                <a:latin typeface="Times New Roman"/>
                <a:cs typeface="Times New Roman"/>
              </a:rPr>
              <a:t>perpendicular  </a:t>
            </a:r>
            <a:r>
              <a:rPr sz="2409" spc="-5" dirty="0">
                <a:solidFill>
                  <a:srgbClr val="CC3300"/>
                </a:solidFill>
                <a:latin typeface="Times New Roman"/>
                <a:cs typeface="Times New Roman"/>
              </a:rPr>
              <a:t>to surface, </a:t>
            </a:r>
            <a:r>
              <a:rPr sz="2409" dirty="0">
                <a:solidFill>
                  <a:srgbClr val="CC3300"/>
                </a:solidFill>
                <a:latin typeface="Times New Roman"/>
                <a:cs typeface="Times New Roman"/>
              </a:rPr>
              <a:t>i.e. </a:t>
            </a:r>
            <a:r>
              <a:rPr sz="2409" spc="-5" dirty="0">
                <a:solidFill>
                  <a:srgbClr val="CC3300"/>
                </a:solidFill>
                <a:latin typeface="Times New Roman"/>
                <a:cs typeface="Times New Roman"/>
              </a:rPr>
              <a:t>parallel to surface</a:t>
            </a:r>
            <a:r>
              <a:rPr sz="2409" spc="-60" dirty="0">
                <a:solidFill>
                  <a:srgbClr val="CC3300"/>
                </a:solidFill>
                <a:latin typeface="Times New Roman"/>
                <a:cs typeface="Times New Roman"/>
              </a:rPr>
              <a:t> </a:t>
            </a:r>
            <a:r>
              <a:rPr sz="2409" spc="-5" dirty="0">
                <a:solidFill>
                  <a:srgbClr val="CC3300"/>
                </a:solidFill>
                <a:latin typeface="Times New Roman"/>
                <a:cs typeface="Times New Roman"/>
              </a:rPr>
              <a:t>normal</a:t>
            </a:r>
            <a:endParaRPr sz="2409" dirty="0">
              <a:latin typeface="Times New Roman"/>
              <a:cs typeface="Times New Roman"/>
            </a:endParaRPr>
          </a:p>
          <a:p>
            <a:pPr marL="12747">
              <a:spcBef>
                <a:spcPts val="1320"/>
              </a:spcBef>
            </a:pPr>
            <a:r>
              <a:rPr sz="2409" spc="-5" dirty="0">
                <a:solidFill>
                  <a:srgbClr val="CC3300"/>
                </a:solidFill>
                <a:latin typeface="Times New Roman"/>
                <a:cs typeface="Times New Roman"/>
              </a:rPr>
              <a:t>Gauss’ </a:t>
            </a:r>
            <a:r>
              <a:rPr sz="2409" dirty="0">
                <a:solidFill>
                  <a:srgbClr val="CC3300"/>
                </a:solidFill>
                <a:latin typeface="Times New Roman"/>
                <a:cs typeface="Times New Roman"/>
              </a:rPr>
              <a:t>Law </a:t>
            </a:r>
            <a:r>
              <a:rPr sz="2409" spc="-5" dirty="0">
                <a:solidFill>
                  <a:srgbClr val="CC3300"/>
                </a:solidFill>
                <a:latin typeface="Times New Roman"/>
                <a:cs typeface="Times New Roman"/>
              </a:rPr>
              <a:t>then </a:t>
            </a:r>
            <a:r>
              <a:rPr sz="2409" dirty="0">
                <a:solidFill>
                  <a:srgbClr val="CC3300"/>
                </a:solidFill>
                <a:latin typeface="Times New Roman"/>
                <a:cs typeface="Times New Roman"/>
              </a:rPr>
              <a:t>gives</a:t>
            </a:r>
            <a:endParaRPr sz="2409" dirty="0">
              <a:latin typeface="Times New Roman"/>
              <a:cs typeface="Times New Roman"/>
            </a:endParaRPr>
          </a:p>
        </p:txBody>
      </p:sp>
      <mc:AlternateContent xmlns:mc="http://schemas.openxmlformats.org/markup-compatibility/2006" xmlns:a14="http://schemas.microsoft.com/office/drawing/2010/main">
        <mc:Choice Requires="a14">
          <p:sp>
            <p:nvSpPr>
              <p:cNvPr id="30" name="Rectangle 29"/>
              <p:cNvSpPr/>
              <p:nvPr/>
            </p:nvSpPr>
            <p:spPr>
              <a:xfrm>
                <a:off x="2447544" y="2862971"/>
                <a:ext cx="1880836" cy="818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ar-AE" i="1">
                              <a:latin typeface="Cambria Math" panose="02040503050406030204" pitchFamily="18" charset="0"/>
                              <a:cs typeface="Times New Roman"/>
                            </a:rPr>
                          </m:ctrlPr>
                        </m:naryPr>
                        <m:sub/>
                        <m:sup/>
                        <m:e>
                          <m:acc>
                            <m:accPr>
                              <m:chr m:val="⃗"/>
                              <m:ctrlPr>
                                <a:rPr lang="ar-AE" i="1">
                                  <a:latin typeface="Cambria Math" panose="02040503050406030204" pitchFamily="18" charset="0"/>
                                  <a:cs typeface="Times New Roman"/>
                                </a:rPr>
                              </m:ctrlPr>
                            </m:accPr>
                            <m:e>
                              <m:r>
                                <m:rPr>
                                  <m:sty m:val="p"/>
                                </m:rPr>
                                <a:rPr lang="ar-AE" b="0" i="0">
                                  <a:latin typeface="Cambria Math" panose="02040503050406030204" pitchFamily="18" charset="0"/>
                                  <a:cs typeface="Times New Roman"/>
                                </a:rPr>
                                <m:t>E</m:t>
                              </m:r>
                            </m:e>
                          </m:acc>
                          <m:r>
                            <m:rPr>
                              <m:brk/>
                            </m:rPr>
                            <a:rPr lang="ar-AE" b="0" i="0">
                              <a:latin typeface="Cambria Math" panose="02040503050406030204" pitchFamily="18" charset="0"/>
                              <a:cs typeface="Times New Roman"/>
                            </a:rPr>
                            <m:t>.</m:t>
                          </m:r>
                          <m:r>
                            <m:rPr>
                              <m:sty m:val="p"/>
                            </m:rPr>
                            <a:rPr lang="en-US" b="0" i="0">
                              <a:latin typeface="Cambria Math" panose="02040503050406030204" pitchFamily="18" charset="0"/>
                              <a:cs typeface="Times New Roman"/>
                            </a:rPr>
                            <m:t>d</m:t>
                          </m:r>
                          <m:acc>
                            <m:accPr>
                              <m:chr m:val="⃗"/>
                              <m:ctrlPr>
                                <a:rPr lang="ar-AE" i="1">
                                  <a:latin typeface="Cambria Math" panose="02040503050406030204" pitchFamily="18" charset="0"/>
                                  <a:ea typeface="Cambria Math" panose="02040503050406030204" pitchFamily="18" charset="0"/>
                                  <a:cs typeface="Times New Roman"/>
                                </a:rPr>
                              </m:ctrlPr>
                            </m:accPr>
                            <m:e>
                              <m:r>
                                <m:rPr>
                                  <m:sty m:val="p"/>
                                </m:rPr>
                                <a:rPr lang="ar-AE" b="0" i="0">
                                  <a:latin typeface="Cambria Math" panose="02040503050406030204" pitchFamily="18" charset="0"/>
                                  <a:ea typeface="Cambria Math" panose="02040503050406030204" pitchFamily="18" charset="0"/>
                                  <a:cs typeface="Times New Roman"/>
                                </a:rPr>
                                <m:t>A</m:t>
                              </m:r>
                            </m:e>
                          </m:acc>
                          <m:r>
                            <a:rPr lang="en-US" b="0" i="0">
                              <a:latin typeface="Cambria Math" panose="02040503050406030204" pitchFamily="18" charset="0"/>
                              <a:ea typeface="Cambria Math" panose="02040503050406030204" pitchFamily="18" charset="0"/>
                              <a:cs typeface="Times New Roman"/>
                            </a:rPr>
                            <m:t>= </m:t>
                          </m:r>
                          <m:f>
                            <m:fPr>
                              <m:ctrlPr>
                                <a:rPr lang="en-US" i="1">
                                  <a:latin typeface="Cambria Math" panose="02040503050406030204" pitchFamily="18" charset="0"/>
                                  <a:ea typeface="Cambria Math" panose="02040503050406030204" pitchFamily="18" charset="0"/>
                                  <a:cs typeface="Times New Roman"/>
                                </a:rPr>
                              </m:ctrlPr>
                            </m:fPr>
                            <m:num>
                              <m:sSub>
                                <m:sSubPr>
                                  <m:ctrlPr>
                                    <a:rPr lang="en-US" i="1">
                                      <a:latin typeface="Cambria Math" panose="02040503050406030204" pitchFamily="18" charset="0"/>
                                      <a:ea typeface="Cambria Math" panose="02040503050406030204" pitchFamily="18" charset="0"/>
                                      <a:cs typeface="Times New Roman"/>
                                    </a:rPr>
                                  </m:ctrlPr>
                                </m:sSubPr>
                                <m:e>
                                  <m:r>
                                    <m:rPr>
                                      <m:sty m:val="p"/>
                                    </m:rPr>
                                    <a:rPr lang="en-US" b="0" i="0">
                                      <a:latin typeface="Cambria Math" panose="02040503050406030204" pitchFamily="18" charset="0"/>
                                      <a:ea typeface="Cambria Math" panose="02040503050406030204" pitchFamily="18" charset="0"/>
                                      <a:cs typeface="Times New Roman"/>
                                    </a:rPr>
                                    <m:t>Q</m:t>
                                  </m:r>
                                </m:e>
                                <m:sub>
                                  <m:r>
                                    <m:rPr>
                                      <m:sty m:val="p"/>
                                    </m:rPr>
                                    <a:rPr lang="en-US" b="0" i="0">
                                      <a:latin typeface="Cambria Math" panose="02040503050406030204" pitchFamily="18" charset="0"/>
                                      <a:ea typeface="Cambria Math" panose="02040503050406030204" pitchFamily="18" charset="0"/>
                                      <a:cs typeface="Times New Roman"/>
                                    </a:rPr>
                                    <m:t>encl</m:t>
                                  </m:r>
                                </m:sub>
                              </m:sSub>
                            </m:num>
                            <m:den>
                              <m:sSub>
                                <m:sSubPr>
                                  <m:ctrlPr>
                                    <a:rPr lang="en-US" i="1">
                                      <a:latin typeface="Cambria Math" panose="02040503050406030204" pitchFamily="18" charset="0"/>
                                      <a:ea typeface="Cambria Math" panose="02040503050406030204" pitchFamily="18" charset="0"/>
                                      <a:cs typeface="Times New Roman"/>
                                    </a:rPr>
                                  </m:ctrlPr>
                                </m:sSubPr>
                                <m:e>
                                  <m:r>
                                    <m:rPr>
                                      <m:sty m:val="p"/>
                                    </m:rPr>
                                    <a:rPr lang="en-US" b="0" i="0">
                                      <a:latin typeface="Cambria Math" panose="02040503050406030204" pitchFamily="18" charset="0"/>
                                      <a:ea typeface="Cambria Math" panose="02040503050406030204" pitchFamily="18" charset="0"/>
                                      <a:cs typeface="Times New Roman"/>
                                    </a:rPr>
                                    <m:t>ε</m:t>
                                  </m:r>
                                </m:e>
                                <m:sub>
                                  <m:r>
                                    <a:rPr lang="en-US" b="0" i="0">
                                      <a:latin typeface="Cambria Math" panose="02040503050406030204" pitchFamily="18" charset="0"/>
                                      <a:ea typeface="Cambria Math" panose="02040503050406030204" pitchFamily="18" charset="0"/>
                                      <a:cs typeface="Times New Roman"/>
                                    </a:rPr>
                                    <m:t>0</m:t>
                                  </m:r>
                                </m:sub>
                              </m:sSub>
                            </m:den>
                          </m:f>
                        </m:e>
                      </m:nary>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2447544" y="2862971"/>
                <a:ext cx="1880836" cy="818879"/>
              </a:xfrm>
              <a:prstGeom prst="rect">
                <a:avLst/>
              </a:prstGeo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5843585" y="4502971"/>
            <a:ext cx="492224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Here A is the area of Gaussian sphere,</a:t>
            </a:r>
          </a:p>
        </p:txBody>
      </p:sp>
      <mc:AlternateContent xmlns:mc="http://schemas.openxmlformats.org/markup-compatibility/2006" xmlns:a14="http://schemas.microsoft.com/office/drawing/2010/main">
        <mc:Choice Requires="a14">
          <p:sp>
            <p:nvSpPr>
              <p:cNvPr id="17" name="TextBox 16"/>
              <p:cNvSpPr txBox="1"/>
              <p:nvPr/>
            </p:nvSpPr>
            <p:spPr>
              <a:xfrm>
                <a:off x="7920145" y="3488832"/>
                <a:ext cx="1273938" cy="557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𝑒𝑛𝑐</m:t>
                              </m:r>
                            </m:sub>
                          </m:sSub>
                        </m:num>
                        <m:den>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3</m:t>
                                  </m:r>
                                </m:sup>
                              </m:sSup>
                            </m:num>
                            <m:den>
                              <m:r>
                                <a:rPr lang="en-US" b="0" i="1" smtClean="0">
                                  <a:latin typeface="Cambria Math" panose="02040503050406030204" pitchFamily="18" charset="0"/>
                                  <a:ea typeface="Cambria Math" panose="02040503050406030204" pitchFamily="18" charset="0"/>
                                </a:rPr>
                                <m:t>3</m:t>
                              </m:r>
                            </m:den>
                          </m:f>
                        </m:den>
                      </m:f>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920145" y="3488832"/>
                <a:ext cx="1273938" cy="557589"/>
              </a:xfrm>
              <a:prstGeom prst="rect">
                <a:avLst/>
              </a:prstGeom>
              <a:blipFill rotWithShape="0">
                <a:blip r:embed="rId4"/>
                <a:stretch>
                  <a:fillRect/>
                </a:stretch>
              </a:blipFill>
            </p:spPr>
            <p:txBody>
              <a:bodyPr/>
              <a:lstStyle/>
              <a:p>
                <a:r>
                  <a:rPr lang="en-US">
                    <a:noFill/>
                  </a:rPr>
                  <a:t> </a:t>
                </a:r>
              </a:p>
            </p:txBody>
          </p:sp>
        </mc:Fallback>
      </mc:AlternateContent>
      <p:sp>
        <p:nvSpPr>
          <p:cNvPr id="31" name="object 7"/>
          <p:cNvSpPr txBox="1"/>
          <p:nvPr/>
        </p:nvSpPr>
        <p:spPr>
          <a:xfrm>
            <a:off x="6114054" y="3557437"/>
            <a:ext cx="1962150"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Charge</a:t>
            </a:r>
            <a:r>
              <a:rPr sz="1750" b="1" dirty="0">
                <a:latin typeface="Times New Roman"/>
                <a:cs typeface="Times New Roman"/>
              </a:rPr>
              <a:t> Density</a:t>
            </a:r>
            <a:endParaRPr sz="1750" dirty="0">
              <a:latin typeface="Symbol"/>
              <a:cs typeface="Symbol"/>
            </a:endParaRPr>
          </a:p>
        </p:txBody>
      </p:sp>
      <mc:AlternateContent xmlns:mc="http://schemas.openxmlformats.org/markup-compatibility/2006" xmlns:a14="http://schemas.microsoft.com/office/drawing/2010/main">
        <mc:Choice Requires="a14">
          <p:sp>
            <p:nvSpPr>
              <p:cNvPr id="22" name="TextBox 21"/>
              <p:cNvSpPr txBox="1"/>
              <p:nvPr/>
            </p:nvSpPr>
            <p:spPr>
              <a:xfrm>
                <a:off x="6467004" y="5249822"/>
                <a:ext cx="3007012" cy="575927"/>
              </a:xfrm>
              <a:prstGeom prst="rect">
                <a:avLst/>
              </a:prstGeom>
              <a:noFill/>
            </p:spPr>
            <p:txBody>
              <a:bodyPr wrap="square" lIns="0" tIns="0" rIns="0" bIns="0" rtlCol="0">
                <a:spAutoFit/>
              </a:bodyPr>
              <a:lstStyle/>
              <a:p>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𝑄</m:t>
                        </m:r>
                      </m:e>
                      <m:sub>
                        <m:r>
                          <a:rPr lang="en-US" sz="2400" b="0" i="1" dirty="0" smtClean="0">
                            <a:latin typeface="Cambria Math" panose="02040503050406030204" pitchFamily="18" charset="0"/>
                          </a:rPr>
                          <m:t>𝑒𝑛𝑐</m:t>
                        </m:r>
                      </m:sub>
                    </m:sSub>
                    <m:r>
                      <a:rPr lang="en-US" sz="2400" b="0" i="1" dirty="0" smtClean="0">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𝑄</m:t>
                        </m:r>
                      </m:num>
                      <m:den>
                        <m:f>
                          <m:fPr>
                            <m:type m:val="lin"/>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4</m:t>
                            </m:r>
                            <m:r>
                              <a:rPr lang="en-US" sz="2400" i="1">
                                <a:latin typeface="Cambria Math" panose="02040503050406030204" pitchFamily="18" charset="0"/>
                                <a:ea typeface="Cambria Math" panose="02040503050406030204" pitchFamily="18" charset="0"/>
                              </a:rPr>
                              <m:t>𝜋</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𝑅</m:t>
                                </m:r>
                              </m:e>
                              <m:sup>
                                <m:r>
                                  <a:rPr lang="en-US" sz="2400" i="1">
                                    <a:latin typeface="Cambria Math" panose="02040503050406030204" pitchFamily="18" charset="0"/>
                                    <a:ea typeface="Cambria Math" panose="02040503050406030204" pitchFamily="18" charset="0"/>
                                  </a:rPr>
                                  <m:t>3</m:t>
                                </m:r>
                              </m:sup>
                            </m:sSup>
                          </m:num>
                          <m:den>
                            <m:r>
                              <a:rPr lang="en-US" sz="2400" i="1">
                                <a:latin typeface="Cambria Math" panose="02040503050406030204" pitchFamily="18" charset="0"/>
                                <a:ea typeface="Cambria Math" panose="02040503050406030204" pitchFamily="18" charset="0"/>
                              </a:rPr>
                              <m:t>3</m:t>
                            </m:r>
                          </m:den>
                        </m:f>
                      </m:den>
                    </m:f>
                  </m:oMath>
                </a14:m>
                <a:r>
                  <a:rPr lang="en-US" sz="2400" dirty="0"/>
                  <a:t> X</a:t>
                </a:r>
                <a14:m>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4</m:t>
                        </m:r>
                        <m:r>
                          <a:rPr lang="en-US" sz="2400" b="0" i="1" dirty="0" smtClean="0">
                            <a:latin typeface="Cambria Math" panose="02040503050406030204" pitchFamily="18" charset="0"/>
                            <a:ea typeface="Cambria Math" panose="02040503050406030204" pitchFamily="18" charset="0"/>
                          </a:rPr>
                          <m:t>𝜋</m:t>
                        </m:r>
                        <m:sSup>
                          <m:sSupPr>
                            <m:ctrlPr>
                              <a:rPr lang="en-US" sz="2400" b="0" i="1" dirty="0" smtClean="0">
                                <a:latin typeface="Cambria Math" panose="02040503050406030204" pitchFamily="18" charset="0"/>
                                <a:ea typeface="Cambria Math" panose="02040503050406030204" pitchFamily="18" charset="0"/>
                              </a:rPr>
                            </m:ctrlPr>
                          </m:sSupPr>
                          <m:e>
                            <m:r>
                              <a:rPr lang="en-US" sz="2400" b="0" i="1" dirty="0" smtClean="0">
                                <a:latin typeface="Cambria Math" panose="02040503050406030204" pitchFamily="18" charset="0"/>
                                <a:ea typeface="Cambria Math" panose="02040503050406030204" pitchFamily="18" charset="0"/>
                              </a:rPr>
                              <m:t>𝑟</m:t>
                            </m:r>
                          </m:e>
                          <m:sup>
                            <m:r>
                              <a:rPr lang="en-US" sz="2400" b="0" i="1" dirty="0" smtClean="0">
                                <a:latin typeface="Cambria Math" panose="02040503050406030204" pitchFamily="18" charset="0"/>
                                <a:ea typeface="Cambria Math" panose="02040503050406030204" pitchFamily="18" charset="0"/>
                              </a:rPr>
                              <m:t>3</m:t>
                            </m:r>
                          </m:sup>
                        </m:sSup>
                      </m:num>
                      <m:den>
                        <m:r>
                          <a:rPr lang="en-US" sz="2400" b="0" i="1" dirty="0" smtClean="0">
                            <a:latin typeface="Cambria Math" panose="02040503050406030204" pitchFamily="18" charset="0"/>
                          </a:rPr>
                          <m:t>3</m:t>
                        </m:r>
                      </m:den>
                    </m:f>
                  </m:oMath>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467004" y="5249822"/>
                <a:ext cx="3007012" cy="575927"/>
              </a:xfrm>
              <a:prstGeom prst="rect">
                <a:avLst/>
              </a:prstGeom>
              <a:blipFill rotWithShape="0">
                <a:blip r:embed="rId5"/>
                <a:stretch>
                  <a:fillRect b="-1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5843585" y="6047788"/>
                <a:ext cx="3007012" cy="7387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𝑄</m:t>
                          </m:r>
                        </m:e>
                        <m:sub>
                          <m:r>
                            <a:rPr lang="en-US" sz="2400" b="0" i="1" dirty="0" smtClean="0">
                              <a:latin typeface="Cambria Math" panose="02040503050406030204" pitchFamily="18" charset="0"/>
                            </a:rPr>
                            <m:t>𝑒𝑛𝑐</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𝑄</m:t>
                      </m:r>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𝑟</m:t>
                              </m:r>
                            </m:e>
                            <m:sup>
                              <m:r>
                                <a:rPr lang="en-US" sz="2400" b="0" i="1" dirty="0" smtClean="0">
                                  <a:latin typeface="Cambria Math" panose="02040503050406030204" pitchFamily="18" charset="0"/>
                                </a:rPr>
                                <m:t>3</m:t>
                              </m:r>
                            </m:sup>
                          </m:sSup>
                        </m:num>
                        <m:den>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𝑅</m:t>
                              </m:r>
                            </m:e>
                            <m:sup>
                              <m:r>
                                <a:rPr lang="en-US" sz="2400" b="0" i="1" dirty="0" smtClean="0">
                                  <a:latin typeface="Cambria Math" panose="02040503050406030204" pitchFamily="18" charset="0"/>
                                </a:rPr>
                                <m:t>3</m:t>
                              </m:r>
                            </m:sup>
                          </m:sSup>
                        </m:den>
                      </m:f>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5843585" y="6047788"/>
                <a:ext cx="3007012" cy="73872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095129" y="4217085"/>
                <a:ext cx="300701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𝑄</m:t>
                          </m:r>
                        </m:e>
                        <m:sub>
                          <m:r>
                            <a:rPr lang="en-US" b="0" i="1" dirty="0" smtClean="0">
                              <a:latin typeface="Cambria Math" panose="02040503050406030204" pitchFamily="18" charset="0"/>
                            </a:rPr>
                            <m:t>𝑒𝑛𝑐</m:t>
                          </m:r>
                        </m:sub>
                      </m:sSub>
                      <m:r>
                        <a:rPr lang="en-US" b="0" i="1" dirty="0" smtClean="0">
                          <a:latin typeface="Cambria Math" panose="02040503050406030204" pitchFamily="18" charset="0"/>
                        </a:rPr>
                        <m:t>=</m:t>
                      </m:r>
                      <m:r>
                        <m:rPr>
                          <m:sty m:val="p"/>
                        </m:rPr>
                        <a:rPr lang="el-GR" b="0" i="1" dirty="0" smtClean="0">
                          <a:latin typeface="Cambria Math" panose="02040503050406030204" pitchFamily="18" charset="0"/>
                          <a:ea typeface="Cambria Math" panose="02040503050406030204" pitchFamily="18" charset="0"/>
                        </a:rPr>
                        <m:t>ρ</m:t>
                      </m:r>
                      <m:r>
                        <a:rPr lang="en-US" b="0" i="1" dirty="0" smtClean="0">
                          <a:latin typeface="Cambria Math" panose="02040503050406030204" pitchFamily="18" charset="0"/>
                          <a:ea typeface="Cambria Math" panose="02040503050406030204" pitchFamily="18" charset="0"/>
                        </a:rPr>
                        <m:t>𝑉</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7095129" y="4217085"/>
                <a:ext cx="3007012" cy="276999"/>
              </a:xfrm>
              <a:prstGeom prst="rect">
                <a:avLst/>
              </a:prstGeom>
              <a:blipFill rotWithShape="0">
                <a:blip r:embed="rId7"/>
                <a:stretch>
                  <a:fillRect b="-31111"/>
                </a:stretch>
              </a:blipFill>
            </p:spPr>
            <p:txBody>
              <a:bodyPr/>
              <a:lstStyle/>
              <a:p>
                <a:r>
                  <a:rPr lang="en-US">
                    <a:noFill/>
                  </a:rPr>
                  <a:t> </a:t>
                </a:r>
              </a:p>
            </p:txBody>
          </p:sp>
        </mc:Fallback>
      </mc:AlternateContent>
      <p:sp>
        <p:nvSpPr>
          <p:cNvPr id="25" name="Rectangle 24"/>
          <p:cNvSpPr/>
          <p:nvPr/>
        </p:nvSpPr>
        <p:spPr>
          <a:xfrm>
            <a:off x="2340653" y="0"/>
            <a:ext cx="8654933" cy="523220"/>
          </a:xfrm>
          <a:prstGeom prst="rect">
            <a:avLst/>
          </a:prstGeom>
        </p:spPr>
        <p:txBody>
          <a:bodyPr wrap="none">
            <a:spAutoFit/>
          </a:bodyPr>
          <a:lstStyle/>
          <a:p>
            <a:r>
              <a:rPr lang="en-US" sz="2800" dirty="0">
                <a:solidFill>
                  <a:srgbClr val="FF0000"/>
                </a:solidFill>
                <a:latin typeface="Times New Roman" panose="02020603050405020304" pitchFamily="18" charset="0"/>
                <a:cs typeface="Times New Roman" panose="02020603050405020304" pitchFamily="18" charset="0"/>
              </a:rPr>
              <a:t>APPLYING GAUSS’ LAW: SDPHERICAL SYMMETRY </a:t>
            </a:r>
          </a:p>
        </p:txBody>
      </p:sp>
      <mc:AlternateContent xmlns:mc="http://schemas.openxmlformats.org/markup-compatibility/2006" xmlns:a14="http://schemas.microsoft.com/office/drawing/2010/main">
        <mc:Choice Requires="a14">
          <p:sp>
            <p:nvSpPr>
              <p:cNvPr id="27" name="Rectangle 26"/>
              <p:cNvSpPr/>
              <p:nvPr/>
            </p:nvSpPr>
            <p:spPr>
              <a:xfrm>
                <a:off x="2384728" y="3525680"/>
                <a:ext cx="1814407" cy="818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ar-AE" b="0" i="0" smtClean="0">
                          <a:latin typeface="Cambria Math" panose="02040503050406030204" pitchFamily="18" charset="0"/>
                          <a:cs typeface="Times New Roman"/>
                        </a:rPr>
                        <m:t>E</m:t>
                      </m:r>
                      <m:r>
                        <a:rPr lang="ar-AE" b="0" i="1">
                          <a:latin typeface="Cambria Math" panose="02040503050406030204" pitchFamily="18" charset="0"/>
                          <a:cs typeface="Times New Roman"/>
                        </a:rPr>
                        <m:t> </m:t>
                      </m:r>
                      <m:nary>
                        <m:naryPr>
                          <m:chr m:val="∮"/>
                          <m:limLoc m:val="undOvr"/>
                          <m:subHide m:val="on"/>
                          <m:supHide m:val="on"/>
                          <m:ctrlPr>
                            <a:rPr lang="ar-AE" i="1">
                              <a:latin typeface="Cambria Math" panose="02040503050406030204" pitchFamily="18" charset="0"/>
                              <a:cs typeface="Times New Roman"/>
                            </a:rPr>
                          </m:ctrlPr>
                        </m:naryPr>
                        <m:sub/>
                        <m:sup/>
                        <m:e>
                          <m:r>
                            <m:rPr>
                              <m:sty m:val="p"/>
                            </m:rPr>
                            <a:rPr lang="en-US" b="0" i="0">
                              <a:latin typeface="Cambria Math" panose="02040503050406030204" pitchFamily="18" charset="0"/>
                              <a:cs typeface="Times New Roman"/>
                            </a:rPr>
                            <m:t>d</m:t>
                          </m:r>
                          <m:acc>
                            <m:accPr>
                              <m:chr m:val="⃗"/>
                              <m:ctrlPr>
                                <a:rPr lang="ar-AE" i="1">
                                  <a:latin typeface="Cambria Math" panose="02040503050406030204" pitchFamily="18" charset="0"/>
                                  <a:ea typeface="Cambria Math" panose="02040503050406030204" pitchFamily="18" charset="0"/>
                                  <a:cs typeface="Times New Roman"/>
                                </a:rPr>
                              </m:ctrlPr>
                            </m:accPr>
                            <m:e>
                              <m:r>
                                <m:rPr>
                                  <m:sty m:val="p"/>
                                </m:rPr>
                                <a:rPr lang="ar-AE" b="0" i="0">
                                  <a:latin typeface="Cambria Math" panose="02040503050406030204" pitchFamily="18" charset="0"/>
                                  <a:ea typeface="Cambria Math" panose="02040503050406030204" pitchFamily="18" charset="0"/>
                                  <a:cs typeface="Times New Roman"/>
                                </a:rPr>
                                <m:t>A</m:t>
                              </m:r>
                            </m:e>
                          </m:acc>
                          <m:r>
                            <a:rPr lang="en-US" b="0" i="0">
                              <a:latin typeface="Cambria Math" panose="02040503050406030204" pitchFamily="18" charset="0"/>
                              <a:ea typeface="Cambria Math" panose="02040503050406030204" pitchFamily="18" charset="0"/>
                              <a:cs typeface="Times New Roman"/>
                            </a:rPr>
                            <m:t>= </m:t>
                          </m:r>
                          <m:f>
                            <m:fPr>
                              <m:ctrlPr>
                                <a:rPr lang="en-US" i="1">
                                  <a:latin typeface="Cambria Math" panose="02040503050406030204" pitchFamily="18" charset="0"/>
                                  <a:ea typeface="Cambria Math" panose="02040503050406030204" pitchFamily="18" charset="0"/>
                                  <a:cs typeface="Times New Roman"/>
                                </a:rPr>
                              </m:ctrlPr>
                            </m:fPr>
                            <m:num>
                              <m:sSub>
                                <m:sSubPr>
                                  <m:ctrlPr>
                                    <a:rPr lang="en-US" i="1">
                                      <a:latin typeface="Cambria Math" panose="02040503050406030204" pitchFamily="18" charset="0"/>
                                      <a:ea typeface="Cambria Math" panose="02040503050406030204" pitchFamily="18" charset="0"/>
                                      <a:cs typeface="Times New Roman"/>
                                    </a:rPr>
                                  </m:ctrlPr>
                                </m:sSubPr>
                                <m:e>
                                  <m:r>
                                    <m:rPr>
                                      <m:sty m:val="p"/>
                                    </m:rPr>
                                    <a:rPr lang="en-US" b="0" i="0">
                                      <a:latin typeface="Cambria Math" panose="02040503050406030204" pitchFamily="18" charset="0"/>
                                      <a:ea typeface="Cambria Math" panose="02040503050406030204" pitchFamily="18" charset="0"/>
                                      <a:cs typeface="Times New Roman"/>
                                    </a:rPr>
                                    <m:t>Q</m:t>
                                  </m:r>
                                </m:e>
                                <m:sub>
                                  <m:r>
                                    <m:rPr>
                                      <m:sty m:val="p"/>
                                    </m:rPr>
                                    <a:rPr lang="en-US" b="0" i="0">
                                      <a:latin typeface="Cambria Math" panose="02040503050406030204" pitchFamily="18" charset="0"/>
                                      <a:ea typeface="Cambria Math" panose="02040503050406030204" pitchFamily="18" charset="0"/>
                                      <a:cs typeface="Times New Roman"/>
                                    </a:rPr>
                                    <m:t>encl</m:t>
                                  </m:r>
                                </m:sub>
                              </m:sSub>
                            </m:num>
                            <m:den>
                              <m:sSub>
                                <m:sSubPr>
                                  <m:ctrlPr>
                                    <a:rPr lang="en-US" i="1">
                                      <a:latin typeface="Cambria Math" panose="02040503050406030204" pitchFamily="18" charset="0"/>
                                      <a:ea typeface="Cambria Math" panose="02040503050406030204" pitchFamily="18" charset="0"/>
                                      <a:cs typeface="Times New Roman"/>
                                    </a:rPr>
                                  </m:ctrlPr>
                                </m:sSubPr>
                                <m:e>
                                  <m:r>
                                    <m:rPr>
                                      <m:sty m:val="p"/>
                                    </m:rPr>
                                    <a:rPr lang="en-US" b="0" i="0">
                                      <a:latin typeface="Cambria Math" panose="02040503050406030204" pitchFamily="18" charset="0"/>
                                      <a:ea typeface="Cambria Math" panose="02040503050406030204" pitchFamily="18" charset="0"/>
                                      <a:cs typeface="Times New Roman"/>
                                    </a:rPr>
                                    <m:t>ε</m:t>
                                  </m:r>
                                </m:e>
                                <m:sub>
                                  <m:r>
                                    <a:rPr lang="en-US" b="0" i="0">
                                      <a:latin typeface="Cambria Math" panose="02040503050406030204" pitchFamily="18" charset="0"/>
                                      <a:ea typeface="Cambria Math" panose="02040503050406030204" pitchFamily="18" charset="0"/>
                                      <a:cs typeface="Times New Roman"/>
                                    </a:rPr>
                                    <m:t>0</m:t>
                                  </m:r>
                                </m:sub>
                              </m:sSub>
                            </m:den>
                          </m:f>
                        </m:e>
                      </m:nary>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2384728" y="3525680"/>
                <a:ext cx="1814407" cy="81887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434598" y="4239889"/>
                <a:ext cx="1449371" cy="602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pc="-90" dirty="0" smtClean="0">
                          <a:latin typeface="Cambria Math" panose="02040503050406030204" pitchFamily="18" charset="0"/>
                          <a:cs typeface="Times New Roman"/>
                        </a:rPr>
                        <m:t>E</m:t>
                      </m:r>
                      <m:r>
                        <m:rPr>
                          <m:nor/>
                        </m:rPr>
                        <a:rPr lang="en-US" spc="-90" dirty="0" smtClean="0">
                          <a:latin typeface="Times New Roman"/>
                          <a:cs typeface="Times New Roman"/>
                        </a:rPr>
                        <m:t>4</m:t>
                      </m:r>
                      <m:r>
                        <m:rPr>
                          <m:nor/>
                        </m:rPr>
                        <a:rPr lang="en-US" spc="-90" dirty="0" smtClean="0">
                          <a:latin typeface="Symbol"/>
                          <a:cs typeface="Symbol"/>
                        </a:rPr>
                        <m:t></m:t>
                      </m:r>
                      <m:r>
                        <m:rPr>
                          <m:nor/>
                        </m:rPr>
                        <a:rPr lang="en-US" spc="20" dirty="0" smtClean="0">
                          <a:latin typeface="Times New Roman"/>
                          <a:cs typeface="Times New Roman"/>
                        </a:rPr>
                        <m:t> </m:t>
                      </m:r>
                      <m:sSup>
                        <m:sSupPr>
                          <m:ctrlPr>
                            <a:rPr lang="en-US" i="1" spc="-5" dirty="0" smtClean="0">
                              <a:latin typeface="Cambria Math" panose="02040503050406030204" pitchFamily="18" charset="0"/>
                              <a:cs typeface="Times New Roman"/>
                            </a:rPr>
                          </m:ctrlPr>
                        </m:sSupPr>
                        <m:e>
                          <m:r>
                            <a:rPr lang="en-US" b="0" i="1" spc="-5" dirty="0" smtClean="0">
                              <a:latin typeface="Cambria Math" panose="02040503050406030204" pitchFamily="18" charset="0"/>
                              <a:cs typeface="Times New Roman"/>
                            </a:rPr>
                            <m:t>𝑟</m:t>
                          </m:r>
                        </m:e>
                        <m:sup>
                          <m:r>
                            <a:rPr lang="en-US" b="0" i="1" spc="-5" dirty="0" smtClean="0">
                              <a:latin typeface="Cambria Math" panose="02040503050406030204" pitchFamily="18" charset="0"/>
                              <a:cs typeface="Times New Roman"/>
                            </a:rPr>
                            <m:t>2</m:t>
                          </m:r>
                        </m:sup>
                      </m:sSup>
                      <m:r>
                        <a:rPr lang="en-US" b="0" i="1" spc="-5" dirty="0" smtClean="0">
                          <a:latin typeface="Cambria Math" panose="02040503050406030204" pitchFamily="18" charset="0"/>
                          <a:cs typeface="Times New Roman"/>
                        </a:rPr>
                        <m:t>=</m:t>
                      </m:r>
                      <m:f>
                        <m:fPr>
                          <m:ctrlPr>
                            <a:rPr lang="en-US" b="0" i="1" spc="-5" dirty="0" smtClean="0">
                              <a:latin typeface="Cambria Math" panose="02040503050406030204" pitchFamily="18" charset="0"/>
                              <a:cs typeface="Times New Roman"/>
                            </a:rPr>
                          </m:ctrlPr>
                        </m:fPr>
                        <m:num>
                          <m:sSup>
                            <m:sSupPr>
                              <m:ctrlPr>
                                <a:rPr lang="en-US" b="0" i="1" spc="-5" dirty="0" smtClean="0">
                                  <a:latin typeface="Cambria Math" panose="02040503050406030204" pitchFamily="18" charset="0"/>
                                  <a:cs typeface="Times New Roman"/>
                                </a:rPr>
                              </m:ctrlPr>
                            </m:sSupPr>
                            <m:e>
                              <m:r>
                                <a:rPr lang="en-US" b="0" i="1" spc="-5" dirty="0" smtClean="0">
                                  <a:latin typeface="Cambria Math" panose="02040503050406030204" pitchFamily="18" charset="0"/>
                                  <a:cs typeface="Times New Roman"/>
                                </a:rPr>
                                <m:t>𝑄𝑟</m:t>
                              </m:r>
                            </m:e>
                            <m:sup>
                              <m:r>
                                <a:rPr lang="en-US" b="0" i="1" spc="-5" dirty="0" smtClean="0">
                                  <a:latin typeface="Cambria Math" panose="02040503050406030204" pitchFamily="18" charset="0"/>
                                  <a:cs typeface="Times New Roman"/>
                                </a:rPr>
                                <m:t>3</m:t>
                              </m:r>
                            </m:sup>
                          </m:sSup>
                        </m:num>
                        <m:den>
                          <m:sSub>
                            <m:sSubPr>
                              <m:ctrlPr>
                                <a:rPr lang="en-US" b="0" i="1" spc="-5" dirty="0" smtClean="0">
                                  <a:latin typeface="Cambria Math" panose="02040503050406030204" pitchFamily="18" charset="0"/>
                                  <a:cs typeface="Times New Roman"/>
                                </a:rPr>
                              </m:ctrlPr>
                            </m:sSubPr>
                            <m:e>
                              <m:r>
                                <a:rPr lang="en-US" b="0" i="1" spc="-5" dirty="0" smtClean="0">
                                  <a:latin typeface="Cambria Math" panose="02040503050406030204" pitchFamily="18" charset="0"/>
                                  <a:ea typeface="Cambria Math" panose="02040503050406030204" pitchFamily="18" charset="0"/>
                                  <a:cs typeface="Times New Roman"/>
                                </a:rPr>
                                <m:t>𝜀</m:t>
                              </m:r>
                            </m:e>
                            <m:sub>
                              <m:r>
                                <a:rPr lang="en-US" b="0" i="1" spc="-5" dirty="0" smtClean="0">
                                  <a:latin typeface="Cambria Math" panose="02040503050406030204" pitchFamily="18" charset="0"/>
                                  <a:cs typeface="Times New Roman"/>
                                </a:rPr>
                                <m:t>0</m:t>
                              </m:r>
                            </m:sub>
                          </m:sSub>
                          <m:sSup>
                            <m:sSupPr>
                              <m:ctrlPr>
                                <a:rPr lang="en-US" b="0" i="1" spc="-5" dirty="0" smtClean="0">
                                  <a:latin typeface="Cambria Math" panose="02040503050406030204" pitchFamily="18" charset="0"/>
                                  <a:cs typeface="Times New Roman"/>
                                </a:rPr>
                              </m:ctrlPr>
                            </m:sSupPr>
                            <m:e>
                              <m:r>
                                <a:rPr lang="en-US" b="0" i="1" spc="-5" dirty="0" smtClean="0">
                                  <a:latin typeface="Cambria Math" panose="02040503050406030204" pitchFamily="18" charset="0"/>
                                  <a:cs typeface="Times New Roman"/>
                                </a:rPr>
                                <m:t>𝑅</m:t>
                              </m:r>
                            </m:e>
                            <m:sup>
                              <m:r>
                                <a:rPr lang="en-US" b="0" i="1" spc="-5" dirty="0" smtClean="0">
                                  <a:latin typeface="Cambria Math" panose="02040503050406030204" pitchFamily="18" charset="0"/>
                                  <a:cs typeface="Times New Roman"/>
                                </a:rPr>
                                <m:t>3</m:t>
                              </m:r>
                            </m:sup>
                          </m:sSup>
                        </m:den>
                      </m:f>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2434598" y="4239889"/>
                <a:ext cx="1449371" cy="60285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413063" y="5099356"/>
                <a:ext cx="1222834" cy="567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pc="-90" dirty="0" smtClean="0">
                          <a:latin typeface="Cambria Math" panose="02040503050406030204" pitchFamily="18" charset="0"/>
                          <a:cs typeface="Times New Roman"/>
                        </a:rPr>
                        <m:t>E</m:t>
                      </m:r>
                      <m:r>
                        <m:rPr>
                          <m:nor/>
                        </m:rPr>
                        <a:rPr lang="en-US" spc="20" dirty="0" smtClean="0">
                          <a:latin typeface="Times New Roman"/>
                          <a:cs typeface="Times New Roman"/>
                        </a:rPr>
                        <m:t> </m:t>
                      </m:r>
                      <m:r>
                        <a:rPr lang="en-US" b="0" i="1" spc="-5" dirty="0" smtClean="0">
                          <a:latin typeface="Cambria Math" panose="02040503050406030204" pitchFamily="18" charset="0"/>
                          <a:cs typeface="Times New Roman"/>
                        </a:rPr>
                        <m:t>=</m:t>
                      </m:r>
                      <m:f>
                        <m:fPr>
                          <m:ctrlPr>
                            <a:rPr lang="en-US" b="0" i="1" spc="-5" dirty="0" smtClean="0">
                              <a:latin typeface="Cambria Math" panose="02040503050406030204" pitchFamily="18" charset="0"/>
                              <a:cs typeface="Times New Roman"/>
                            </a:rPr>
                          </m:ctrlPr>
                        </m:fPr>
                        <m:num>
                          <m:r>
                            <a:rPr lang="en-US" b="0" i="1" spc="-5" dirty="0" smtClean="0">
                              <a:latin typeface="Cambria Math" panose="02040503050406030204" pitchFamily="18" charset="0"/>
                              <a:cs typeface="Times New Roman"/>
                            </a:rPr>
                            <m:t>𝑄𝑟</m:t>
                          </m:r>
                        </m:num>
                        <m:den>
                          <m:sSub>
                            <m:sSubPr>
                              <m:ctrlPr>
                                <a:rPr lang="en-US" b="0" i="1" spc="-5" dirty="0" smtClean="0">
                                  <a:latin typeface="Cambria Math" panose="02040503050406030204" pitchFamily="18" charset="0"/>
                                  <a:cs typeface="Times New Roman"/>
                                </a:rPr>
                              </m:ctrlPr>
                            </m:sSubPr>
                            <m:e>
                              <m:r>
                                <m:rPr>
                                  <m:nor/>
                                </m:rPr>
                                <a:rPr lang="en-US" spc="-90" dirty="0" smtClean="0">
                                  <a:latin typeface="Times New Roman"/>
                                  <a:cs typeface="Times New Roman"/>
                                </a:rPr>
                                <m:t>4</m:t>
                              </m:r>
                              <m:r>
                                <m:rPr>
                                  <m:nor/>
                                </m:rPr>
                                <a:rPr lang="en-US" spc="-90" dirty="0" smtClean="0">
                                  <a:latin typeface="Symbol"/>
                                  <a:cs typeface="Symbol"/>
                                </a:rPr>
                                <m:t></m:t>
                              </m:r>
                              <m:r>
                                <a:rPr lang="en-US" b="0" i="1" spc="-5" dirty="0" smtClean="0">
                                  <a:latin typeface="Cambria Math" panose="02040503050406030204" pitchFamily="18" charset="0"/>
                                  <a:ea typeface="Cambria Math" panose="02040503050406030204" pitchFamily="18" charset="0"/>
                                  <a:cs typeface="Times New Roman"/>
                                </a:rPr>
                                <m:t>𝜀</m:t>
                              </m:r>
                            </m:e>
                            <m:sub>
                              <m:r>
                                <a:rPr lang="en-US" b="0" i="1" spc="-5" dirty="0" smtClean="0">
                                  <a:latin typeface="Cambria Math" panose="02040503050406030204" pitchFamily="18" charset="0"/>
                                  <a:cs typeface="Times New Roman"/>
                                </a:rPr>
                                <m:t>0</m:t>
                              </m:r>
                            </m:sub>
                          </m:sSub>
                          <m:sSup>
                            <m:sSupPr>
                              <m:ctrlPr>
                                <a:rPr lang="en-US" b="0" i="1" spc="-5" dirty="0" smtClean="0">
                                  <a:latin typeface="Cambria Math" panose="02040503050406030204" pitchFamily="18" charset="0"/>
                                  <a:cs typeface="Times New Roman"/>
                                </a:rPr>
                              </m:ctrlPr>
                            </m:sSupPr>
                            <m:e>
                              <m:r>
                                <a:rPr lang="en-US" b="0" i="1" spc="-5" dirty="0" smtClean="0">
                                  <a:latin typeface="Cambria Math" panose="02040503050406030204" pitchFamily="18" charset="0"/>
                                  <a:cs typeface="Times New Roman"/>
                                </a:rPr>
                                <m:t>𝑅</m:t>
                              </m:r>
                            </m:e>
                            <m:sup>
                              <m:r>
                                <a:rPr lang="en-US" b="0" i="1" spc="-5" dirty="0" smtClean="0">
                                  <a:latin typeface="Cambria Math" panose="02040503050406030204" pitchFamily="18" charset="0"/>
                                  <a:cs typeface="Times New Roman"/>
                                </a:rPr>
                                <m:t>3</m:t>
                              </m:r>
                            </m:sup>
                          </m:sSup>
                        </m:den>
                      </m:f>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413063" y="5099356"/>
                <a:ext cx="1222834" cy="567463"/>
              </a:xfrm>
              <a:prstGeom prst="rect">
                <a:avLst/>
              </a:prstGeom>
              <a:blipFill rotWithShape="0">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771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13374" y="476518"/>
            <a:ext cx="8561446" cy="523220"/>
          </a:xfrm>
          <a:prstGeom prst="rect">
            <a:avLst/>
          </a:prstGeom>
        </p:spPr>
        <p:txBody>
          <a:bodyPr wrap="none">
            <a:spAutoFit/>
          </a:bodyPr>
          <a:lstStyle/>
          <a:p>
            <a:r>
              <a:rPr lang="en-US" sz="2800" dirty="0">
                <a:solidFill>
                  <a:srgbClr val="FF0000"/>
                </a:solidFill>
                <a:latin typeface="Times New Roman" panose="02020603050405020304" pitchFamily="18" charset="0"/>
                <a:cs typeface="Times New Roman" panose="02020603050405020304" pitchFamily="18" charset="0"/>
              </a:rPr>
              <a:t>APPLYING GAUSS’ LAW: SPHERICAL  SYMMETRY </a:t>
            </a:r>
          </a:p>
        </p:txBody>
      </p:sp>
      <p:sp>
        <p:nvSpPr>
          <p:cNvPr id="6" name="Rectangle 5"/>
          <p:cNvSpPr/>
          <p:nvPr/>
        </p:nvSpPr>
        <p:spPr>
          <a:xfrm>
            <a:off x="111616" y="1197456"/>
            <a:ext cx="10036935"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Figure shows a charged spherical shell of total charge q and radius R and two concentric spherical Gaussian surfaces, S1 and S2.</a:t>
            </a:r>
          </a:p>
        </p:txBody>
      </p:sp>
      <p:sp>
        <p:nvSpPr>
          <p:cNvPr id="7" name="Rectangle 6"/>
          <p:cNvSpPr/>
          <p:nvPr/>
        </p:nvSpPr>
        <p:spPr>
          <a:xfrm>
            <a:off x="111616" y="2226171"/>
            <a:ext cx="7396766"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Applying Gauss’ law to surface S1,for which </a:t>
            </a:r>
            <a:r>
              <a:rPr lang="en-US" sz="2400" dirty="0">
                <a:solidFill>
                  <a:srgbClr val="00B0F0"/>
                </a:solidFill>
                <a:latin typeface="Times New Roman" panose="02020603050405020304" pitchFamily="18" charset="0"/>
                <a:cs typeface="Times New Roman" panose="02020603050405020304" pitchFamily="18" charset="0"/>
              </a:rPr>
              <a:t>r&lt; </a:t>
            </a:r>
            <a:r>
              <a:rPr lang="en-US" sz="2400" dirty="0" err="1">
                <a:solidFill>
                  <a:srgbClr val="00B0F0"/>
                </a:solidFill>
                <a:latin typeface="Times New Roman" panose="02020603050405020304" pitchFamily="18" charset="0"/>
                <a:cs typeface="Times New Roman" panose="02020603050405020304" pitchFamily="18" charset="0"/>
              </a:rPr>
              <a:t>R,</a:t>
            </a:r>
            <a:r>
              <a:rPr lang="en-US" sz="2400" dirty="0" err="1">
                <a:latin typeface="Times New Roman" panose="02020603050405020304" pitchFamily="18" charset="0"/>
                <a:cs typeface="Times New Roman" panose="02020603050405020304" pitchFamily="18" charset="0"/>
              </a:rPr>
              <a:t>leads</a:t>
            </a:r>
            <a:r>
              <a:rPr lang="en-US" sz="2400" dirty="0">
                <a:latin typeface="Times New Roman" panose="02020603050405020304" pitchFamily="18" charset="0"/>
                <a:cs typeface="Times New Roman" panose="02020603050405020304" pitchFamily="18" charset="0"/>
              </a:rPr>
              <a:t> directly to</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 = 0 (spherical </a:t>
            </a:r>
            <a:r>
              <a:rPr lang="en-US" sz="2400" dirty="0" err="1">
                <a:latin typeface="Times New Roman" panose="02020603050405020304" pitchFamily="18" charset="0"/>
                <a:cs typeface="Times New Roman" panose="02020603050405020304" pitchFamily="18" charset="0"/>
              </a:rPr>
              <a:t>shell,field</a:t>
            </a:r>
            <a:r>
              <a:rPr lang="en-US" sz="2400" dirty="0">
                <a:latin typeface="Times New Roman" panose="02020603050405020304" pitchFamily="18" charset="0"/>
                <a:cs typeface="Times New Roman" panose="02020603050405020304" pitchFamily="18" charset="0"/>
              </a:rPr>
              <a:t> at r&lt;R) </a:t>
            </a:r>
          </a:p>
          <a:p>
            <a:r>
              <a:rPr lang="en-US" sz="2400" dirty="0">
                <a:solidFill>
                  <a:srgbClr val="7030A0"/>
                </a:solidFill>
                <a:latin typeface="Times New Roman" panose="02020603050405020304" pitchFamily="18" charset="0"/>
                <a:cs typeface="Times New Roman" panose="02020603050405020304" pitchFamily="18" charset="0"/>
              </a:rPr>
              <a:t>Because this Gaussian surface encloses no charge</a:t>
            </a:r>
          </a:p>
        </p:txBody>
      </p:sp>
      <p:sp>
        <p:nvSpPr>
          <p:cNvPr id="8" name="Rectangle 7"/>
          <p:cNvSpPr/>
          <p:nvPr/>
        </p:nvSpPr>
        <p:spPr>
          <a:xfrm>
            <a:off x="172708" y="4452184"/>
            <a:ext cx="7899043"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We apply Gauss’ law to surface S2, for which </a:t>
            </a:r>
            <a:r>
              <a:rPr lang="en-US" sz="2400" dirty="0">
                <a:solidFill>
                  <a:schemeClr val="accent2">
                    <a:lumMod val="75000"/>
                  </a:schemeClr>
                </a:solidFill>
                <a:latin typeface="Times New Roman" panose="02020603050405020304" pitchFamily="18" charset="0"/>
                <a:cs typeface="Times New Roman" panose="02020603050405020304" pitchFamily="18" charset="0"/>
              </a:rPr>
              <a:t>r &gt;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R</a:t>
            </a:r>
            <a:r>
              <a:rPr lang="en-US" sz="2400" dirty="0" err="1">
                <a:latin typeface="Times New Roman" panose="02020603050405020304" pitchFamily="18" charset="0"/>
                <a:cs typeface="Times New Roman" panose="02020603050405020304" pitchFamily="18" charset="0"/>
              </a:rPr>
              <a:t>,we</a:t>
            </a:r>
            <a:r>
              <a:rPr lang="en-US" sz="2400" dirty="0">
                <a:latin typeface="Times New Roman" panose="02020603050405020304" pitchFamily="18" charset="0"/>
                <a:cs typeface="Times New Roman" panose="02020603050405020304" pitchFamily="18" charset="0"/>
              </a:rPr>
              <a:t> would find that</a:t>
            </a:r>
          </a:p>
        </p:txBody>
      </p:sp>
      <p:pic>
        <p:nvPicPr>
          <p:cNvPr id="9" name="Picture 8"/>
          <p:cNvPicPr>
            <a:picLocks noChangeAspect="1"/>
          </p:cNvPicPr>
          <p:nvPr/>
        </p:nvPicPr>
        <p:blipFill>
          <a:blip r:embed="rId2"/>
          <a:stretch>
            <a:fillRect/>
          </a:stretch>
        </p:blipFill>
        <p:spPr>
          <a:xfrm>
            <a:off x="2824261" y="5415677"/>
            <a:ext cx="1971476" cy="761706"/>
          </a:xfrm>
          <a:prstGeom prst="rect">
            <a:avLst/>
          </a:prstGeom>
        </p:spPr>
      </p:pic>
      <p:pic>
        <p:nvPicPr>
          <p:cNvPr id="10" name="Picture 9"/>
          <p:cNvPicPr>
            <a:picLocks noChangeAspect="1"/>
          </p:cNvPicPr>
          <p:nvPr/>
        </p:nvPicPr>
        <p:blipFill rotWithShape="1">
          <a:blip r:embed="rId3"/>
          <a:srcRect l="23538" t="51098" r="59536" b="12507"/>
          <a:stretch/>
        </p:blipFill>
        <p:spPr>
          <a:xfrm>
            <a:off x="8490308" y="1793721"/>
            <a:ext cx="3384803" cy="4091924"/>
          </a:xfrm>
          <a:prstGeom prst="rect">
            <a:avLst/>
          </a:prstGeom>
        </p:spPr>
      </p:pic>
    </p:spTree>
    <p:extLst>
      <p:ext uri="{BB962C8B-B14F-4D97-AF65-F5344CB8AC3E}">
        <p14:creationId xmlns:p14="http://schemas.microsoft.com/office/powerpoint/2010/main" val="387948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16686" y="28257"/>
            <a:ext cx="5769785"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Variation of electric field with distance</a:t>
            </a:r>
          </a:p>
        </p:txBody>
      </p:sp>
      <p:sp>
        <p:nvSpPr>
          <p:cNvPr id="5" name="object 26"/>
          <p:cNvSpPr/>
          <p:nvPr/>
        </p:nvSpPr>
        <p:spPr>
          <a:xfrm>
            <a:off x="875764" y="1506705"/>
            <a:ext cx="3876541" cy="2550140"/>
          </a:xfrm>
          <a:prstGeom prst="rect">
            <a:avLst/>
          </a:prstGeom>
          <a:blipFill>
            <a:blip r:embed="rId2" cstate="print"/>
            <a:stretch>
              <a:fillRect/>
            </a:stretch>
          </a:blipFill>
        </p:spPr>
        <p:txBody>
          <a:bodyPr wrap="square" lIns="0" tIns="0" rIns="0" bIns="0" rtlCol="0"/>
          <a:lstStyle/>
          <a:p>
            <a:endParaRPr sz="1807"/>
          </a:p>
        </p:txBody>
      </p:sp>
      <p:sp>
        <p:nvSpPr>
          <p:cNvPr id="6" name="object 3"/>
          <p:cNvSpPr/>
          <p:nvPr/>
        </p:nvSpPr>
        <p:spPr>
          <a:xfrm>
            <a:off x="5370489" y="1704749"/>
            <a:ext cx="2968913" cy="1746112"/>
          </a:xfrm>
          <a:prstGeom prst="rect">
            <a:avLst/>
          </a:prstGeom>
          <a:blipFill>
            <a:blip r:embed="rId3" cstate="print"/>
            <a:stretch>
              <a:fillRect/>
            </a:stretch>
          </a:blipFill>
        </p:spPr>
        <p:txBody>
          <a:bodyPr wrap="square" lIns="0" tIns="0" rIns="0" bIns="0" rtlCol="0"/>
          <a:lstStyle/>
          <a:p>
            <a:endParaRPr sz="1807"/>
          </a:p>
        </p:txBody>
      </p:sp>
      <p:pic>
        <p:nvPicPr>
          <p:cNvPr id="8" name="Picture 7"/>
          <p:cNvPicPr>
            <a:picLocks noChangeAspect="1"/>
          </p:cNvPicPr>
          <p:nvPr/>
        </p:nvPicPr>
        <p:blipFill rotWithShape="1">
          <a:blip r:embed="rId4"/>
          <a:srcRect l="33437" t="40614" r="44886" b="26466"/>
          <a:stretch/>
        </p:blipFill>
        <p:spPr>
          <a:xfrm>
            <a:off x="5370489" y="4230710"/>
            <a:ext cx="2820473" cy="2627290"/>
          </a:xfrm>
          <a:prstGeom prst="rect">
            <a:avLst/>
          </a:prstGeom>
        </p:spPr>
      </p:pic>
      <p:sp>
        <p:nvSpPr>
          <p:cNvPr id="9" name="Rectangle 8"/>
          <p:cNvSpPr/>
          <p:nvPr/>
        </p:nvSpPr>
        <p:spPr>
          <a:xfrm>
            <a:off x="257580" y="1137373"/>
            <a:ext cx="4431854" cy="461665"/>
          </a:xfrm>
          <a:prstGeom prst="rect">
            <a:avLst/>
          </a:prstGeom>
        </p:spPr>
        <p:txBody>
          <a:bodyPr wrap="none">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(a) uniformly charged solid sphere</a:t>
            </a:r>
          </a:p>
        </p:txBody>
      </p:sp>
      <p:sp>
        <p:nvSpPr>
          <p:cNvPr id="10" name="Rectangle 9"/>
          <p:cNvSpPr/>
          <p:nvPr/>
        </p:nvSpPr>
        <p:spPr>
          <a:xfrm>
            <a:off x="2702419" y="4993675"/>
            <a:ext cx="2438488" cy="461665"/>
          </a:xfrm>
          <a:prstGeom prst="rect">
            <a:avLst/>
          </a:prstGeom>
        </p:spPr>
        <p:txBody>
          <a:bodyPr wrap="none">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(b) Spherical shell</a:t>
            </a:r>
          </a:p>
        </p:txBody>
      </p:sp>
    </p:spTree>
    <p:extLst>
      <p:ext uri="{BB962C8B-B14F-4D97-AF65-F5344CB8AC3E}">
        <p14:creationId xmlns:p14="http://schemas.microsoft.com/office/powerpoint/2010/main" val="220224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60113" y="1583154"/>
            <a:ext cx="10431887" cy="443759"/>
          </a:xfrm>
          <a:prstGeom prst="rect">
            <a:avLst/>
          </a:prstGeom>
        </p:spPr>
        <p:txBody>
          <a:bodyPr vert="horz" wrap="square" lIns="0" tIns="12747" rIns="0" bIns="0" rtlCol="0">
            <a:spAutoFit/>
          </a:bodyPr>
          <a:lstStyle/>
          <a:p>
            <a:pPr marL="12747" marR="5099">
              <a:spcBef>
                <a:spcPts val="100"/>
              </a:spcBef>
            </a:pPr>
            <a:r>
              <a:rPr sz="2800" spc="-5" dirty="0">
                <a:latin typeface="Times New Roman" panose="02020603050405020304" pitchFamily="18" charset="0"/>
                <a:cs typeface="Times New Roman" panose="02020603050405020304" pitchFamily="18" charset="0"/>
              </a:rPr>
              <a:t>What is electric flux that comes from </a:t>
            </a:r>
            <a:r>
              <a:rPr sz="2800" dirty="0">
                <a:latin typeface="Times New Roman" panose="02020603050405020304" pitchFamily="18" charset="0"/>
                <a:cs typeface="Times New Roman" panose="02020603050405020304" pitchFamily="18" charset="0"/>
              </a:rPr>
              <a:t>a  </a:t>
            </a:r>
            <a:r>
              <a:rPr sz="2800" spc="-5" dirty="0">
                <a:latin typeface="Times New Roman" panose="02020603050405020304" pitchFamily="18" charset="0"/>
                <a:cs typeface="Times New Roman" panose="02020603050405020304" pitchFamily="18" charset="0"/>
              </a:rPr>
              <a:t>point</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charge?</a:t>
            </a:r>
            <a:endParaRPr sz="2800" dirty="0">
              <a:latin typeface="Times New Roman" panose="02020603050405020304" pitchFamily="18" charset="0"/>
              <a:cs typeface="Times New Roman" panose="02020603050405020304" pitchFamily="18" charset="0"/>
            </a:endParaRPr>
          </a:p>
        </p:txBody>
      </p:sp>
      <p:sp>
        <p:nvSpPr>
          <p:cNvPr id="7" name="object 7"/>
          <p:cNvSpPr/>
          <p:nvPr/>
        </p:nvSpPr>
        <p:spPr>
          <a:xfrm>
            <a:off x="4905090" y="2883873"/>
            <a:ext cx="2282774" cy="2289443"/>
          </a:xfrm>
          <a:prstGeom prst="rect">
            <a:avLst/>
          </a:prstGeom>
          <a:blipFill>
            <a:blip r:embed="rId2" cstate="print"/>
            <a:stretch>
              <a:fillRect/>
            </a:stretch>
          </a:blipFill>
        </p:spPr>
        <p:txBody>
          <a:bodyPr wrap="square" lIns="0" tIns="0" rIns="0" bIns="0" rtlCol="0"/>
          <a:lstStyle/>
          <a:p>
            <a:endParaRPr sz="1807"/>
          </a:p>
        </p:txBody>
      </p:sp>
      <p:sp>
        <p:nvSpPr>
          <p:cNvPr id="17" name="TextBox 16"/>
          <p:cNvSpPr txBox="1"/>
          <p:nvPr/>
        </p:nvSpPr>
        <p:spPr>
          <a:xfrm>
            <a:off x="2797639" y="89695"/>
            <a:ext cx="6896311"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ELECTRIC FLUX OF A POINT CHARGE</a:t>
            </a:r>
          </a:p>
        </p:txBody>
      </p:sp>
    </p:spTree>
    <p:extLst>
      <p:ext uri="{BB962C8B-B14F-4D97-AF65-F5344CB8AC3E}">
        <p14:creationId xmlns:p14="http://schemas.microsoft.com/office/powerpoint/2010/main" val="18710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4558" y="1996225"/>
            <a:ext cx="8244758" cy="584775"/>
          </a:xfrm>
          <a:prstGeom prst="rect">
            <a:avLst/>
          </a:prstGeom>
          <a:noFill/>
        </p:spPr>
        <p:txBody>
          <a:bodyPr wrap="none" rtlCol="0">
            <a:spAutoFit/>
          </a:bodyPr>
          <a:lstStyle/>
          <a:p>
            <a:r>
              <a:rPr lang="en-US" sz="3200" b="1" dirty="0">
                <a:solidFill>
                  <a:srgbClr val="FF0000"/>
                </a:solidFill>
              </a:rPr>
              <a:t>APPLICATION OF GAUSS LAW IN A CONDUCTOR</a:t>
            </a:r>
          </a:p>
        </p:txBody>
      </p:sp>
    </p:spTree>
    <p:extLst>
      <p:ext uri="{BB962C8B-B14F-4D97-AF65-F5344CB8AC3E}">
        <p14:creationId xmlns:p14="http://schemas.microsoft.com/office/powerpoint/2010/main" val="2852406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p:nvPr/>
        </p:nvSpPr>
        <p:spPr>
          <a:xfrm>
            <a:off x="1676400" y="381001"/>
            <a:ext cx="8839200" cy="519113"/>
          </a:xfrm>
          <a:prstGeom prst="rect">
            <a:avLst/>
          </a:prstGeom>
          <a:noFill/>
          <a:ln w="9525">
            <a:noFill/>
          </a:ln>
        </p:spPr>
        <p:txBody>
          <a:bodyPr>
            <a:spAutoFit/>
          </a:bodyPr>
          <a:lstStyle/>
          <a:p>
            <a:r>
              <a:rPr sz="2800" dirty="0">
                <a:solidFill>
                  <a:srgbClr val="FF0000"/>
                </a:solidFill>
                <a:latin typeface="Times New Roman" panose="02020603050405020304" pitchFamily="18" charset="0"/>
                <a:cs typeface="Times New Roman" panose="02020603050405020304" pitchFamily="18" charset="0"/>
              </a:rPr>
              <a:t>Conductors in Electrostatic Equilibrium</a:t>
            </a:r>
          </a:p>
        </p:txBody>
      </p:sp>
      <p:sp>
        <p:nvSpPr>
          <p:cNvPr id="110595" name="Rectangle 3"/>
          <p:cNvSpPr/>
          <p:nvPr/>
        </p:nvSpPr>
        <p:spPr>
          <a:xfrm>
            <a:off x="1676400" y="1295401"/>
            <a:ext cx="8839200" cy="830997"/>
          </a:xfrm>
          <a:prstGeom prst="rect">
            <a:avLst/>
          </a:prstGeom>
          <a:noFill/>
          <a:ln w="9525">
            <a:noFill/>
          </a:ln>
        </p:spPr>
        <p:txBody>
          <a:bodyPr>
            <a:spAutoFit/>
          </a:bodyPr>
          <a:lstStyle/>
          <a:p>
            <a:r>
              <a:rPr sz="2400" dirty="0">
                <a:latin typeface="Tahoma" panose="020B0604030504040204" charset="0"/>
              </a:rPr>
              <a:t>Electrostatic equilibrium means there is no </a:t>
            </a:r>
            <a:r>
              <a:rPr sz="2400" b="1" dirty="0">
                <a:solidFill>
                  <a:srgbClr val="0000CC"/>
                </a:solidFill>
                <a:latin typeface="Tahoma" panose="020B0604030504040204" charset="0"/>
              </a:rPr>
              <a:t>net</a:t>
            </a:r>
            <a:r>
              <a:rPr sz="2400" dirty="0">
                <a:latin typeface="Tahoma" panose="020B0604030504040204" charset="0"/>
              </a:rPr>
              <a:t> motion of the charges inside the conductor.</a:t>
            </a:r>
          </a:p>
        </p:txBody>
      </p:sp>
      <p:sp>
        <p:nvSpPr>
          <p:cNvPr id="109572" name="Rectangle 4"/>
          <p:cNvSpPr/>
          <p:nvPr/>
        </p:nvSpPr>
        <p:spPr>
          <a:xfrm>
            <a:off x="1380186" y="4994846"/>
            <a:ext cx="8839200" cy="461665"/>
          </a:xfrm>
          <a:prstGeom prst="rect">
            <a:avLst/>
          </a:prstGeom>
          <a:solidFill>
            <a:srgbClr val="99CCFF"/>
          </a:solidFill>
          <a:ln w="38100" cap="flat" cmpd="sng">
            <a:solidFill>
              <a:srgbClr val="000080"/>
            </a:solidFill>
            <a:prstDash val="solid"/>
            <a:miter/>
            <a:headEnd type="none" w="med" len="med"/>
            <a:tailEnd type="none" w="med" len="med"/>
          </a:ln>
        </p:spPr>
        <p:txBody>
          <a:bodyPr>
            <a:spAutoFit/>
          </a:bodyPr>
          <a:lstStyle/>
          <a:p>
            <a:r>
              <a:rPr sz="2400" dirty="0">
                <a:solidFill>
                  <a:schemeClr val="accent2"/>
                </a:solidFill>
                <a:latin typeface="Tahoma" panose="020B0604030504040204" charset="0"/>
              </a:rPr>
              <a:t>The electric field inside must be zero.</a:t>
            </a:r>
          </a:p>
        </p:txBody>
      </p:sp>
      <p:sp>
        <p:nvSpPr>
          <p:cNvPr id="109574" name="Rectangle 6"/>
          <p:cNvSpPr/>
          <p:nvPr/>
        </p:nvSpPr>
        <p:spPr>
          <a:xfrm>
            <a:off x="1869583" y="5803006"/>
            <a:ext cx="8839200" cy="457200"/>
          </a:xfrm>
          <a:prstGeom prst="rect">
            <a:avLst/>
          </a:prstGeom>
          <a:noFill/>
          <a:ln w="9525">
            <a:noFill/>
          </a:ln>
        </p:spPr>
        <p:txBody>
          <a:bodyPr>
            <a:spAutoFit/>
          </a:bodyPr>
          <a:lstStyle/>
          <a:p>
            <a:r>
              <a:rPr sz="2400" dirty="0">
                <a:latin typeface="Tahoma" panose="020B0604030504040204" charset="0"/>
              </a:rPr>
              <a:t>If this were not the case, charges would move.</a:t>
            </a:r>
          </a:p>
        </p:txBody>
      </p:sp>
      <p:pic>
        <p:nvPicPr>
          <p:cNvPr id="8" name="Picture 4" descr="Conductors and Electric Fields in Static Equilibrium | Physic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178" y="2521685"/>
            <a:ext cx="3309870" cy="229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0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P spid="1095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 y="685135"/>
            <a:ext cx="8523316" cy="830997"/>
          </a:xfrm>
          <a:prstGeom prst="rect">
            <a:avLst/>
          </a:prstGeom>
        </p:spPr>
        <p:txBody>
          <a:bodyPr wrap="square">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To understand the behavior of electric fields inside the conductors through Gauss’s Law</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37797" y="-11780"/>
            <a:ext cx="3929153" cy="461665"/>
          </a:xfrm>
          <a:prstGeom prst="rect">
            <a:avLst/>
          </a:prstGeom>
        </p:spPr>
        <p:txBody>
          <a:bodyPr wrap="none">
            <a:spAutoFit/>
          </a:bodyPr>
          <a:lstStyle/>
          <a:p>
            <a:r>
              <a:rPr lang="en-IN" sz="2400" dirty="0">
                <a:solidFill>
                  <a:srgbClr val="FF0000"/>
                </a:solidFill>
                <a:latin typeface="Times New Roman" panose="02020603050405020304" pitchFamily="18" charset="0"/>
                <a:cs typeface="Times New Roman" panose="02020603050405020304" pitchFamily="18" charset="0"/>
              </a:rPr>
              <a:t>A Charged Isolated Conductor</a:t>
            </a:r>
          </a:p>
        </p:txBody>
      </p:sp>
      <p:sp>
        <p:nvSpPr>
          <p:cNvPr id="4" name="Rectangle 3"/>
          <p:cNvSpPr/>
          <p:nvPr/>
        </p:nvSpPr>
        <p:spPr>
          <a:xfrm>
            <a:off x="213359" y="1505601"/>
            <a:ext cx="8689572" cy="1938992"/>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a:solidFill>
                  <a:srgbClr val="F010E5"/>
                </a:solidFill>
                <a:latin typeface="Times New Roman" panose="02020603050405020304" pitchFamily="18" charset="0"/>
                <a:cs typeface="Times New Roman" panose="02020603050405020304" pitchFamily="18" charset="0"/>
              </a:rPr>
              <a:t>If an excess charge is placed on an isolated conductor, that amount of charge will move entirely to the surface of the conductor. </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None of the excess charge will be found within the body of the conductor.</a:t>
            </a:r>
          </a:p>
          <a:p>
            <a:pPr marL="342900" indent="-342900">
              <a:lnSpc>
                <a:spcPct val="150000"/>
              </a:lnSpc>
              <a:buFont typeface="Wingdings" panose="05000000000000000000" pitchFamily="2" charset="2"/>
              <a:buChar char="q"/>
            </a:pPr>
            <a:r>
              <a:rPr lang="en-US" sz="2000" dirty="0">
                <a:solidFill>
                  <a:srgbClr val="FF0000"/>
                </a:solidFill>
                <a:latin typeface="Times New Roman" panose="02020603050405020304" pitchFamily="18" charset="0"/>
                <a:cs typeface="Times New Roman" panose="02020603050405020304" pitchFamily="18" charset="0"/>
              </a:rPr>
              <a:t>The electric field inside this conductor must be zero.</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58" name="Picture 57"/>
          <p:cNvPicPr>
            <a:picLocks noChangeAspect="1"/>
          </p:cNvPicPr>
          <p:nvPr/>
        </p:nvPicPr>
        <p:blipFill>
          <a:blip r:embed="rId2"/>
          <a:stretch>
            <a:fillRect/>
          </a:stretch>
        </p:blipFill>
        <p:spPr>
          <a:xfrm>
            <a:off x="8626095" y="339343"/>
            <a:ext cx="3401045" cy="3043935"/>
          </a:xfrm>
          <a:prstGeom prst="rect">
            <a:avLst/>
          </a:prstGeom>
        </p:spPr>
      </p:pic>
      <p:sp>
        <p:nvSpPr>
          <p:cNvPr id="59" name="Rectangle 3"/>
          <p:cNvSpPr txBox="1">
            <a:spLocks noChangeArrowheads="1"/>
          </p:cNvSpPr>
          <p:nvPr/>
        </p:nvSpPr>
        <p:spPr>
          <a:xfrm>
            <a:off x="213359" y="4269066"/>
            <a:ext cx="10900118" cy="2588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en-US" sz="2000" dirty="0">
                <a:solidFill>
                  <a:schemeClr val="accent5">
                    <a:lumMod val="75000"/>
                  </a:schemeClr>
                </a:solidFill>
                <a:latin typeface="Times New Roman" panose="02020603050405020304" pitchFamily="18" charset="0"/>
                <a:cs typeface="Times New Roman" panose="02020603050405020304" pitchFamily="18" charset="0"/>
              </a:rPr>
              <a:t>Imagine an electric field at some arbitrary angle at the surface of a conductor.</a:t>
            </a:r>
          </a:p>
          <a:p>
            <a:pPr>
              <a:buFont typeface="Wingdings" panose="05000000000000000000" pitchFamily="2" charset="2"/>
              <a:buChar char="q"/>
            </a:pPr>
            <a:r>
              <a:rPr lang="en-US" altLang="en-US" sz="2000" dirty="0">
                <a:solidFill>
                  <a:srgbClr val="F010E5"/>
                </a:solidFill>
                <a:latin typeface="Times New Roman" panose="02020603050405020304" pitchFamily="18" charset="0"/>
                <a:cs typeface="Times New Roman" panose="02020603050405020304" pitchFamily="18" charset="0"/>
              </a:rPr>
              <a:t>There is a component perpendicular to the surface, so charges will move in this direction until they reach the surface, and then, since they cannot leave the surface, they stop.</a:t>
            </a:r>
          </a:p>
          <a:p>
            <a:pPr>
              <a:buFont typeface="Wingdings" panose="05000000000000000000" pitchFamily="2" charset="2"/>
              <a:buChar char="q"/>
            </a:pPr>
            <a:r>
              <a:rPr lang="en-US" altLang="en-US" sz="2000" dirty="0">
                <a:latin typeface="Times New Roman" panose="02020603050405020304" pitchFamily="18" charset="0"/>
                <a:cs typeface="Times New Roman" panose="02020603050405020304" pitchFamily="18" charset="0"/>
              </a:rPr>
              <a:t>There is also a component parallel to the surface, so there will be forces on charges in this direction.</a:t>
            </a:r>
          </a:p>
          <a:p>
            <a:pPr>
              <a:buFont typeface="Wingdings" panose="05000000000000000000" pitchFamily="2" charset="2"/>
              <a:buChar char="q"/>
            </a:pPr>
            <a:r>
              <a:rPr lang="en-US" altLang="en-US" sz="2000" dirty="0">
                <a:solidFill>
                  <a:schemeClr val="accent6">
                    <a:lumMod val="75000"/>
                  </a:schemeClr>
                </a:solidFill>
                <a:latin typeface="Times New Roman" panose="02020603050405020304" pitchFamily="18" charset="0"/>
                <a:cs typeface="Times New Roman" panose="02020603050405020304" pitchFamily="18" charset="0"/>
              </a:rPr>
              <a:t>Since they are free to move, they will move to nullify any parallel component of E.</a:t>
            </a:r>
          </a:p>
          <a:p>
            <a:pPr>
              <a:buFont typeface="Wingdings" panose="05000000000000000000" pitchFamily="2" charset="2"/>
              <a:buChar char="q"/>
            </a:pPr>
            <a:r>
              <a:rPr lang="en-US" altLang="en-US" sz="2000" dirty="0">
                <a:solidFill>
                  <a:srgbClr val="7030A0"/>
                </a:solidFill>
                <a:latin typeface="Times New Roman" panose="02020603050405020304" pitchFamily="18" charset="0"/>
                <a:cs typeface="Times New Roman" panose="02020603050405020304" pitchFamily="18" charset="0"/>
              </a:rPr>
              <a:t>In a very short time, only the perpendicular component is left.</a:t>
            </a:r>
          </a:p>
        </p:txBody>
      </p:sp>
      <p:sp>
        <p:nvSpPr>
          <p:cNvPr id="60" name="Rectangle 2"/>
          <p:cNvSpPr txBox="1">
            <a:spLocks noChangeArrowheads="1"/>
          </p:cNvSpPr>
          <p:nvPr/>
        </p:nvSpPr>
        <p:spPr>
          <a:xfrm>
            <a:off x="112540" y="3640302"/>
            <a:ext cx="4558146" cy="4330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dirty="0">
                <a:solidFill>
                  <a:schemeClr val="accent2">
                    <a:lumMod val="50000"/>
                  </a:schemeClr>
                </a:solidFill>
                <a:latin typeface="Times New Roman" panose="02020603050405020304" pitchFamily="18" charset="0"/>
                <a:cs typeface="Times New Roman" panose="02020603050405020304" pitchFamily="18" charset="0"/>
              </a:rPr>
              <a:t>Field At the Surface of a Conductor</a:t>
            </a:r>
          </a:p>
        </p:txBody>
      </p:sp>
    </p:spTree>
    <p:extLst>
      <p:ext uri="{BB962C8B-B14F-4D97-AF65-F5344CB8AC3E}">
        <p14:creationId xmlns:p14="http://schemas.microsoft.com/office/powerpoint/2010/main" val="63302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480561" y="314498"/>
            <a:ext cx="3316778" cy="5417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dirty="0">
                <a:latin typeface="Times New Roman" panose="02020603050405020304" pitchFamily="18" charset="0"/>
                <a:cs typeface="Times New Roman" panose="02020603050405020304" pitchFamily="18" charset="0"/>
              </a:rPr>
              <a:t>Field Inside a Conductor</a:t>
            </a:r>
          </a:p>
        </p:txBody>
      </p:sp>
      <p:sp>
        <p:nvSpPr>
          <p:cNvPr id="4" name="Rectangle 3"/>
          <p:cNvSpPr txBox="1">
            <a:spLocks noChangeArrowheads="1"/>
          </p:cNvSpPr>
          <p:nvPr/>
        </p:nvSpPr>
        <p:spPr>
          <a:xfrm>
            <a:off x="-90152" y="1040477"/>
            <a:ext cx="8261563" cy="53935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Apply Gauss’ Law to show that there is no net charge inside the conductor of charge q.</a:t>
            </a:r>
          </a:p>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Take an arbitrarily shaped conductor, and draw a Gaussian surface just inside.</a:t>
            </a:r>
          </a:p>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Physically, we expect that there is no electric field inside, since otherwise the charges would move to nullify it.</a:t>
            </a:r>
          </a:p>
          <a:p>
            <a:pPr>
              <a:buFont typeface="Wingdings" panose="05000000000000000000" pitchFamily="2" charset="2"/>
              <a:buChar char="q"/>
            </a:pPr>
            <a:r>
              <a:rPr lang="en-US" altLang="en-US" sz="2400" dirty="0">
                <a:solidFill>
                  <a:srgbClr val="7030A0"/>
                </a:solidFill>
                <a:latin typeface="Times New Roman" panose="02020603050405020304" pitchFamily="18" charset="0"/>
                <a:cs typeface="Times New Roman" panose="02020603050405020304" pitchFamily="18" charset="0"/>
              </a:rPr>
              <a:t>Since </a:t>
            </a:r>
            <a:r>
              <a:rPr lang="en-US" sz="2400" dirty="0">
                <a:solidFill>
                  <a:srgbClr val="7030A0"/>
                </a:solidFill>
                <a:latin typeface="Times New Roman" panose="02020603050405020304" pitchFamily="18" charset="0"/>
                <a:cs typeface="Times New Roman" panose="02020603050405020304" pitchFamily="18" charset="0"/>
              </a:rPr>
              <a:t>the excess charge is not inside the Gaussian surface, </a:t>
            </a:r>
            <a:r>
              <a:rPr lang="en-US" altLang="en-US" sz="2400" dirty="0">
                <a:solidFill>
                  <a:srgbClr val="7030A0"/>
                </a:solidFill>
                <a:latin typeface="Times New Roman" panose="02020603050405020304" pitchFamily="18" charset="0"/>
                <a:cs typeface="Times New Roman" panose="02020603050405020304" pitchFamily="18" charset="0"/>
              </a:rPr>
              <a:t>E = 0 everywhere inside, E must be zero also on the Gaussian surface, hence there can be no net charge inside.</a:t>
            </a:r>
          </a:p>
          <a:p>
            <a:pPr>
              <a:buFont typeface="Wingdings" panose="05000000000000000000" pitchFamily="2" charset="2"/>
              <a:buChar char="q"/>
            </a:pPr>
            <a:r>
              <a:rPr lang="en-US" altLang="en-US" sz="2400" dirty="0">
                <a:latin typeface="Times New Roman" panose="02020603050405020304" pitchFamily="18" charset="0"/>
                <a:cs typeface="Times New Roman" panose="02020603050405020304" pitchFamily="18" charset="0"/>
              </a:rPr>
              <a:t>Hence, all of the charge must be on the surface.</a:t>
            </a:r>
          </a:p>
          <a:p>
            <a:pPr>
              <a:buFont typeface="Wingdings" panose="05000000000000000000" pitchFamily="2" charset="2"/>
              <a:buChar char="q"/>
            </a:pPr>
            <a:r>
              <a:rPr lang="en-US" altLang="en-US" sz="2400" dirty="0">
                <a:solidFill>
                  <a:srgbClr val="00B050"/>
                </a:solidFill>
                <a:latin typeface="Times New Roman" panose="02020603050405020304" pitchFamily="18" charset="0"/>
                <a:cs typeface="Times New Roman" panose="02020603050405020304" pitchFamily="18" charset="0"/>
              </a:rPr>
              <a:t>If we make a cavity in the conductor, and draw a Gaussian surface surrounding  the cavity. There is no E field through this new surface, hence there is no net charge in the cavity</a:t>
            </a:r>
            <a:r>
              <a:rPr lang="en-US" alt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Since the excess charge remains on the outer surface of the conductor</a:t>
            </a:r>
            <a:endParaRPr lang="en-US" alt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030651" y="415408"/>
            <a:ext cx="1628775" cy="1457325"/>
          </a:xfrm>
          <a:prstGeom prst="rect">
            <a:avLst/>
          </a:prstGeom>
        </p:spPr>
      </p:pic>
      <p:sp>
        <p:nvSpPr>
          <p:cNvPr id="6" name="Rectangle 5"/>
          <p:cNvSpPr/>
          <p:nvPr/>
        </p:nvSpPr>
        <p:spPr>
          <a:xfrm>
            <a:off x="8817032" y="1954253"/>
            <a:ext cx="3194858" cy="132343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(a) A lump of copper with a charge q hangs from an insulating thread. A Gaussian surface is placed within the metal, just inside the actual surface.</a:t>
            </a:r>
            <a:endParaRPr lang="en-IN" sz="16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9200543" y="3472316"/>
            <a:ext cx="1571625" cy="1393031"/>
          </a:xfrm>
          <a:prstGeom prst="rect">
            <a:avLst/>
          </a:prstGeom>
        </p:spPr>
      </p:pic>
      <p:sp>
        <p:nvSpPr>
          <p:cNvPr id="8" name="Rectangle 7"/>
          <p:cNvSpPr/>
          <p:nvPr/>
        </p:nvSpPr>
        <p:spPr>
          <a:xfrm>
            <a:off x="8684030" y="5192329"/>
            <a:ext cx="2995353" cy="1077218"/>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(b) The lump of copper now has a cavity within it. A Gaussian surface lies within the metal, close to the cavity surface.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03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119812" y="36513"/>
            <a:ext cx="6841375" cy="358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dirty="0">
                <a:solidFill>
                  <a:srgbClr val="FF0000"/>
                </a:solidFill>
                <a:latin typeface="Times New Roman" panose="02020603050405020304" pitchFamily="18" charset="0"/>
                <a:cs typeface="Times New Roman" panose="02020603050405020304" pitchFamily="18" charset="0"/>
              </a:rPr>
              <a:t>Nature of Charge Distribution on Conductors</a:t>
            </a:r>
          </a:p>
        </p:txBody>
      </p:sp>
      <p:sp>
        <p:nvSpPr>
          <p:cNvPr id="3" name="Rectangle 3"/>
          <p:cNvSpPr txBox="1">
            <a:spLocks noChangeArrowheads="1"/>
          </p:cNvSpPr>
          <p:nvPr/>
        </p:nvSpPr>
        <p:spPr>
          <a:xfrm>
            <a:off x="4752975" y="1027935"/>
            <a:ext cx="6596666" cy="1633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solidFill>
                  <a:srgbClr val="00B050"/>
                </a:solidFill>
                <a:latin typeface="Times New Roman" panose="02020603050405020304" pitchFamily="18" charset="0"/>
                <a:cs typeface="Times New Roman" panose="02020603050405020304" pitchFamily="18" charset="0"/>
              </a:rPr>
              <a:t>Charges placed on a conducting sphere, spread themselves evenly around the surface.</a:t>
            </a:r>
          </a:p>
          <a:p>
            <a:r>
              <a:rPr lang="en-US" altLang="en-US" sz="2400" dirty="0">
                <a:solidFill>
                  <a:srgbClr val="002060"/>
                </a:solidFill>
                <a:latin typeface="Times New Roman" panose="02020603050405020304" pitchFamily="18" charset="0"/>
                <a:cs typeface="Times New Roman" panose="02020603050405020304" pitchFamily="18" charset="0"/>
              </a:rPr>
              <a:t>For other shapes, however, the charges tend to collect near sharp curvature.</a:t>
            </a:r>
          </a:p>
        </p:txBody>
      </p:sp>
      <p:pic>
        <p:nvPicPr>
          <p:cNvPr id="4" name="Picture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15" y="3640438"/>
            <a:ext cx="4752975" cy="1762125"/>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6106" y="4126025"/>
            <a:ext cx="226695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106"/>
          <p:cNvGrpSpPr>
            <a:grpSpLocks/>
          </p:cNvGrpSpPr>
          <p:nvPr/>
        </p:nvGrpSpPr>
        <p:grpSpPr bwMode="auto">
          <a:xfrm>
            <a:off x="1329967" y="4683237"/>
            <a:ext cx="2597150" cy="2003425"/>
            <a:chOff x="630" y="1680"/>
            <a:chExt cx="1636" cy="1262"/>
          </a:xfrm>
        </p:grpSpPr>
        <p:sp>
          <p:nvSpPr>
            <p:cNvPr id="7" name="Line 103"/>
            <p:cNvSpPr>
              <a:spLocks noChangeShapeType="1"/>
            </p:cNvSpPr>
            <p:nvPr/>
          </p:nvSpPr>
          <p:spPr bwMode="auto">
            <a:xfrm flipV="1">
              <a:off x="1440" y="1680"/>
              <a:ext cx="168" cy="50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latin typeface="Times New Roman" panose="02020603050405020304" pitchFamily="18" charset="0"/>
                <a:cs typeface="Times New Roman" panose="02020603050405020304" pitchFamily="18" charset="0"/>
              </a:endParaRPr>
            </a:p>
          </p:txBody>
        </p:sp>
        <p:sp>
          <p:nvSpPr>
            <p:cNvPr id="8" name="Text Box 104"/>
            <p:cNvSpPr txBox="1">
              <a:spLocks noChangeArrowheads="1"/>
            </p:cNvSpPr>
            <p:nvPr/>
          </p:nvSpPr>
          <p:spPr bwMode="auto">
            <a:xfrm>
              <a:off x="630" y="2192"/>
              <a:ext cx="1636" cy="750"/>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r>
                <a:rPr lang="en-US" altLang="en-US">
                  <a:solidFill>
                    <a:schemeClr val="tx1"/>
                  </a:solidFill>
                  <a:cs typeface="Times New Roman" panose="02020603050405020304" pitchFamily="18" charset="0"/>
                </a:rPr>
                <a:t>unbalanced forces</a:t>
              </a:r>
            </a:p>
            <a:p>
              <a:r>
                <a:rPr lang="en-US" altLang="en-US">
                  <a:solidFill>
                    <a:schemeClr val="tx1"/>
                  </a:solidFill>
                  <a:cs typeface="Times New Roman" panose="02020603050405020304" pitchFamily="18" charset="0"/>
                </a:rPr>
                <a:t>(pushed on by one charge</a:t>
              </a:r>
            </a:p>
            <a:p>
              <a:r>
                <a:rPr lang="en-US" altLang="en-US">
                  <a:solidFill>
                    <a:schemeClr val="tx1"/>
                  </a:solidFill>
                  <a:cs typeface="Times New Roman" panose="02020603050405020304" pitchFamily="18" charset="0"/>
                </a:rPr>
                <a:t>from left, but by 5 charges</a:t>
              </a:r>
            </a:p>
            <a:p>
              <a:r>
                <a:rPr lang="en-US" altLang="en-US">
                  <a:solidFill>
                    <a:schemeClr val="tx1"/>
                  </a:solidFill>
                  <a:cs typeface="Times New Roman" panose="02020603050405020304" pitchFamily="18" charset="0"/>
                </a:rPr>
                <a:t>from right)</a:t>
              </a:r>
            </a:p>
          </p:txBody>
        </p:sp>
      </p:grpSp>
      <p:grpSp>
        <p:nvGrpSpPr>
          <p:cNvPr id="9" name="Group 107"/>
          <p:cNvGrpSpPr>
            <a:grpSpLocks/>
          </p:cNvGrpSpPr>
          <p:nvPr/>
        </p:nvGrpSpPr>
        <p:grpSpPr bwMode="auto">
          <a:xfrm>
            <a:off x="6119253" y="4872150"/>
            <a:ext cx="4191000" cy="1728788"/>
            <a:chOff x="128" y="1680"/>
            <a:chExt cx="2640" cy="1089"/>
          </a:xfrm>
        </p:grpSpPr>
        <p:sp>
          <p:nvSpPr>
            <p:cNvPr id="10" name="Line 108"/>
            <p:cNvSpPr>
              <a:spLocks noChangeShapeType="1"/>
            </p:cNvSpPr>
            <p:nvPr/>
          </p:nvSpPr>
          <p:spPr bwMode="auto">
            <a:xfrm flipV="1">
              <a:off x="1440" y="1680"/>
              <a:ext cx="168" cy="50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1" name="Text Box 109"/>
            <p:cNvSpPr txBox="1">
              <a:spLocks noChangeArrowheads="1"/>
            </p:cNvSpPr>
            <p:nvPr/>
          </p:nvSpPr>
          <p:spPr bwMode="auto">
            <a:xfrm>
              <a:off x="128" y="2192"/>
              <a:ext cx="2640" cy="577"/>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r>
                <a:rPr lang="en-US" altLang="en-US" dirty="0">
                  <a:solidFill>
                    <a:schemeClr val="tx1"/>
                  </a:solidFill>
                </a:rPr>
                <a:t>redistributed charges</a:t>
              </a:r>
            </a:p>
            <a:p>
              <a:r>
                <a:rPr lang="en-US" altLang="en-US" dirty="0">
                  <a:solidFill>
                    <a:schemeClr val="tx1"/>
                  </a:solidFill>
                </a:rPr>
                <a:t>(pushed on by one nearby charge from left, </a:t>
              </a:r>
            </a:p>
            <a:p>
              <a:r>
                <a:rPr lang="en-US" altLang="en-US" dirty="0">
                  <a:solidFill>
                    <a:schemeClr val="tx1"/>
                  </a:solidFill>
                </a:rPr>
                <a:t>but by 5 more distant charges from right)</a:t>
              </a:r>
            </a:p>
          </p:txBody>
        </p:sp>
      </p:grpSp>
      <p:grpSp>
        <p:nvGrpSpPr>
          <p:cNvPr id="12" name="Group 116"/>
          <p:cNvGrpSpPr>
            <a:grpSpLocks/>
          </p:cNvGrpSpPr>
          <p:nvPr/>
        </p:nvGrpSpPr>
        <p:grpSpPr bwMode="auto">
          <a:xfrm>
            <a:off x="1098550" y="1244600"/>
            <a:ext cx="3365500" cy="1520825"/>
            <a:chOff x="692" y="784"/>
            <a:chExt cx="2120" cy="958"/>
          </a:xfrm>
        </p:grpSpPr>
        <p:sp>
          <p:nvSpPr>
            <p:cNvPr id="13" name="Freeform 110"/>
            <p:cNvSpPr>
              <a:spLocks/>
            </p:cNvSpPr>
            <p:nvPr/>
          </p:nvSpPr>
          <p:spPr bwMode="auto">
            <a:xfrm rot="17925529">
              <a:off x="660" y="1007"/>
              <a:ext cx="883" cy="587"/>
            </a:xfrm>
            <a:custGeom>
              <a:avLst/>
              <a:gdLst>
                <a:gd name="T0" fmla="*/ 444 w 883"/>
                <a:gd name="T1" fmla="*/ 89 h 587"/>
                <a:gd name="T2" fmla="*/ 348 w 883"/>
                <a:gd name="T3" fmla="*/ 113 h 587"/>
                <a:gd name="T4" fmla="*/ 252 w 883"/>
                <a:gd name="T5" fmla="*/ 153 h 587"/>
                <a:gd name="T6" fmla="*/ 108 w 883"/>
                <a:gd name="T7" fmla="*/ 241 h 587"/>
                <a:gd name="T8" fmla="*/ 52 w 883"/>
                <a:gd name="T9" fmla="*/ 321 h 587"/>
                <a:gd name="T10" fmla="*/ 20 w 883"/>
                <a:gd name="T11" fmla="*/ 473 h 587"/>
                <a:gd name="T12" fmla="*/ 172 w 883"/>
                <a:gd name="T13" fmla="*/ 553 h 587"/>
                <a:gd name="T14" fmla="*/ 380 w 883"/>
                <a:gd name="T15" fmla="*/ 529 h 587"/>
                <a:gd name="T16" fmla="*/ 572 w 883"/>
                <a:gd name="T17" fmla="*/ 393 h 587"/>
                <a:gd name="T18" fmla="*/ 588 w 883"/>
                <a:gd name="T19" fmla="*/ 225 h 587"/>
                <a:gd name="T20" fmla="*/ 708 w 883"/>
                <a:gd name="T21" fmla="*/ 137 h 587"/>
                <a:gd name="T22" fmla="*/ 764 w 883"/>
                <a:gd name="T23" fmla="*/ 89 h 587"/>
                <a:gd name="T24" fmla="*/ 876 w 883"/>
                <a:gd name="T25" fmla="*/ 9 h 587"/>
                <a:gd name="T26" fmla="*/ 724 w 883"/>
                <a:gd name="T27" fmla="*/ 33 h 587"/>
                <a:gd name="T28" fmla="*/ 548 w 883"/>
                <a:gd name="T29" fmla="*/ 41 h 587"/>
                <a:gd name="T30" fmla="*/ 444 w 883"/>
                <a:gd name="T31" fmla="*/ 89 h 5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83" h="587">
                  <a:moveTo>
                    <a:pt x="444" y="89"/>
                  </a:moveTo>
                  <a:cubicBezTo>
                    <a:pt x="411" y="101"/>
                    <a:pt x="380" y="102"/>
                    <a:pt x="348" y="113"/>
                  </a:cubicBezTo>
                  <a:cubicBezTo>
                    <a:pt x="316" y="124"/>
                    <a:pt x="292" y="132"/>
                    <a:pt x="252" y="153"/>
                  </a:cubicBezTo>
                  <a:cubicBezTo>
                    <a:pt x="235" y="204"/>
                    <a:pt x="160" y="218"/>
                    <a:pt x="108" y="241"/>
                  </a:cubicBezTo>
                  <a:cubicBezTo>
                    <a:pt x="77" y="255"/>
                    <a:pt x="84" y="310"/>
                    <a:pt x="52" y="321"/>
                  </a:cubicBezTo>
                  <a:cubicBezTo>
                    <a:pt x="37" y="360"/>
                    <a:pt x="0" y="434"/>
                    <a:pt x="20" y="473"/>
                  </a:cubicBezTo>
                  <a:cubicBezTo>
                    <a:pt x="39" y="587"/>
                    <a:pt x="35" y="546"/>
                    <a:pt x="172" y="553"/>
                  </a:cubicBezTo>
                  <a:cubicBezTo>
                    <a:pt x="215" y="555"/>
                    <a:pt x="337" y="526"/>
                    <a:pt x="380" y="529"/>
                  </a:cubicBezTo>
                  <a:cubicBezTo>
                    <a:pt x="484" y="524"/>
                    <a:pt x="534" y="506"/>
                    <a:pt x="572" y="393"/>
                  </a:cubicBezTo>
                  <a:cubicBezTo>
                    <a:pt x="577" y="337"/>
                    <a:pt x="579" y="281"/>
                    <a:pt x="588" y="225"/>
                  </a:cubicBezTo>
                  <a:cubicBezTo>
                    <a:pt x="596" y="172"/>
                    <a:pt x="670" y="154"/>
                    <a:pt x="708" y="137"/>
                  </a:cubicBezTo>
                  <a:cubicBezTo>
                    <a:pt x="730" y="127"/>
                    <a:pt x="748" y="105"/>
                    <a:pt x="764" y="89"/>
                  </a:cubicBezTo>
                  <a:cubicBezTo>
                    <a:pt x="772" y="72"/>
                    <a:pt x="883" y="18"/>
                    <a:pt x="876" y="9"/>
                  </a:cubicBezTo>
                  <a:cubicBezTo>
                    <a:pt x="869" y="0"/>
                    <a:pt x="779" y="28"/>
                    <a:pt x="724" y="33"/>
                  </a:cubicBezTo>
                  <a:cubicBezTo>
                    <a:pt x="647" y="37"/>
                    <a:pt x="622" y="18"/>
                    <a:pt x="548" y="41"/>
                  </a:cubicBezTo>
                  <a:cubicBezTo>
                    <a:pt x="528" y="47"/>
                    <a:pt x="476" y="89"/>
                    <a:pt x="444" y="89"/>
                  </a:cubicBezTo>
                  <a:close/>
                </a:path>
              </a:pathLst>
            </a:custGeom>
            <a:solidFill>
              <a:srgbClr val="FFCC99"/>
            </a:solidFill>
            <a:ln w="127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4" name="Line 112"/>
            <p:cNvSpPr>
              <a:spLocks noChangeShapeType="1"/>
            </p:cNvSpPr>
            <p:nvPr/>
          </p:nvSpPr>
          <p:spPr bwMode="auto">
            <a:xfrm flipH="1" flipV="1">
              <a:off x="1080" y="784"/>
              <a:ext cx="256" cy="12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15" name="Text Box 113"/>
            <p:cNvSpPr txBox="1">
              <a:spLocks noChangeArrowheads="1"/>
            </p:cNvSpPr>
            <p:nvPr/>
          </p:nvSpPr>
          <p:spPr bwMode="auto">
            <a:xfrm>
              <a:off x="1332" y="792"/>
              <a:ext cx="1480" cy="231"/>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r>
                <a:rPr lang="en-US" altLang="en-US" dirty="0">
                  <a:solidFill>
                    <a:schemeClr val="tx1"/>
                  </a:solidFill>
                </a:rPr>
                <a:t>charges collect near tip</a:t>
              </a:r>
            </a:p>
          </p:txBody>
        </p:sp>
        <p:sp>
          <p:nvSpPr>
            <p:cNvPr id="16" name="Text Box 114"/>
            <p:cNvSpPr txBox="1">
              <a:spLocks noChangeArrowheads="1"/>
            </p:cNvSpPr>
            <p:nvPr/>
          </p:nvSpPr>
          <p:spPr bwMode="auto">
            <a:xfrm>
              <a:off x="692" y="1348"/>
              <a:ext cx="744" cy="231"/>
            </a:xfrm>
            <a:prstGeom prst="rect">
              <a:avLst/>
            </a:prstGeom>
            <a:noFill/>
            <a:ln w="38100" algn="ctr">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r>
                <a:rPr lang="en-US" altLang="en-US" i="0" dirty="0">
                  <a:solidFill>
                    <a:schemeClr val="tx1"/>
                  </a:solidFill>
                  <a:latin typeface="Tahoma" panose="020B0604030504040204" pitchFamily="34" charset="0"/>
                </a:rPr>
                <a:t>conductor</a:t>
              </a:r>
            </a:p>
          </p:txBody>
        </p:sp>
      </p:grpSp>
      <p:sp>
        <p:nvSpPr>
          <p:cNvPr id="32" name="Line 101"/>
          <p:cNvSpPr>
            <a:spLocks noChangeShapeType="1"/>
          </p:cNvSpPr>
          <p:nvPr/>
        </p:nvSpPr>
        <p:spPr bwMode="auto">
          <a:xfrm flipH="1">
            <a:off x="3741084" y="3909825"/>
            <a:ext cx="101600" cy="508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pSp>
        <p:nvGrpSpPr>
          <p:cNvPr id="33" name="Group 105"/>
          <p:cNvGrpSpPr>
            <a:grpSpLocks/>
          </p:cNvGrpSpPr>
          <p:nvPr/>
        </p:nvGrpSpPr>
        <p:grpSpPr bwMode="auto">
          <a:xfrm>
            <a:off x="3119229" y="3565095"/>
            <a:ext cx="1685342" cy="1005274"/>
            <a:chOff x="1962" y="1295"/>
            <a:chExt cx="1038" cy="572"/>
          </a:xfrm>
        </p:grpSpPr>
        <p:sp>
          <p:nvSpPr>
            <p:cNvPr id="34" name="Line 101"/>
            <p:cNvSpPr>
              <a:spLocks noChangeShapeType="1"/>
            </p:cNvSpPr>
            <p:nvPr/>
          </p:nvSpPr>
          <p:spPr bwMode="auto">
            <a:xfrm flipH="1">
              <a:off x="2281" y="1547"/>
              <a:ext cx="64" cy="320"/>
            </a:xfrm>
            <a:prstGeom prst="line">
              <a:avLst/>
            </a:prstGeom>
            <a:noFill/>
            <a:ln w="127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sp>
          <p:nvSpPr>
            <p:cNvPr id="35" name="Text Box 102"/>
            <p:cNvSpPr txBox="1">
              <a:spLocks noChangeArrowheads="1"/>
            </p:cNvSpPr>
            <p:nvPr/>
          </p:nvSpPr>
          <p:spPr bwMode="auto">
            <a:xfrm>
              <a:off x="1962" y="1295"/>
              <a:ext cx="103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i="1">
                  <a:solidFill>
                    <a:schemeClr val="bg2"/>
                  </a:solidFill>
                  <a:latin typeface="Times New Roman" panose="02020603050405020304" pitchFamily="18" charset="0"/>
                </a:defRPr>
              </a:lvl1pPr>
              <a:lvl2pPr marL="742950" indent="-285750" algn="ctr">
                <a:defRPr i="1">
                  <a:solidFill>
                    <a:schemeClr val="bg2"/>
                  </a:solidFill>
                  <a:latin typeface="Times New Roman" panose="02020603050405020304" pitchFamily="18" charset="0"/>
                </a:defRPr>
              </a:lvl2pPr>
              <a:lvl3pPr marL="1143000" indent="-228600" algn="ctr">
                <a:defRPr i="1">
                  <a:solidFill>
                    <a:schemeClr val="bg2"/>
                  </a:solidFill>
                  <a:latin typeface="Times New Roman" panose="02020603050405020304" pitchFamily="18" charset="0"/>
                </a:defRPr>
              </a:lvl3pPr>
              <a:lvl4pPr marL="1600200" indent="-228600" algn="ctr">
                <a:defRPr i="1">
                  <a:solidFill>
                    <a:schemeClr val="bg2"/>
                  </a:solidFill>
                  <a:latin typeface="Times New Roman" panose="02020603050405020304" pitchFamily="18" charset="0"/>
                </a:defRPr>
              </a:lvl4pPr>
              <a:lvl5pPr marL="2057400" indent="-228600" algn="ctr">
                <a:defRPr i="1">
                  <a:solidFill>
                    <a:schemeClr val="bg2"/>
                  </a:solidFill>
                  <a:latin typeface="Times New Roman" panose="02020603050405020304" pitchFamily="18" charset="0"/>
                </a:defRPr>
              </a:lvl5pPr>
              <a:lvl6pPr marL="2514600" indent="-228600" algn="ctr" eaLnBrk="0" fontAlgn="base" hangingPunct="0">
                <a:spcBef>
                  <a:spcPct val="0"/>
                </a:spcBef>
                <a:spcAft>
                  <a:spcPct val="0"/>
                </a:spcAft>
                <a:defRPr i="1">
                  <a:solidFill>
                    <a:schemeClr val="bg2"/>
                  </a:solidFill>
                  <a:latin typeface="Times New Roman" panose="02020603050405020304" pitchFamily="18" charset="0"/>
                </a:defRPr>
              </a:lvl6pPr>
              <a:lvl7pPr marL="2971800" indent="-228600" algn="ctr" eaLnBrk="0" fontAlgn="base" hangingPunct="0">
                <a:spcBef>
                  <a:spcPct val="0"/>
                </a:spcBef>
                <a:spcAft>
                  <a:spcPct val="0"/>
                </a:spcAft>
                <a:defRPr i="1">
                  <a:solidFill>
                    <a:schemeClr val="bg2"/>
                  </a:solidFill>
                  <a:latin typeface="Times New Roman" panose="02020603050405020304" pitchFamily="18" charset="0"/>
                </a:defRPr>
              </a:lvl7pPr>
              <a:lvl8pPr marL="3429000" indent="-228600" algn="ctr" eaLnBrk="0" fontAlgn="base" hangingPunct="0">
                <a:spcBef>
                  <a:spcPct val="0"/>
                </a:spcBef>
                <a:spcAft>
                  <a:spcPct val="0"/>
                </a:spcAft>
                <a:defRPr i="1">
                  <a:solidFill>
                    <a:schemeClr val="bg2"/>
                  </a:solidFill>
                  <a:latin typeface="Times New Roman" panose="02020603050405020304" pitchFamily="18" charset="0"/>
                </a:defRPr>
              </a:lvl8pPr>
              <a:lvl9pPr marL="3886200" indent="-228600" algn="ctr" eaLnBrk="0" fontAlgn="base" hangingPunct="0">
                <a:spcBef>
                  <a:spcPct val="0"/>
                </a:spcBef>
                <a:spcAft>
                  <a:spcPct val="0"/>
                </a:spcAft>
                <a:defRPr i="1">
                  <a:solidFill>
                    <a:schemeClr val="bg2"/>
                  </a:solidFill>
                  <a:latin typeface="Times New Roman" panose="02020603050405020304" pitchFamily="18" charset="0"/>
                </a:defRPr>
              </a:lvl9pPr>
            </a:lstStyle>
            <a:p>
              <a:r>
                <a:rPr lang="en-US" altLang="en-US" dirty="0">
                  <a:solidFill>
                    <a:schemeClr val="tx1"/>
                  </a:solidFill>
                </a:rPr>
                <a:t>balanced forces</a:t>
              </a:r>
            </a:p>
          </p:txBody>
        </p:sp>
      </p:grpSp>
      <p:sp>
        <p:nvSpPr>
          <p:cNvPr id="17" name="Rectangle 16"/>
          <p:cNvSpPr/>
          <p:nvPr/>
        </p:nvSpPr>
        <p:spPr>
          <a:xfrm>
            <a:off x="427175" y="3134576"/>
            <a:ext cx="5699189" cy="461665"/>
          </a:xfrm>
          <a:prstGeom prst="rect">
            <a:avLst/>
          </a:prstGeom>
        </p:spPr>
        <p:txBody>
          <a:bodyPr wrap="none">
            <a:spAutoFit/>
          </a:bodyPr>
          <a:lstStyle/>
          <a:p>
            <a:r>
              <a:rPr lang="en-US" altLang="en-US" sz="2400" dirty="0">
                <a:solidFill>
                  <a:schemeClr val="accent2">
                    <a:lumMod val="75000"/>
                  </a:schemeClr>
                </a:solidFill>
                <a:latin typeface="Times New Roman" panose="02020603050405020304" pitchFamily="18" charset="0"/>
                <a:cs typeface="Times New Roman" panose="02020603050405020304" pitchFamily="18" charset="0"/>
              </a:rPr>
              <a:t>To understand this, consider a line of charge.</a:t>
            </a:r>
          </a:p>
        </p:txBody>
      </p:sp>
    </p:spTree>
    <p:extLst>
      <p:ext uri="{BB962C8B-B14F-4D97-AF65-F5344CB8AC3E}">
        <p14:creationId xmlns:p14="http://schemas.microsoft.com/office/powerpoint/2010/main" val="406277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7730" y="1171030"/>
            <a:ext cx="7044744" cy="383614"/>
          </a:xfrm>
          <a:prstGeom prst="rect">
            <a:avLst/>
          </a:prstGeom>
        </p:spPr>
        <p:txBody>
          <a:bodyPr vert="horz" wrap="square" lIns="0" tIns="12747" rIns="0" bIns="0" rtlCol="0">
            <a:spAutoFit/>
          </a:bodyPr>
          <a:lstStyle/>
          <a:p>
            <a:pPr marL="12747" marR="5099">
              <a:spcBef>
                <a:spcPts val="100"/>
              </a:spcBef>
            </a:pPr>
            <a:r>
              <a:rPr sz="2409" b="1" spc="-5" dirty="0">
                <a:latin typeface="Times New Roman"/>
                <a:cs typeface="Times New Roman"/>
              </a:rPr>
              <a:t>What is electric flux that comes from </a:t>
            </a:r>
            <a:r>
              <a:rPr sz="2409" b="1" dirty="0">
                <a:latin typeface="Times New Roman"/>
                <a:cs typeface="Times New Roman"/>
              </a:rPr>
              <a:t>a  </a:t>
            </a:r>
            <a:r>
              <a:rPr sz="2409" b="1" spc="-5" dirty="0">
                <a:latin typeface="Times New Roman"/>
                <a:cs typeface="Times New Roman"/>
              </a:rPr>
              <a:t>point</a:t>
            </a:r>
            <a:r>
              <a:rPr sz="2409" b="1" dirty="0">
                <a:latin typeface="Times New Roman"/>
                <a:cs typeface="Times New Roman"/>
              </a:rPr>
              <a:t> </a:t>
            </a:r>
            <a:r>
              <a:rPr sz="2409" b="1" spc="-5" dirty="0">
                <a:latin typeface="Times New Roman"/>
                <a:cs typeface="Times New Roman"/>
              </a:rPr>
              <a:t>charge?</a:t>
            </a:r>
            <a:endParaRPr sz="2409" dirty="0">
              <a:latin typeface="Times New Roman"/>
              <a:cs typeface="Times New Roman"/>
            </a:endParaRPr>
          </a:p>
        </p:txBody>
      </p:sp>
      <p:sp>
        <p:nvSpPr>
          <p:cNvPr id="4" name="object 4"/>
          <p:cNvSpPr txBox="1"/>
          <p:nvPr/>
        </p:nvSpPr>
        <p:spPr>
          <a:xfrm>
            <a:off x="573608" y="2094406"/>
            <a:ext cx="1877664" cy="392614"/>
          </a:xfrm>
          <a:prstGeom prst="rect">
            <a:avLst/>
          </a:prstGeom>
        </p:spPr>
        <p:txBody>
          <a:bodyPr vert="horz" wrap="square" lIns="0" tIns="12747" rIns="0" bIns="0" rtlCol="0">
            <a:spAutoFit/>
          </a:bodyPr>
          <a:lstStyle/>
          <a:p>
            <a:pPr marL="12747">
              <a:spcBef>
                <a:spcPts val="100"/>
              </a:spcBef>
            </a:pPr>
            <a:r>
              <a:rPr sz="2409" dirty="0">
                <a:latin typeface="Times New Roman"/>
                <a:cs typeface="Times New Roman"/>
              </a:rPr>
              <a:t>We start</a:t>
            </a:r>
            <a:r>
              <a:rPr sz="2409" spc="-95" dirty="0">
                <a:latin typeface="Times New Roman"/>
                <a:cs typeface="Times New Roman"/>
              </a:rPr>
              <a:t> </a:t>
            </a:r>
            <a:r>
              <a:rPr sz="2409" dirty="0">
                <a:latin typeface="Times New Roman"/>
                <a:cs typeface="Times New Roman"/>
              </a:rPr>
              <a:t>from</a:t>
            </a:r>
          </a:p>
        </p:txBody>
      </p:sp>
      <p:sp>
        <p:nvSpPr>
          <p:cNvPr id="7" name="object 7"/>
          <p:cNvSpPr/>
          <p:nvPr/>
        </p:nvSpPr>
        <p:spPr>
          <a:xfrm>
            <a:off x="7855115" y="1402803"/>
            <a:ext cx="2282774" cy="2289443"/>
          </a:xfrm>
          <a:prstGeom prst="rect">
            <a:avLst/>
          </a:prstGeom>
          <a:blipFill>
            <a:blip r:embed="rId2" cstate="print"/>
            <a:stretch>
              <a:fillRect/>
            </a:stretch>
          </a:blipFill>
        </p:spPr>
        <p:txBody>
          <a:bodyPr wrap="square" lIns="0" tIns="0" rIns="0" bIns="0" rtlCol="0"/>
          <a:lstStyle/>
          <a:p>
            <a:endParaRPr sz="1807"/>
          </a:p>
        </p:txBody>
      </p:sp>
      <p:sp>
        <p:nvSpPr>
          <p:cNvPr id="10" name="object 10"/>
          <p:cNvSpPr/>
          <p:nvPr/>
        </p:nvSpPr>
        <p:spPr>
          <a:xfrm>
            <a:off x="6401933" y="3123067"/>
            <a:ext cx="3539901" cy="1453182"/>
          </a:xfrm>
          <a:custGeom>
            <a:avLst/>
            <a:gdLst/>
            <a:ahLst/>
            <a:cxnLst/>
            <a:rect l="l" t="t" r="r" b="b"/>
            <a:pathLst>
              <a:path w="3526790" h="1447800">
                <a:moveTo>
                  <a:pt x="0" y="1371600"/>
                </a:moveTo>
                <a:lnTo>
                  <a:pt x="63697" y="1375010"/>
                </a:lnTo>
                <a:lnTo>
                  <a:pt x="127375" y="1378415"/>
                </a:lnTo>
                <a:lnTo>
                  <a:pt x="191016" y="1381808"/>
                </a:lnTo>
                <a:lnTo>
                  <a:pt x="254601" y="1385182"/>
                </a:lnTo>
                <a:lnTo>
                  <a:pt x="318112" y="1388533"/>
                </a:lnTo>
                <a:lnTo>
                  <a:pt x="381531" y="1391852"/>
                </a:lnTo>
                <a:lnTo>
                  <a:pt x="444840" y="1395135"/>
                </a:lnTo>
                <a:lnTo>
                  <a:pt x="508020" y="1398376"/>
                </a:lnTo>
                <a:lnTo>
                  <a:pt x="571054" y="1401568"/>
                </a:lnTo>
                <a:lnTo>
                  <a:pt x="633923" y="1404705"/>
                </a:lnTo>
                <a:lnTo>
                  <a:pt x="696608" y="1407782"/>
                </a:lnTo>
                <a:lnTo>
                  <a:pt x="759092" y="1410792"/>
                </a:lnTo>
                <a:lnTo>
                  <a:pt x="821357" y="1413728"/>
                </a:lnTo>
                <a:lnTo>
                  <a:pt x="883384" y="1416586"/>
                </a:lnTo>
                <a:lnTo>
                  <a:pt x="945155" y="1419358"/>
                </a:lnTo>
                <a:lnTo>
                  <a:pt x="1006652" y="1422040"/>
                </a:lnTo>
                <a:lnTo>
                  <a:pt x="1067856" y="1424624"/>
                </a:lnTo>
                <a:lnTo>
                  <a:pt x="1128750" y="1427104"/>
                </a:lnTo>
                <a:lnTo>
                  <a:pt x="1189315" y="1429475"/>
                </a:lnTo>
                <a:lnTo>
                  <a:pt x="1249533" y="1431731"/>
                </a:lnTo>
                <a:lnTo>
                  <a:pt x="1309385" y="1433865"/>
                </a:lnTo>
                <a:lnTo>
                  <a:pt x="1368855" y="1435871"/>
                </a:lnTo>
                <a:lnTo>
                  <a:pt x="1427922" y="1437744"/>
                </a:lnTo>
                <a:lnTo>
                  <a:pt x="1486570" y="1439477"/>
                </a:lnTo>
                <a:lnTo>
                  <a:pt x="1544779" y="1441063"/>
                </a:lnTo>
                <a:lnTo>
                  <a:pt x="1602533" y="1442498"/>
                </a:lnTo>
                <a:lnTo>
                  <a:pt x="1659811" y="1443775"/>
                </a:lnTo>
                <a:lnTo>
                  <a:pt x="1716597" y="1444887"/>
                </a:lnTo>
                <a:lnTo>
                  <a:pt x="1772873" y="1445829"/>
                </a:lnTo>
                <a:lnTo>
                  <a:pt x="1828619" y="1446595"/>
                </a:lnTo>
                <a:lnTo>
                  <a:pt x="1883817" y="1447179"/>
                </a:lnTo>
                <a:lnTo>
                  <a:pt x="1938450" y="1447574"/>
                </a:lnTo>
                <a:lnTo>
                  <a:pt x="1992499" y="1447774"/>
                </a:lnTo>
                <a:lnTo>
                  <a:pt x="2045947" y="1447774"/>
                </a:lnTo>
                <a:lnTo>
                  <a:pt x="2098774" y="1447567"/>
                </a:lnTo>
                <a:lnTo>
                  <a:pt x="2150963" y="1447147"/>
                </a:lnTo>
                <a:lnTo>
                  <a:pt x="2202495" y="1446508"/>
                </a:lnTo>
                <a:lnTo>
                  <a:pt x="2253352" y="1445645"/>
                </a:lnTo>
                <a:lnTo>
                  <a:pt x="2303516" y="1444550"/>
                </a:lnTo>
                <a:lnTo>
                  <a:pt x="2352969" y="1443218"/>
                </a:lnTo>
                <a:lnTo>
                  <a:pt x="2401692" y="1441643"/>
                </a:lnTo>
                <a:lnTo>
                  <a:pt x="2449668" y="1439819"/>
                </a:lnTo>
                <a:lnTo>
                  <a:pt x="2496878" y="1437739"/>
                </a:lnTo>
                <a:lnTo>
                  <a:pt x="2543304" y="1435397"/>
                </a:lnTo>
                <a:lnTo>
                  <a:pt x="2588927" y="1432789"/>
                </a:lnTo>
                <a:lnTo>
                  <a:pt x="2633730" y="1429906"/>
                </a:lnTo>
                <a:lnTo>
                  <a:pt x="2677694" y="1426744"/>
                </a:lnTo>
                <a:lnTo>
                  <a:pt x="2720802" y="1423296"/>
                </a:lnTo>
                <a:lnTo>
                  <a:pt x="2763034" y="1419556"/>
                </a:lnTo>
                <a:lnTo>
                  <a:pt x="2804373" y="1415519"/>
                </a:lnTo>
                <a:lnTo>
                  <a:pt x="2844800" y="1411177"/>
                </a:lnTo>
                <a:lnTo>
                  <a:pt x="2884297" y="1406525"/>
                </a:lnTo>
                <a:lnTo>
                  <a:pt x="2922847" y="1401557"/>
                </a:lnTo>
                <a:lnTo>
                  <a:pt x="2997028" y="1390648"/>
                </a:lnTo>
                <a:lnTo>
                  <a:pt x="3067200" y="1378401"/>
                </a:lnTo>
                <a:lnTo>
                  <a:pt x="3133215" y="1364768"/>
                </a:lnTo>
                <a:lnTo>
                  <a:pt x="3194928" y="1349700"/>
                </a:lnTo>
                <a:lnTo>
                  <a:pt x="3252194" y="1333148"/>
                </a:lnTo>
                <a:lnTo>
                  <a:pt x="3304866" y="1315064"/>
                </a:lnTo>
                <a:lnTo>
                  <a:pt x="3352800" y="1295400"/>
                </a:lnTo>
                <a:lnTo>
                  <a:pt x="3390322" y="1276082"/>
                </a:lnTo>
                <a:lnTo>
                  <a:pt x="3422783" y="1254315"/>
                </a:lnTo>
                <a:lnTo>
                  <a:pt x="3473387" y="1203983"/>
                </a:lnTo>
                <a:lnTo>
                  <a:pt x="3506345" y="1145505"/>
                </a:lnTo>
                <a:lnTo>
                  <a:pt x="3523390" y="1079982"/>
                </a:lnTo>
                <a:lnTo>
                  <a:pt x="3526487" y="1044922"/>
                </a:lnTo>
                <a:lnTo>
                  <a:pt x="3526255" y="1008514"/>
                </a:lnTo>
                <a:lnTo>
                  <a:pt x="3516674" y="932200"/>
                </a:lnTo>
                <a:lnTo>
                  <a:pt x="3507757" y="892571"/>
                </a:lnTo>
                <a:lnTo>
                  <a:pt x="3496378" y="852143"/>
                </a:lnTo>
                <a:lnTo>
                  <a:pt x="3482754" y="811054"/>
                </a:lnTo>
                <a:lnTo>
                  <a:pt x="3467102" y="769442"/>
                </a:lnTo>
                <a:lnTo>
                  <a:pt x="3449638" y="727445"/>
                </a:lnTo>
                <a:lnTo>
                  <a:pt x="3430578" y="685198"/>
                </a:lnTo>
                <a:lnTo>
                  <a:pt x="3410140" y="642842"/>
                </a:lnTo>
                <a:lnTo>
                  <a:pt x="3388540" y="600512"/>
                </a:lnTo>
                <a:lnTo>
                  <a:pt x="3365994" y="558347"/>
                </a:lnTo>
                <a:lnTo>
                  <a:pt x="3342720" y="516483"/>
                </a:lnTo>
                <a:lnTo>
                  <a:pt x="3318934" y="475060"/>
                </a:lnTo>
                <a:lnTo>
                  <a:pt x="3294852" y="434213"/>
                </a:lnTo>
                <a:lnTo>
                  <a:pt x="3270691" y="394081"/>
                </a:lnTo>
                <a:lnTo>
                  <a:pt x="3246669" y="354802"/>
                </a:lnTo>
                <a:lnTo>
                  <a:pt x="3223000" y="316512"/>
                </a:lnTo>
                <a:lnTo>
                  <a:pt x="3199903" y="279350"/>
                </a:lnTo>
                <a:lnTo>
                  <a:pt x="3177593" y="243453"/>
                </a:lnTo>
                <a:lnTo>
                  <a:pt x="3156288" y="208958"/>
                </a:lnTo>
                <a:lnTo>
                  <a:pt x="3136204" y="176003"/>
                </a:lnTo>
                <a:lnTo>
                  <a:pt x="3100565" y="115265"/>
                </a:lnTo>
                <a:lnTo>
                  <a:pt x="3072410" y="62337"/>
                </a:lnTo>
                <a:lnTo>
                  <a:pt x="3053471" y="18322"/>
                </a:lnTo>
                <a:lnTo>
                  <a:pt x="3048000" y="0"/>
                </a:lnTo>
              </a:path>
            </a:pathLst>
          </a:custGeom>
          <a:ln w="38100">
            <a:solidFill>
              <a:srgbClr val="000066"/>
            </a:solidFill>
          </a:ln>
        </p:spPr>
        <p:txBody>
          <a:bodyPr wrap="square" lIns="0" tIns="0" rIns="0" bIns="0" rtlCol="0"/>
          <a:lstStyle/>
          <a:p>
            <a:endParaRPr sz="1807"/>
          </a:p>
        </p:txBody>
      </p:sp>
      <mc:AlternateContent xmlns:mc="http://schemas.openxmlformats.org/markup-compatibility/2006" xmlns:a14="http://schemas.microsoft.com/office/drawing/2010/main">
        <mc:Choice Requires="a14">
          <p:sp>
            <p:nvSpPr>
              <p:cNvPr id="11" name="object 11"/>
              <p:cNvSpPr txBox="1"/>
              <p:nvPr/>
            </p:nvSpPr>
            <p:spPr>
              <a:xfrm>
                <a:off x="578349" y="2993336"/>
                <a:ext cx="5627529" cy="554115"/>
              </a:xfrm>
              <a:prstGeom prst="rect">
                <a:avLst/>
              </a:prstGeom>
            </p:spPr>
            <p:txBody>
              <a:bodyPr vert="horz" wrap="square" lIns="0" tIns="14022" rIns="0" bIns="0" rtlCol="0">
                <a:spAutoFit/>
              </a:bodyPr>
              <a:lstStyle/>
              <a:p>
                <a:pPr marL="12747">
                  <a:spcBef>
                    <a:spcPts val="110"/>
                  </a:spcBef>
                  <a:tabLst>
                    <a:tab pos="3952842" algn="l"/>
                  </a:tabLst>
                </a:pPr>
                <a:r>
                  <a:rPr lang="en-US" sz="3613" spc="-7" baseline="1157" dirty="0">
                    <a:solidFill>
                      <a:schemeClr val="tx1"/>
                    </a:solidFill>
                    <a:latin typeface="Times New Roman"/>
                    <a:cs typeface="Times New Roman"/>
                  </a:rPr>
                  <a:t>The electric field is</a:t>
                </a:r>
                <a:r>
                  <a:rPr lang="en-US" sz="3613" spc="7" baseline="1157" dirty="0">
                    <a:solidFill>
                      <a:schemeClr val="tx1"/>
                    </a:solidFill>
                    <a:latin typeface="Times New Roman"/>
                    <a:cs typeface="Times New Roman"/>
                  </a:rPr>
                  <a:t> </a:t>
                </a:r>
                <a:r>
                  <a:rPr lang="en-US" sz="3613" spc="-7" baseline="1157" dirty="0">
                    <a:solidFill>
                      <a:schemeClr val="tx1"/>
                    </a:solidFill>
                    <a:latin typeface="Times New Roman"/>
                    <a:cs typeface="Times New Roman"/>
                  </a:rPr>
                  <a:t>given</a:t>
                </a:r>
                <a:r>
                  <a:rPr lang="en-US" sz="3613" baseline="1157" dirty="0">
                    <a:solidFill>
                      <a:schemeClr val="tx1"/>
                    </a:solidFill>
                    <a:latin typeface="Times New Roman"/>
                    <a:cs typeface="Times New Roman"/>
                  </a:rPr>
                  <a:t> </a:t>
                </a:r>
                <a:r>
                  <a:rPr lang="en-US" sz="3613" spc="-7" baseline="1157" dirty="0">
                    <a:solidFill>
                      <a:schemeClr val="tx1"/>
                    </a:solidFill>
                    <a:latin typeface="Times New Roman"/>
                    <a:cs typeface="Times New Roman"/>
                  </a:rPr>
                  <a:t>by	</a:t>
                </a:r>
                <a:r>
                  <a:rPr lang="en-US" sz="2400" i="1" spc="4" dirty="0">
                    <a:solidFill>
                      <a:schemeClr val="tx1"/>
                    </a:solidFill>
                    <a:latin typeface="Times New Roman"/>
                  </a:rPr>
                  <a:t>E</a:t>
                </a:r>
                <a:r>
                  <a:rPr lang="en-US" sz="2400" i="1" spc="-265" dirty="0">
                    <a:solidFill>
                      <a:schemeClr val="tx1"/>
                    </a:solidFill>
                    <a:latin typeface="Times New Roman"/>
                  </a:rPr>
                  <a:t> </a:t>
                </a:r>
                <a:r>
                  <a:rPr lang="en-US" sz="2400" spc="4" dirty="0">
                    <a:solidFill>
                      <a:schemeClr val="tx1"/>
                    </a:solidFill>
                    <a:latin typeface="Symbol"/>
                  </a:rPr>
                  <a:t> </a:t>
                </a:r>
                <a14:m>
                  <m:oMath xmlns:m="http://schemas.openxmlformats.org/officeDocument/2006/math">
                    <m:f>
                      <m:fPr>
                        <m:ctrlPr>
                          <a:rPr lang="ar-AE" sz="2400" i="1" spc="-5">
                            <a:solidFill>
                              <a:schemeClr val="tx1"/>
                            </a:solidFill>
                            <a:latin typeface="Cambria Math" panose="02040503050406030204" pitchFamily="18" charset="0"/>
                          </a:rPr>
                        </m:ctrlPr>
                      </m:fPr>
                      <m:num>
                        <m:r>
                          <a:rPr lang="ar-AE" sz="2400" i="1" spc="-5">
                            <a:solidFill>
                              <a:schemeClr val="tx1"/>
                            </a:solidFill>
                            <a:latin typeface="Cambria Math" panose="02040503050406030204" pitchFamily="18" charset="0"/>
                          </a:rPr>
                          <m:t>𝑞</m:t>
                        </m:r>
                      </m:num>
                      <m:den>
                        <m:r>
                          <a:rPr lang="ar-AE" sz="2400" i="1" spc="-5">
                            <a:solidFill>
                              <a:schemeClr val="tx1"/>
                            </a:solidFill>
                            <a:latin typeface="Cambria Math" panose="02040503050406030204" pitchFamily="18" charset="0"/>
                          </a:rPr>
                          <m:t>4</m:t>
                        </m:r>
                        <m:r>
                          <a:rPr lang="ar-AE" sz="2400" i="1" spc="-5">
                            <a:solidFill>
                              <a:schemeClr val="tx1"/>
                            </a:solidFill>
                            <a:latin typeface="Cambria Math" panose="02040503050406030204" pitchFamily="18" charset="0"/>
                            <a:ea typeface="Cambria Math" panose="02040503050406030204" pitchFamily="18" charset="0"/>
                          </a:rPr>
                          <m:t>𝜋</m:t>
                        </m:r>
                        <m:sSub>
                          <m:sSubPr>
                            <m:ctrlPr>
                              <a:rPr lang="ar-AE" sz="2400" i="1" spc="-5">
                                <a:solidFill>
                                  <a:schemeClr val="tx1"/>
                                </a:solidFill>
                                <a:latin typeface="Cambria Math" panose="02040503050406030204" pitchFamily="18" charset="0"/>
                                <a:ea typeface="Cambria Math" panose="02040503050406030204" pitchFamily="18" charset="0"/>
                              </a:rPr>
                            </m:ctrlPr>
                          </m:sSubPr>
                          <m:e>
                            <m:r>
                              <a:rPr lang="ar-AE" sz="2400" i="1" spc="-5">
                                <a:solidFill>
                                  <a:schemeClr val="tx1"/>
                                </a:solidFill>
                                <a:latin typeface="Cambria Math" panose="02040503050406030204" pitchFamily="18" charset="0"/>
                                <a:ea typeface="Cambria Math" panose="02040503050406030204" pitchFamily="18" charset="0"/>
                              </a:rPr>
                              <m:t>𝜀</m:t>
                            </m:r>
                          </m:e>
                          <m:sub>
                            <m:r>
                              <a:rPr lang="ar-AE" sz="2400" i="1" spc="-5">
                                <a:solidFill>
                                  <a:schemeClr val="tx1"/>
                                </a:solidFill>
                                <a:latin typeface="Cambria Math" panose="02040503050406030204" pitchFamily="18" charset="0"/>
                                <a:ea typeface="Cambria Math" panose="02040503050406030204" pitchFamily="18" charset="0"/>
                              </a:rPr>
                              <m:t>𝑜</m:t>
                            </m:r>
                          </m:sub>
                        </m:sSub>
                        <m:sSup>
                          <m:sSupPr>
                            <m:ctrlPr>
                              <a:rPr lang="ar-AE" sz="2400" i="1" spc="-5">
                                <a:solidFill>
                                  <a:schemeClr val="tx1"/>
                                </a:solidFill>
                                <a:latin typeface="Cambria Math" panose="02040503050406030204" pitchFamily="18" charset="0"/>
                                <a:ea typeface="Cambria Math" panose="02040503050406030204" pitchFamily="18" charset="0"/>
                              </a:rPr>
                            </m:ctrlPr>
                          </m:sSupPr>
                          <m:e>
                            <m:r>
                              <a:rPr lang="ar-AE" sz="2400" i="1" spc="-5">
                                <a:solidFill>
                                  <a:schemeClr val="tx1"/>
                                </a:solidFill>
                                <a:latin typeface="Cambria Math" panose="02040503050406030204" pitchFamily="18" charset="0"/>
                                <a:ea typeface="Cambria Math" panose="02040503050406030204" pitchFamily="18" charset="0"/>
                              </a:rPr>
                              <m:t>𝑟</m:t>
                            </m:r>
                          </m:e>
                          <m:sup>
                            <m:r>
                              <a:rPr lang="ar-AE" sz="2400" i="1" spc="-5">
                                <a:solidFill>
                                  <a:schemeClr val="tx1"/>
                                </a:solidFill>
                                <a:latin typeface="Cambria Math" panose="02040503050406030204" pitchFamily="18" charset="0"/>
                                <a:ea typeface="Cambria Math" panose="02040503050406030204" pitchFamily="18" charset="0"/>
                              </a:rPr>
                              <m:t>2</m:t>
                            </m:r>
                          </m:sup>
                        </m:sSup>
                      </m:den>
                    </m:f>
                  </m:oMath>
                </a14:m>
                <a:endParaRPr lang="ar-AE" sz="2459" dirty="0">
                  <a:solidFill>
                    <a:schemeClr val="tx1"/>
                  </a:solidFill>
                  <a:latin typeface="Symbol"/>
                  <a:cs typeface="Symbol"/>
                </a:endParaRPr>
              </a:p>
            </p:txBody>
          </p:sp>
        </mc:Choice>
        <mc:Fallback xmlns="">
          <p:sp>
            <p:nvSpPr>
              <p:cNvPr id="11" name="object 11"/>
              <p:cNvSpPr txBox="1">
                <a:spLocks noRot="1" noChangeAspect="1" noMove="1" noResize="1" noEditPoints="1" noAdjustHandles="1" noChangeArrowheads="1" noChangeShapeType="1" noTextEdit="1"/>
              </p:cNvSpPr>
              <p:nvPr/>
            </p:nvSpPr>
            <p:spPr>
              <a:xfrm>
                <a:off x="578349" y="2993336"/>
                <a:ext cx="5627529" cy="554115"/>
              </a:xfrm>
              <a:prstGeom prst="rect">
                <a:avLst/>
              </a:prstGeom>
              <a:blipFill rotWithShape="0">
                <a:blip r:embed="rId3"/>
                <a:stretch>
                  <a:fillRect l="-3142" t="-7692" b="-9890"/>
                </a:stretch>
              </a:blipFill>
            </p:spPr>
            <p:txBody>
              <a:bodyPr/>
              <a:lstStyle/>
              <a:p>
                <a:r>
                  <a:rPr lang="en-US">
                    <a:noFill/>
                  </a:rPr>
                  <a:t> </a:t>
                </a:r>
              </a:p>
            </p:txBody>
          </p:sp>
        </mc:Fallback>
      </mc:AlternateContent>
      <p:sp>
        <p:nvSpPr>
          <p:cNvPr id="12" name="object 12"/>
          <p:cNvSpPr txBox="1"/>
          <p:nvPr/>
        </p:nvSpPr>
        <p:spPr>
          <a:xfrm>
            <a:off x="206062" y="3935064"/>
            <a:ext cx="9613271" cy="2903022"/>
          </a:xfrm>
          <a:prstGeom prst="rect">
            <a:avLst/>
          </a:prstGeom>
        </p:spPr>
        <p:txBody>
          <a:bodyPr vert="horz" wrap="square" lIns="0" tIns="12747" rIns="0" bIns="0" rtlCol="0">
            <a:spAutoFit/>
          </a:bodyPr>
          <a:lstStyle/>
          <a:p>
            <a:pPr marL="12747" marR="140217">
              <a:spcBef>
                <a:spcPts val="100"/>
              </a:spcBef>
            </a:pPr>
            <a:r>
              <a:rPr sz="2409" spc="-5" dirty="0">
                <a:latin typeface="Times New Roman"/>
                <a:cs typeface="Times New Roman"/>
              </a:rPr>
              <a:t>The problem has spherical </a:t>
            </a:r>
            <a:r>
              <a:rPr sz="2409" dirty="0">
                <a:latin typeface="Times New Roman"/>
                <a:cs typeface="Times New Roman"/>
              </a:rPr>
              <a:t>symmetry, </a:t>
            </a:r>
            <a:r>
              <a:rPr sz="2409" spc="-5" dirty="0">
                <a:latin typeface="Times New Roman"/>
                <a:cs typeface="Times New Roman"/>
              </a:rPr>
              <a:t>we </a:t>
            </a:r>
            <a:r>
              <a:rPr sz="2409" dirty="0">
                <a:latin typeface="Times New Roman"/>
                <a:cs typeface="Times New Roman"/>
              </a:rPr>
              <a:t>therefore </a:t>
            </a:r>
            <a:r>
              <a:rPr sz="2409" spc="-5" dirty="0">
                <a:latin typeface="Times New Roman"/>
                <a:cs typeface="Times New Roman"/>
              </a:rPr>
              <a:t>use </a:t>
            </a:r>
            <a:r>
              <a:rPr sz="2409" dirty="0">
                <a:latin typeface="Times New Roman"/>
                <a:cs typeface="Times New Roman"/>
              </a:rPr>
              <a:t>a  </a:t>
            </a:r>
            <a:r>
              <a:rPr sz="2409" spc="-5" dirty="0">
                <a:latin typeface="Times New Roman"/>
                <a:cs typeface="Times New Roman"/>
              </a:rPr>
              <a:t>sphere as the Gaussian</a:t>
            </a:r>
            <a:r>
              <a:rPr sz="2409" spc="15" dirty="0">
                <a:latin typeface="Times New Roman"/>
                <a:cs typeface="Times New Roman"/>
              </a:rPr>
              <a:t> </a:t>
            </a:r>
            <a:r>
              <a:rPr sz="2409" spc="-5" dirty="0">
                <a:latin typeface="Times New Roman"/>
                <a:cs typeface="Times New Roman"/>
              </a:rPr>
              <a:t>surface</a:t>
            </a:r>
            <a:endParaRPr lang="en-US" sz="2409" spc="-5" dirty="0">
              <a:latin typeface="Times New Roman"/>
              <a:cs typeface="Times New Roman"/>
            </a:endParaRPr>
          </a:p>
          <a:p>
            <a:pPr marL="12747" marR="140217">
              <a:spcBef>
                <a:spcPts val="100"/>
              </a:spcBef>
            </a:pPr>
            <a:endParaRPr sz="2409" dirty="0">
              <a:latin typeface="Times New Roman"/>
              <a:cs typeface="Times New Roman"/>
            </a:endParaRPr>
          </a:p>
          <a:p>
            <a:pPr marL="12747" marR="5099">
              <a:spcBef>
                <a:spcPts val="913"/>
              </a:spcBef>
            </a:pPr>
            <a:r>
              <a:rPr sz="2409" spc="-5" dirty="0">
                <a:latin typeface="Times New Roman"/>
                <a:cs typeface="Times New Roman"/>
              </a:rPr>
              <a:t>Since </a:t>
            </a:r>
            <a:r>
              <a:rPr sz="2409" dirty="0">
                <a:latin typeface="Times New Roman"/>
                <a:cs typeface="Times New Roman"/>
              </a:rPr>
              <a:t>E </a:t>
            </a:r>
            <a:r>
              <a:rPr sz="2409" spc="-5" dirty="0">
                <a:latin typeface="Times New Roman"/>
                <a:cs typeface="Times New Roman"/>
              </a:rPr>
              <a:t>is </a:t>
            </a:r>
            <a:r>
              <a:rPr sz="2409" dirty="0">
                <a:latin typeface="Times New Roman"/>
                <a:cs typeface="Times New Roman"/>
              </a:rPr>
              <a:t>radial, </a:t>
            </a:r>
            <a:r>
              <a:rPr sz="2409" spc="-5" dirty="0">
                <a:latin typeface="Times New Roman"/>
                <a:cs typeface="Times New Roman"/>
              </a:rPr>
              <a:t>its dot product with the </a:t>
            </a:r>
            <a:r>
              <a:rPr sz="2409" dirty="0">
                <a:latin typeface="Times New Roman"/>
                <a:cs typeface="Times New Roman"/>
              </a:rPr>
              <a:t>differential area  </a:t>
            </a:r>
            <a:r>
              <a:rPr sz="2409" spc="-5" dirty="0">
                <a:latin typeface="Times New Roman"/>
                <a:cs typeface="Times New Roman"/>
              </a:rPr>
              <a:t>vector, which is also </a:t>
            </a:r>
            <a:r>
              <a:rPr sz="2409" dirty="0">
                <a:latin typeface="Times New Roman"/>
                <a:cs typeface="Times New Roman"/>
              </a:rPr>
              <a:t>radial</a:t>
            </a:r>
            <a:r>
              <a:rPr lang="en-US" sz="2409" dirty="0">
                <a:latin typeface="Times New Roman"/>
                <a:cs typeface="Times New Roman"/>
              </a:rPr>
              <a:t>.</a:t>
            </a:r>
            <a:endParaRPr lang="en-US" sz="2409" spc="-10" dirty="0">
              <a:latin typeface="Times New Roman"/>
              <a:cs typeface="Times New Roman"/>
            </a:endParaRPr>
          </a:p>
          <a:p>
            <a:pPr marL="12747" marR="5099">
              <a:spcBef>
                <a:spcPts val="913"/>
              </a:spcBef>
            </a:pPr>
            <a:endParaRPr sz="2409" dirty="0">
              <a:latin typeface="Times New Roman"/>
              <a:cs typeface="Times New Roman"/>
            </a:endParaRPr>
          </a:p>
          <a:p>
            <a:pPr marL="12747" marR="554494">
              <a:spcBef>
                <a:spcPts val="447"/>
              </a:spcBef>
            </a:pPr>
            <a:r>
              <a:rPr sz="2409" spc="-5" dirty="0">
                <a:latin typeface="Times New Roman"/>
                <a:cs typeface="Times New Roman"/>
              </a:rPr>
              <a:t>Also </a:t>
            </a:r>
            <a:r>
              <a:rPr sz="2409" dirty="0">
                <a:latin typeface="Times New Roman"/>
                <a:cs typeface="Times New Roman"/>
              </a:rPr>
              <a:t>E </a:t>
            </a:r>
            <a:r>
              <a:rPr sz="2409" spc="-5" dirty="0">
                <a:latin typeface="Times New Roman"/>
                <a:cs typeface="Times New Roman"/>
              </a:rPr>
              <a:t>is the </a:t>
            </a:r>
            <a:r>
              <a:rPr sz="2409" dirty="0">
                <a:latin typeface="Times New Roman"/>
                <a:cs typeface="Times New Roman"/>
              </a:rPr>
              <a:t>same at every </a:t>
            </a:r>
            <a:r>
              <a:rPr sz="2409" spc="-5" dirty="0">
                <a:latin typeface="Times New Roman"/>
                <a:cs typeface="Times New Roman"/>
              </a:rPr>
              <a:t>point on the surface </a:t>
            </a:r>
            <a:r>
              <a:rPr sz="2409" dirty="0">
                <a:latin typeface="Times New Roman"/>
                <a:cs typeface="Times New Roman"/>
              </a:rPr>
              <a:t>of </a:t>
            </a:r>
            <a:r>
              <a:rPr sz="2409" spc="-5" dirty="0">
                <a:latin typeface="Times New Roman"/>
                <a:cs typeface="Times New Roman"/>
              </a:rPr>
              <a:t>the  </a:t>
            </a:r>
            <a:r>
              <a:rPr sz="2409" spc="-10" dirty="0">
                <a:latin typeface="Times New Roman"/>
                <a:cs typeface="Times New Roman"/>
              </a:rPr>
              <a:t>sphere</a:t>
            </a:r>
            <a:endParaRPr sz="2409" dirty="0">
              <a:latin typeface="Times New Roman"/>
              <a:cs typeface="Times New Roman"/>
            </a:endParaRPr>
          </a:p>
        </p:txBody>
      </p:sp>
      <p:sp>
        <p:nvSpPr>
          <p:cNvPr id="16" name="TextBox 15"/>
          <p:cNvSpPr txBox="1"/>
          <p:nvPr/>
        </p:nvSpPr>
        <p:spPr>
          <a:xfrm>
            <a:off x="2923022" y="281061"/>
            <a:ext cx="689631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ELECTRIC FLUX OF A POINT CHARGE</a:t>
            </a:r>
          </a:p>
        </p:txBody>
      </p:sp>
      <mc:AlternateContent xmlns:mc="http://schemas.openxmlformats.org/markup-compatibility/2006" xmlns:a14="http://schemas.microsoft.com/office/drawing/2010/main">
        <mc:Choice Requires="a14">
          <p:sp>
            <p:nvSpPr>
              <p:cNvPr id="18" name="object 16"/>
              <p:cNvSpPr txBox="1"/>
              <p:nvPr/>
            </p:nvSpPr>
            <p:spPr>
              <a:xfrm>
                <a:off x="2913913" y="2094406"/>
                <a:ext cx="2810010" cy="486947"/>
              </a:xfrm>
              <a:prstGeom prst="rect">
                <a:avLst/>
              </a:prstGeom>
            </p:spPr>
            <p:txBody>
              <a:bodyPr vert="horz" wrap="square" lIns="0" tIns="11766" rIns="0" bIns="0" rtlCol="0">
                <a:spAutoFit/>
              </a:bodyPr>
              <a:lstStyle/>
              <a:p>
                <a:pPr marL="11206">
                  <a:spcBef>
                    <a:spcPts val="93"/>
                  </a:spcBef>
                  <a:tabLst>
                    <a:tab pos="588340" algn="l"/>
                    <a:tab pos="842727" algn="l"/>
                  </a:tabLst>
                </a:pPr>
                <a:r>
                  <a:rPr lang="ar-AE" sz="2400" dirty="0">
                    <a:solidFill>
                      <a:schemeClr val="tx1"/>
                    </a:solidFill>
                    <a:latin typeface="Symbol"/>
                    <a:cs typeface="Symbol"/>
                  </a:rPr>
                  <a:t></a:t>
                </a:r>
                <a:r>
                  <a:rPr lang="ar-AE" sz="2400" spc="4" dirty="0">
                    <a:solidFill>
                      <a:schemeClr val="tx1"/>
                    </a:solidFill>
                    <a:latin typeface="Symbol"/>
                    <a:cs typeface="Symbol"/>
                  </a:rPr>
                  <a:t></a:t>
                </a:r>
                <a:r>
                  <a:rPr lang="ar-AE" sz="2400" b="1" spc="4" dirty="0">
                    <a:solidFill>
                      <a:schemeClr val="tx1"/>
                    </a:solidFill>
                    <a:latin typeface="Symbol"/>
                    <a:cs typeface="Symbol"/>
                  </a:rPr>
                  <a:t> </a:t>
                </a:r>
                <a14:m>
                  <m:oMath xmlns:m="http://schemas.openxmlformats.org/officeDocument/2006/math">
                    <m:nary>
                      <m:naryPr>
                        <m:chr m:val="∮"/>
                        <m:limLoc m:val="undOvr"/>
                        <m:subHide m:val="on"/>
                        <m:supHide m:val="on"/>
                        <m:ctrlPr>
                          <a:rPr lang="ar-AE" sz="2400" b="1" i="1" smtClean="0">
                            <a:solidFill>
                              <a:schemeClr val="tx1"/>
                            </a:solidFill>
                            <a:latin typeface="Cambria Math" panose="02040503050406030204" pitchFamily="18" charset="0"/>
                            <a:cs typeface="Times New Roman"/>
                          </a:rPr>
                        </m:ctrlPr>
                      </m:naryPr>
                      <m:sub/>
                      <m:sup/>
                      <m:e>
                        <m:acc>
                          <m:accPr>
                            <m:chr m:val="⃗"/>
                            <m:ctrlPr>
                              <a:rPr lang="ar-AE" sz="2400" b="1" i="1" smtClean="0">
                                <a:solidFill>
                                  <a:schemeClr val="tx1"/>
                                </a:solidFill>
                                <a:latin typeface="Cambria Math" panose="02040503050406030204" pitchFamily="18" charset="0"/>
                                <a:cs typeface="Times New Roman"/>
                              </a:rPr>
                            </m:ctrlPr>
                          </m:accPr>
                          <m:e>
                            <m:r>
                              <a:rPr lang="ar-AE" sz="2400" b="1" i="1" smtClean="0">
                                <a:solidFill>
                                  <a:schemeClr val="tx1"/>
                                </a:solidFill>
                                <a:latin typeface="Cambria Math" panose="02040503050406030204" pitchFamily="18" charset="0"/>
                                <a:cs typeface="Times New Roman"/>
                              </a:rPr>
                              <m:t>𝑬</m:t>
                            </m:r>
                          </m:e>
                        </m:acc>
                        <m:r>
                          <m:rPr>
                            <m:brk/>
                          </m:rPr>
                          <a:rPr lang="ar-AE" sz="2400" b="1" i="1" smtClean="0">
                            <a:solidFill>
                              <a:schemeClr val="tx1"/>
                            </a:solidFill>
                            <a:latin typeface="Cambria Math" panose="02040503050406030204" pitchFamily="18" charset="0"/>
                            <a:cs typeface="Times New Roman"/>
                          </a:rPr>
                          <m:t>.</m:t>
                        </m:r>
                        <m:r>
                          <a:rPr lang="en-US" sz="2400" b="1" i="1" smtClean="0">
                            <a:solidFill>
                              <a:schemeClr val="tx1"/>
                            </a:solidFill>
                            <a:latin typeface="Cambria Math" panose="02040503050406030204" pitchFamily="18" charset="0"/>
                            <a:cs typeface="Times New Roman"/>
                          </a:rPr>
                          <m:t>𝒅</m:t>
                        </m:r>
                        <m:acc>
                          <m:accPr>
                            <m:chr m:val="⃗"/>
                            <m:ctrlPr>
                              <a:rPr lang="ar-AE" sz="2400" b="1" i="1" smtClean="0">
                                <a:solidFill>
                                  <a:schemeClr val="tx1"/>
                                </a:solidFill>
                                <a:latin typeface="Cambria Math" panose="02040503050406030204" pitchFamily="18" charset="0"/>
                                <a:ea typeface="Cambria Math" panose="02040503050406030204" pitchFamily="18" charset="0"/>
                                <a:cs typeface="Times New Roman"/>
                              </a:rPr>
                            </m:ctrlPr>
                          </m:accPr>
                          <m:e>
                            <m:r>
                              <a:rPr lang="ar-AE" sz="2400" b="1" i="1" smtClean="0">
                                <a:solidFill>
                                  <a:schemeClr val="tx1"/>
                                </a:solidFill>
                                <a:latin typeface="Cambria Math" panose="02040503050406030204" pitchFamily="18" charset="0"/>
                                <a:ea typeface="Cambria Math" panose="02040503050406030204" pitchFamily="18" charset="0"/>
                                <a:cs typeface="Times New Roman"/>
                              </a:rPr>
                              <m:t>𝑨</m:t>
                            </m:r>
                          </m:e>
                        </m:acc>
                      </m:e>
                    </m:nary>
                  </m:oMath>
                </a14:m>
                <a:endParaRPr lang="ar-AE" sz="2400" b="1" dirty="0">
                  <a:solidFill>
                    <a:schemeClr val="tx1"/>
                  </a:solidFill>
                  <a:latin typeface="Times New Roman"/>
                  <a:cs typeface="Times New Roman"/>
                </a:endParaRPr>
              </a:p>
            </p:txBody>
          </p:sp>
        </mc:Choice>
        <mc:Fallback xmlns="">
          <p:sp>
            <p:nvSpPr>
              <p:cNvPr id="18" name="object 16"/>
              <p:cNvSpPr txBox="1">
                <a:spLocks noRot="1" noChangeAspect="1" noMove="1" noResize="1" noEditPoints="1" noAdjustHandles="1" noChangeArrowheads="1" noChangeShapeType="1" noTextEdit="1"/>
              </p:cNvSpPr>
              <p:nvPr/>
            </p:nvSpPr>
            <p:spPr>
              <a:xfrm>
                <a:off x="2913913" y="2094406"/>
                <a:ext cx="2810010" cy="486947"/>
              </a:xfrm>
              <a:prstGeom prst="rect">
                <a:avLst/>
              </a:prstGeom>
              <a:blipFill rotWithShape="0">
                <a:blip r:embed="rId4"/>
                <a:stretch>
                  <a:fillRect l="-6291" t="-8861" b="-25316"/>
                </a:stretch>
              </a:blipFill>
            </p:spPr>
            <p:txBody>
              <a:bodyPr/>
              <a:lstStyle/>
              <a:p>
                <a:r>
                  <a:rPr lang="en-US">
                    <a:noFill/>
                  </a:rPr>
                  <a:t> </a:t>
                </a:r>
              </a:p>
            </p:txBody>
          </p:sp>
        </mc:Fallback>
      </mc:AlternateContent>
    </p:spTree>
    <p:extLst>
      <p:ext uri="{BB962C8B-B14F-4D97-AF65-F5344CB8AC3E}">
        <p14:creationId xmlns:p14="http://schemas.microsoft.com/office/powerpoint/2010/main" val="51236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94823" y="233909"/>
            <a:ext cx="689631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ELECTRIC FLUX OF A POINT CHARGE</a:t>
            </a:r>
          </a:p>
        </p:txBody>
      </p:sp>
      <p:pic>
        <p:nvPicPr>
          <p:cNvPr id="5" name="Picture 4"/>
          <p:cNvPicPr>
            <a:picLocks noChangeAspect="1"/>
          </p:cNvPicPr>
          <p:nvPr/>
        </p:nvPicPr>
        <p:blipFill rotWithShape="1">
          <a:blip r:embed="rId2"/>
          <a:srcRect l="13640" t="42210" r="68966" b="33143"/>
          <a:stretch/>
        </p:blipFill>
        <p:spPr>
          <a:xfrm>
            <a:off x="478745" y="3632821"/>
            <a:ext cx="2609805" cy="2029847"/>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5572410" y="3451845"/>
                <a:ext cx="5033626" cy="632417"/>
              </a:xfrm>
              <a:prstGeom prst="rect">
                <a:avLst/>
              </a:prstGeom>
            </p:spPr>
            <p:txBody>
              <a:bodyPr wrap="square">
                <a:spAutoFit/>
              </a:bodyPr>
              <a:lstStyle/>
              <a:p>
                <a14:m>
                  <m:oMath xmlns:m="http://schemas.openxmlformats.org/officeDocument/2006/math">
                    <m:r>
                      <a:rPr lang="en-US" sz="2400" b="0" i="1" spc="-4" smtClean="0">
                        <a:solidFill>
                          <a:schemeClr val="tx1"/>
                        </a:solidFill>
                        <a:latin typeface="Cambria Math" panose="02040503050406030204" pitchFamily="18" charset="0"/>
                        <a:ea typeface="Cambria Math" panose="02040503050406030204" pitchFamily="18" charset="0"/>
                        <a:cs typeface="Times New Roman"/>
                      </a:rPr>
                      <m:t>𝜙</m:t>
                    </m:r>
                  </m:oMath>
                </a14:m>
                <a:r>
                  <a:rPr lang="en-US" sz="2400" dirty="0">
                    <a:solidFill>
                      <a:schemeClr val="tx1"/>
                    </a:solidFill>
                  </a:rPr>
                  <a:t> =</a:t>
                </a:r>
                <a14:m>
                  <m:oMath xmlns:m="http://schemas.openxmlformats.org/officeDocument/2006/math">
                    <m:f>
                      <m:fPr>
                        <m:ctrlPr>
                          <a:rPr lang="en-US" sz="2400" i="1" smtClean="0">
                            <a:solidFill>
                              <a:schemeClr val="tx1"/>
                            </a:solidFill>
                            <a:latin typeface="Cambria Math" panose="02040503050406030204" pitchFamily="18" charset="0"/>
                            <a:cs typeface="Times New Roman"/>
                          </a:rPr>
                        </m:ctrlPr>
                      </m:fPr>
                      <m:num>
                        <m:r>
                          <a:rPr lang="en-US" sz="2400" b="0" i="1" smtClean="0">
                            <a:solidFill>
                              <a:schemeClr val="tx1"/>
                            </a:solidFill>
                            <a:latin typeface="Cambria Math" panose="02040503050406030204" pitchFamily="18" charset="0"/>
                            <a:cs typeface="Times New Roman"/>
                          </a:rPr>
                          <m:t>𝑞</m:t>
                        </m:r>
                      </m:num>
                      <m:den>
                        <m:r>
                          <a:rPr lang="en-US" sz="2400" b="0" i="1" smtClean="0">
                            <a:solidFill>
                              <a:schemeClr val="tx1"/>
                            </a:solidFill>
                            <a:latin typeface="Cambria Math" panose="02040503050406030204" pitchFamily="18" charset="0"/>
                            <a:cs typeface="Times New Roman"/>
                          </a:rPr>
                          <m:t>4</m:t>
                        </m:r>
                        <m:r>
                          <a:rPr lang="en-US" sz="2400" b="0" i="1" smtClean="0">
                            <a:solidFill>
                              <a:schemeClr val="tx1"/>
                            </a:solidFill>
                            <a:latin typeface="Cambria Math" panose="02040503050406030204" pitchFamily="18" charset="0"/>
                            <a:ea typeface="Cambria Math" panose="02040503050406030204" pitchFamily="18" charset="0"/>
                            <a:cs typeface="Times New Roman"/>
                          </a:rPr>
                          <m:t>𝜋</m:t>
                        </m:r>
                        <m:sSub>
                          <m:sSubPr>
                            <m:ctrlPr>
                              <a:rPr lang="en-US" sz="2400" i="1" smtClean="0">
                                <a:solidFill>
                                  <a:schemeClr val="tx1"/>
                                </a:solidFill>
                                <a:latin typeface="Cambria Math" panose="02040503050406030204" pitchFamily="18" charset="0"/>
                                <a:ea typeface="Cambria Math" panose="02040503050406030204" pitchFamily="18" charset="0"/>
                                <a:cs typeface="Times New Roman"/>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a:rPr>
                              <m:t>𝜀</m:t>
                            </m:r>
                          </m:e>
                          <m:sub>
                            <m:r>
                              <a:rPr lang="en-US" sz="2400" b="0" i="1" smtClean="0">
                                <a:solidFill>
                                  <a:schemeClr val="tx1"/>
                                </a:solidFill>
                                <a:latin typeface="Cambria Math" panose="02040503050406030204" pitchFamily="18" charset="0"/>
                                <a:ea typeface="Cambria Math" panose="02040503050406030204" pitchFamily="18" charset="0"/>
                                <a:cs typeface="Times New Roman"/>
                              </a:rPr>
                              <m:t>0</m:t>
                            </m:r>
                          </m:sub>
                        </m:sSub>
                        <m:sSup>
                          <m:sSupPr>
                            <m:ctrlPr>
                              <a:rPr lang="en-US" sz="2400" i="1" smtClean="0">
                                <a:solidFill>
                                  <a:schemeClr val="tx1"/>
                                </a:solidFill>
                                <a:latin typeface="Cambria Math" panose="02040503050406030204" pitchFamily="18" charset="0"/>
                                <a:ea typeface="Cambria Math" panose="02040503050406030204" pitchFamily="18" charset="0"/>
                                <a:cs typeface="Times New Roman"/>
                              </a:rPr>
                            </m:ctrlPr>
                          </m:sSupPr>
                          <m:e>
                            <m:r>
                              <a:rPr lang="en-US" sz="2400" b="0" i="1" smtClean="0">
                                <a:solidFill>
                                  <a:schemeClr val="tx1"/>
                                </a:solidFill>
                                <a:latin typeface="Cambria Math" panose="02040503050406030204" pitchFamily="18" charset="0"/>
                                <a:ea typeface="Cambria Math" panose="02040503050406030204" pitchFamily="18" charset="0"/>
                                <a:cs typeface="Times New Roman"/>
                              </a:rPr>
                              <m:t>𝑟</m:t>
                            </m:r>
                          </m:e>
                          <m:sup>
                            <m:r>
                              <a:rPr lang="en-US" sz="2400" b="0" i="1" smtClean="0">
                                <a:solidFill>
                                  <a:schemeClr val="tx1"/>
                                </a:solidFill>
                                <a:latin typeface="Cambria Math" panose="02040503050406030204" pitchFamily="18" charset="0"/>
                                <a:ea typeface="Cambria Math" panose="02040503050406030204" pitchFamily="18" charset="0"/>
                                <a:cs typeface="Times New Roman"/>
                              </a:rPr>
                              <m:t>2</m:t>
                            </m:r>
                          </m:sup>
                        </m:sSup>
                      </m:den>
                    </m:f>
                    <m:r>
                      <a:rPr lang="en-US" sz="2400" b="0" i="1" smtClean="0">
                        <a:solidFill>
                          <a:schemeClr val="tx1"/>
                        </a:solidFill>
                        <a:latin typeface="Cambria Math" panose="02040503050406030204" pitchFamily="18" charset="0"/>
                        <a:ea typeface="Cambria Math" panose="02040503050406030204" pitchFamily="18" charset="0"/>
                        <a:cs typeface="Times New Roman"/>
                      </a:rPr>
                      <m:t>4</m:t>
                    </m:r>
                    <m:r>
                      <a:rPr lang="en-US" sz="2400" b="0" i="1" smtClean="0">
                        <a:solidFill>
                          <a:schemeClr val="tx1"/>
                        </a:solidFill>
                        <a:latin typeface="Cambria Math" panose="02040503050406030204" pitchFamily="18" charset="0"/>
                        <a:ea typeface="Cambria Math" panose="02040503050406030204" pitchFamily="18" charset="0"/>
                        <a:cs typeface="Times New Roman"/>
                      </a:rPr>
                      <m:t>𝜋</m:t>
                    </m:r>
                    <m:sSup>
                      <m:sSupPr>
                        <m:ctrlPr>
                          <a:rPr lang="en-US" sz="2400" i="1" smtClean="0">
                            <a:solidFill>
                              <a:schemeClr val="tx1"/>
                            </a:solidFill>
                            <a:latin typeface="Cambria Math" panose="02040503050406030204" pitchFamily="18" charset="0"/>
                            <a:ea typeface="Cambria Math" panose="02040503050406030204" pitchFamily="18" charset="0"/>
                            <a:cs typeface="Times New Roman"/>
                          </a:rPr>
                        </m:ctrlPr>
                      </m:sSupPr>
                      <m:e>
                        <m:r>
                          <a:rPr lang="en-US" sz="2400" b="0" i="1" smtClean="0">
                            <a:solidFill>
                              <a:schemeClr val="tx1"/>
                            </a:solidFill>
                            <a:latin typeface="Cambria Math" panose="02040503050406030204" pitchFamily="18" charset="0"/>
                            <a:ea typeface="Cambria Math" panose="02040503050406030204" pitchFamily="18" charset="0"/>
                            <a:cs typeface="Times New Roman"/>
                          </a:rPr>
                          <m:t>𝑟</m:t>
                        </m:r>
                      </m:e>
                      <m:sup>
                        <m:r>
                          <a:rPr lang="en-US" sz="2400" b="0" i="1" smtClean="0">
                            <a:solidFill>
                              <a:schemeClr val="tx1"/>
                            </a:solidFill>
                            <a:latin typeface="Cambria Math" panose="02040503050406030204" pitchFamily="18" charset="0"/>
                            <a:ea typeface="Cambria Math" panose="02040503050406030204" pitchFamily="18" charset="0"/>
                            <a:cs typeface="Times New Roman"/>
                          </a:rPr>
                          <m:t>2</m:t>
                        </m:r>
                      </m:sup>
                    </m:sSup>
                  </m:oMath>
                </a14:m>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572410" y="3451845"/>
                <a:ext cx="5033626" cy="632417"/>
              </a:xfrm>
              <a:prstGeom prst="rect">
                <a:avLst/>
              </a:prstGeom>
              <a:blipFill rotWithShape="0">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482258" y="2541297"/>
                <a:ext cx="2522806" cy="787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pc="-4" smtClean="0">
                          <a:solidFill>
                            <a:schemeClr val="tx1"/>
                          </a:solidFill>
                          <a:latin typeface="Cambria Math" panose="02040503050406030204" pitchFamily="18" charset="0"/>
                          <a:ea typeface="Cambria Math" panose="02040503050406030204" pitchFamily="18" charset="0"/>
                          <a:cs typeface="Times New Roman"/>
                        </a:rPr>
                        <m:t>𝜙</m:t>
                      </m:r>
                      <m:r>
                        <a:rPr lang="en-US" sz="2400" b="0" i="1" spc="-4" smtClean="0">
                          <a:solidFill>
                            <a:schemeClr val="tx1"/>
                          </a:solidFill>
                          <a:latin typeface="Cambria Math" panose="02040503050406030204" pitchFamily="18" charset="0"/>
                          <a:ea typeface="Cambria Math" panose="02040503050406030204" pitchFamily="18" charset="0"/>
                          <a:cs typeface="Times New Roman"/>
                        </a:rPr>
                        <m:t>=</m:t>
                      </m:r>
                      <m:f>
                        <m:fPr>
                          <m:ctrlPr>
                            <a:rPr lang="en-US" sz="2400" b="0" i="1" smtClean="0">
                              <a:solidFill>
                                <a:schemeClr val="tx1"/>
                              </a:solidFill>
                              <a:latin typeface="Cambria Math" panose="02040503050406030204" pitchFamily="18" charset="0"/>
                              <a:cs typeface="Times New Roman"/>
                            </a:rPr>
                          </m:ctrlPr>
                        </m:fPr>
                        <m:num>
                          <m:r>
                            <a:rPr lang="en-US" sz="2400" b="0" i="1" smtClean="0">
                              <a:solidFill>
                                <a:schemeClr val="tx1"/>
                              </a:solidFill>
                              <a:latin typeface="Cambria Math" panose="02040503050406030204" pitchFamily="18" charset="0"/>
                              <a:cs typeface="Times New Roman"/>
                            </a:rPr>
                            <m:t>𝑞</m:t>
                          </m:r>
                        </m:num>
                        <m:den>
                          <m:r>
                            <a:rPr lang="en-US" sz="2400" b="0" i="1" smtClean="0">
                              <a:solidFill>
                                <a:schemeClr val="tx1"/>
                              </a:solidFill>
                              <a:latin typeface="Cambria Math" panose="02040503050406030204" pitchFamily="18" charset="0"/>
                              <a:cs typeface="Times New Roman"/>
                            </a:rPr>
                            <m:t>4</m:t>
                          </m:r>
                          <m:r>
                            <a:rPr lang="en-US" sz="2400" b="0" i="1" smtClean="0">
                              <a:solidFill>
                                <a:schemeClr val="tx1"/>
                              </a:solidFill>
                              <a:latin typeface="Cambria Math" panose="02040503050406030204" pitchFamily="18" charset="0"/>
                              <a:ea typeface="Cambria Math" panose="02040503050406030204" pitchFamily="18" charset="0"/>
                              <a:cs typeface="Times New Roman"/>
                            </a:rPr>
                            <m:t>𝜋</m:t>
                          </m:r>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a:rPr>
                                <m:t>𝜀</m:t>
                              </m:r>
                            </m:e>
                            <m:sub>
                              <m:r>
                                <a:rPr lang="en-US" sz="2400" b="0" i="1" smtClean="0">
                                  <a:solidFill>
                                    <a:schemeClr val="tx1"/>
                                  </a:solidFill>
                                  <a:latin typeface="Cambria Math" panose="02040503050406030204" pitchFamily="18" charset="0"/>
                                  <a:ea typeface="Cambria Math" panose="02040503050406030204" pitchFamily="18" charset="0"/>
                                  <a:cs typeface="Times New Roman"/>
                                </a:rPr>
                                <m:t>0</m:t>
                              </m:r>
                            </m:sub>
                          </m:sSub>
                          <m:sSup>
                            <m:sSupPr>
                              <m:ctrlPr>
                                <a:rPr lang="en-US" sz="2400" b="0" i="1" smtClean="0">
                                  <a:solidFill>
                                    <a:schemeClr val="tx1"/>
                                  </a:solidFill>
                                  <a:latin typeface="Cambria Math" panose="02040503050406030204" pitchFamily="18" charset="0"/>
                                  <a:ea typeface="Cambria Math" panose="02040503050406030204" pitchFamily="18" charset="0"/>
                                  <a:cs typeface="Times New Roman"/>
                                </a:rPr>
                              </m:ctrlPr>
                            </m:sSupPr>
                            <m:e>
                              <m:r>
                                <a:rPr lang="en-US" sz="2400" b="0" i="1" smtClean="0">
                                  <a:solidFill>
                                    <a:schemeClr val="tx1"/>
                                  </a:solidFill>
                                  <a:latin typeface="Cambria Math" panose="02040503050406030204" pitchFamily="18" charset="0"/>
                                  <a:ea typeface="Cambria Math" panose="02040503050406030204" pitchFamily="18" charset="0"/>
                                  <a:cs typeface="Times New Roman"/>
                                </a:rPr>
                                <m:t>𝑟</m:t>
                              </m:r>
                            </m:e>
                            <m:sup>
                              <m:r>
                                <a:rPr lang="en-US" sz="2400" b="0" i="1" smtClean="0">
                                  <a:solidFill>
                                    <a:schemeClr val="tx1"/>
                                  </a:solidFill>
                                  <a:latin typeface="Cambria Math" panose="02040503050406030204" pitchFamily="18" charset="0"/>
                                  <a:ea typeface="Cambria Math" panose="02040503050406030204" pitchFamily="18" charset="0"/>
                                  <a:cs typeface="Times New Roman"/>
                                </a:rPr>
                                <m:t>2</m:t>
                              </m:r>
                            </m:sup>
                          </m:sSup>
                        </m:den>
                      </m:f>
                      <m:r>
                        <a:rPr lang="en-US" sz="2400" b="0" i="1" smtClean="0">
                          <a:solidFill>
                            <a:schemeClr val="tx1"/>
                          </a:solidFill>
                          <a:latin typeface="Cambria Math" panose="02040503050406030204" pitchFamily="18" charset="0"/>
                          <a:ea typeface="Cambria Math" panose="02040503050406030204" pitchFamily="18" charset="0"/>
                          <a:cs typeface="Times New Roman"/>
                        </a:rPr>
                        <m:t>4</m:t>
                      </m:r>
                      <m:r>
                        <a:rPr lang="en-US" sz="2400" b="0" i="1" smtClean="0">
                          <a:solidFill>
                            <a:schemeClr val="tx1"/>
                          </a:solidFill>
                          <a:latin typeface="Cambria Math" panose="02040503050406030204" pitchFamily="18" charset="0"/>
                          <a:ea typeface="Cambria Math" panose="02040503050406030204" pitchFamily="18" charset="0"/>
                          <a:cs typeface="Times New Roman"/>
                        </a:rPr>
                        <m:t>𝜋</m:t>
                      </m:r>
                      <m:sSup>
                        <m:sSupPr>
                          <m:ctrlPr>
                            <a:rPr lang="en-US" sz="2400" b="0" i="1" smtClean="0">
                              <a:solidFill>
                                <a:schemeClr val="tx1"/>
                              </a:solidFill>
                              <a:latin typeface="Cambria Math" panose="02040503050406030204" pitchFamily="18" charset="0"/>
                              <a:ea typeface="Cambria Math" panose="02040503050406030204" pitchFamily="18" charset="0"/>
                              <a:cs typeface="Times New Roman"/>
                            </a:rPr>
                          </m:ctrlPr>
                        </m:sSupPr>
                        <m:e>
                          <m:r>
                            <a:rPr lang="en-US" sz="2400" b="0" i="1" smtClean="0">
                              <a:solidFill>
                                <a:schemeClr val="tx1"/>
                              </a:solidFill>
                              <a:latin typeface="Cambria Math" panose="02040503050406030204" pitchFamily="18" charset="0"/>
                              <a:ea typeface="Cambria Math" panose="02040503050406030204" pitchFamily="18" charset="0"/>
                              <a:cs typeface="Times New Roman"/>
                            </a:rPr>
                            <m:t>𝑟</m:t>
                          </m:r>
                        </m:e>
                        <m:sup>
                          <m:r>
                            <a:rPr lang="en-US" sz="2400" b="0" i="1" smtClean="0">
                              <a:solidFill>
                                <a:schemeClr val="tx1"/>
                              </a:solidFill>
                              <a:latin typeface="Cambria Math" panose="02040503050406030204" pitchFamily="18" charset="0"/>
                              <a:ea typeface="Cambria Math" panose="02040503050406030204" pitchFamily="18" charset="0"/>
                              <a:cs typeface="Times New Roman"/>
                            </a:rPr>
                            <m:t>2</m:t>
                          </m:r>
                        </m:sup>
                      </m:sSup>
                    </m:oMath>
                  </m:oMathPara>
                </a14:m>
                <a:endParaRPr lang="en-US" sz="24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482258" y="2541297"/>
                <a:ext cx="2522806" cy="78758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482258" y="4249234"/>
                <a:ext cx="5033626" cy="632417"/>
              </a:xfrm>
              <a:prstGeom prst="rect">
                <a:avLst/>
              </a:prstGeom>
            </p:spPr>
            <p:txBody>
              <a:bodyPr wrap="square">
                <a:spAutoFit/>
              </a:bodyPr>
              <a:lstStyle/>
              <a:p>
                <a14:m>
                  <m:oMath xmlns:m="http://schemas.openxmlformats.org/officeDocument/2006/math">
                    <m:r>
                      <a:rPr lang="en-US" sz="2400" i="1" spc="-4" smtClean="0">
                        <a:solidFill>
                          <a:schemeClr val="tx1"/>
                        </a:solidFill>
                        <a:latin typeface="Cambria Math" panose="02040503050406030204" pitchFamily="18" charset="0"/>
                        <a:ea typeface="Cambria Math" panose="02040503050406030204" pitchFamily="18" charset="0"/>
                        <a:cs typeface="Times New Roman"/>
                      </a:rPr>
                      <m:t>𝜙</m:t>
                    </m:r>
                  </m:oMath>
                </a14:m>
                <a:r>
                  <a:rPr lang="en-US" sz="2400" dirty="0">
                    <a:solidFill>
                      <a:schemeClr val="tx1"/>
                    </a:solidFill>
                  </a:rPr>
                  <a:t> =</a:t>
                </a:r>
                <a14:m>
                  <m:oMath xmlns:m="http://schemas.openxmlformats.org/officeDocument/2006/math">
                    <m:f>
                      <m:fPr>
                        <m:ctrlPr>
                          <a:rPr lang="en-US" sz="2400" b="0" i="1" smtClean="0">
                            <a:solidFill>
                              <a:schemeClr val="tx1"/>
                            </a:solidFill>
                            <a:latin typeface="Cambria Math" panose="02040503050406030204" pitchFamily="18" charset="0"/>
                            <a:cs typeface="Times New Roman"/>
                          </a:rPr>
                        </m:ctrlPr>
                      </m:fPr>
                      <m:num>
                        <m:r>
                          <a:rPr lang="en-US" sz="2400" b="0" i="1" smtClean="0">
                            <a:solidFill>
                              <a:schemeClr val="tx1"/>
                            </a:solidFill>
                            <a:latin typeface="Cambria Math" panose="02040503050406030204" pitchFamily="18" charset="0"/>
                            <a:cs typeface="Times New Roman"/>
                          </a:rPr>
                          <m:t>𝑞</m:t>
                        </m:r>
                      </m:num>
                      <m:den>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a:rPr>
                              <m:t>𝜀</m:t>
                            </m:r>
                          </m:e>
                          <m:sub>
                            <m:r>
                              <a:rPr lang="en-US" sz="2400" b="0" i="1" smtClean="0">
                                <a:solidFill>
                                  <a:schemeClr val="tx1"/>
                                </a:solidFill>
                                <a:latin typeface="Cambria Math" panose="02040503050406030204" pitchFamily="18" charset="0"/>
                                <a:ea typeface="Cambria Math" panose="02040503050406030204" pitchFamily="18" charset="0"/>
                                <a:cs typeface="Times New Roman"/>
                              </a:rPr>
                              <m:t>0</m:t>
                            </m:r>
                          </m:sub>
                        </m:sSub>
                      </m:den>
                    </m:f>
                  </m:oMath>
                </a14:m>
                <a:endParaRPr lang="en-US" sz="2400" dirty="0">
                  <a:solidFill>
                    <a:schemeClr val="tx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5482258" y="4249234"/>
                <a:ext cx="5033626" cy="632417"/>
              </a:xfrm>
              <a:prstGeom prst="rect">
                <a:avLst/>
              </a:prstGeom>
              <a:blipFill rotWithShape="0">
                <a:blip r:embed="rId5"/>
                <a:stretch>
                  <a:fillRect b="-1923"/>
                </a:stretch>
              </a:blipFill>
            </p:spPr>
            <p:txBody>
              <a:bodyPr/>
              <a:lstStyle/>
              <a:p>
                <a:r>
                  <a:rPr lang="en-US">
                    <a:noFill/>
                  </a:rPr>
                  <a:t> </a:t>
                </a:r>
              </a:p>
            </p:txBody>
          </p:sp>
        </mc:Fallback>
      </mc:AlternateContent>
      <p:sp>
        <p:nvSpPr>
          <p:cNvPr id="2" name="TextBox 1"/>
          <p:cNvSpPr txBox="1"/>
          <p:nvPr/>
        </p:nvSpPr>
        <p:spPr>
          <a:xfrm>
            <a:off x="1016388" y="6311773"/>
            <a:ext cx="6375463" cy="461665"/>
          </a:xfrm>
          <a:prstGeom prst="rect">
            <a:avLst/>
          </a:prstGeom>
          <a:noFill/>
        </p:spPr>
        <p:txBody>
          <a:bodyPr wrap="none" lIns="91440" tIns="45720" rIns="91440" bIns="45720" rtlCol="0" anchor="t">
            <a:spAutoFit/>
          </a:bodyPr>
          <a:lstStyle/>
          <a:p>
            <a:r>
              <a:rPr lang="en-US" sz="2400" dirty="0">
                <a:latin typeface="Times New Roman"/>
                <a:cs typeface="Times New Roman"/>
              </a:rPr>
              <a:t>The flux is independent of the radius of the sphere</a:t>
            </a:r>
          </a:p>
        </p:txBody>
      </p:sp>
      <p:sp>
        <p:nvSpPr>
          <p:cNvPr id="3" name="TextBox 2"/>
          <p:cNvSpPr txBox="1"/>
          <p:nvPr/>
        </p:nvSpPr>
        <p:spPr>
          <a:xfrm>
            <a:off x="1717695" y="3337816"/>
            <a:ext cx="2026517"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Gausssian</a:t>
            </a:r>
            <a:r>
              <a:rPr lang="en-US" sz="2000" dirty="0">
                <a:latin typeface="Times New Roman" panose="02020603050405020304" pitchFamily="18" charset="0"/>
                <a:cs typeface="Times New Roman" panose="02020603050405020304" pitchFamily="18" charset="0"/>
              </a:rPr>
              <a:t> surface</a:t>
            </a:r>
          </a:p>
        </p:txBody>
      </p:sp>
      <p:sp>
        <p:nvSpPr>
          <p:cNvPr id="11" name="object 3"/>
          <p:cNvSpPr txBox="1"/>
          <p:nvPr/>
        </p:nvSpPr>
        <p:spPr>
          <a:xfrm>
            <a:off x="245565" y="1053402"/>
            <a:ext cx="4970775" cy="392614"/>
          </a:xfrm>
          <a:prstGeom prst="rect">
            <a:avLst/>
          </a:prstGeom>
        </p:spPr>
        <p:txBody>
          <a:bodyPr vert="horz" wrap="square" lIns="0" tIns="12747" rIns="0" bIns="0" rtlCol="0">
            <a:spAutoFit/>
          </a:bodyPr>
          <a:lstStyle/>
          <a:p>
            <a:pPr marL="12747">
              <a:spcBef>
                <a:spcPts val="100"/>
              </a:spcBef>
            </a:pPr>
            <a:r>
              <a:rPr sz="2409" dirty="0">
                <a:latin typeface="Times New Roman"/>
                <a:cs typeface="Times New Roman"/>
              </a:rPr>
              <a:t>For </a:t>
            </a:r>
            <a:r>
              <a:rPr sz="2409" spc="-5" dirty="0">
                <a:latin typeface="Times New Roman"/>
                <a:cs typeface="Times New Roman"/>
              </a:rPr>
              <a:t>these reasons, </a:t>
            </a:r>
            <a:r>
              <a:rPr sz="2409" dirty="0">
                <a:latin typeface="Times New Roman"/>
                <a:cs typeface="Times New Roman"/>
              </a:rPr>
              <a:t>E </a:t>
            </a:r>
            <a:r>
              <a:rPr sz="2409" spc="-5" dirty="0">
                <a:latin typeface="Times New Roman"/>
                <a:cs typeface="Times New Roman"/>
              </a:rPr>
              <a:t>can be pulled</a:t>
            </a:r>
            <a:r>
              <a:rPr sz="2409" spc="-20" dirty="0">
                <a:latin typeface="Times New Roman"/>
                <a:cs typeface="Times New Roman"/>
              </a:rPr>
              <a:t> </a:t>
            </a:r>
            <a:r>
              <a:rPr sz="2409" spc="-10" dirty="0">
                <a:latin typeface="Times New Roman"/>
                <a:cs typeface="Times New Roman"/>
              </a:rPr>
              <a:t>out</a:t>
            </a:r>
            <a:endParaRPr sz="2409" dirty="0">
              <a:latin typeface="Times New Roman"/>
              <a:cs typeface="Times New Roman"/>
            </a:endParaRPr>
          </a:p>
        </p:txBody>
      </p:sp>
      <mc:AlternateContent xmlns:mc="http://schemas.openxmlformats.org/markup-compatibility/2006" xmlns:a14="http://schemas.microsoft.com/office/drawing/2010/main">
        <mc:Choice Requires="a14">
          <p:sp>
            <p:nvSpPr>
              <p:cNvPr id="12" name="Rectangle 11"/>
              <p:cNvSpPr/>
              <p:nvPr/>
            </p:nvSpPr>
            <p:spPr>
              <a:xfrm>
                <a:off x="5216340" y="793509"/>
                <a:ext cx="1906612" cy="1061060"/>
              </a:xfrm>
              <a:prstGeom prst="rect">
                <a:avLst/>
              </a:prstGeom>
            </p:spPr>
            <p:txBody>
              <a:bodyPr wrap="none">
                <a:spAutoFit/>
              </a:bodyPr>
              <a:lstStyle/>
              <a:p>
                <a:pPr marL="11206">
                  <a:spcBef>
                    <a:spcPts val="93"/>
                  </a:spcBef>
                  <a:tabLst>
                    <a:tab pos="588340" algn="l"/>
                    <a:tab pos="842727" algn="l"/>
                  </a:tabLst>
                </a:pPr>
                <a14:m>
                  <m:oMathPara xmlns:m="http://schemas.openxmlformats.org/officeDocument/2006/math">
                    <m:oMathParaPr>
                      <m:jc m:val="centerGroup"/>
                    </m:oMathParaPr>
                    <m:oMath xmlns:m="http://schemas.openxmlformats.org/officeDocument/2006/math">
                      <m:r>
                        <a:rPr lang="en-US" sz="2400" i="1" spc="-4">
                          <a:latin typeface="Cambria Math" panose="02040503050406030204" pitchFamily="18" charset="0"/>
                          <a:ea typeface="Cambria Math" panose="02040503050406030204" pitchFamily="18" charset="0"/>
                          <a:cs typeface="Times New Roman"/>
                        </a:rPr>
                        <m:t>𝜙</m:t>
                      </m:r>
                      <m:r>
                        <a:rPr lang="en-US" sz="2400" i="1" spc="-4">
                          <a:latin typeface="Cambria Math" panose="02040503050406030204" pitchFamily="18" charset="0"/>
                          <a:ea typeface="Cambria Math" panose="02040503050406030204" pitchFamily="18" charset="0"/>
                          <a:cs typeface="Times New Roman"/>
                        </a:rPr>
                        <m:t>=</m:t>
                      </m:r>
                      <m:acc>
                        <m:accPr>
                          <m:chr m:val="⃗"/>
                          <m:ctrlPr>
                            <a:rPr lang="ar-AE" sz="2400" i="1">
                              <a:latin typeface="Cambria Math" panose="02040503050406030204" pitchFamily="18" charset="0"/>
                              <a:cs typeface="Times New Roman"/>
                            </a:rPr>
                          </m:ctrlPr>
                        </m:accPr>
                        <m:e>
                          <m:r>
                            <a:rPr lang="ar-AE" sz="2400" b="0" i="1">
                              <a:latin typeface="Cambria Math" panose="02040503050406030204" pitchFamily="18" charset="0"/>
                              <a:cs typeface="Times New Roman"/>
                            </a:rPr>
                            <m:t>𝐸</m:t>
                          </m:r>
                        </m:e>
                      </m:acc>
                      <m:nary>
                        <m:naryPr>
                          <m:chr m:val="∮"/>
                          <m:limLoc m:val="undOvr"/>
                          <m:subHide m:val="on"/>
                          <m:supHide m:val="on"/>
                          <m:ctrlPr>
                            <a:rPr lang="ar-AE" sz="2400" i="1">
                              <a:latin typeface="Cambria Math" panose="02040503050406030204" pitchFamily="18" charset="0"/>
                              <a:cs typeface="Times New Roman"/>
                            </a:rPr>
                          </m:ctrlPr>
                        </m:naryPr>
                        <m:sub/>
                        <m:sup/>
                        <m:e>
                          <m:r>
                            <m:rPr>
                              <m:brk/>
                            </m:rPr>
                            <a:rPr lang="ar-AE" sz="2400" b="0" i="1">
                              <a:latin typeface="Cambria Math" panose="02040503050406030204" pitchFamily="18" charset="0"/>
                              <a:cs typeface="Times New Roman"/>
                            </a:rPr>
                            <m:t>.</m:t>
                          </m:r>
                          <m:r>
                            <a:rPr lang="en-US" sz="2400" b="0" i="1" smtClean="0">
                              <a:latin typeface="Cambria Math" panose="02040503050406030204" pitchFamily="18" charset="0"/>
                              <a:cs typeface="Times New Roman"/>
                            </a:rPr>
                            <m:t>𝑑</m:t>
                          </m:r>
                          <m:acc>
                            <m:accPr>
                              <m:chr m:val="⃗"/>
                              <m:ctrlPr>
                                <a:rPr lang="ar-AE" sz="2400" i="1">
                                  <a:latin typeface="Cambria Math" panose="02040503050406030204" pitchFamily="18" charset="0"/>
                                  <a:ea typeface="Cambria Math" panose="02040503050406030204" pitchFamily="18" charset="0"/>
                                  <a:cs typeface="Times New Roman"/>
                                </a:rPr>
                              </m:ctrlPr>
                            </m:accPr>
                            <m:e>
                              <m:r>
                                <a:rPr lang="ar-AE" sz="2400" b="0" i="1">
                                  <a:latin typeface="Cambria Math" panose="02040503050406030204" pitchFamily="18" charset="0"/>
                                  <a:ea typeface="Cambria Math" panose="02040503050406030204" pitchFamily="18" charset="0"/>
                                  <a:cs typeface="Times New Roman"/>
                                </a:rPr>
                                <m:t>𝐴</m:t>
                              </m:r>
                            </m:e>
                          </m:acc>
                        </m:e>
                      </m:nary>
                    </m:oMath>
                  </m:oMathPara>
                </a14:m>
                <a:endParaRPr lang="ar-AE" sz="2400" dirty="0">
                  <a:latin typeface="Times New Roman"/>
                  <a:cs typeface="Times New Roman"/>
                </a:endParaRPr>
              </a:p>
            </p:txBody>
          </p:sp>
        </mc:Choice>
        <mc:Fallback xmlns="">
          <p:sp>
            <p:nvSpPr>
              <p:cNvPr id="12" name="Rectangle 11"/>
              <p:cNvSpPr>
                <a:spLocks noRot="1" noChangeAspect="1" noMove="1" noResize="1" noEditPoints="1" noAdjustHandles="1" noChangeArrowheads="1" noChangeShapeType="1" noTextEdit="1"/>
              </p:cNvSpPr>
              <p:nvPr/>
            </p:nvSpPr>
            <p:spPr>
              <a:xfrm>
                <a:off x="5216340" y="793509"/>
                <a:ext cx="1906612" cy="106106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6"/>
              <p:cNvSpPr txBox="1"/>
              <p:nvPr/>
            </p:nvSpPr>
            <p:spPr>
              <a:xfrm>
                <a:off x="245565" y="1782442"/>
                <a:ext cx="8913317" cy="1137923"/>
              </a:xfrm>
              <a:prstGeom prst="rect">
                <a:avLst/>
              </a:prstGeom>
            </p:spPr>
            <p:txBody>
              <a:bodyPr vert="horz" wrap="square" lIns="0" tIns="12747" rIns="0" bIns="0" rtlCol="0">
                <a:spAutoFit/>
              </a:bodyPr>
              <a:lstStyle/>
              <a:p>
                <a:pPr marL="12747" marR="5099">
                  <a:spcBef>
                    <a:spcPts val="100"/>
                  </a:spcBef>
                </a:pPr>
                <a:r>
                  <a:rPr sz="2409" spc="-5" dirty="0">
                    <a:latin typeface="Times New Roman"/>
                    <a:cs typeface="Times New Roman"/>
                  </a:rPr>
                  <a:t>The integral over the surface area of the  sphere</a:t>
                </a:r>
                <a:r>
                  <a:rPr sz="2409" spc="-10" dirty="0">
                    <a:latin typeface="Times New Roman"/>
                    <a:cs typeface="Times New Roman"/>
                  </a:rPr>
                  <a:t> yields</a:t>
                </a:r>
                <a:r>
                  <a:rPr lang="en-US" sz="2409" spc="-10" dirty="0">
                    <a:latin typeface="Times New Roman"/>
                    <a:cs typeface="Times New Roman"/>
                  </a:rPr>
                  <a:t>, </a:t>
                </a:r>
                <a:r>
                  <a:rPr lang="en-US" sz="2400" spc="-10" dirty="0">
                    <a:latin typeface="Times New Roman"/>
                    <a:cs typeface="Times New Roman"/>
                  </a:rPr>
                  <a:t>A=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a:rPr>
                      <m:t>4</m:t>
                    </m:r>
                    <m:r>
                      <a:rPr lang="en-US" sz="2400" i="1">
                        <a:latin typeface="Cambria Math" panose="02040503050406030204" pitchFamily="18" charset="0"/>
                        <a:ea typeface="Cambria Math" panose="02040503050406030204" pitchFamily="18" charset="0"/>
                        <a:cs typeface="Times New Roman"/>
                      </a:rPr>
                      <m:t>𝜋</m:t>
                    </m:r>
                    <m:sSup>
                      <m:sSupPr>
                        <m:ctrlPr>
                          <a:rPr lang="ar-AE" sz="2400" i="1">
                            <a:latin typeface="Cambria Math" panose="02040503050406030204" pitchFamily="18" charset="0"/>
                            <a:ea typeface="Cambria Math" panose="02040503050406030204" pitchFamily="18" charset="0"/>
                            <a:cs typeface="Times New Roman"/>
                          </a:rPr>
                        </m:ctrlPr>
                      </m:sSupPr>
                      <m:e>
                        <m:r>
                          <a:rPr lang="ar-AE" sz="2400" i="1">
                            <a:latin typeface="Cambria Math" panose="02040503050406030204" pitchFamily="18" charset="0"/>
                            <a:ea typeface="Cambria Math" panose="02040503050406030204" pitchFamily="18" charset="0"/>
                            <a:cs typeface="Times New Roman"/>
                          </a:rPr>
                          <m:t>𝑟</m:t>
                        </m:r>
                      </m:e>
                      <m:sup>
                        <m:r>
                          <a:rPr lang="ar-AE" sz="2400" i="1">
                            <a:latin typeface="Cambria Math" panose="02040503050406030204" pitchFamily="18" charset="0"/>
                            <a:ea typeface="Cambria Math" panose="02040503050406030204" pitchFamily="18" charset="0"/>
                            <a:cs typeface="Times New Roman"/>
                          </a:rPr>
                          <m:t>2</m:t>
                        </m:r>
                      </m:sup>
                    </m:sSup>
                  </m:oMath>
                </a14:m>
                <a:endParaRPr lang="ar-AE" sz="2400" dirty="0">
                  <a:latin typeface="Times New Roman"/>
                  <a:cs typeface="Times New Roman"/>
                </a:endParaRPr>
              </a:p>
              <a:p>
                <a:pPr marL="12747" marR="5099">
                  <a:spcBef>
                    <a:spcPts val="100"/>
                  </a:spcBef>
                </a:pPr>
                <a:r>
                  <a:rPr lang="en-US" sz="2409" spc="-10" dirty="0">
                    <a:latin typeface="Times New Roman"/>
                    <a:cs typeface="Times New Roman"/>
                  </a:rPr>
                  <a:t>                                                                  								</a:t>
                </a:r>
                <a:endParaRPr sz="2409" dirty="0">
                  <a:latin typeface="Times New Roman"/>
                  <a:cs typeface="Times New Roman"/>
                </a:endParaRPr>
              </a:p>
            </p:txBody>
          </p:sp>
        </mc:Choice>
        <mc:Fallback xmlns="">
          <p:sp>
            <p:nvSpPr>
              <p:cNvPr id="13" name="object 6"/>
              <p:cNvSpPr txBox="1">
                <a:spLocks noRot="1" noChangeAspect="1" noMove="1" noResize="1" noEditPoints="1" noAdjustHandles="1" noChangeArrowheads="1" noChangeShapeType="1" noTextEdit="1"/>
              </p:cNvSpPr>
              <p:nvPr/>
            </p:nvSpPr>
            <p:spPr>
              <a:xfrm>
                <a:off x="245565" y="1782442"/>
                <a:ext cx="8913317" cy="1137923"/>
              </a:xfrm>
              <a:prstGeom prst="rect">
                <a:avLst/>
              </a:prstGeom>
              <a:blipFill rotWithShape="0">
                <a:blip r:embed="rId7"/>
                <a:stretch>
                  <a:fillRect l="-1915" t="-6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5370888" y="4926161"/>
                <a:ext cx="6635150" cy="1061060"/>
              </a:xfrm>
              <a:prstGeom prst="rect">
                <a:avLst/>
              </a:prstGeom>
            </p:spPr>
            <p:txBody>
              <a:bodyPr wrap="none">
                <a:spAutoFit/>
              </a:bodyPr>
              <a:lstStyle/>
              <a:p>
                <a:pPr marL="11206">
                  <a:spcBef>
                    <a:spcPts val="93"/>
                  </a:spcBef>
                  <a:tabLst>
                    <a:tab pos="588340" algn="l"/>
                    <a:tab pos="842727" algn="l"/>
                  </a:tabLst>
                </a:pPr>
                <a14:m>
                  <m:oMathPara xmlns:m="http://schemas.openxmlformats.org/officeDocument/2006/math">
                    <m:oMathParaPr>
                      <m:jc m:val="centerGroup"/>
                    </m:oMathParaPr>
                    <m:oMath xmlns:m="http://schemas.openxmlformats.org/officeDocument/2006/math">
                      <m:r>
                        <a:rPr lang="en-US" sz="2400" i="1" spc="-4" smtClean="0">
                          <a:latin typeface="Cambria Math" panose="02040503050406030204" pitchFamily="18" charset="0"/>
                          <a:ea typeface="Cambria Math" panose="02040503050406030204" pitchFamily="18" charset="0"/>
                          <a:cs typeface="Times New Roman"/>
                        </a:rPr>
                        <m:t>𝜙</m:t>
                      </m:r>
                      <m:r>
                        <a:rPr lang="en-US" sz="2400" i="1" spc="-4" smtClean="0">
                          <a:latin typeface="Cambria Math" panose="02040503050406030204" pitchFamily="18" charset="0"/>
                          <a:ea typeface="Cambria Math" panose="02040503050406030204" pitchFamily="18" charset="0"/>
                          <a:cs typeface="Times New Roman"/>
                        </a:rPr>
                        <m:t>=</m:t>
                      </m:r>
                      <m:acc>
                        <m:accPr>
                          <m:chr m:val="⃗"/>
                          <m:ctrlPr>
                            <a:rPr lang="ar-AE" sz="2400" i="1">
                              <a:latin typeface="Cambria Math" panose="02040503050406030204" pitchFamily="18" charset="0"/>
                              <a:cs typeface="Times New Roman"/>
                            </a:rPr>
                          </m:ctrlPr>
                        </m:accPr>
                        <m:e>
                          <m:r>
                            <a:rPr lang="ar-AE" sz="2400" b="0" i="1">
                              <a:latin typeface="Cambria Math" panose="02040503050406030204" pitchFamily="18" charset="0"/>
                              <a:cs typeface="Times New Roman"/>
                            </a:rPr>
                            <m:t>𝐸</m:t>
                          </m:r>
                        </m:e>
                      </m:acc>
                      <m:nary>
                        <m:naryPr>
                          <m:chr m:val="∮"/>
                          <m:limLoc m:val="undOvr"/>
                          <m:subHide m:val="on"/>
                          <m:supHide m:val="on"/>
                          <m:ctrlPr>
                            <a:rPr lang="ar-AE" sz="2400" i="1">
                              <a:latin typeface="Cambria Math" panose="02040503050406030204" pitchFamily="18" charset="0"/>
                              <a:cs typeface="Times New Roman"/>
                            </a:rPr>
                          </m:ctrlPr>
                        </m:naryPr>
                        <m:sub/>
                        <m:sup/>
                        <m:e>
                          <m:r>
                            <m:rPr>
                              <m:brk/>
                            </m:rPr>
                            <a:rPr lang="ar-AE" sz="2400" b="0" i="1">
                              <a:latin typeface="Cambria Math" panose="02040503050406030204" pitchFamily="18" charset="0"/>
                              <a:cs typeface="Times New Roman"/>
                            </a:rPr>
                            <m:t>.</m:t>
                          </m:r>
                          <m:r>
                            <a:rPr lang="en-US" sz="2400" b="0" i="1" smtClean="0">
                              <a:latin typeface="Cambria Math" panose="02040503050406030204" pitchFamily="18" charset="0"/>
                              <a:cs typeface="Times New Roman"/>
                            </a:rPr>
                            <m:t>𝑑</m:t>
                          </m:r>
                          <m:acc>
                            <m:accPr>
                              <m:chr m:val="⃗"/>
                              <m:ctrlPr>
                                <a:rPr lang="ar-AE" sz="2400" i="1">
                                  <a:latin typeface="Cambria Math" panose="02040503050406030204" pitchFamily="18" charset="0"/>
                                  <a:ea typeface="Cambria Math" panose="02040503050406030204" pitchFamily="18" charset="0"/>
                                  <a:cs typeface="Times New Roman"/>
                                </a:rPr>
                              </m:ctrlPr>
                            </m:accPr>
                            <m:e>
                              <m:r>
                                <a:rPr lang="ar-AE" sz="2400" b="0" i="1">
                                  <a:latin typeface="Cambria Math" panose="02040503050406030204" pitchFamily="18" charset="0"/>
                                  <a:ea typeface="Cambria Math" panose="02040503050406030204" pitchFamily="18" charset="0"/>
                                  <a:cs typeface="Times New Roman"/>
                                </a:rPr>
                                <m:t>𝐴</m:t>
                              </m:r>
                            </m:e>
                          </m:acc>
                        </m:e>
                      </m:nary>
                      <m:r>
                        <a:rPr lang="en-US" sz="2400" b="1" i="1" smtClean="0">
                          <a:latin typeface="Cambria Math" panose="02040503050406030204" pitchFamily="18" charset="0"/>
                          <a:ea typeface="Cambria Math" panose="02040503050406030204" pitchFamily="18" charset="0"/>
                          <a:cs typeface="Times New Roman"/>
                        </a:rPr>
                        <m:t>=</m:t>
                      </m:r>
                      <m:f>
                        <m:fPr>
                          <m:ctrlPr>
                            <a:rPr lang="en-US" sz="2400" i="1">
                              <a:latin typeface="Cambria Math" panose="02040503050406030204" pitchFamily="18" charset="0"/>
                              <a:cs typeface="Times New Roman"/>
                            </a:rPr>
                          </m:ctrlPr>
                        </m:fPr>
                        <m:num>
                          <m:r>
                            <a:rPr lang="en-US" sz="2400" i="1">
                              <a:latin typeface="Cambria Math" panose="02040503050406030204" pitchFamily="18" charset="0"/>
                              <a:cs typeface="Times New Roman"/>
                            </a:rPr>
                            <m:t>𝑞</m:t>
                          </m:r>
                        </m:num>
                        <m:den>
                          <m:sSub>
                            <m:sSubPr>
                              <m:ctrlPr>
                                <a:rPr lang="en-US" sz="2400" i="1">
                                  <a:latin typeface="Cambria Math" panose="02040503050406030204" pitchFamily="18" charset="0"/>
                                  <a:ea typeface="Cambria Math" panose="02040503050406030204" pitchFamily="18" charset="0"/>
                                  <a:cs typeface="Times New Roman"/>
                                </a:rPr>
                              </m:ctrlPr>
                            </m:sSubPr>
                            <m:e>
                              <m:r>
                                <a:rPr lang="en-US" sz="2400" i="1">
                                  <a:latin typeface="Cambria Math" panose="02040503050406030204" pitchFamily="18" charset="0"/>
                                  <a:ea typeface="Cambria Math" panose="02040503050406030204" pitchFamily="18" charset="0"/>
                                  <a:cs typeface="Times New Roman"/>
                                </a:rPr>
                                <m:t>𝜀</m:t>
                              </m:r>
                            </m:e>
                            <m:sub>
                              <m:r>
                                <a:rPr lang="en-US" sz="2400" i="1">
                                  <a:latin typeface="Cambria Math" panose="02040503050406030204" pitchFamily="18" charset="0"/>
                                  <a:ea typeface="Cambria Math" panose="02040503050406030204" pitchFamily="18" charset="0"/>
                                  <a:cs typeface="Times New Roman"/>
                                </a:rPr>
                                <m:t>0</m:t>
                              </m:r>
                            </m:sub>
                          </m:sSub>
                        </m:den>
                      </m:f>
                      <m:r>
                        <a:rPr lang="en-US" sz="2400" b="0" i="1" smtClean="0">
                          <a:latin typeface="Cambria Math" panose="02040503050406030204" pitchFamily="18" charset="0"/>
                          <a:ea typeface="Cambria Math" panose="02040503050406030204" pitchFamily="18" charset="0"/>
                          <a:cs typeface="Times New Roman"/>
                        </a:rPr>
                        <m:t> </m:t>
                      </m:r>
                      <m:r>
                        <a:rPr lang="en-US" sz="2400" b="0" i="1" smtClean="0">
                          <a:solidFill>
                            <a:srgbClr val="0070C0"/>
                          </a:solidFill>
                          <a:latin typeface="Cambria Math" panose="02040503050406030204" pitchFamily="18" charset="0"/>
                          <a:ea typeface="Cambria Math" panose="02040503050406030204" pitchFamily="18" charset="0"/>
                          <a:cs typeface="Times New Roman"/>
                        </a:rPr>
                        <m:t>𝐼𝑛𝑡𝑒𝑔𝑟𝑎𝑙</m:t>
                      </m:r>
                      <m:r>
                        <a:rPr lang="en-US" sz="2400" b="0" i="1" smtClean="0">
                          <a:solidFill>
                            <a:srgbClr val="0070C0"/>
                          </a:solidFill>
                          <a:latin typeface="Cambria Math" panose="02040503050406030204" pitchFamily="18" charset="0"/>
                          <a:ea typeface="Cambria Math" panose="02040503050406030204" pitchFamily="18" charset="0"/>
                          <a:cs typeface="Times New Roman"/>
                        </a:rPr>
                        <m:t> </m:t>
                      </m:r>
                      <m:r>
                        <a:rPr lang="en-US" sz="2400" b="0" i="1" smtClean="0">
                          <a:solidFill>
                            <a:srgbClr val="0070C0"/>
                          </a:solidFill>
                          <a:latin typeface="Cambria Math" panose="02040503050406030204" pitchFamily="18" charset="0"/>
                          <a:ea typeface="Cambria Math" panose="02040503050406030204" pitchFamily="18" charset="0"/>
                          <a:cs typeface="Times New Roman"/>
                        </a:rPr>
                        <m:t>𝑓𝑜𝑟𝑚</m:t>
                      </m:r>
                      <m:r>
                        <a:rPr lang="en-US" sz="2400" b="0" i="1" smtClean="0">
                          <a:solidFill>
                            <a:srgbClr val="0070C0"/>
                          </a:solidFill>
                          <a:latin typeface="Cambria Math" panose="02040503050406030204" pitchFamily="18" charset="0"/>
                          <a:ea typeface="Cambria Math" panose="02040503050406030204" pitchFamily="18" charset="0"/>
                          <a:cs typeface="Times New Roman"/>
                        </a:rPr>
                        <m:t> </m:t>
                      </m:r>
                      <m:r>
                        <a:rPr lang="en-US" sz="2400" b="0" i="1" smtClean="0">
                          <a:solidFill>
                            <a:srgbClr val="0070C0"/>
                          </a:solidFill>
                          <a:latin typeface="Cambria Math" panose="02040503050406030204" pitchFamily="18" charset="0"/>
                          <a:ea typeface="Cambria Math" panose="02040503050406030204" pitchFamily="18" charset="0"/>
                          <a:cs typeface="Times New Roman"/>
                        </a:rPr>
                        <m:t>𝑜𝑓</m:t>
                      </m:r>
                      <m:r>
                        <a:rPr lang="en-US" sz="2400" b="0" i="1" smtClean="0">
                          <a:solidFill>
                            <a:srgbClr val="0070C0"/>
                          </a:solidFill>
                          <a:latin typeface="Cambria Math" panose="02040503050406030204" pitchFamily="18" charset="0"/>
                          <a:ea typeface="Cambria Math" panose="02040503050406030204" pitchFamily="18" charset="0"/>
                          <a:cs typeface="Times New Roman"/>
                        </a:rPr>
                        <m:t> </m:t>
                      </m:r>
                      <m:r>
                        <a:rPr lang="en-US" sz="2400" b="0" i="1" smtClean="0">
                          <a:solidFill>
                            <a:srgbClr val="0070C0"/>
                          </a:solidFill>
                          <a:latin typeface="Cambria Math" panose="02040503050406030204" pitchFamily="18" charset="0"/>
                          <a:ea typeface="Cambria Math" panose="02040503050406030204" pitchFamily="18" charset="0"/>
                          <a:cs typeface="Times New Roman"/>
                        </a:rPr>
                        <m:t>𝑔𝑎𝑢𝑠𝑠</m:t>
                      </m:r>
                      <m:r>
                        <a:rPr lang="en-US" sz="2400" b="0" i="1" smtClean="0">
                          <a:solidFill>
                            <a:srgbClr val="0070C0"/>
                          </a:solidFill>
                          <a:latin typeface="Cambria Math" panose="02040503050406030204" pitchFamily="18" charset="0"/>
                          <a:ea typeface="Cambria Math" panose="02040503050406030204" pitchFamily="18" charset="0"/>
                          <a:cs typeface="Times New Roman"/>
                        </a:rPr>
                        <m:t> </m:t>
                      </m:r>
                      <m:r>
                        <a:rPr lang="en-US" sz="2400" b="0" i="1" smtClean="0">
                          <a:solidFill>
                            <a:srgbClr val="0070C0"/>
                          </a:solidFill>
                          <a:latin typeface="Cambria Math" panose="02040503050406030204" pitchFamily="18" charset="0"/>
                          <a:ea typeface="Cambria Math" panose="02040503050406030204" pitchFamily="18" charset="0"/>
                          <a:cs typeface="Times New Roman"/>
                        </a:rPr>
                        <m:t>𝐿𝑎𝑤</m:t>
                      </m:r>
                    </m:oMath>
                  </m:oMathPara>
                </a14:m>
                <a:endParaRPr lang="ar-AE" sz="2400" b="1" dirty="0">
                  <a:solidFill>
                    <a:srgbClr val="0070C0"/>
                  </a:solidFill>
                  <a:latin typeface="Times New Roman"/>
                  <a:cs typeface="Times New Roman"/>
                </a:endParaRPr>
              </a:p>
            </p:txBody>
          </p:sp>
        </mc:Choice>
        <mc:Fallback xmlns="">
          <p:sp>
            <p:nvSpPr>
              <p:cNvPr id="14" name="Rectangle 13"/>
              <p:cNvSpPr>
                <a:spLocks noRot="1" noChangeAspect="1" noMove="1" noResize="1" noEditPoints="1" noAdjustHandles="1" noChangeArrowheads="1" noChangeShapeType="1" noTextEdit="1"/>
              </p:cNvSpPr>
              <p:nvPr/>
            </p:nvSpPr>
            <p:spPr>
              <a:xfrm>
                <a:off x="5370888" y="4926161"/>
                <a:ext cx="6635150" cy="1061060"/>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660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6749" y="345475"/>
            <a:ext cx="4638502" cy="443115"/>
          </a:xfrm>
          <a:prstGeom prst="rect">
            <a:avLst/>
          </a:prstGeom>
        </p:spPr>
        <p:txBody>
          <a:bodyPr vert="horz" wrap="square" lIns="0" tIns="12110" rIns="0" bIns="0" rtlCol="0" anchor="ctr">
            <a:spAutoFit/>
          </a:bodyPr>
          <a:lstStyle/>
          <a:p>
            <a:pPr marL="12747">
              <a:lnSpc>
                <a:spcPct val="100000"/>
              </a:lnSpc>
              <a:spcBef>
                <a:spcPts val="95"/>
              </a:spcBef>
            </a:pPr>
            <a:r>
              <a:rPr lang="en-US" sz="2800" b="1" spc="-10" dirty="0">
                <a:latin typeface="Times New Roman" panose="02020603050405020304" pitchFamily="18" charset="0"/>
                <a:cs typeface="Times New Roman" panose="02020603050405020304" pitchFamily="18" charset="0"/>
              </a:rPr>
              <a:t>GAUSSIAN SURFACES</a:t>
            </a:r>
            <a:endParaRPr lang="en-US" sz="28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342856" y="2332843"/>
            <a:ext cx="9338857" cy="1330538"/>
          </a:xfrm>
          <a:prstGeom prst="rect">
            <a:avLst/>
          </a:prstGeom>
        </p:spPr>
        <p:txBody>
          <a:bodyPr vert="horz" wrap="square" lIns="0" tIns="12110" rIns="0" bIns="0" rtlCol="0">
            <a:spAutoFit/>
          </a:bodyPr>
          <a:lstStyle/>
          <a:p>
            <a:pPr marL="12747">
              <a:spcBef>
                <a:spcPts val="95"/>
              </a:spcBef>
            </a:pPr>
            <a:r>
              <a:rPr sz="2800" spc="-5" dirty="0">
                <a:latin typeface="Times New Roman"/>
                <a:cs typeface="Times New Roman"/>
              </a:rPr>
              <a:t>Choose surface appropriate to</a:t>
            </a:r>
            <a:r>
              <a:rPr sz="2800" spc="40" dirty="0">
                <a:latin typeface="Times New Roman"/>
                <a:cs typeface="Times New Roman"/>
              </a:rPr>
              <a:t> </a:t>
            </a:r>
            <a:r>
              <a:rPr sz="2800" spc="-5" dirty="0">
                <a:latin typeface="Times New Roman"/>
                <a:cs typeface="Times New Roman"/>
              </a:rPr>
              <a:t>problem</a:t>
            </a:r>
            <a:endParaRPr lang="en-US" sz="2800" spc="-5" dirty="0">
              <a:latin typeface="Times New Roman"/>
              <a:cs typeface="Times New Roman"/>
            </a:endParaRPr>
          </a:p>
          <a:p>
            <a:pPr marL="12747">
              <a:spcBef>
                <a:spcPts val="95"/>
              </a:spcBef>
            </a:pPr>
            <a:r>
              <a:rPr sz="2800" b="1" spc="-5" dirty="0">
                <a:solidFill>
                  <a:srgbClr val="CC3300"/>
                </a:solidFill>
                <a:latin typeface="Times New Roman"/>
                <a:cs typeface="Times New Roman"/>
              </a:rPr>
              <a:t>It does </a:t>
            </a:r>
            <a:r>
              <a:rPr sz="2800" b="1" spc="-5" dirty="0">
                <a:latin typeface="Times New Roman"/>
                <a:cs typeface="Times New Roman"/>
              </a:rPr>
              <a:t>not </a:t>
            </a:r>
            <a:r>
              <a:rPr sz="2800" b="1" spc="-5" dirty="0">
                <a:solidFill>
                  <a:srgbClr val="CC3300"/>
                </a:solidFill>
                <a:latin typeface="Times New Roman"/>
                <a:cs typeface="Times New Roman"/>
              </a:rPr>
              <a:t>have to be a spher</a:t>
            </a:r>
            <a:r>
              <a:rPr lang="en-US" sz="2800" b="1" spc="-5" dirty="0">
                <a:solidFill>
                  <a:srgbClr val="CC3300"/>
                </a:solidFill>
                <a:latin typeface="Times New Roman"/>
                <a:cs typeface="Times New Roman"/>
              </a:rPr>
              <a:t>e</a:t>
            </a:r>
            <a:r>
              <a:rPr sz="2800" b="1" spc="-5" dirty="0">
                <a:solidFill>
                  <a:srgbClr val="CC3300"/>
                </a:solidFill>
                <a:latin typeface="Times New Roman"/>
                <a:cs typeface="Times New Roman"/>
              </a:rPr>
              <a:t>  </a:t>
            </a:r>
            <a:endParaRPr lang="en-US" sz="2800" b="1" spc="-5" dirty="0">
              <a:solidFill>
                <a:srgbClr val="CC3300"/>
              </a:solidFill>
              <a:latin typeface="Times New Roman"/>
              <a:cs typeface="Times New Roman"/>
            </a:endParaRPr>
          </a:p>
          <a:p>
            <a:pPr marL="12747">
              <a:spcBef>
                <a:spcPts val="95"/>
              </a:spcBef>
            </a:pPr>
            <a:r>
              <a:rPr sz="2800" b="1" spc="-5" dirty="0">
                <a:solidFill>
                  <a:srgbClr val="CC3300"/>
                </a:solidFill>
                <a:latin typeface="Times New Roman"/>
                <a:cs typeface="Times New Roman"/>
              </a:rPr>
              <a:t>Exploit </a:t>
            </a:r>
            <a:r>
              <a:rPr sz="2800" b="1" spc="-5" dirty="0">
                <a:solidFill>
                  <a:srgbClr val="9A0000"/>
                </a:solidFill>
                <a:latin typeface="Times New Roman"/>
                <a:cs typeface="Times New Roman"/>
              </a:rPr>
              <a:t>symmetries</a:t>
            </a:r>
            <a:r>
              <a:rPr sz="2800" b="1" spc="-5" dirty="0">
                <a:solidFill>
                  <a:srgbClr val="CC3300"/>
                </a:solidFill>
                <a:latin typeface="Times New Roman"/>
                <a:cs typeface="Times New Roman"/>
              </a:rPr>
              <a:t>, if</a:t>
            </a:r>
            <a:r>
              <a:rPr sz="2800" b="1" spc="-10" dirty="0">
                <a:solidFill>
                  <a:srgbClr val="CC3300"/>
                </a:solidFill>
                <a:latin typeface="Times New Roman"/>
                <a:cs typeface="Times New Roman"/>
              </a:rPr>
              <a:t> </a:t>
            </a:r>
            <a:r>
              <a:rPr sz="2800" b="1" spc="-5" dirty="0">
                <a:solidFill>
                  <a:srgbClr val="CC3300"/>
                </a:solidFill>
                <a:latin typeface="Times New Roman"/>
                <a:cs typeface="Times New Roman"/>
              </a:rPr>
              <a:t>any</a:t>
            </a:r>
            <a:endParaRPr sz="2800" dirty="0">
              <a:latin typeface="Times New Roman"/>
              <a:cs typeface="Times New Roman"/>
            </a:endParaRPr>
          </a:p>
        </p:txBody>
      </p:sp>
      <p:sp>
        <p:nvSpPr>
          <p:cNvPr id="7" name="Rectangle 6"/>
          <p:cNvSpPr/>
          <p:nvPr/>
        </p:nvSpPr>
        <p:spPr>
          <a:xfrm>
            <a:off x="1020417" y="985306"/>
            <a:ext cx="10647841"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Gauss’s Law depends upon symmetry, Only  if symmetry exist then we can  use Gauss law</a:t>
            </a:r>
          </a:p>
        </p:txBody>
      </p:sp>
      <p:sp>
        <p:nvSpPr>
          <p:cNvPr id="8" name="Rectangle 7"/>
          <p:cNvSpPr/>
          <p:nvPr/>
        </p:nvSpPr>
        <p:spPr>
          <a:xfrm>
            <a:off x="1368899" y="4056812"/>
            <a:ext cx="6096000" cy="1815882"/>
          </a:xfrm>
          <a:prstGeom prst="rect">
            <a:avLst/>
          </a:prstGeom>
        </p:spPr>
        <p:txBody>
          <a:bodyPr>
            <a:spAutoFit/>
          </a:bodyPr>
          <a:lstStyle/>
          <a:p>
            <a:r>
              <a:rPr lang="en-US" sz="2800" b="1" u="sng" spc="-5" dirty="0">
                <a:latin typeface="Times New Roman" panose="02020603050405020304" pitchFamily="18" charset="0"/>
                <a:cs typeface="Times New Roman" panose="02020603050405020304" pitchFamily="18" charset="0"/>
              </a:rPr>
              <a:t>Symmetries </a:t>
            </a:r>
          </a:p>
          <a:p>
            <a:r>
              <a:rPr lang="en-US" sz="2800" dirty="0">
                <a:solidFill>
                  <a:srgbClr val="0070C0"/>
                </a:solidFill>
                <a:latin typeface="Times New Roman" panose="02020603050405020304" pitchFamily="18" charset="0"/>
                <a:cs typeface="Times New Roman" panose="02020603050405020304" pitchFamily="18" charset="0"/>
              </a:rPr>
              <a:t>Cylindrical Symmetry </a:t>
            </a:r>
          </a:p>
          <a:p>
            <a:r>
              <a:rPr lang="en-US" sz="2800" dirty="0">
                <a:solidFill>
                  <a:srgbClr val="0070C0"/>
                </a:solidFill>
                <a:latin typeface="Times New Roman" panose="02020603050405020304" pitchFamily="18" charset="0"/>
                <a:cs typeface="Times New Roman" panose="02020603050405020304" pitchFamily="18" charset="0"/>
              </a:rPr>
              <a:t>Planar Symmetry</a:t>
            </a:r>
          </a:p>
          <a:p>
            <a:r>
              <a:rPr lang="en-US" sz="2800" dirty="0">
                <a:solidFill>
                  <a:srgbClr val="0070C0"/>
                </a:solidFill>
                <a:latin typeface="Times New Roman" panose="02020603050405020304" pitchFamily="18" charset="0"/>
                <a:cs typeface="Times New Roman" panose="02020603050405020304" pitchFamily="18" charset="0"/>
              </a:rPr>
              <a:t>Spherical Symmetry </a:t>
            </a:r>
          </a:p>
        </p:txBody>
      </p:sp>
    </p:spTree>
    <p:extLst>
      <p:ext uri="{BB962C8B-B14F-4D97-AF65-F5344CB8AC3E}">
        <p14:creationId xmlns:p14="http://schemas.microsoft.com/office/powerpoint/2010/main" val="33406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7109" y="74645"/>
            <a:ext cx="8108310"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Applying Gauss’ Law: Cylindrical Symmetry</a:t>
            </a:r>
          </a:p>
        </p:txBody>
      </p:sp>
      <p:pic>
        <p:nvPicPr>
          <p:cNvPr id="5" name="Picture 4"/>
          <p:cNvPicPr>
            <a:picLocks noChangeAspect="1"/>
          </p:cNvPicPr>
          <p:nvPr/>
        </p:nvPicPr>
        <p:blipFill rotWithShape="1">
          <a:blip r:embed="rId2"/>
          <a:srcRect l="62503" t="28477" r="23901" b="43325"/>
          <a:stretch/>
        </p:blipFill>
        <p:spPr>
          <a:xfrm rot="16200000">
            <a:off x="8124104" y="2457342"/>
            <a:ext cx="3416319" cy="3983669"/>
          </a:xfrm>
          <a:prstGeom prst="rect">
            <a:avLst/>
          </a:prstGeom>
        </p:spPr>
      </p:pic>
      <p:sp>
        <p:nvSpPr>
          <p:cNvPr id="6" name="Rectangle 5"/>
          <p:cNvSpPr/>
          <p:nvPr/>
        </p:nvSpPr>
        <p:spPr>
          <a:xfrm>
            <a:off x="583095" y="816510"/>
            <a:ext cx="11025809" cy="1569660"/>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Figure shows a section of an infinitely long cylindrical plastic rod with a uniform charge density .</a:t>
            </a:r>
          </a:p>
          <a:p>
            <a:r>
              <a:rPr lang="en-US" sz="2400" dirty="0">
                <a:latin typeface="Times New Roman" panose="02020603050405020304" pitchFamily="18" charset="0"/>
                <a:cs typeface="Times New Roman" panose="02020603050405020304" pitchFamily="18" charset="0"/>
              </a:rPr>
              <a:t>To find an expression for the electric field magnitude E at radius r from the central axis of the rod, outside the rod.</a:t>
            </a:r>
          </a:p>
        </p:txBody>
      </p:sp>
      <p:sp>
        <p:nvSpPr>
          <p:cNvPr id="7" name="Rectangle 6"/>
          <p:cNvSpPr/>
          <p:nvPr/>
        </p:nvSpPr>
        <p:spPr>
          <a:xfrm>
            <a:off x="583095" y="2759164"/>
            <a:ext cx="7257334"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charge distribution and the field have cylindrical symmetry.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find the field at radius r, we enclose a section of the rod with a concentric Gaussian cylinder of radius r and height 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Now apply Gauss’ law to relate the charge enclosed by the cylinder and the net flux through the cylinder’s surface.</a:t>
            </a:r>
          </a:p>
        </p:txBody>
      </p:sp>
      <p:sp>
        <p:nvSpPr>
          <p:cNvPr id="9" name="TextBox 8"/>
          <p:cNvSpPr txBox="1"/>
          <p:nvPr/>
        </p:nvSpPr>
        <p:spPr>
          <a:xfrm>
            <a:off x="10100544" y="5990818"/>
            <a:ext cx="282450" cy="369332"/>
          </a:xfrm>
          <a:prstGeom prst="rect">
            <a:avLst/>
          </a:prstGeom>
          <a:noFill/>
        </p:spPr>
        <p:txBody>
          <a:bodyPr wrap="none" rtlCol="0">
            <a:spAutoFit/>
          </a:bodyPr>
          <a:lstStyle/>
          <a:p>
            <a:r>
              <a:rPr lang="en-US" dirty="0"/>
              <a:t>L</a:t>
            </a:r>
          </a:p>
        </p:txBody>
      </p:sp>
    </p:spTree>
    <p:extLst>
      <p:ext uri="{BB962C8B-B14F-4D97-AF65-F5344CB8AC3E}">
        <p14:creationId xmlns:p14="http://schemas.microsoft.com/office/powerpoint/2010/main" val="263636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748" y="497404"/>
            <a:ext cx="10526332"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Because of the symmetry, the electric field at any point must be radially outward (the charge is positive). That means that at any point on the end caps, </a:t>
            </a:r>
          </a:p>
        </p:txBody>
      </p:sp>
      <p:pic>
        <p:nvPicPr>
          <p:cNvPr id="5" name="Picture 4"/>
          <p:cNvPicPr>
            <a:picLocks noChangeAspect="1"/>
          </p:cNvPicPr>
          <p:nvPr/>
        </p:nvPicPr>
        <p:blipFill rotWithShape="1">
          <a:blip r:embed="rId2"/>
          <a:srcRect l="51353" t="31585" r="26079" b="47870"/>
          <a:stretch/>
        </p:blipFill>
        <p:spPr>
          <a:xfrm>
            <a:off x="8260699" y="1542477"/>
            <a:ext cx="3489453" cy="2115123"/>
          </a:xfrm>
          <a:prstGeom prst="rect">
            <a:avLst/>
          </a:prstGeom>
          <a:solidFill>
            <a:schemeClr val="bg1"/>
          </a:solidFill>
          <a:ln>
            <a:solidFill>
              <a:schemeClr val="bg1"/>
            </a:solidFill>
          </a:ln>
        </p:spPr>
      </p:pic>
      <p:sp>
        <p:nvSpPr>
          <p:cNvPr id="6" name="object 3"/>
          <p:cNvSpPr txBox="1"/>
          <p:nvPr/>
        </p:nvSpPr>
        <p:spPr>
          <a:xfrm>
            <a:off x="963709" y="1399062"/>
            <a:ext cx="2560915" cy="392614"/>
          </a:xfrm>
          <a:prstGeom prst="rect">
            <a:avLst/>
          </a:prstGeom>
        </p:spPr>
        <p:txBody>
          <a:bodyPr vert="horz" wrap="square" lIns="0" tIns="12747" rIns="0" bIns="0" rtlCol="0">
            <a:spAutoFit/>
          </a:bodyPr>
          <a:lstStyle/>
          <a:p>
            <a:pPr marL="12747">
              <a:spcBef>
                <a:spcPts val="100"/>
              </a:spcBef>
            </a:pPr>
            <a:r>
              <a:rPr sz="2409" spc="-5" dirty="0">
                <a:latin typeface="Times New Roman"/>
                <a:cs typeface="Times New Roman"/>
              </a:rPr>
              <a:t>Apply Gauss’</a:t>
            </a:r>
            <a:r>
              <a:rPr sz="2409" spc="-40" dirty="0">
                <a:latin typeface="Times New Roman"/>
                <a:cs typeface="Times New Roman"/>
              </a:rPr>
              <a:t> </a:t>
            </a:r>
            <a:r>
              <a:rPr sz="2409" dirty="0">
                <a:latin typeface="Times New Roman"/>
                <a:cs typeface="Times New Roman"/>
              </a:rPr>
              <a:t>Law:</a:t>
            </a:r>
          </a:p>
        </p:txBody>
      </p:sp>
      <p:sp>
        <p:nvSpPr>
          <p:cNvPr id="9" name="object 29"/>
          <p:cNvSpPr txBox="1"/>
          <p:nvPr/>
        </p:nvSpPr>
        <p:spPr>
          <a:xfrm>
            <a:off x="979364" y="6327086"/>
            <a:ext cx="5235971" cy="383614"/>
          </a:xfrm>
          <a:prstGeom prst="rect">
            <a:avLst/>
          </a:prstGeom>
        </p:spPr>
        <p:txBody>
          <a:bodyPr vert="horz" wrap="square" lIns="0" tIns="12747" rIns="0" bIns="0" rtlCol="0">
            <a:spAutoFit/>
          </a:bodyPr>
          <a:lstStyle/>
          <a:p>
            <a:pPr marL="12747">
              <a:spcBef>
                <a:spcPts val="100"/>
              </a:spcBef>
            </a:pPr>
            <a:r>
              <a:rPr sz="2409" spc="-5" dirty="0">
                <a:latin typeface="Times New Roman"/>
                <a:cs typeface="Times New Roman"/>
              </a:rPr>
              <a:t>Equating these and </a:t>
            </a:r>
            <a:r>
              <a:rPr sz="2409" dirty="0">
                <a:latin typeface="Times New Roman"/>
                <a:cs typeface="Times New Roman"/>
              </a:rPr>
              <a:t>rearranging</a:t>
            </a:r>
            <a:r>
              <a:rPr sz="2409" spc="-60" dirty="0">
                <a:latin typeface="Times New Roman"/>
                <a:cs typeface="Times New Roman"/>
              </a:rPr>
              <a:t> </a:t>
            </a:r>
            <a:r>
              <a:rPr sz="2409" spc="-10" dirty="0">
                <a:latin typeface="Times New Roman"/>
                <a:cs typeface="Times New Roman"/>
              </a:rPr>
              <a:t>yields</a:t>
            </a:r>
            <a:endParaRPr sz="2409" dirty="0">
              <a:latin typeface="Times New Roman"/>
              <a:cs typeface="Times New Roman"/>
            </a:endParaRPr>
          </a:p>
        </p:txBody>
      </p:sp>
      <p:sp>
        <p:nvSpPr>
          <p:cNvPr id="10" name="object 30"/>
          <p:cNvSpPr txBox="1"/>
          <p:nvPr/>
        </p:nvSpPr>
        <p:spPr>
          <a:xfrm>
            <a:off x="846348" y="1909213"/>
            <a:ext cx="1667335" cy="392614"/>
          </a:xfrm>
          <a:prstGeom prst="rect">
            <a:avLst/>
          </a:prstGeom>
        </p:spPr>
        <p:txBody>
          <a:bodyPr vert="horz" wrap="square" lIns="0" tIns="12747" rIns="0" bIns="0" rtlCol="0">
            <a:spAutoFit/>
          </a:bodyPr>
          <a:lstStyle/>
          <a:p>
            <a:pPr marL="12747">
              <a:spcBef>
                <a:spcPts val="100"/>
              </a:spcBef>
            </a:pPr>
            <a:r>
              <a:rPr sz="2409" spc="-5" dirty="0">
                <a:latin typeface="Times New Roman"/>
                <a:cs typeface="Times New Roman"/>
              </a:rPr>
              <a:t>On the</a:t>
            </a:r>
            <a:r>
              <a:rPr sz="2409" spc="-55" dirty="0">
                <a:latin typeface="Times New Roman"/>
                <a:cs typeface="Times New Roman"/>
              </a:rPr>
              <a:t> </a:t>
            </a:r>
            <a:r>
              <a:rPr sz="2409" spc="-5" dirty="0">
                <a:latin typeface="Times New Roman"/>
                <a:cs typeface="Times New Roman"/>
              </a:rPr>
              <a:t>ends,</a:t>
            </a:r>
            <a:endParaRPr sz="2409" dirty="0">
              <a:latin typeface="Times New Roman"/>
              <a:cs typeface="Times New Roman"/>
            </a:endParaRPr>
          </a:p>
        </p:txBody>
      </p:sp>
      <mc:AlternateContent xmlns:mc="http://schemas.openxmlformats.org/markup-compatibility/2006" xmlns:a14="http://schemas.microsoft.com/office/drawing/2010/main">
        <mc:Choice Requires="a14">
          <p:sp>
            <p:nvSpPr>
              <p:cNvPr id="11" name="object 31"/>
              <p:cNvSpPr txBox="1"/>
              <p:nvPr/>
            </p:nvSpPr>
            <p:spPr>
              <a:xfrm>
                <a:off x="2244166" y="2383416"/>
                <a:ext cx="4888950" cy="499223"/>
              </a:xfrm>
              <a:prstGeom prst="rect">
                <a:avLst/>
              </a:prstGeom>
            </p:spPr>
            <p:txBody>
              <a:bodyPr vert="horz" wrap="square" lIns="0" tIns="12747" rIns="0" bIns="0" rtlCol="0">
                <a:spAutoFit/>
              </a:bodyPr>
              <a:lstStyle/>
              <a:p>
                <a:pPr marL="38241">
                  <a:spcBef>
                    <a:spcPts val="100"/>
                  </a:spcBef>
                </a:pPr>
                <a14:m>
                  <m:oMath xmlns:m="http://schemas.openxmlformats.org/officeDocument/2006/math">
                    <m:acc>
                      <m:accPr>
                        <m:chr m:val="⃗"/>
                        <m:ctrlPr>
                          <a:rPr lang="ar-AE" sz="2400" i="1" spc="-5" smtClean="0">
                            <a:solidFill>
                              <a:srgbClr val="CC3300"/>
                            </a:solidFill>
                            <a:latin typeface="Cambria Math" panose="02040503050406030204" pitchFamily="18" charset="0"/>
                            <a:cs typeface="Times New Roman"/>
                          </a:rPr>
                        </m:ctrlPr>
                      </m:accPr>
                      <m:e>
                        <m:r>
                          <a:rPr lang="ar-AE" sz="2400" b="0" i="1" spc="-5" smtClean="0">
                            <a:solidFill>
                              <a:srgbClr val="CC3300"/>
                            </a:solidFill>
                            <a:latin typeface="Cambria Math" panose="02040503050406030204" pitchFamily="18" charset="0"/>
                            <a:cs typeface="Times New Roman"/>
                          </a:rPr>
                          <m:t>𝐸</m:t>
                        </m:r>
                      </m:e>
                    </m:acc>
                  </m:oMath>
                </a14:m>
                <a:r>
                  <a:rPr lang="en-US" sz="3237" i="1" baseline="3875" dirty="0">
                    <a:latin typeface="Times New Roman"/>
                    <a:cs typeface="Times New Roman"/>
                  </a:rPr>
                  <a:t> </a:t>
                </a:r>
                <a:r>
                  <a:rPr lang="en-US" sz="3237" baseline="3875" dirty="0">
                    <a:latin typeface="Symbol"/>
                    <a:cs typeface="Symbol"/>
                  </a:rPr>
                  <a:t></a:t>
                </a:r>
                <a:r>
                  <a:rPr lang="en-US" sz="3237" baseline="3875" dirty="0">
                    <a:latin typeface="Times New Roman"/>
                    <a:cs typeface="Times New Roman"/>
                  </a:rPr>
                  <a:t> </a:t>
                </a:r>
                <a14:m>
                  <m:oMath xmlns:m="http://schemas.openxmlformats.org/officeDocument/2006/math">
                    <m:acc>
                      <m:accPr>
                        <m:chr m:val="⃗"/>
                        <m:ctrlPr>
                          <a:rPr lang="en-US" sz="3237" i="1" spc="-7" baseline="3875" dirty="0" smtClean="0">
                            <a:latin typeface="Cambria Math" panose="02040503050406030204" pitchFamily="18" charset="0"/>
                            <a:cs typeface="Times New Roman"/>
                          </a:rPr>
                        </m:ctrlPr>
                      </m:accPr>
                      <m:e>
                        <m:acc>
                          <m:accPr>
                            <m:chr m:val="⃗"/>
                            <m:ctrlPr>
                              <a:rPr lang="en-US" sz="3237" i="1" spc="-7" baseline="3875" dirty="0" smtClean="0">
                                <a:latin typeface="Cambria Math" panose="02040503050406030204" pitchFamily="18" charset="0"/>
                                <a:cs typeface="Times New Roman"/>
                              </a:rPr>
                            </m:ctrlPr>
                          </m:accPr>
                          <m:e>
                            <m:r>
                              <a:rPr lang="en-US" sz="3237" b="0" i="1" spc="-7" baseline="3875" dirty="0" smtClean="0">
                                <a:latin typeface="Cambria Math" panose="02040503050406030204" pitchFamily="18" charset="0"/>
                                <a:cs typeface="Times New Roman"/>
                              </a:rPr>
                              <m:t>𝑑𝐴</m:t>
                            </m:r>
                          </m:e>
                        </m:acc>
                      </m:e>
                    </m:acc>
                  </m:oMath>
                </a14:m>
                <a:r>
                  <a:rPr lang="en-US" sz="3237" i="1" spc="-7" baseline="3875" dirty="0">
                    <a:latin typeface="Times New Roman"/>
                    <a:cs typeface="Times New Roman"/>
                  </a:rPr>
                  <a:t> </a:t>
                </a:r>
                <a:r>
                  <a:rPr lang="en-US" sz="3237" baseline="3875" dirty="0">
                    <a:latin typeface="Symbol"/>
                    <a:cs typeface="Symbol"/>
                  </a:rPr>
                  <a:t></a:t>
                </a:r>
                <a:r>
                  <a:rPr lang="en-US" sz="3237" baseline="3875" dirty="0">
                    <a:latin typeface="Times New Roman"/>
                    <a:cs typeface="Times New Roman"/>
                  </a:rPr>
                  <a:t> 0 </a:t>
                </a:r>
                <a:r>
                  <a:rPr lang="en-US" sz="2409" spc="-5" dirty="0">
                    <a:solidFill>
                      <a:schemeClr val="tx1"/>
                    </a:solidFill>
                    <a:latin typeface="Times New Roman"/>
                    <a:cs typeface="Times New Roman"/>
                  </a:rPr>
                  <a:t>since </a:t>
                </a:r>
                <a14:m>
                  <m:oMath xmlns:m="http://schemas.openxmlformats.org/officeDocument/2006/math">
                    <m:acc>
                      <m:accPr>
                        <m:chr m:val="⃗"/>
                        <m:ctrlPr>
                          <a:rPr lang="ar-AE" sz="2409" i="1" spc="-5" smtClean="0">
                            <a:solidFill>
                              <a:schemeClr val="tx1"/>
                            </a:solidFill>
                            <a:latin typeface="Cambria Math" panose="02040503050406030204" pitchFamily="18" charset="0"/>
                            <a:cs typeface="Times New Roman"/>
                          </a:rPr>
                        </m:ctrlPr>
                      </m:accPr>
                      <m:e>
                        <m:r>
                          <a:rPr lang="ar-AE" sz="2409" b="0" i="1" spc="-5" smtClean="0">
                            <a:solidFill>
                              <a:schemeClr val="tx1"/>
                            </a:solidFill>
                            <a:latin typeface="Cambria Math" panose="02040503050406030204" pitchFamily="18" charset="0"/>
                            <a:cs typeface="Times New Roman"/>
                          </a:rPr>
                          <m:t>𝐸</m:t>
                        </m:r>
                      </m:e>
                    </m:acc>
                  </m:oMath>
                </a14:m>
                <a:r>
                  <a:rPr lang="ar-AE" sz="2409" spc="-7" baseline="-20833" dirty="0">
                    <a:solidFill>
                      <a:schemeClr val="tx1"/>
                    </a:solidFill>
                    <a:latin typeface="Times New Roman"/>
                    <a:cs typeface="Times New Roman"/>
                  </a:rPr>
                  <a:t> </a:t>
                </a:r>
                <a:r>
                  <a:rPr lang="en-US" sz="2409" spc="-5" dirty="0">
                    <a:solidFill>
                      <a:schemeClr val="tx1"/>
                    </a:solidFill>
                    <a:latin typeface="Times New Roman"/>
                    <a:cs typeface="Times New Roman"/>
                  </a:rPr>
                  <a:t>is perpendicular to A</a:t>
                </a:r>
                <a:endParaRPr sz="2409" dirty="0">
                  <a:latin typeface="Times New Roman"/>
                  <a:cs typeface="Times New Roman"/>
                </a:endParaRPr>
              </a:p>
            </p:txBody>
          </p:sp>
        </mc:Choice>
        <mc:Fallback xmlns="">
          <p:sp>
            <p:nvSpPr>
              <p:cNvPr id="11" name="object 31"/>
              <p:cNvSpPr txBox="1">
                <a:spLocks noRot="1" noChangeAspect="1" noMove="1" noResize="1" noEditPoints="1" noAdjustHandles="1" noChangeArrowheads="1" noChangeShapeType="1" noTextEdit="1"/>
              </p:cNvSpPr>
              <p:nvPr/>
            </p:nvSpPr>
            <p:spPr>
              <a:xfrm>
                <a:off x="2244166" y="2383416"/>
                <a:ext cx="4888950" cy="499223"/>
              </a:xfrm>
              <a:prstGeom prst="rect">
                <a:avLst/>
              </a:prstGeom>
              <a:blipFill>
                <a:blip r:embed="rId3"/>
                <a:stretch>
                  <a:fillRect r="-2369" b="-32927"/>
                </a:stretch>
              </a:blipFill>
            </p:spPr>
            <p:txBody>
              <a:bodyPr/>
              <a:lstStyle/>
              <a:p>
                <a:r>
                  <a:rPr lang="en-IN">
                    <a:noFill/>
                  </a:rPr>
                  <a:t> </a:t>
                </a:r>
              </a:p>
            </p:txBody>
          </p:sp>
        </mc:Fallback>
      </mc:AlternateContent>
      <p:sp>
        <p:nvSpPr>
          <p:cNvPr id="12" name="object 32"/>
          <p:cNvSpPr/>
          <p:nvPr/>
        </p:nvSpPr>
        <p:spPr>
          <a:xfrm>
            <a:off x="4319734" y="3230507"/>
            <a:ext cx="104067" cy="117070"/>
          </a:xfrm>
          <a:prstGeom prst="rect">
            <a:avLst/>
          </a:prstGeom>
          <a:blipFill>
            <a:blip r:embed="rId4" cstate="print"/>
            <a:stretch>
              <a:fillRect/>
            </a:stretch>
          </a:blipFill>
        </p:spPr>
        <p:txBody>
          <a:bodyPr wrap="square" lIns="0" tIns="0" rIns="0" bIns="0" rtlCol="0"/>
          <a:lstStyle/>
          <a:p>
            <a:endParaRPr sz="1807"/>
          </a:p>
        </p:txBody>
      </p:sp>
      <mc:AlternateContent xmlns:mc="http://schemas.openxmlformats.org/markup-compatibility/2006" xmlns:a14="http://schemas.microsoft.com/office/drawing/2010/main">
        <mc:Choice Requires="a14">
          <p:sp>
            <p:nvSpPr>
              <p:cNvPr id="13" name="object 33"/>
              <p:cNvSpPr txBox="1"/>
              <p:nvPr/>
            </p:nvSpPr>
            <p:spPr>
              <a:xfrm>
                <a:off x="846348" y="5290818"/>
                <a:ext cx="5548861" cy="554885"/>
              </a:xfrm>
              <a:prstGeom prst="rect">
                <a:avLst/>
              </a:prstGeom>
            </p:spPr>
            <p:txBody>
              <a:bodyPr vert="horz" wrap="square" lIns="0" tIns="14658" rIns="0" bIns="0" rtlCol="0">
                <a:spAutoFit/>
              </a:bodyPr>
              <a:lstStyle/>
              <a:p>
                <a:pPr marL="38241">
                  <a:spcBef>
                    <a:spcPts val="114"/>
                  </a:spcBef>
                  <a:tabLst>
                    <a:tab pos="4091146" algn="l"/>
                    <a:tab pos="4789044" algn="l"/>
                  </a:tabLst>
                </a:pPr>
                <a:r>
                  <a:rPr lang="ar-AE" sz="2400" spc="-5" dirty="0">
                    <a:solidFill>
                      <a:srgbClr val="CC3300"/>
                    </a:solidFill>
                    <a:latin typeface="Times New Roman"/>
                    <a:cs typeface="Times New Roman"/>
                  </a:rPr>
                  <a:t> </a:t>
                </a:r>
                <a14:m>
                  <m:oMath xmlns:m="http://schemas.openxmlformats.org/officeDocument/2006/math">
                    <m:r>
                      <a:rPr lang="ar-AE" sz="2400" i="1" spc="-4" smtClean="0">
                        <a:solidFill>
                          <a:schemeClr val="tx1"/>
                        </a:solidFill>
                        <a:latin typeface="Cambria Math" panose="02040503050406030204" pitchFamily="18" charset="0"/>
                        <a:ea typeface="Cambria Math" panose="02040503050406030204" pitchFamily="18" charset="0"/>
                        <a:cs typeface="Times New Roman"/>
                      </a:rPr>
                      <m:t>𝜙</m:t>
                    </m:r>
                    <m:r>
                      <a:rPr lang="ar-AE" sz="2400" b="0" i="1" spc="-4" smtClean="0">
                        <a:solidFill>
                          <a:schemeClr val="tx1"/>
                        </a:solidFill>
                        <a:latin typeface="Cambria Math" panose="02040503050406030204" pitchFamily="18" charset="0"/>
                        <a:ea typeface="Cambria Math" panose="02040503050406030204" pitchFamily="18" charset="0"/>
                        <a:cs typeface="Times New Roman"/>
                      </a:rPr>
                      <m:t>=</m:t>
                    </m:r>
                    <m:r>
                      <a:rPr lang="ar-AE" sz="2400" i="1" spc="-4" smtClean="0">
                        <a:solidFill>
                          <a:schemeClr val="tx1"/>
                        </a:solidFill>
                        <a:latin typeface="Cambria Math" panose="02040503050406030204" pitchFamily="18" charset="0"/>
                        <a:ea typeface="Cambria Math" panose="02040503050406030204" pitchFamily="18" charset="0"/>
                        <a:cs typeface="Times New Roman"/>
                      </a:rPr>
                      <m:t> </m:t>
                    </m:r>
                  </m:oMath>
                </a14:m>
                <a:r>
                  <a:rPr lang="ar-AE" sz="2400" baseline="-16239" dirty="0">
                    <a:latin typeface="Symbol"/>
                    <a:cs typeface="Symbol"/>
                  </a:rPr>
                  <a:t></a:t>
                </a:r>
                <a:r>
                  <a:rPr lang="ar-AE" sz="2400" baseline="-16239" dirty="0">
                    <a:latin typeface="Times New Roman"/>
                    <a:cs typeface="Times New Roman"/>
                  </a:rPr>
                  <a:t> </a:t>
                </a:r>
                <a14:m>
                  <m:oMath xmlns:m="http://schemas.openxmlformats.org/officeDocument/2006/math">
                    <m:acc>
                      <m:accPr>
                        <m:chr m:val="⃗"/>
                        <m:ctrlPr>
                          <a:rPr lang="ar-AE" sz="2400" i="1" spc="-5" smtClean="0">
                            <a:solidFill>
                              <a:srgbClr val="CC3300"/>
                            </a:solidFill>
                            <a:latin typeface="Cambria Math" panose="02040503050406030204" pitchFamily="18" charset="0"/>
                            <a:cs typeface="Times New Roman"/>
                          </a:rPr>
                        </m:ctrlPr>
                      </m:accPr>
                      <m:e>
                        <m:r>
                          <a:rPr lang="ar-AE" sz="2400" b="0" i="1" spc="-5" smtClean="0">
                            <a:solidFill>
                              <a:srgbClr val="CC3300"/>
                            </a:solidFill>
                            <a:latin typeface="Cambria Math" panose="02040503050406030204" pitchFamily="18" charset="0"/>
                            <a:cs typeface="Times New Roman"/>
                          </a:rPr>
                          <m:t>𝐸</m:t>
                        </m:r>
                      </m:e>
                    </m:acc>
                  </m:oMath>
                </a14:m>
                <a:r>
                  <a:rPr lang="ar-AE" sz="2400" i="1" baseline="3875" dirty="0">
                    <a:latin typeface="Times New Roman"/>
                    <a:cs typeface="Times New Roman"/>
                  </a:rPr>
                  <a:t> </a:t>
                </a:r>
                <a:r>
                  <a:rPr lang="ar-AE" sz="2400" baseline="3875" dirty="0">
                    <a:latin typeface="Symbol"/>
                    <a:cs typeface="Symbol"/>
                  </a:rPr>
                  <a:t></a:t>
                </a:r>
                <a:r>
                  <a:rPr lang="ar-AE" sz="2400" baseline="3875" dirty="0">
                    <a:latin typeface="Times New Roman"/>
                    <a:cs typeface="Times New Roman"/>
                  </a:rPr>
                  <a:t> </a:t>
                </a:r>
                <a14:m>
                  <m:oMath xmlns:m="http://schemas.openxmlformats.org/officeDocument/2006/math">
                    <m:acc>
                      <m:accPr>
                        <m:chr m:val="⃗"/>
                        <m:ctrlPr>
                          <a:rPr lang="ar-AE" sz="2400" i="1" spc="-7" baseline="3875" dirty="0" smtClean="0">
                            <a:latin typeface="Cambria Math" panose="02040503050406030204" pitchFamily="18" charset="0"/>
                            <a:cs typeface="Times New Roman"/>
                          </a:rPr>
                        </m:ctrlPr>
                      </m:accPr>
                      <m:e>
                        <m:acc>
                          <m:accPr>
                            <m:chr m:val="⃗"/>
                            <m:ctrlPr>
                              <a:rPr lang="ar-AE" sz="2400" i="1" spc="-7" baseline="3875" dirty="0" smtClean="0">
                                <a:latin typeface="Cambria Math" panose="02040503050406030204" pitchFamily="18" charset="0"/>
                                <a:cs typeface="Times New Roman"/>
                              </a:rPr>
                            </m:ctrlPr>
                          </m:accPr>
                          <m:e>
                            <m:r>
                              <a:rPr lang="ar-AE" sz="2400" b="0" i="1" spc="-7" baseline="3875" dirty="0" smtClean="0">
                                <a:latin typeface="Cambria Math" panose="02040503050406030204" pitchFamily="18" charset="0"/>
                                <a:cs typeface="Times New Roman"/>
                              </a:rPr>
                              <m:t>𝑑𝐴</m:t>
                            </m:r>
                          </m:e>
                        </m:acc>
                      </m:e>
                    </m:acc>
                    <m:r>
                      <a:rPr lang="en-US" sz="2400" b="0" i="1" spc="-7" baseline="3875" dirty="0" smtClean="0">
                        <a:latin typeface="Cambria Math" panose="02040503050406030204" pitchFamily="18" charset="0"/>
                        <a:cs typeface="Times New Roman"/>
                      </a:rPr>
                      <m:t>=</m:t>
                    </m:r>
                    <m:r>
                      <a:rPr lang="en-US" sz="2400" b="0" i="1" spc="-7" baseline="3875" dirty="0" smtClean="0">
                        <a:latin typeface="Cambria Math" panose="02040503050406030204" pitchFamily="18" charset="0"/>
                        <a:cs typeface="Times New Roman"/>
                      </a:rPr>
                      <m:t>𝐸</m:t>
                    </m:r>
                    <m:d>
                      <m:dPr>
                        <m:ctrlPr>
                          <a:rPr lang="en-US" sz="2400" b="0" i="1" spc="-7" baseline="3875" dirty="0" smtClean="0">
                            <a:latin typeface="Cambria Math" panose="02040503050406030204" pitchFamily="18" charset="0"/>
                            <a:cs typeface="Times New Roman"/>
                          </a:rPr>
                        </m:ctrlPr>
                      </m:dPr>
                      <m:e>
                        <m:r>
                          <a:rPr lang="en-US" sz="2400" b="0" i="1" spc="-7" baseline="3875" dirty="0" smtClean="0">
                            <a:latin typeface="Cambria Math" panose="02040503050406030204" pitchFamily="18" charset="0"/>
                            <a:cs typeface="Times New Roman"/>
                          </a:rPr>
                          <m:t>2</m:t>
                        </m:r>
                        <m:r>
                          <a:rPr lang="en-US" sz="2400" b="0" i="1" spc="-7" baseline="3875" dirty="0" smtClean="0">
                            <a:latin typeface="Cambria Math" panose="02040503050406030204" pitchFamily="18" charset="0"/>
                            <a:ea typeface="Cambria Math" panose="02040503050406030204" pitchFamily="18" charset="0"/>
                            <a:cs typeface="Times New Roman"/>
                          </a:rPr>
                          <m:t>𝜋</m:t>
                        </m:r>
                        <m:r>
                          <a:rPr lang="en-US" sz="2400" b="0" i="1" spc="-7" baseline="3875" dirty="0" smtClean="0">
                            <a:latin typeface="Cambria Math" panose="02040503050406030204" pitchFamily="18" charset="0"/>
                            <a:ea typeface="Cambria Math" panose="02040503050406030204" pitchFamily="18" charset="0"/>
                            <a:cs typeface="Times New Roman"/>
                          </a:rPr>
                          <m:t>𝑟𝐿</m:t>
                        </m:r>
                      </m:e>
                    </m:d>
                    <m:r>
                      <a:rPr lang="en-US" sz="2400" b="0" i="1" spc="-7" baseline="3875" dirty="0" smtClean="0">
                        <a:latin typeface="Cambria Math" panose="02040503050406030204" pitchFamily="18" charset="0"/>
                        <a:ea typeface="Cambria Math" panose="02040503050406030204" pitchFamily="18" charset="0"/>
                        <a:cs typeface="Times New Roman"/>
                      </a:rPr>
                      <m:t>=</m:t>
                    </m:r>
                    <m:f>
                      <m:fPr>
                        <m:ctrlPr>
                          <a:rPr lang="en-US" sz="2400" i="1" smtClean="0">
                            <a:latin typeface="Cambria Math" panose="02040503050406030204" pitchFamily="18" charset="0"/>
                            <a:cs typeface="Times New Roman"/>
                          </a:rPr>
                        </m:ctrlPr>
                      </m:fPr>
                      <m:num>
                        <m:r>
                          <a:rPr lang="en-US" sz="2400" i="1">
                            <a:latin typeface="Cambria Math" panose="02040503050406030204" pitchFamily="18" charset="0"/>
                            <a:cs typeface="Times New Roman"/>
                          </a:rPr>
                          <m:t>𝑞</m:t>
                        </m:r>
                      </m:num>
                      <m:den>
                        <m:sSub>
                          <m:sSubPr>
                            <m:ctrlPr>
                              <a:rPr lang="en-US" sz="2400" i="1">
                                <a:latin typeface="Cambria Math" panose="02040503050406030204" pitchFamily="18" charset="0"/>
                                <a:ea typeface="Cambria Math" panose="02040503050406030204" pitchFamily="18" charset="0"/>
                                <a:cs typeface="Times New Roman"/>
                              </a:rPr>
                            </m:ctrlPr>
                          </m:sSubPr>
                          <m:e>
                            <m:r>
                              <a:rPr lang="en-US" sz="2400" i="1">
                                <a:latin typeface="Cambria Math" panose="02040503050406030204" pitchFamily="18" charset="0"/>
                                <a:ea typeface="Cambria Math" panose="02040503050406030204" pitchFamily="18" charset="0"/>
                                <a:cs typeface="Times New Roman"/>
                              </a:rPr>
                              <m:t>𝜀</m:t>
                            </m:r>
                          </m:e>
                          <m:sub>
                            <m:r>
                              <a:rPr lang="en-US" sz="2400" i="1">
                                <a:latin typeface="Cambria Math" panose="02040503050406030204" pitchFamily="18" charset="0"/>
                                <a:ea typeface="Cambria Math" panose="02040503050406030204" pitchFamily="18" charset="0"/>
                                <a:cs typeface="Times New Roman"/>
                              </a:rPr>
                              <m:t>0</m:t>
                            </m:r>
                          </m:sub>
                        </m:sSub>
                      </m:den>
                    </m:f>
                    <m:r>
                      <a:rPr lang="en-US" sz="2400" b="0" i="1" smtClean="0">
                        <a:latin typeface="Cambria Math" panose="02040503050406030204" pitchFamily="18" charset="0"/>
                        <a:ea typeface="Cambria Math" panose="02040503050406030204" pitchFamily="18" charset="0"/>
                        <a:cs typeface="Times New Roman"/>
                      </a:rPr>
                      <m:t>   </m:t>
                    </m:r>
                  </m:oMath>
                </a14:m>
                <a:r>
                  <a:rPr lang="en-US" sz="2400" spc="-5" dirty="0">
                    <a:solidFill>
                      <a:srgbClr val="CC3300"/>
                    </a:solidFill>
                    <a:latin typeface="Times New Roman"/>
                    <a:cs typeface="Times New Roman"/>
                  </a:rPr>
                  <a:t>and	</a:t>
                </a:r>
                <a:r>
                  <a:rPr lang="en-US" sz="2400" i="1" dirty="0">
                    <a:latin typeface="Times New Roman"/>
                    <a:cs typeface="Times New Roman"/>
                  </a:rPr>
                  <a:t>q </a:t>
                </a:r>
                <a:r>
                  <a:rPr lang="en-US" sz="2400" dirty="0">
                    <a:latin typeface="Symbol"/>
                    <a:cs typeface="Symbol"/>
                  </a:rPr>
                  <a:t></a:t>
                </a:r>
                <a:r>
                  <a:rPr lang="en-US" sz="2400" spc="-191" dirty="0">
                    <a:latin typeface="Times New Roman"/>
                    <a:cs typeface="Times New Roman"/>
                  </a:rPr>
                  <a:t> </a:t>
                </a:r>
                <a:r>
                  <a:rPr lang="en-US" sz="2400" i="1" dirty="0">
                    <a:latin typeface="Symbol"/>
                    <a:cs typeface="Symbol"/>
                  </a:rPr>
                  <a:t></a:t>
                </a:r>
                <a:r>
                  <a:rPr lang="en-US" sz="2400" i="1" dirty="0">
                    <a:latin typeface="Times New Roman"/>
                    <a:cs typeface="Times New Roman"/>
                  </a:rPr>
                  <a:t>L</a:t>
                </a:r>
                <a:endParaRPr sz="2400" dirty="0">
                  <a:latin typeface="Times New Roman"/>
                  <a:cs typeface="Times New Roman"/>
                </a:endParaRPr>
              </a:p>
            </p:txBody>
          </p:sp>
        </mc:Choice>
        <mc:Fallback xmlns="">
          <p:sp>
            <p:nvSpPr>
              <p:cNvPr id="13" name="object 33"/>
              <p:cNvSpPr txBox="1">
                <a:spLocks noRot="1" noChangeAspect="1" noMove="1" noResize="1" noEditPoints="1" noAdjustHandles="1" noChangeArrowheads="1" noChangeShapeType="1" noTextEdit="1"/>
              </p:cNvSpPr>
              <p:nvPr/>
            </p:nvSpPr>
            <p:spPr>
              <a:xfrm>
                <a:off x="846348" y="5290818"/>
                <a:ext cx="5548861" cy="554885"/>
              </a:xfrm>
              <a:prstGeom prst="rect">
                <a:avLst/>
              </a:prstGeom>
              <a:blipFill>
                <a:blip r:embed="rId5"/>
                <a:stretch>
                  <a:fillRect l="-2857" t="-7692" b="-9890"/>
                </a:stretch>
              </a:blipFill>
            </p:spPr>
            <p:txBody>
              <a:bodyPr/>
              <a:lstStyle/>
              <a:p>
                <a:r>
                  <a:rPr lang="en-IN">
                    <a:noFill/>
                  </a:rPr>
                  <a:t> </a:t>
                </a:r>
              </a:p>
            </p:txBody>
          </p:sp>
        </mc:Fallback>
      </mc:AlternateContent>
      <p:sp>
        <p:nvSpPr>
          <p:cNvPr id="15" name="Rectangle 14"/>
          <p:cNvSpPr/>
          <p:nvPr/>
        </p:nvSpPr>
        <p:spPr>
          <a:xfrm>
            <a:off x="675861" y="2976013"/>
            <a:ext cx="9466672"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To find the flux through the cylinder’s curved surface, </a:t>
            </a:r>
          </a:p>
          <a:p>
            <a:endParaRPr lang="en-US" sz="2400"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area vector is radially outward (away from the interior of the Gaussian surface) and thus in the same direction as the field.</a:t>
            </a:r>
          </a:p>
          <a:p>
            <a:r>
              <a:rPr lang="en-US" sz="2400" dirty="0">
                <a:latin typeface="Times New Roman" panose="02020603050405020304" pitchFamily="18" charset="0"/>
                <a:cs typeface="Times New Roman" panose="02020603050405020304" pitchFamily="18" charset="0"/>
              </a:rPr>
              <a:t>The dot product in Gauss’ law is then simply</a:t>
            </a:r>
          </a:p>
        </p:txBody>
      </p:sp>
      <mc:AlternateContent xmlns:mc="http://schemas.openxmlformats.org/markup-compatibility/2006" xmlns:a14="http://schemas.microsoft.com/office/drawing/2010/main">
        <mc:Choice Requires="a14">
          <p:sp>
            <p:nvSpPr>
              <p:cNvPr id="17" name="TextBox 16"/>
              <p:cNvSpPr txBox="1"/>
              <p:nvPr/>
            </p:nvSpPr>
            <p:spPr>
              <a:xfrm>
                <a:off x="7119846" y="5966641"/>
                <a:ext cx="2830134" cy="763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𝑜</m:t>
                              </m:r>
                            </m:sub>
                          </m:sSub>
                          <m:r>
                            <a:rPr lang="en-US" sz="2400" b="0" i="1" smtClean="0">
                              <a:latin typeface="Cambria Math" panose="02040503050406030204" pitchFamily="18" charset="0"/>
                              <a:ea typeface="Cambria Math" panose="02040503050406030204" pitchFamily="18" charset="0"/>
                            </a:rPr>
                            <m:t>𝑟𝐿</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𝑜</m:t>
                              </m:r>
                            </m:sub>
                          </m:sSub>
                          <m:r>
                            <a:rPr lang="en-US" sz="2400" b="0" i="1" smtClean="0">
                              <a:latin typeface="Cambria Math" panose="02040503050406030204" pitchFamily="18" charset="0"/>
                              <a:ea typeface="Cambria Math" panose="02040503050406030204" pitchFamily="18" charset="0"/>
                            </a:rPr>
                            <m:t>𝑟</m:t>
                          </m:r>
                        </m:den>
                      </m:f>
                    </m:oMath>
                  </m:oMathPara>
                </a14:m>
                <a:endParaRPr lang="en-US" sz="2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7119846" y="5966641"/>
                <a:ext cx="2830134" cy="763799"/>
              </a:xfrm>
              <a:prstGeom prst="rect">
                <a:avLst/>
              </a:prstGeom>
              <a:blipFill>
                <a:blip r:embed="rId6"/>
                <a:stretch>
                  <a:fillRect/>
                </a:stretch>
              </a:blipFill>
            </p:spPr>
            <p:txBody>
              <a:bodyPr/>
              <a:lstStyle/>
              <a:p>
                <a:r>
                  <a:rPr lang="en-IN">
                    <a:noFill/>
                  </a:rPr>
                  <a:t> </a:t>
                </a:r>
              </a:p>
            </p:txBody>
          </p:sp>
        </mc:Fallback>
      </mc:AlternateContent>
      <p:sp>
        <p:nvSpPr>
          <p:cNvPr id="18" name="Rectangle 17"/>
          <p:cNvSpPr/>
          <p:nvPr/>
        </p:nvSpPr>
        <p:spPr>
          <a:xfrm>
            <a:off x="3732663" y="0"/>
            <a:ext cx="612982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Applying Gauss’ Law: Cylindrical Symmetry</a:t>
            </a:r>
          </a:p>
        </p:txBody>
      </p:sp>
    </p:spTree>
    <p:extLst>
      <p:ext uri="{BB962C8B-B14F-4D97-AF65-F5344CB8AC3E}">
        <p14:creationId xmlns:p14="http://schemas.microsoft.com/office/powerpoint/2010/main" val="118623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1106" y="241371"/>
            <a:ext cx="7123040"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Applying Gauss’ Law: Cylindrical Symmetry</a:t>
            </a:r>
          </a:p>
        </p:txBody>
      </p:sp>
      <mc:AlternateContent xmlns:mc="http://schemas.openxmlformats.org/markup-compatibility/2006" xmlns:a14="http://schemas.microsoft.com/office/drawing/2010/main">
        <mc:Choice Requires="a14">
          <p:sp>
            <p:nvSpPr>
              <p:cNvPr id="5" name="TextBox 4"/>
              <p:cNvSpPr txBox="1"/>
              <p:nvPr/>
            </p:nvSpPr>
            <p:spPr>
              <a:xfrm>
                <a:off x="4144645" y="869334"/>
                <a:ext cx="2830134" cy="7637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𝑜</m:t>
                              </m:r>
                            </m:sub>
                          </m:sSub>
                          <m:r>
                            <a:rPr lang="en-US" sz="2400" b="0" i="1" smtClean="0">
                              <a:latin typeface="Cambria Math" panose="02040503050406030204" pitchFamily="18" charset="0"/>
                              <a:ea typeface="Cambria Math" panose="02040503050406030204" pitchFamily="18" charset="0"/>
                            </a:rPr>
                            <m:t>𝑟𝐿</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𝜆</m:t>
                          </m:r>
                        </m:num>
                        <m:den>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𝑜</m:t>
                              </m:r>
                            </m:sub>
                          </m:sSub>
                          <m:r>
                            <a:rPr lang="en-US" sz="2400" b="0" i="1" smtClean="0">
                              <a:latin typeface="Cambria Math" panose="02040503050406030204" pitchFamily="18" charset="0"/>
                              <a:ea typeface="Cambria Math" panose="02040503050406030204" pitchFamily="18" charset="0"/>
                            </a:rPr>
                            <m:t>𝑟</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4144645" y="869334"/>
                <a:ext cx="2830134" cy="763799"/>
              </a:xfrm>
              <a:prstGeom prst="rect">
                <a:avLst/>
              </a:prstGeom>
              <a:blipFill>
                <a:blip r:embed="rId2"/>
                <a:stretch>
                  <a:fillRect/>
                </a:stretch>
              </a:blipFill>
            </p:spPr>
            <p:txBody>
              <a:bodyPr/>
              <a:lstStyle/>
              <a:p>
                <a:r>
                  <a:rPr lang="en-IN">
                    <a:noFill/>
                  </a:rPr>
                  <a:t> </a:t>
                </a:r>
              </a:p>
            </p:txBody>
          </p:sp>
        </mc:Fallback>
      </mc:AlternateContent>
      <p:sp>
        <p:nvSpPr>
          <p:cNvPr id="6" name="Rectangle 5"/>
          <p:cNvSpPr/>
          <p:nvPr/>
        </p:nvSpPr>
        <p:spPr>
          <a:xfrm>
            <a:off x="1126435" y="1842620"/>
            <a:ext cx="9952382"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Electric field due to an infinitely long, straight line of charge, at a point that is a radial distance r from the line.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direction of is radially outward  from the line of charge if the charge is positive, and radially inward if it is negative</a:t>
            </a:r>
          </a:p>
        </p:txBody>
      </p:sp>
      <p:sp>
        <p:nvSpPr>
          <p:cNvPr id="7" name="Rectangle 6"/>
          <p:cNvSpPr/>
          <p:nvPr/>
        </p:nvSpPr>
        <p:spPr>
          <a:xfrm>
            <a:off x="954156" y="3811012"/>
            <a:ext cx="10830011"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If the rod has a uniform volume charge density </a:t>
            </a:r>
            <a:r>
              <a:rPr lang="el-GR" sz="2400" dirty="0">
                <a:latin typeface="Times New Roman" panose="02020603050405020304" pitchFamily="18" charset="0"/>
                <a:cs typeface="Times New Roman" panose="02020603050405020304" pitchFamily="18" charset="0"/>
              </a:rPr>
              <a:t>ρ</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could use a similar procedure to find the electric field magnitude inside the rod.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would just shrink the Gaussian cylinder shown in Fig until it is inside the rod.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charge </a:t>
            </a:r>
            <a:r>
              <a:rPr lang="en-US" sz="2400" dirty="0" err="1">
                <a:latin typeface="Times New Roman" panose="02020603050405020304" pitchFamily="18" charset="0"/>
                <a:cs typeface="Times New Roman" panose="02020603050405020304" pitchFamily="18" charset="0"/>
              </a:rPr>
              <a:t>q</a:t>
            </a:r>
            <a:r>
              <a:rPr lang="en-US" sz="2400" baseline="-25000" dirty="0" err="1">
                <a:latin typeface="Times New Roman" panose="02020603050405020304" pitchFamily="18" charset="0"/>
                <a:cs typeface="Times New Roman" panose="02020603050405020304" pitchFamily="18" charset="0"/>
              </a:rPr>
              <a:t>enc</a:t>
            </a:r>
            <a:r>
              <a:rPr lang="en-US" sz="2400" dirty="0">
                <a:latin typeface="Times New Roman" panose="02020603050405020304" pitchFamily="18" charset="0"/>
                <a:cs typeface="Times New Roman" panose="02020603050405020304" pitchFamily="18" charset="0"/>
              </a:rPr>
              <a:t> enclosed by the cylinder would then be proportional to the volume of the rod enclosed by the cylinder because the charge density is uniform.</a:t>
            </a:r>
          </a:p>
        </p:txBody>
      </p:sp>
    </p:spTree>
    <p:extLst>
      <p:ext uri="{BB962C8B-B14F-4D97-AF65-F5344CB8AC3E}">
        <p14:creationId xmlns:p14="http://schemas.microsoft.com/office/powerpoint/2010/main" val="137330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40653" y="191741"/>
            <a:ext cx="8291693"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APPLYING GAUSS’ LAW: PLANAR SYMMETRY </a:t>
            </a:r>
          </a:p>
        </p:txBody>
      </p:sp>
      <p:sp>
        <p:nvSpPr>
          <p:cNvPr id="5" name="Rectangle 4"/>
          <p:cNvSpPr/>
          <p:nvPr/>
        </p:nvSpPr>
        <p:spPr>
          <a:xfrm>
            <a:off x="214647" y="993701"/>
            <a:ext cx="11462197"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Apply Gauss law to derive the electric field magnitude of E near a large, flat, nonconducting surface with a uniform surface charge density </a:t>
            </a:r>
          </a:p>
        </p:txBody>
      </p:sp>
      <p:sp>
        <p:nvSpPr>
          <p:cNvPr id="6" name="Rectangle 5"/>
          <p:cNvSpPr/>
          <p:nvPr/>
        </p:nvSpPr>
        <p:spPr>
          <a:xfrm>
            <a:off x="223233" y="2149423"/>
            <a:ext cx="11453611"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Figure  shows a portion of a thin, infinite, </a:t>
            </a:r>
            <a:r>
              <a:rPr lang="en-US" sz="2400" dirty="0" err="1">
                <a:latin typeface="Times New Roman" panose="02020603050405020304" pitchFamily="18" charset="0"/>
                <a:cs typeface="Times New Roman" panose="02020603050405020304" pitchFamily="18" charset="0"/>
              </a:rPr>
              <a:t>nonconducting</a:t>
            </a:r>
            <a:r>
              <a:rPr lang="en-US" sz="2400" dirty="0">
                <a:latin typeface="Times New Roman" panose="02020603050405020304" pitchFamily="18" charset="0"/>
                <a:cs typeface="Times New Roman" panose="02020603050405020304" pitchFamily="18" charset="0"/>
              </a:rPr>
              <a:t> sheet ( Thin plastic wrap) with a uniform (positive) surface charge density </a:t>
            </a:r>
            <a:r>
              <a:rPr lang="el-GR" sz="2400" dirty="0">
                <a:latin typeface="Times New Roman" panose="02020603050405020304" pitchFamily="18" charset="0"/>
                <a:cs typeface="Times New Roman" panose="02020603050405020304" pitchFamily="18" charset="0"/>
              </a:rPr>
              <a:t>σ</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Let us find the electric field a distance r in front of the sheet.</a:t>
            </a:r>
          </a:p>
        </p:txBody>
      </p:sp>
      <p:pic>
        <p:nvPicPr>
          <p:cNvPr id="7" name="Picture 6"/>
          <p:cNvPicPr>
            <a:picLocks noChangeAspect="1"/>
          </p:cNvPicPr>
          <p:nvPr/>
        </p:nvPicPr>
        <p:blipFill>
          <a:blip r:embed="rId2"/>
          <a:stretch>
            <a:fillRect/>
          </a:stretch>
        </p:blipFill>
        <p:spPr>
          <a:xfrm>
            <a:off x="759854" y="3674477"/>
            <a:ext cx="2603214" cy="2519447"/>
          </a:xfrm>
          <a:prstGeom prst="rect">
            <a:avLst/>
          </a:prstGeom>
        </p:spPr>
      </p:pic>
      <p:pic>
        <p:nvPicPr>
          <p:cNvPr id="8" name="Picture 7"/>
          <p:cNvPicPr>
            <a:picLocks noChangeAspect="1"/>
          </p:cNvPicPr>
          <p:nvPr/>
        </p:nvPicPr>
        <p:blipFill>
          <a:blip r:embed="rId3"/>
          <a:stretch>
            <a:fillRect/>
          </a:stretch>
        </p:blipFill>
        <p:spPr>
          <a:xfrm>
            <a:off x="7404997" y="3890102"/>
            <a:ext cx="2286000" cy="1521619"/>
          </a:xfrm>
          <a:prstGeom prst="rect">
            <a:avLst/>
          </a:prstGeom>
        </p:spPr>
      </p:pic>
      <p:sp>
        <p:nvSpPr>
          <p:cNvPr id="9" name="Rectangle 8"/>
          <p:cNvSpPr/>
          <p:nvPr/>
        </p:nvSpPr>
        <p:spPr>
          <a:xfrm>
            <a:off x="5945745" y="5593759"/>
            <a:ext cx="6096000" cy="1200329"/>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(b) side view of a portion of a very large, thin plastic sheet, uniformly charged on one side to surface charge density </a:t>
            </a:r>
            <a:r>
              <a:rPr lang="en-US" dirty="0">
                <a:latin typeface="Symbol" panose="05050102010706020507" pitchFamily="18" charset="2"/>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 closed cylindrical Gaussian surface passes through the sheet and is perpendicular to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630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376321D990243BCF387BF0DFDD19D" ma:contentTypeVersion="6" ma:contentTypeDescription="Create a new document." ma:contentTypeScope="" ma:versionID="643b8f32ebbb04171f274bc3be6b69ef">
  <xsd:schema xmlns:xsd="http://www.w3.org/2001/XMLSchema" xmlns:xs="http://www.w3.org/2001/XMLSchema" xmlns:p="http://schemas.microsoft.com/office/2006/metadata/properties" xmlns:ns2="e1c6362d-a4cf-4332-97ee-bae0976acd4c" targetNamespace="http://schemas.microsoft.com/office/2006/metadata/properties" ma:root="true" ma:fieldsID="5ce0588488888928f5a2b784ddfdb21d" ns2:_="">
    <xsd:import namespace="e1c6362d-a4cf-4332-97ee-bae0976acd4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6362d-a4cf-4332-97ee-bae0976acd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FA9B84-8509-40BD-ABE5-604282EFC9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c6362d-a4cf-4332-97ee-bae0976acd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5EE4A9-04E9-4F28-BC43-2D46741B6603}">
  <ds:schemaRefs>
    <ds:schemaRef ds:uri="http://schemas.microsoft.com/sharepoint/v3/contenttype/forms"/>
  </ds:schemaRefs>
</ds:datastoreItem>
</file>

<file path=customXml/itemProps3.xml><?xml version="1.0" encoding="utf-8"?>
<ds:datastoreItem xmlns:ds="http://schemas.openxmlformats.org/officeDocument/2006/customXml" ds:itemID="{39E3A80D-3CD5-4E56-987C-A459015458B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432</TotalTime>
  <Words>2219</Words>
  <Application>Microsoft Office PowerPoint</Application>
  <PresentationFormat>Widescreen</PresentationFormat>
  <Paragraphs>205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GAUSSIAN SURFACES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Solid uniformly charged sphere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DONSIVA</dc:creator>
  <cp:lastModifiedBy>Prema P (Science)</cp:lastModifiedBy>
  <cp:revision>32</cp:revision>
  <dcterms:created xsi:type="dcterms:W3CDTF">2021-04-08T04:04:52Z</dcterms:created>
  <dcterms:modified xsi:type="dcterms:W3CDTF">2021-10-14T14:13:43Z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0x010100EF5376321D990243BCF387BF0DFDD19D</vt:lpwstr>
  </property>
</Properties>
</file>