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97" r:id="rId12"/>
    <p:sldId id="265" r:id="rId13"/>
    <p:sldId id="294" r:id="rId14"/>
    <p:sldId id="299" r:id="rId15"/>
    <p:sldId id="298" r:id="rId16"/>
    <p:sldId id="30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4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EBA1-0822-455F-BB42-5C368A422D6D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B81E-4A3F-4240-B2BE-E92B12AAE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1360" y="1687133"/>
            <a:ext cx="7576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 : ELECTRIC POTENTIAL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5772" y="2395019"/>
            <a:ext cx="8842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(Chapter 24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Halliday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Resnick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Fundamentals of Physics, 10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edition) </a:t>
            </a:r>
          </a:p>
        </p:txBody>
      </p:sp>
    </p:spTree>
    <p:extLst>
      <p:ext uri="{BB962C8B-B14F-4D97-AF65-F5344CB8AC3E}">
        <p14:creationId xmlns:p14="http://schemas.microsoft.com/office/powerpoint/2010/main" val="45954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214" y="726623"/>
            <a:ext cx="110564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 by an Applied Force: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move a particle of charge q from point i to point f in an electric field by applying a force to 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4647" y="203403"/>
            <a:ext cx="813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of a charged particle through an Electric Field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214" y="1772592"/>
            <a:ext cx="6443302" cy="9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work done by the applied force on the charged particle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Work done by the electric field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02" y="3398132"/>
            <a:ext cx="2257425" cy="3643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4773" y="2872268"/>
            <a:ext cx="10993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work–kinetic energy theorem of Eq. 7-10, the change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in the kinetic energy of the particle 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214" y="3681718"/>
            <a:ext cx="10879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suppose the particle is stationary before and after the move.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both zero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98" y="4265580"/>
            <a:ext cx="1085850" cy="307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302" y="4666295"/>
            <a:ext cx="1885950" cy="364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888" y="5396089"/>
            <a:ext cx="1200150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677" y="5292505"/>
            <a:ext cx="2743200" cy="4929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9019" y="5357672"/>
            <a:ext cx="1200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3907" y="5357672"/>
            <a:ext cx="224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that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019" y="5944777"/>
            <a:ext cx="9578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positive, negative, or zero depending on the signs and magnitudes of q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0503" y="4039412"/>
            <a:ext cx="2651497" cy="19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5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1135" y="278617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Equipotential Surfaces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497" y="1251132"/>
            <a:ext cx="11067245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points that have the same electric potential form an equipotential surface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497" y="2088168"/>
            <a:ext cx="11878615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net work W is done on a charged particle by an electric field when the particle moves between two points i and f on the same equipotential surface.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 = 0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path independence of work (and thus of potential energy and potential),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 for any path connecting points i and f on a given equipotential surface regardless of whether that path lies entirely on that surface. </a:t>
            </a:r>
          </a:p>
        </p:txBody>
      </p:sp>
    </p:spTree>
    <p:extLst>
      <p:ext uri="{BB962C8B-B14F-4D97-AF65-F5344CB8AC3E}">
        <p14:creationId xmlns:p14="http://schemas.microsoft.com/office/powerpoint/2010/main" val="420244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6" y="860713"/>
            <a:ext cx="5460600" cy="3489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53" y="2766490"/>
            <a:ext cx="1914525" cy="494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898" y="1849443"/>
            <a:ext cx="2743200" cy="460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3965" y="149721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Equipotential Surfaces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1530" y="4806393"/>
            <a:ext cx="878210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Portions of four equipotential surfaces at electric potentials V</a:t>
            </a:r>
            <a:r>
              <a:rPr lang="en-US" baseline="-25000" dirty="0"/>
              <a:t>1</a:t>
            </a:r>
            <a:r>
              <a:rPr lang="en-US" dirty="0"/>
              <a:t> = 100 V, V</a:t>
            </a:r>
            <a:r>
              <a:rPr lang="en-US" baseline="-25000" dirty="0"/>
              <a:t>2</a:t>
            </a:r>
            <a:r>
              <a:rPr lang="en-US" dirty="0"/>
              <a:t> = 80 V, V</a:t>
            </a:r>
            <a:r>
              <a:rPr lang="en-US" baseline="-25000" dirty="0"/>
              <a:t>3</a:t>
            </a:r>
            <a:r>
              <a:rPr lang="en-US" dirty="0"/>
              <a:t> = 60 V, and V</a:t>
            </a:r>
            <a:r>
              <a:rPr lang="en-US" baseline="-25000" dirty="0"/>
              <a:t>4</a:t>
            </a:r>
            <a:r>
              <a:rPr lang="en-US" dirty="0"/>
              <a:t> = 40 V. Four paths along which a test charge may move are shown. Two electric field lines are also indicated.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02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875" t="24780" r="20140" b="37849"/>
          <a:stretch/>
        </p:blipFill>
        <p:spPr>
          <a:xfrm>
            <a:off x="276570" y="1778390"/>
            <a:ext cx="3387143" cy="3391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875" t="62838" r="20140"/>
          <a:stretch/>
        </p:blipFill>
        <p:spPr>
          <a:xfrm>
            <a:off x="4733525" y="2203572"/>
            <a:ext cx="2730322" cy="2718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9569" t="39261" r="19744" b="25356"/>
          <a:stretch/>
        </p:blipFill>
        <p:spPr>
          <a:xfrm>
            <a:off x="9024137" y="2292162"/>
            <a:ext cx="2691685" cy="2588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36329" y="0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Equipotential Surfaces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58159" y="5202880"/>
            <a:ext cx="3823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(c) the field due to an electric dipole.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1818" y="994064"/>
            <a:ext cx="8451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 lines (purple) and cross sections of equipotential surfaces (gold) 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5168" y="5249957"/>
            <a:ext cx="2609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 a uniform electric field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43538" y="5249957"/>
            <a:ext cx="333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the field due to a point charge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96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4150712" y="495924"/>
            <a:ext cx="2803879" cy="180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0"/>
              <p:cNvSpPr txBox="1"/>
              <p:nvPr/>
            </p:nvSpPr>
            <p:spPr>
              <a:xfrm>
                <a:off x="368713" y="2207066"/>
                <a:ext cx="10885051" cy="4084644"/>
              </a:xfrm>
              <a:prstGeom prst="rect">
                <a:avLst/>
              </a:prstGeom>
            </p:spPr>
            <p:txBody>
              <a:bodyPr vert="horz" wrap="square" lIns="0" tIns="56515" rIns="0" bIns="0" rtlCol="0">
                <a:spAutoFit/>
              </a:bodyPr>
              <a:lstStyle/>
              <a:p>
                <a:pPr marL="1080135" algn="ctr">
                  <a:lnSpc>
                    <a:spcPct val="100000"/>
                  </a:lnSpc>
                  <a:spcBef>
                    <a:spcPts val="445"/>
                  </a:spcBef>
                </a:pPr>
                <a:r>
                  <a:rPr lang="en-US" sz="1150" i="1" spc="-2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200" i="1" spc="-30" baseline="-20833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200" baseline="-208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1910" marR="30480" indent="-4445">
                  <a:lnSpc>
                    <a:spcPct val="126899"/>
                  </a:lnSpc>
                  <a:spcBef>
                    <a:spcPts val="95"/>
                  </a:spcBef>
                </a:pPr>
                <a:r>
                  <a:rPr lang="en-US" sz="2400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US" sz="24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electric</a:t>
                </a:r>
                <a:r>
                  <a:rPr lang="en-US" sz="2400" spc="-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</a:t>
                </a:r>
                <a:r>
                  <a:rPr lang="en-US" sz="2400" spc="-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spc="-7" baseline="-2415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spc="-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moving  </a:t>
                </a:r>
                <a:r>
                  <a:rPr lang="en-US" sz="24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an initial </a:t>
                </a:r>
                <a:r>
                  <a:rPr lang="en-US" sz="2400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US" sz="24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point </a:t>
                </a:r>
                <a:r>
                  <a:rPr lang="en-US" sz="2400" i="1" spc="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</a:t>
                </a:r>
                <a:r>
                  <a:rPr lang="en-US" sz="24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 </a:t>
                </a:r>
                <a:r>
                  <a:rPr lang="en-US" sz="2400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sz="2400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:r>
                  <a:rPr lang="en-US" sz="2400" i="1" spc="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400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the </a:t>
                </a:r>
                <a:r>
                  <a:rPr lang="en-US" sz="24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influence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sz="2400" spc="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known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electric field </a:t>
                </a:r>
                <a:r>
                  <a:rPr lang="en-US" sz="2400" i="1" spc="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</a:p>
              <a:p>
                <a:pPr marL="41910" marR="30480" indent="-4445">
                  <a:lnSpc>
                    <a:spcPct val="126899"/>
                  </a:lnSpc>
                  <a:spcBef>
                    <a:spcPts val="95"/>
                  </a:spcBef>
                </a:pPr>
                <a:r>
                  <a:rPr lang="en-US" sz="2400" spc="1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exerted  </a:t>
                </a:r>
                <a:r>
                  <a:rPr lang="en-US" sz="2400" spc="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US" sz="2400" spc="1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spc="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 </a:t>
                </a:r>
                <a:r>
                  <a:rPr lang="en-US" sz="2400" spc="1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i="1" spc="1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400" spc="1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i="1" spc="-1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spc="-15" baseline="-24154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spc="-135" baseline="-24154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spc="2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spc="2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1910" marR="30480" indent="-4445">
                  <a:lnSpc>
                    <a:spcPct val="126899"/>
                  </a:lnSpc>
                  <a:spcBef>
                    <a:spcPts val="95"/>
                  </a:spcBef>
                </a:pPr>
                <a:r>
                  <a:rPr lang="en-US" sz="2400" spc="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force acts on the charge as it moves a small differential displacement.</a:t>
                </a:r>
              </a:p>
              <a:p>
                <a:pPr marL="41910" marR="30480" indent="-4445">
                  <a:lnSpc>
                    <a:spcPct val="126899"/>
                  </a:lnSpc>
                  <a:spcBef>
                    <a:spcPts val="95"/>
                  </a:spcBef>
                </a:pPr>
                <a:r>
                  <a:rPr lang="en-US" sz="2400" spc="3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differential work done </a:t>
                </a:r>
                <a:r>
                  <a:rPr lang="en-US" sz="2400" spc="35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</a:t>
                </a:r>
                <a:r>
                  <a:rPr lang="en-US" sz="2400" spc="3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 particle by a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400" i="1" spc="35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ar-AE" sz="2400" b="0" i="1" spc="35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400" b="0" i="1" spc="35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spc="3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during the displacement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pc="35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pc="35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e>
                    </m:acc>
                    <m:r>
                      <a:rPr lang="en-US" sz="2400" b="0" i="1" spc="35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spc="35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</a:t>
                </a:r>
                <a:endParaRPr lang="ar-AE" sz="2400" spc="35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1910" marR="30480" indent="-4445">
                  <a:lnSpc>
                    <a:spcPct val="126899"/>
                  </a:lnSpc>
                  <a:spcBef>
                    <a:spcPts val="95"/>
                  </a:spcBef>
                </a:pPr>
                <a:endParaRPr lang="ar-A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630"/>
                  </a:spcBef>
                  <a:tabLst>
                    <a:tab pos="3193415" algn="l"/>
                  </a:tabLst>
                </a:pPr>
                <a:endParaRPr sz="19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3" y="2207066"/>
                <a:ext cx="10885051" cy="4084644"/>
              </a:xfrm>
              <a:prstGeom prst="rect">
                <a:avLst/>
              </a:prstGeom>
              <a:blipFill>
                <a:blip r:embed="rId3"/>
                <a:stretch>
                  <a:fillRect l="-13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99823" y="5383846"/>
                <a:ext cx="2209644" cy="933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823" y="5383846"/>
                <a:ext cx="2209644" cy="9337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32398" y="0"/>
            <a:ext cx="5866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Potential from the Field</a:t>
            </a:r>
          </a:p>
        </p:txBody>
      </p:sp>
    </p:spTree>
    <p:extLst>
      <p:ext uri="{BB962C8B-B14F-4D97-AF65-F5344CB8AC3E}">
        <p14:creationId xmlns:p14="http://schemas.microsoft.com/office/powerpoint/2010/main" val="12812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2398" y="0"/>
            <a:ext cx="5866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Potential from the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51305"/>
            <a:ext cx="1149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total work W done on the particle by the field as the particle moves from point i to point f, we sum—via integration—the differential works done on the charge as it moves through all the displacements along the path: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2398" y="1851634"/>
                <a:ext cx="4277389" cy="933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98" y="1851634"/>
                <a:ext cx="4277389" cy="9337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87582" y="2841819"/>
                <a:ext cx="2377959" cy="974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=-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82" y="2841819"/>
                <a:ext cx="2377959" cy="974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4800" y="3689316"/>
            <a:ext cx="113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potential difference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any two points i and f in an electric field is equal to the negative of the line integral from i to f.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knowing electric field, we can calculate potential using the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3083" y="4824566"/>
                <a:ext cx="1858009" cy="974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= -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83" y="4824566"/>
                <a:ext cx="1858009" cy="974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12262" y="5422909"/>
            <a:ext cx="9328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knowing electric potential , we can calculate field  using the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87582" y="5898151"/>
                <a:ext cx="1295676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82" y="5898151"/>
                <a:ext cx="1295676" cy="7937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16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30689" y="5957521"/>
            <a:ext cx="14567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34"/>
              </a:lnSpc>
            </a:pPr>
            <a:fld id="{81D60167-4931-47E6-BA6A-407CBD079E47}" type="slidenum">
              <a:rPr sz="1235" spc="-4" dirty="0">
                <a:latin typeface="Times New Roman"/>
                <a:cs typeface="Times New Roman"/>
              </a:rPr>
              <a:pPr marL="33619">
                <a:lnSpc>
                  <a:spcPts val="1434"/>
                </a:lnSpc>
              </a:pPr>
              <a:t>2</a:t>
            </a:fld>
            <a:endParaRPr sz="123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274" y="1865904"/>
            <a:ext cx="11403775" cy="18231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54106" indent="-342900">
              <a:spcBef>
                <a:spcPts val="88"/>
              </a:spcBef>
              <a:buFont typeface="Wingdings" panose="05000000000000000000" pitchFamily="2" charset="2"/>
              <a:buChar char="Ø"/>
            </a:pPr>
            <a:r>
              <a:rPr sz="2118" dirty="0">
                <a:latin typeface="Times New Roman"/>
                <a:cs typeface="Times New Roman"/>
              </a:rPr>
              <a:t> </a:t>
            </a:r>
            <a:r>
              <a:rPr lang="en-US" sz="2118" dirty="0">
                <a:latin typeface="Times New Roman"/>
                <a:cs typeface="Times New Roman"/>
              </a:rPr>
              <a:t>E</a:t>
            </a:r>
            <a:r>
              <a:rPr sz="2118" spc="-4" dirty="0">
                <a:latin typeface="Times New Roman"/>
                <a:cs typeface="Times New Roman"/>
              </a:rPr>
              <a:t>lectric potential </a:t>
            </a:r>
            <a:endParaRPr lang="en-US" sz="2118" spc="-4" dirty="0">
              <a:latin typeface="Times New Roman"/>
              <a:cs typeface="Times New Roman"/>
            </a:endParaRPr>
          </a:p>
          <a:p>
            <a:pPr marL="354106" indent="-342900">
              <a:spcBef>
                <a:spcPts val="88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4" dirty="0">
                <a:latin typeface="Times New Roman"/>
                <a:cs typeface="Times New Roman"/>
              </a:rPr>
              <a:t>lectric potential Energy</a:t>
            </a:r>
          </a:p>
          <a:p>
            <a:pPr marL="354106" indent="-342900">
              <a:spcBef>
                <a:spcPts val="88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Relation between the electric potential and electric potential energy.</a:t>
            </a:r>
          </a:p>
          <a:p>
            <a:pPr marL="354106" indent="-342900">
              <a:spcBef>
                <a:spcPts val="88"/>
              </a:spcBef>
              <a:buFont typeface="Wingdings" panose="05000000000000000000" pitchFamily="2" charset="2"/>
              <a:buChar char="Ø"/>
            </a:pPr>
            <a:r>
              <a:rPr lang="en-US" sz="2400" spc="-4" dirty="0">
                <a:latin typeface="Times New Roman"/>
                <a:cs typeface="Times New Roman"/>
              </a:rPr>
              <a:t>Motion of a charged particle in an electric field.</a:t>
            </a:r>
          </a:p>
          <a:p>
            <a:pPr>
              <a:spcBef>
                <a:spcPts val="4"/>
              </a:spcBef>
            </a:pPr>
            <a:endParaRPr sz="2206" dirty="0">
              <a:latin typeface="Times New Roman"/>
              <a:cs typeface="Times New 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7196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693" y="588180"/>
            <a:ext cx="75906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the electric potential (potential) in terms of electric potential energy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potential energy is analogous to the  gravitational potential energy U.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potential energy can be determined from the work W the gravitational force does if the object is moved up or down from that level (shown in Figure).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8310" y="0"/>
            <a:ext cx="7048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Potential and Electric Potential Energy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245" y="465454"/>
            <a:ext cx="2200275" cy="30218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58895" y="523220"/>
            <a:ext cx="23331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tomato is thrown upward. As it rises,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</a:t>
            </a:r>
            <a:r>
              <a:rPr lang="en-US" dirty="0"/>
              <a:t> force does negative work on it, decreasing its kinetic energy. As the tomato descends, the gravitational force does positive work on it, increasing its kinetic energy.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2857927"/>
            <a:ext cx="7941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either rise or fall, the change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in gravitational potential energy = negative of the work done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3948" y="3374228"/>
            <a:ext cx="2565292" cy="46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1888" y="3937151"/>
            <a:ext cx="119412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Similarly if an electrostatic force acts between two or more charged particles in a system, if the charged particles are infinitely separated  in the initial state, then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Potential energy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Let W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 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represent the work done by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electrostatic forces between the particles during the move in from infinity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Hence  Final potential energy of the system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-W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(potential energy).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14640" y="5902036"/>
            <a:ext cx="6054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19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34756"/>
            <a:ext cx="996824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the potential energy U associated with a positive test charge 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located at point P in the electric field of a charged rod.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a reference configuration for which U =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reasonable choice is for the test charge to be infinitely far from the rod, because then there is no interaction with the rod.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we bring the test charge in from infinity to point.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way, we calculate the work done by the electric force on the test charge.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and thus the potential energy can be positive or negative depending on the sign of the rod’s charge.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we define the electric potential V at P in terms of the work done by the electric force and the resulting potential energy: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8310" y="0"/>
            <a:ext cx="3873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Potential Energy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034" t="28477" r="62598" b="39525"/>
          <a:stretch/>
        </p:blipFill>
        <p:spPr>
          <a:xfrm>
            <a:off x="9228183" y="536099"/>
            <a:ext cx="2888974" cy="27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56315" y="81429"/>
            <a:ext cx="284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Potential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" y="2266733"/>
            <a:ext cx="120015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unique value at every point in an electric field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1796" y="3288385"/>
            <a:ext cx="10874062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scalar quantity (because there is no direction associated with potential energy or charge)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positive or negative (because potential energy and charge have signs).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unit is joule per coulomb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19" y="5102886"/>
            <a:ext cx="2914650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94" y="4341661"/>
            <a:ext cx="3215540" cy="401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5773" y="5136112"/>
                <a:ext cx="5321820" cy="402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 more conventional unit for the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IN" dirty="0"/>
                  <a:t> is :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73" y="5136112"/>
                <a:ext cx="5321820" cy="402931"/>
              </a:xfrm>
              <a:prstGeom prst="rect">
                <a:avLst/>
              </a:prstGeom>
              <a:blipFill>
                <a:blip r:embed="rId4"/>
                <a:stretch>
                  <a:fillRect l="-916" b="-24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9029" y="5263620"/>
            <a:ext cx="1021783" cy="319307"/>
          </a:xfrm>
          <a:prstGeom prst="rect">
            <a:avLst/>
          </a:prstGeom>
        </p:spPr>
      </p:pic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43199" y="1525098"/>
            <a:ext cx="1897699" cy="7207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796" y="585155"/>
            <a:ext cx="11349643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potential (V) is the electric potential energy (U) per unit charge when a positive test charge is brought in from infinity.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22034" t="28477" r="62598" b="39525"/>
          <a:stretch/>
        </p:blipFill>
        <p:spPr>
          <a:xfrm>
            <a:off x="9402750" y="1338779"/>
            <a:ext cx="1915051" cy="18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8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298" y="666653"/>
            <a:ext cx="113720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that an electric potential is set up at every point in the rod’s electric field.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fact, every charged object sets up electric potential V at points throughout its electric field.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particle of charge q is placed at a point where its potential V is known, then the potential energy (U) of the configuration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0165" y="2919610"/>
                <a:ext cx="6947543" cy="638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𝑃𝑜𝑡𝑒𝑛𝑡𝑖𝑎𝑙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𝑃𝑎𝑟𝑡𝑖𝑐𝑙𝑒𝑠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𝑝𝑜𝑡𝑒𝑛𝑡𝑖𝑎𝑙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𝑒𝑛𝑒𝑟𝑔𝑦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65" y="2919610"/>
                <a:ext cx="6947543" cy="638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61091" y="3642514"/>
                <a:ext cx="9362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91" y="3642514"/>
                <a:ext cx="936282" cy="307777"/>
              </a:xfrm>
              <a:prstGeom prst="rect">
                <a:avLst/>
              </a:prstGeom>
              <a:blipFill>
                <a:blip r:embed="rId3"/>
                <a:stretch>
                  <a:fillRect l="-6536" r="-2614" b="-3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15874" y="143433"/>
            <a:ext cx="8880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Electric Potential Energy from Electric Potential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4" y="4241589"/>
            <a:ext cx="117992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energy of a charged particle in an electric field depends on the charge magnitude.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potential energy per unit charge (electric potential) has a unique value at any point in an electric field.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7588" y="160971"/>
            <a:ext cx="6895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of a charged particle through an Electric Field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132" y="714933"/>
            <a:ext cx="8748112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Electric Potential: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move a test charge q from an initial point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point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electric field, the electric potential changes by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39" y="2000848"/>
            <a:ext cx="2743200" cy="4929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8660" y="2561126"/>
            <a:ext cx="10819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difference depends only on the source charge distribution (Consider points i and f without the presence of the test charge;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in potential energy exists only if a test charge is moved between the points.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244" y="160971"/>
            <a:ext cx="3057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7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656" y="823905"/>
            <a:ext cx="10965762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potential energy: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move the charge q from i to f, then, the potential energy of the system changes by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9016" y="2883891"/>
                <a:ext cx="11297348" cy="1845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Change in potential energy U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positive or negative, depending on the signs of q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U = 0 ; if the change in electric potential V = 0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electric force is conservative (path independent),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is the same for all paths from i to f.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6" y="2883891"/>
                <a:ext cx="11297348" cy="1845185"/>
              </a:xfrm>
              <a:prstGeom prst="rect">
                <a:avLst/>
              </a:prstGeom>
              <a:blipFill>
                <a:blip r:embed="rId2"/>
                <a:stretch>
                  <a:fillRect l="-486" b="-4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6981" y="2244532"/>
                <a:ext cx="1304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81" y="2244532"/>
                <a:ext cx="1304716" cy="307777"/>
              </a:xfrm>
              <a:prstGeom prst="rect">
                <a:avLst/>
              </a:prstGeom>
              <a:blipFill>
                <a:blip r:embed="rId3"/>
                <a:stretch>
                  <a:fillRect l="-4206" b="-2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997342" y="222911"/>
            <a:ext cx="6895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of a charged particle through an Electric Field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648" y="595447"/>
            <a:ext cx="2257225" cy="16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5555" y="678791"/>
                <a:ext cx="1144073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done by the electric field 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can relate the potential energy change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to the work W done by the electric force as the particle moves from i to f by applying the general relation for a conservative force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5" y="678791"/>
                <a:ext cx="11440732" cy="1015663"/>
              </a:xfrm>
              <a:prstGeom prst="rect">
                <a:avLst/>
              </a:prstGeom>
              <a:blipFill>
                <a:blip r:embed="rId2"/>
                <a:stretch>
                  <a:fillRect l="-586" b="-41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43613" y="3334166"/>
                <a:ext cx="3663375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-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613" y="3334166"/>
                <a:ext cx="3663375" cy="424732"/>
              </a:xfrm>
              <a:prstGeom prst="rect">
                <a:avLst/>
              </a:prstGeom>
              <a:blipFill>
                <a:blip r:embed="rId3"/>
                <a:stretch>
                  <a:fillRect l="-1664" t="-8571" b="-1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74608" y="1934931"/>
                <a:ext cx="13021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-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608" y="1934931"/>
                <a:ext cx="1302151" cy="400110"/>
              </a:xfrm>
              <a:prstGeom prst="rect">
                <a:avLst/>
              </a:prstGeom>
              <a:blipFill>
                <a:blip r:embed="rId4"/>
                <a:stretch>
                  <a:fillRect l="-4673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96619" y="2654220"/>
            <a:ext cx="5987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relate that work to the change in the potential by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3048" y="4014096"/>
                <a:ext cx="1186801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work done by the electric field  can be positive, negative, or zero.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between any two points is path independent, so is the work W done by the electric field.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8" y="4014096"/>
                <a:ext cx="11868016" cy="1015663"/>
              </a:xfrm>
              <a:prstGeom prst="rect">
                <a:avLst/>
              </a:prstGeom>
              <a:blipFill>
                <a:blip r:embed="rId5"/>
                <a:stretch>
                  <a:fillRect l="-565" t="-2994" b="-9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7282" y="2396596"/>
            <a:ext cx="1914525" cy="528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4479" y="1747843"/>
            <a:ext cx="2743200" cy="4929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14214" y="93336"/>
            <a:ext cx="813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of a charged particle through an Electric Field </a:t>
            </a:r>
          </a:p>
        </p:txBody>
      </p:sp>
    </p:spTree>
    <p:extLst>
      <p:ext uri="{BB962C8B-B14F-4D97-AF65-F5344CB8AC3E}">
        <p14:creationId xmlns:p14="http://schemas.microsoft.com/office/powerpoint/2010/main" val="154276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643b8f32ebbb04171f274bc3be6b69ef">
  <xsd:schema xmlns:xsd="http://www.w3.org/2001/XMLSchema" xmlns:xs="http://www.w3.org/2001/XMLSchema" xmlns:p="http://schemas.microsoft.com/office/2006/metadata/properties" xmlns:ns2="e1c6362d-a4cf-4332-97ee-bae0976acd4c" targetNamespace="http://schemas.microsoft.com/office/2006/metadata/properties" ma:root="true" ma:fieldsID="5ce0588488888928f5a2b784ddfdb21d" ns2:_="">
    <xsd:import namespace="e1c6362d-a4cf-4332-97ee-bae0976acd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997342-4C8B-4CF5-9346-79614F841D75}"/>
</file>

<file path=customXml/itemProps2.xml><?xml version="1.0" encoding="utf-8"?>
<ds:datastoreItem xmlns:ds="http://schemas.openxmlformats.org/officeDocument/2006/customXml" ds:itemID="{DE99D396-95A1-4E2C-A9BC-F02E157726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575D47-A822-4EDF-9B90-D85C3AE862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1454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DONSIVA</dc:creator>
  <cp:lastModifiedBy>Prema P (Science)</cp:lastModifiedBy>
  <cp:revision>83</cp:revision>
  <dcterms:created xsi:type="dcterms:W3CDTF">2021-04-04T13:42:59Z</dcterms:created>
  <dcterms:modified xsi:type="dcterms:W3CDTF">2021-10-21T05:18:32Z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