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B8D0-F3D0-426F-93C6-98E6AE88D1F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DA3B-9C3E-46F6-AA08-16EE85FB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3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B8D0-F3D0-426F-93C6-98E6AE88D1F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DA3B-9C3E-46F6-AA08-16EE85FB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B8D0-F3D0-426F-93C6-98E6AE88D1F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DA3B-9C3E-46F6-AA08-16EE85FB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B8D0-F3D0-426F-93C6-98E6AE88D1F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DA3B-9C3E-46F6-AA08-16EE85FB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7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B8D0-F3D0-426F-93C6-98E6AE88D1F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DA3B-9C3E-46F6-AA08-16EE85FB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B8D0-F3D0-426F-93C6-98E6AE88D1F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DA3B-9C3E-46F6-AA08-16EE85FB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B8D0-F3D0-426F-93C6-98E6AE88D1F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DA3B-9C3E-46F6-AA08-16EE85FB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7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B8D0-F3D0-426F-93C6-98E6AE88D1F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DA3B-9C3E-46F6-AA08-16EE85FB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B8D0-F3D0-426F-93C6-98E6AE88D1F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DA3B-9C3E-46F6-AA08-16EE85FB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5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B8D0-F3D0-426F-93C6-98E6AE88D1F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DA3B-9C3E-46F6-AA08-16EE85FB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7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B8D0-F3D0-426F-93C6-98E6AE88D1F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DA3B-9C3E-46F6-AA08-16EE85FB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7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B8D0-F3D0-426F-93C6-98E6AE88D1F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EDA3B-9C3E-46F6-AA08-16EE85FB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4524" y="105508"/>
            <a:ext cx="569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DUE TO POINT CHARGE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9632443" y="1035966"/>
            <a:ext cx="2559557" cy="5512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15056" y="683747"/>
            <a:ext cx="102297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fixed particle of positive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move a positive test charge q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point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to infinity 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path we take does not matter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choose the simplest one— a line that extends radially from the fixed particle through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64524" y="2934692"/>
                <a:ext cx="2470548" cy="51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Ecos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524" y="2934692"/>
                <a:ext cx="2470548" cy="5162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6523" y="3616171"/>
                <a:ext cx="9432783" cy="3091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electric field 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directed radially outward from the fixed particle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Thus,the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 displacement of the test particle along its path has the same direction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hat means,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and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3" y="3616171"/>
                <a:ext cx="9432783" cy="3091744"/>
              </a:xfrm>
              <a:prstGeom prst="rect">
                <a:avLst/>
              </a:prstGeom>
              <a:blipFill rotWithShape="0">
                <a:blip r:embed="rId4"/>
                <a:stretch>
                  <a:fillRect l="-1034" t="-1578" b="-3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364524" y="5852678"/>
                <a:ext cx="2581925" cy="574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= -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524" y="5852678"/>
                <a:ext cx="2581925" cy="574644"/>
              </a:xfrm>
              <a:prstGeom prst="rect">
                <a:avLst/>
              </a:prstGeom>
              <a:blipFill rotWithShape="0">
                <a:blip r:embed="rId5"/>
                <a:stretch>
                  <a:fillRect b="-1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01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34429" y="4532993"/>
            <a:ext cx="90768" cy="176006"/>
          </a:xfrm>
          <a:prstGeom prst="rect">
            <a:avLst/>
          </a:prstGeom>
        </p:spPr>
        <p:txBody>
          <a:bodyPr vert="horz" wrap="square" lIns="0" tIns="12887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059" spc="4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059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61020" y="867060"/>
            <a:ext cx="2812676" cy="2347072"/>
            <a:chOff x="796222" y="982667"/>
            <a:chExt cx="3187700" cy="2660015"/>
          </a:xfrm>
        </p:grpSpPr>
        <p:sp>
          <p:nvSpPr>
            <p:cNvPr id="11" name="object 11"/>
            <p:cNvSpPr/>
            <p:nvPr/>
          </p:nvSpPr>
          <p:spPr>
            <a:xfrm>
              <a:off x="800915" y="987254"/>
              <a:ext cx="3183255" cy="2650490"/>
            </a:xfrm>
            <a:custGeom>
              <a:avLst/>
              <a:gdLst/>
              <a:ahLst/>
              <a:cxnLst/>
              <a:rect l="l" t="t" r="r" b="b"/>
              <a:pathLst>
                <a:path w="3183254" h="2650490">
                  <a:moveTo>
                    <a:pt x="3182820" y="1365801"/>
                  </a:moveTo>
                  <a:lnTo>
                    <a:pt x="3178089" y="1306824"/>
                  </a:lnTo>
                  <a:lnTo>
                    <a:pt x="3161669" y="1243786"/>
                  </a:lnTo>
                  <a:lnTo>
                    <a:pt x="3134395" y="1177264"/>
                  </a:lnTo>
                  <a:lnTo>
                    <a:pt x="3116949" y="1142878"/>
                  </a:lnTo>
                  <a:lnTo>
                    <a:pt x="3097102" y="1107838"/>
                  </a:lnTo>
                  <a:lnTo>
                    <a:pt x="3074959" y="1072218"/>
                  </a:lnTo>
                  <a:lnTo>
                    <a:pt x="3050623" y="1036088"/>
                  </a:lnTo>
                  <a:lnTo>
                    <a:pt x="3024201" y="999522"/>
                  </a:lnTo>
                  <a:lnTo>
                    <a:pt x="2995795" y="962592"/>
                  </a:lnTo>
                  <a:lnTo>
                    <a:pt x="2965510" y="925370"/>
                  </a:lnTo>
                  <a:lnTo>
                    <a:pt x="2933450" y="887929"/>
                  </a:lnTo>
                  <a:lnTo>
                    <a:pt x="2899720" y="850341"/>
                  </a:lnTo>
                  <a:lnTo>
                    <a:pt x="2864424" y="812678"/>
                  </a:lnTo>
                  <a:lnTo>
                    <a:pt x="2827667" y="775013"/>
                  </a:lnTo>
                  <a:lnTo>
                    <a:pt x="2789552" y="737419"/>
                  </a:lnTo>
                  <a:lnTo>
                    <a:pt x="2750184" y="699967"/>
                  </a:lnTo>
                  <a:lnTo>
                    <a:pt x="2709667" y="662730"/>
                  </a:lnTo>
                  <a:lnTo>
                    <a:pt x="2668107" y="625780"/>
                  </a:lnTo>
                  <a:lnTo>
                    <a:pt x="2625606" y="589190"/>
                  </a:lnTo>
                  <a:lnTo>
                    <a:pt x="2582269" y="553032"/>
                  </a:lnTo>
                  <a:lnTo>
                    <a:pt x="2538201" y="517379"/>
                  </a:lnTo>
                  <a:lnTo>
                    <a:pt x="2493506" y="482303"/>
                  </a:lnTo>
                  <a:lnTo>
                    <a:pt x="2448288" y="447876"/>
                  </a:lnTo>
                  <a:lnTo>
                    <a:pt x="2402652" y="414170"/>
                  </a:lnTo>
                  <a:lnTo>
                    <a:pt x="2356701" y="381259"/>
                  </a:lnTo>
                  <a:lnTo>
                    <a:pt x="2310541" y="349214"/>
                  </a:lnTo>
                  <a:lnTo>
                    <a:pt x="2264275" y="318108"/>
                  </a:lnTo>
                  <a:lnTo>
                    <a:pt x="2218009" y="288013"/>
                  </a:lnTo>
                  <a:lnTo>
                    <a:pt x="2171845" y="259002"/>
                  </a:lnTo>
                  <a:lnTo>
                    <a:pt x="2125889" y="231147"/>
                  </a:lnTo>
                  <a:lnTo>
                    <a:pt x="2080245" y="204520"/>
                  </a:lnTo>
                  <a:lnTo>
                    <a:pt x="2035017" y="179194"/>
                  </a:lnTo>
                  <a:lnTo>
                    <a:pt x="1990309" y="155240"/>
                  </a:lnTo>
                  <a:lnTo>
                    <a:pt x="1946227" y="132733"/>
                  </a:lnTo>
                  <a:lnTo>
                    <a:pt x="1902873" y="111743"/>
                  </a:lnTo>
                  <a:lnTo>
                    <a:pt x="1860353" y="92344"/>
                  </a:lnTo>
                  <a:lnTo>
                    <a:pt x="1818771" y="74607"/>
                  </a:lnTo>
                  <a:lnTo>
                    <a:pt x="1778230" y="58605"/>
                  </a:lnTo>
                  <a:lnTo>
                    <a:pt x="1738837" y="44410"/>
                  </a:lnTo>
                  <a:lnTo>
                    <a:pt x="1700694" y="32096"/>
                  </a:lnTo>
                  <a:lnTo>
                    <a:pt x="1663906" y="21733"/>
                  </a:lnTo>
                  <a:lnTo>
                    <a:pt x="1594812" y="7155"/>
                  </a:lnTo>
                  <a:lnTo>
                    <a:pt x="1553474" y="2140"/>
                  </a:lnTo>
                  <a:lnTo>
                    <a:pt x="1511315" y="0"/>
                  </a:lnTo>
                  <a:lnTo>
                    <a:pt x="1468417" y="623"/>
                  </a:lnTo>
                  <a:lnTo>
                    <a:pt x="1424860" y="3903"/>
                  </a:lnTo>
                  <a:lnTo>
                    <a:pt x="1380725" y="9729"/>
                  </a:lnTo>
                  <a:lnTo>
                    <a:pt x="1336094" y="17994"/>
                  </a:lnTo>
                  <a:lnTo>
                    <a:pt x="1291048" y="28587"/>
                  </a:lnTo>
                  <a:lnTo>
                    <a:pt x="1245667" y="41401"/>
                  </a:lnTo>
                  <a:lnTo>
                    <a:pt x="1200033" y="56327"/>
                  </a:lnTo>
                  <a:lnTo>
                    <a:pt x="1154227" y="73255"/>
                  </a:lnTo>
                  <a:lnTo>
                    <a:pt x="1108330" y="92077"/>
                  </a:lnTo>
                  <a:lnTo>
                    <a:pt x="1062422" y="112684"/>
                  </a:lnTo>
                  <a:lnTo>
                    <a:pt x="1016586" y="134967"/>
                  </a:lnTo>
                  <a:lnTo>
                    <a:pt x="970902" y="158817"/>
                  </a:lnTo>
                  <a:lnTo>
                    <a:pt x="925450" y="184125"/>
                  </a:lnTo>
                  <a:lnTo>
                    <a:pt x="880313" y="210783"/>
                  </a:lnTo>
                  <a:lnTo>
                    <a:pt x="835571" y="238682"/>
                  </a:lnTo>
                  <a:lnTo>
                    <a:pt x="791305" y="267712"/>
                  </a:lnTo>
                  <a:lnTo>
                    <a:pt x="747596" y="297765"/>
                  </a:lnTo>
                  <a:lnTo>
                    <a:pt x="704526" y="328733"/>
                  </a:lnTo>
                  <a:lnTo>
                    <a:pt x="662175" y="360505"/>
                  </a:lnTo>
                  <a:lnTo>
                    <a:pt x="620624" y="392974"/>
                  </a:lnTo>
                  <a:lnTo>
                    <a:pt x="579955" y="426031"/>
                  </a:lnTo>
                  <a:lnTo>
                    <a:pt x="540249" y="459566"/>
                  </a:lnTo>
                  <a:lnTo>
                    <a:pt x="501586" y="493471"/>
                  </a:lnTo>
                  <a:lnTo>
                    <a:pt x="464048" y="527636"/>
                  </a:lnTo>
                  <a:lnTo>
                    <a:pt x="427715" y="561954"/>
                  </a:lnTo>
                  <a:lnTo>
                    <a:pt x="392670" y="596316"/>
                  </a:lnTo>
                  <a:lnTo>
                    <a:pt x="358992" y="630611"/>
                  </a:lnTo>
                  <a:lnTo>
                    <a:pt x="326763" y="664732"/>
                  </a:lnTo>
                  <a:lnTo>
                    <a:pt x="296063" y="698570"/>
                  </a:lnTo>
                  <a:lnTo>
                    <a:pt x="266975" y="732015"/>
                  </a:lnTo>
                  <a:lnTo>
                    <a:pt x="239579" y="764960"/>
                  </a:lnTo>
                  <a:lnTo>
                    <a:pt x="213956" y="797295"/>
                  </a:lnTo>
                  <a:lnTo>
                    <a:pt x="190187" y="828911"/>
                  </a:lnTo>
                  <a:lnTo>
                    <a:pt x="148536" y="889551"/>
                  </a:lnTo>
                  <a:lnTo>
                    <a:pt x="124811" y="929352"/>
                  </a:lnTo>
                  <a:lnTo>
                    <a:pt x="103253" y="971084"/>
                  </a:lnTo>
                  <a:lnTo>
                    <a:pt x="83831" y="1014575"/>
                  </a:lnTo>
                  <a:lnTo>
                    <a:pt x="66513" y="1059657"/>
                  </a:lnTo>
                  <a:lnTo>
                    <a:pt x="51270" y="1106158"/>
                  </a:lnTo>
                  <a:lnTo>
                    <a:pt x="38068" y="1153911"/>
                  </a:lnTo>
                  <a:lnTo>
                    <a:pt x="26878" y="1202745"/>
                  </a:lnTo>
                  <a:lnTo>
                    <a:pt x="17668" y="1252489"/>
                  </a:lnTo>
                  <a:lnTo>
                    <a:pt x="10406" y="1302975"/>
                  </a:lnTo>
                  <a:lnTo>
                    <a:pt x="5061" y="1354033"/>
                  </a:lnTo>
                  <a:lnTo>
                    <a:pt x="1603" y="1405493"/>
                  </a:lnTo>
                  <a:lnTo>
                    <a:pt x="0" y="1457185"/>
                  </a:lnTo>
                  <a:lnTo>
                    <a:pt x="220" y="1508940"/>
                  </a:lnTo>
                  <a:lnTo>
                    <a:pt x="2232" y="1560587"/>
                  </a:lnTo>
                  <a:lnTo>
                    <a:pt x="6006" y="1611957"/>
                  </a:lnTo>
                  <a:lnTo>
                    <a:pt x="11509" y="1662881"/>
                  </a:lnTo>
                  <a:lnTo>
                    <a:pt x="18712" y="1713188"/>
                  </a:lnTo>
                  <a:lnTo>
                    <a:pt x="27581" y="1762708"/>
                  </a:lnTo>
                  <a:lnTo>
                    <a:pt x="38087" y="1811273"/>
                  </a:lnTo>
                  <a:lnTo>
                    <a:pt x="50198" y="1858712"/>
                  </a:lnTo>
                  <a:lnTo>
                    <a:pt x="63883" y="1904856"/>
                  </a:lnTo>
                  <a:lnTo>
                    <a:pt x="79110" y="1949535"/>
                  </a:lnTo>
                  <a:lnTo>
                    <a:pt x="95848" y="1992578"/>
                  </a:lnTo>
                  <a:lnTo>
                    <a:pt x="114066" y="2033817"/>
                  </a:lnTo>
                  <a:lnTo>
                    <a:pt x="133733" y="2073081"/>
                  </a:lnTo>
                  <a:lnTo>
                    <a:pt x="154818" y="2110202"/>
                  </a:lnTo>
                  <a:lnTo>
                    <a:pt x="177288" y="2145008"/>
                  </a:lnTo>
                  <a:lnTo>
                    <a:pt x="201114" y="2177331"/>
                  </a:lnTo>
                  <a:lnTo>
                    <a:pt x="251650" y="2234860"/>
                  </a:lnTo>
                  <a:lnTo>
                    <a:pt x="280371" y="2263318"/>
                  </a:lnTo>
                  <a:lnTo>
                    <a:pt x="311250" y="2291454"/>
                  </a:lnTo>
                  <a:lnTo>
                    <a:pt x="344183" y="2319179"/>
                  </a:lnTo>
                  <a:lnTo>
                    <a:pt x="379063" y="2346403"/>
                  </a:lnTo>
                  <a:lnTo>
                    <a:pt x="415782" y="2373038"/>
                  </a:lnTo>
                  <a:lnTo>
                    <a:pt x="454235" y="2398995"/>
                  </a:lnTo>
                  <a:lnTo>
                    <a:pt x="494314" y="2424184"/>
                  </a:lnTo>
                  <a:lnTo>
                    <a:pt x="535914" y="2448518"/>
                  </a:lnTo>
                  <a:lnTo>
                    <a:pt x="578928" y="2471907"/>
                  </a:lnTo>
                  <a:lnTo>
                    <a:pt x="623250" y="2494262"/>
                  </a:lnTo>
                  <a:lnTo>
                    <a:pt x="668772" y="2515494"/>
                  </a:lnTo>
                  <a:lnTo>
                    <a:pt x="715389" y="2535515"/>
                  </a:lnTo>
                  <a:lnTo>
                    <a:pt x="762994" y="2554235"/>
                  </a:lnTo>
                  <a:lnTo>
                    <a:pt x="811480" y="2571566"/>
                  </a:lnTo>
                  <a:lnTo>
                    <a:pt x="860741" y="2587418"/>
                  </a:lnTo>
                  <a:lnTo>
                    <a:pt x="910670" y="2601704"/>
                  </a:lnTo>
                  <a:lnTo>
                    <a:pt x="961161" y="2614333"/>
                  </a:lnTo>
                  <a:lnTo>
                    <a:pt x="1012108" y="2625217"/>
                  </a:lnTo>
                  <a:lnTo>
                    <a:pt x="1063403" y="2634268"/>
                  </a:lnTo>
                  <a:lnTo>
                    <a:pt x="1114941" y="2641395"/>
                  </a:lnTo>
                  <a:lnTo>
                    <a:pt x="1166614" y="2646511"/>
                  </a:lnTo>
                  <a:lnTo>
                    <a:pt x="1218317" y="2649527"/>
                  </a:lnTo>
                  <a:lnTo>
                    <a:pt x="1269943" y="2650353"/>
                  </a:lnTo>
                  <a:lnTo>
                    <a:pt x="1321384" y="2648900"/>
                  </a:lnTo>
                  <a:lnTo>
                    <a:pt x="1372536" y="2645080"/>
                  </a:lnTo>
                  <a:lnTo>
                    <a:pt x="1423291" y="2638805"/>
                  </a:lnTo>
                  <a:lnTo>
                    <a:pt x="1473542" y="2629984"/>
                  </a:lnTo>
                  <a:lnTo>
                    <a:pt x="1523184" y="2618529"/>
                  </a:lnTo>
                  <a:lnTo>
                    <a:pt x="1592778" y="2598111"/>
                  </a:lnTo>
                  <a:lnTo>
                    <a:pt x="1630214" y="2585547"/>
                  </a:lnTo>
                  <a:lnTo>
                    <a:pt x="1669251" y="2571484"/>
                  </a:lnTo>
                  <a:lnTo>
                    <a:pt x="1709771" y="2555976"/>
                  </a:lnTo>
                  <a:lnTo>
                    <a:pt x="1751654" y="2539076"/>
                  </a:lnTo>
                  <a:lnTo>
                    <a:pt x="1794783" y="2520839"/>
                  </a:lnTo>
                  <a:lnTo>
                    <a:pt x="1839037" y="2501317"/>
                  </a:lnTo>
                  <a:lnTo>
                    <a:pt x="1884299" y="2480564"/>
                  </a:lnTo>
                  <a:lnTo>
                    <a:pt x="1930450" y="2458634"/>
                  </a:lnTo>
                  <a:lnTo>
                    <a:pt x="1977370" y="2435581"/>
                  </a:lnTo>
                  <a:lnTo>
                    <a:pt x="2024942" y="2411457"/>
                  </a:lnTo>
                  <a:lnTo>
                    <a:pt x="2073046" y="2386317"/>
                  </a:lnTo>
                  <a:lnTo>
                    <a:pt x="2121564" y="2360214"/>
                  </a:lnTo>
                  <a:lnTo>
                    <a:pt x="2170376" y="2333202"/>
                  </a:lnTo>
                  <a:lnTo>
                    <a:pt x="2219365" y="2305334"/>
                  </a:lnTo>
                  <a:lnTo>
                    <a:pt x="2268411" y="2276664"/>
                  </a:lnTo>
                  <a:lnTo>
                    <a:pt x="2317395" y="2247246"/>
                  </a:lnTo>
                  <a:lnTo>
                    <a:pt x="2366200" y="2217132"/>
                  </a:lnTo>
                  <a:lnTo>
                    <a:pt x="2414705" y="2186377"/>
                  </a:lnTo>
                  <a:lnTo>
                    <a:pt x="2462793" y="2155035"/>
                  </a:lnTo>
                  <a:lnTo>
                    <a:pt x="2510345" y="2123158"/>
                  </a:lnTo>
                  <a:lnTo>
                    <a:pt x="2557241" y="2090801"/>
                  </a:lnTo>
                  <a:lnTo>
                    <a:pt x="2603363" y="2058016"/>
                  </a:lnTo>
                  <a:lnTo>
                    <a:pt x="2648592" y="2024858"/>
                  </a:lnTo>
                  <a:lnTo>
                    <a:pt x="2692810" y="1991381"/>
                  </a:lnTo>
                  <a:lnTo>
                    <a:pt x="2735898" y="1957637"/>
                  </a:lnTo>
                  <a:lnTo>
                    <a:pt x="2777737" y="1923680"/>
                  </a:lnTo>
                  <a:lnTo>
                    <a:pt x="2818208" y="1889564"/>
                  </a:lnTo>
                  <a:lnTo>
                    <a:pt x="2857192" y="1855343"/>
                  </a:lnTo>
                  <a:lnTo>
                    <a:pt x="2894571" y="1821070"/>
                  </a:lnTo>
                  <a:lnTo>
                    <a:pt x="2930226" y="1786799"/>
                  </a:lnTo>
                  <a:lnTo>
                    <a:pt x="2964039" y="1752582"/>
                  </a:lnTo>
                  <a:lnTo>
                    <a:pt x="2995890" y="1718475"/>
                  </a:lnTo>
                  <a:lnTo>
                    <a:pt x="3025660" y="1684530"/>
                  </a:lnTo>
                  <a:lnTo>
                    <a:pt x="3053231" y="1650801"/>
                  </a:lnTo>
                  <a:lnTo>
                    <a:pt x="3078485" y="1617341"/>
                  </a:lnTo>
                  <a:lnTo>
                    <a:pt x="3101302" y="1584205"/>
                  </a:lnTo>
                  <a:lnTo>
                    <a:pt x="3121564" y="1551445"/>
                  </a:lnTo>
                  <a:lnTo>
                    <a:pt x="3153946" y="1487271"/>
                  </a:lnTo>
                  <a:lnTo>
                    <a:pt x="3174681" y="1425246"/>
                  </a:lnTo>
                  <a:lnTo>
                    <a:pt x="3182820" y="1365801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96222" y="982667"/>
              <a:ext cx="3187700" cy="2660015"/>
            </a:xfrm>
            <a:custGeom>
              <a:avLst/>
              <a:gdLst/>
              <a:ahLst/>
              <a:cxnLst/>
              <a:rect l="l" t="t" r="r" b="b"/>
              <a:pathLst>
                <a:path w="3187700" h="2660015">
                  <a:moveTo>
                    <a:pt x="25400" y="1265619"/>
                  </a:moveTo>
                  <a:lnTo>
                    <a:pt x="25399" y="1211734"/>
                  </a:lnTo>
                  <a:lnTo>
                    <a:pt x="0" y="1310488"/>
                  </a:lnTo>
                  <a:lnTo>
                    <a:pt x="0" y="1416255"/>
                  </a:lnTo>
                  <a:lnTo>
                    <a:pt x="12700" y="1365379"/>
                  </a:lnTo>
                  <a:lnTo>
                    <a:pt x="12700" y="1315110"/>
                  </a:lnTo>
                  <a:lnTo>
                    <a:pt x="25400" y="1265619"/>
                  </a:lnTo>
                  <a:close/>
                </a:path>
                <a:path w="3187700" h="2660015">
                  <a:moveTo>
                    <a:pt x="38100" y="1824500"/>
                  </a:moveTo>
                  <a:lnTo>
                    <a:pt x="38100" y="1775245"/>
                  </a:lnTo>
                  <a:lnTo>
                    <a:pt x="12700" y="1673856"/>
                  </a:lnTo>
                  <a:lnTo>
                    <a:pt x="12700" y="1622470"/>
                  </a:lnTo>
                  <a:lnTo>
                    <a:pt x="0" y="1570848"/>
                  </a:lnTo>
                  <a:lnTo>
                    <a:pt x="0" y="1671705"/>
                  </a:lnTo>
                  <a:lnTo>
                    <a:pt x="38100" y="1824500"/>
                  </a:lnTo>
                  <a:close/>
                </a:path>
                <a:path w="3187700" h="2660015">
                  <a:moveTo>
                    <a:pt x="3187700" y="1368604"/>
                  </a:moveTo>
                  <a:lnTo>
                    <a:pt x="3187700" y="1323468"/>
                  </a:lnTo>
                  <a:lnTo>
                    <a:pt x="3162300" y="1230863"/>
                  </a:lnTo>
                  <a:lnTo>
                    <a:pt x="3111500" y="1138473"/>
                  </a:lnTo>
                  <a:lnTo>
                    <a:pt x="3086100" y="1093607"/>
                  </a:lnTo>
                  <a:lnTo>
                    <a:pt x="3060700" y="1050291"/>
                  </a:lnTo>
                  <a:lnTo>
                    <a:pt x="3035300" y="1009026"/>
                  </a:lnTo>
                  <a:lnTo>
                    <a:pt x="2997200" y="970309"/>
                  </a:lnTo>
                  <a:lnTo>
                    <a:pt x="2971800" y="934641"/>
                  </a:lnTo>
                  <a:lnTo>
                    <a:pt x="2946400" y="902520"/>
                  </a:lnTo>
                  <a:lnTo>
                    <a:pt x="2921000" y="875088"/>
                  </a:lnTo>
                  <a:lnTo>
                    <a:pt x="2895600" y="848418"/>
                  </a:lnTo>
                  <a:lnTo>
                    <a:pt x="2844800" y="793554"/>
                  </a:lnTo>
                  <a:lnTo>
                    <a:pt x="2819400" y="766884"/>
                  </a:lnTo>
                  <a:lnTo>
                    <a:pt x="2768600" y="712782"/>
                  </a:lnTo>
                  <a:lnTo>
                    <a:pt x="2705100" y="659442"/>
                  </a:lnTo>
                  <a:lnTo>
                    <a:pt x="2667000" y="625318"/>
                  </a:lnTo>
                  <a:lnTo>
                    <a:pt x="2628900" y="591608"/>
                  </a:lnTo>
                  <a:lnTo>
                    <a:pt x="2590800" y="558339"/>
                  </a:lnTo>
                  <a:lnTo>
                    <a:pt x="2552700" y="525540"/>
                  </a:lnTo>
                  <a:lnTo>
                    <a:pt x="2501900" y="493239"/>
                  </a:lnTo>
                  <a:lnTo>
                    <a:pt x="2463800" y="461465"/>
                  </a:lnTo>
                  <a:lnTo>
                    <a:pt x="2425700" y="430246"/>
                  </a:lnTo>
                  <a:lnTo>
                    <a:pt x="2387600" y="399612"/>
                  </a:lnTo>
                  <a:lnTo>
                    <a:pt x="2336800" y="369591"/>
                  </a:lnTo>
                  <a:lnTo>
                    <a:pt x="2298700" y="340210"/>
                  </a:lnTo>
                  <a:lnTo>
                    <a:pt x="2260600" y="311500"/>
                  </a:lnTo>
                  <a:lnTo>
                    <a:pt x="2209800" y="283488"/>
                  </a:lnTo>
                  <a:lnTo>
                    <a:pt x="2171700" y="256203"/>
                  </a:lnTo>
                  <a:lnTo>
                    <a:pt x="2120900" y="229674"/>
                  </a:lnTo>
                  <a:lnTo>
                    <a:pt x="2057400" y="191574"/>
                  </a:lnTo>
                  <a:lnTo>
                    <a:pt x="1993900" y="156522"/>
                  </a:lnTo>
                  <a:lnTo>
                    <a:pt x="1943100" y="132508"/>
                  </a:lnTo>
                  <a:lnTo>
                    <a:pt x="1892300" y="109469"/>
                  </a:lnTo>
                  <a:lnTo>
                    <a:pt x="1854200" y="87616"/>
                  </a:lnTo>
                  <a:lnTo>
                    <a:pt x="1803400" y="67162"/>
                  </a:lnTo>
                  <a:lnTo>
                    <a:pt x="1752600" y="48318"/>
                  </a:lnTo>
                  <a:lnTo>
                    <a:pt x="1701800" y="30792"/>
                  </a:lnTo>
                  <a:lnTo>
                    <a:pt x="1663700" y="23172"/>
                  </a:lnTo>
                  <a:lnTo>
                    <a:pt x="1625600" y="11612"/>
                  </a:lnTo>
                  <a:lnTo>
                    <a:pt x="1574800" y="4064"/>
                  </a:lnTo>
                  <a:lnTo>
                    <a:pt x="1524000" y="277"/>
                  </a:lnTo>
                  <a:lnTo>
                    <a:pt x="1473200" y="0"/>
                  </a:lnTo>
                  <a:lnTo>
                    <a:pt x="1435100" y="2979"/>
                  </a:lnTo>
                  <a:lnTo>
                    <a:pt x="1384300" y="8963"/>
                  </a:lnTo>
                  <a:lnTo>
                    <a:pt x="1333500" y="17701"/>
                  </a:lnTo>
                  <a:lnTo>
                    <a:pt x="1282700" y="28941"/>
                  </a:lnTo>
                  <a:lnTo>
                    <a:pt x="1244600" y="42431"/>
                  </a:lnTo>
                  <a:lnTo>
                    <a:pt x="1193800" y="57919"/>
                  </a:lnTo>
                  <a:lnTo>
                    <a:pt x="1143000" y="75153"/>
                  </a:lnTo>
                  <a:lnTo>
                    <a:pt x="1104900" y="93883"/>
                  </a:lnTo>
                  <a:lnTo>
                    <a:pt x="1054100" y="113855"/>
                  </a:lnTo>
                  <a:lnTo>
                    <a:pt x="1016000" y="134819"/>
                  </a:lnTo>
                  <a:lnTo>
                    <a:pt x="977900" y="156522"/>
                  </a:lnTo>
                  <a:lnTo>
                    <a:pt x="914400" y="185478"/>
                  </a:lnTo>
                  <a:lnTo>
                    <a:pt x="863600" y="216720"/>
                  </a:lnTo>
                  <a:lnTo>
                    <a:pt x="812800" y="249486"/>
                  </a:lnTo>
                  <a:lnTo>
                    <a:pt x="762000" y="283014"/>
                  </a:lnTo>
                  <a:lnTo>
                    <a:pt x="736600" y="307514"/>
                  </a:lnTo>
                  <a:lnTo>
                    <a:pt x="698500" y="333807"/>
                  </a:lnTo>
                  <a:lnTo>
                    <a:pt x="660400" y="361792"/>
                  </a:lnTo>
                  <a:lnTo>
                    <a:pt x="622300" y="391368"/>
                  </a:lnTo>
                  <a:lnTo>
                    <a:pt x="584200" y="422432"/>
                  </a:lnTo>
                  <a:lnTo>
                    <a:pt x="546100" y="454884"/>
                  </a:lnTo>
                  <a:lnTo>
                    <a:pt x="508000" y="488621"/>
                  </a:lnTo>
                  <a:lnTo>
                    <a:pt x="469900" y="523544"/>
                  </a:lnTo>
                  <a:lnTo>
                    <a:pt x="431800" y="559550"/>
                  </a:lnTo>
                  <a:lnTo>
                    <a:pt x="393699" y="596537"/>
                  </a:lnTo>
                  <a:lnTo>
                    <a:pt x="355599" y="634405"/>
                  </a:lnTo>
                  <a:lnTo>
                    <a:pt x="317499" y="673052"/>
                  </a:lnTo>
                  <a:lnTo>
                    <a:pt x="279399" y="712377"/>
                  </a:lnTo>
                  <a:lnTo>
                    <a:pt x="241299" y="752278"/>
                  </a:lnTo>
                  <a:lnTo>
                    <a:pt x="215899" y="792654"/>
                  </a:lnTo>
                  <a:lnTo>
                    <a:pt x="177799" y="833404"/>
                  </a:lnTo>
                  <a:lnTo>
                    <a:pt x="101599" y="956879"/>
                  </a:lnTo>
                  <a:lnTo>
                    <a:pt x="88899" y="998109"/>
                  </a:lnTo>
                  <a:lnTo>
                    <a:pt x="63499" y="1039205"/>
                  </a:lnTo>
                  <a:lnTo>
                    <a:pt x="38099" y="1121214"/>
                  </a:lnTo>
                  <a:lnTo>
                    <a:pt x="25399" y="1163886"/>
                  </a:lnTo>
                  <a:lnTo>
                    <a:pt x="25399" y="1217075"/>
                  </a:lnTo>
                  <a:lnTo>
                    <a:pt x="50799" y="1123500"/>
                  </a:lnTo>
                  <a:lnTo>
                    <a:pt x="88899" y="1004628"/>
                  </a:lnTo>
                  <a:lnTo>
                    <a:pt x="139699" y="916153"/>
                  </a:lnTo>
                  <a:lnTo>
                    <a:pt x="165099" y="872943"/>
                  </a:lnTo>
                  <a:lnTo>
                    <a:pt x="190499" y="830668"/>
                  </a:lnTo>
                  <a:lnTo>
                    <a:pt x="228599" y="789516"/>
                  </a:lnTo>
                  <a:lnTo>
                    <a:pt x="266699" y="749676"/>
                  </a:lnTo>
                  <a:lnTo>
                    <a:pt x="292099" y="711335"/>
                  </a:lnTo>
                  <a:lnTo>
                    <a:pt x="330199" y="674682"/>
                  </a:lnTo>
                  <a:lnTo>
                    <a:pt x="406399" y="595434"/>
                  </a:lnTo>
                  <a:lnTo>
                    <a:pt x="444500" y="558629"/>
                  </a:lnTo>
                  <a:lnTo>
                    <a:pt x="482600" y="522480"/>
                  </a:lnTo>
                  <a:lnTo>
                    <a:pt x="520700" y="487029"/>
                  </a:lnTo>
                  <a:lnTo>
                    <a:pt x="558800" y="452320"/>
                  </a:lnTo>
                  <a:lnTo>
                    <a:pt x="596900" y="418395"/>
                  </a:lnTo>
                  <a:lnTo>
                    <a:pt x="647700" y="385297"/>
                  </a:lnTo>
                  <a:lnTo>
                    <a:pt x="685800" y="353069"/>
                  </a:lnTo>
                  <a:lnTo>
                    <a:pt x="723900" y="321754"/>
                  </a:lnTo>
                  <a:lnTo>
                    <a:pt x="774700" y="291396"/>
                  </a:lnTo>
                  <a:lnTo>
                    <a:pt x="825500" y="257106"/>
                  </a:lnTo>
                  <a:lnTo>
                    <a:pt x="876300" y="224340"/>
                  </a:lnTo>
                  <a:lnTo>
                    <a:pt x="927100" y="193860"/>
                  </a:lnTo>
                  <a:lnTo>
                    <a:pt x="977900" y="164904"/>
                  </a:lnTo>
                  <a:lnTo>
                    <a:pt x="1028700" y="137472"/>
                  </a:lnTo>
                  <a:lnTo>
                    <a:pt x="1079500" y="116609"/>
                  </a:lnTo>
                  <a:lnTo>
                    <a:pt x="1117600" y="96834"/>
                  </a:lnTo>
                  <a:lnTo>
                    <a:pt x="1168400" y="78411"/>
                  </a:lnTo>
                  <a:lnTo>
                    <a:pt x="1206500" y="61600"/>
                  </a:lnTo>
                  <a:lnTo>
                    <a:pt x="1257300" y="46666"/>
                  </a:lnTo>
                  <a:lnTo>
                    <a:pt x="1308100" y="33868"/>
                  </a:lnTo>
                  <a:lnTo>
                    <a:pt x="1358900" y="23472"/>
                  </a:lnTo>
                  <a:lnTo>
                    <a:pt x="1397000" y="15737"/>
                  </a:lnTo>
                  <a:lnTo>
                    <a:pt x="1447800" y="10928"/>
                  </a:lnTo>
                  <a:lnTo>
                    <a:pt x="1498600" y="9306"/>
                  </a:lnTo>
                  <a:lnTo>
                    <a:pt x="1549400" y="11133"/>
                  </a:lnTo>
                  <a:lnTo>
                    <a:pt x="1600200" y="16672"/>
                  </a:lnTo>
                  <a:lnTo>
                    <a:pt x="1651000" y="26186"/>
                  </a:lnTo>
                  <a:lnTo>
                    <a:pt x="1689100" y="39936"/>
                  </a:lnTo>
                  <a:lnTo>
                    <a:pt x="1714500" y="48318"/>
                  </a:lnTo>
                  <a:lnTo>
                    <a:pt x="1752600" y="57462"/>
                  </a:lnTo>
                  <a:lnTo>
                    <a:pt x="1790700" y="75810"/>
                  </a:lnTo>
                  <a:lnTo>
                    <a:pt x="1841500" y="95109"/>
                  </a:lnTo>
                  <a:lnTo>
                    <a:pt x="1879600" y="115334"/>
                  </a:lnTo>
                  <a:lnTo>
                    <a:pt x="1930400" y="136457"/>
                  </a:lnTo>
                  <a:lnTo>
                    <a:pt x="1968500" y="158451"/>
                  </a:lnTo>
                  <a:lnTo>
                    <a:pt x="2019300" y="181289"/>
                  </a:lnTo>
                  <a:lnTo>
                    <a:pt x="2057400" y="204943"/>
                  </a:lnTo>
                  <a:lnTo>
                    <a:pt x="2108200" y="229388"/>
                  </a:lnTo>
                  <a:lnTo>
                    <a:pt x="2146300" y="254596"/>
                  </a:lnTo>
                  <a:lnTo>
                    <a:pt x="2184400" y="280540"/>
                  </a:lnTo>
                  <a:lnTo>
                    <a:pt x="2235200" y="307193"/>
                  </a:lnTo>
                  <a:lnTo>
                    <a:pt x="2273300" y="334528"/>
                  </a:lnTo>
                  <a:lnTo>
                    <a:pt x="2311400" y="362519"/>
                  </a:lnTo>
                  <a:lnTo>
                    <a:pt x="2362200" y="391137"/>
                  </a:lnTo>
                  <a:lnTo>
                    <a:pt x="2400300" y="420357"/>
                  </a:lnTo>
                  <a:lnTo>
                    <a:pt x="2438400" y="450151"/>
                  </a:lnTo>
                  <a:lnTo>
                    <a:pt x="2476500" y="480493"/>
                  </a:lnTo>
                  <a:lnTo>
                    <a:pt x="2514600" y="511354"/>
                  </a:lnTo>
                  <a:lnTo>
                    <a:pt x="2552700" y="542709"/>
                  </a:lnTo>
                  <a:lnTo>
                    <a:pt x="2590800" y="574531"/>
                  </a:lnTo>
                  <a:lnTo>
                    <a:pt x="2628900" y="606792"/>
                  </a:lnTo>
                  <a:lnTo>
                    <a:pt x="2667000" y="639465"/>
                  </a:lnTo>
                  <a:lnTo>
                    <a:pt x="2705100" y="672523"/>
                  </a:lnTo>
                  <a:lnTo>
                    <a:pt x="2743200" y="705940"/>
                  </a:lnTo>
                  <a:lnTo>
                    <a:pt x="2781300" y="739689"/>
                  </a:lnTo>
                  <a:lnTo>
                    <a:pt x="2819400" y="773742"/>
                  </a:lnTo>
                  <a:lnTo>
                    <a:pt x="2870200" y="827844"/>
                  </a:lnTo>
                  <a:lnTo>
                    <a:pt x="2895600" y="854514"/>
                  </a:lnTo>
                  <a:lnTo>
                    <a:pt x="2921000" y="881946"/>
                  </a:lnTo>
                  <a:lnTo>
                    <a:pt x="2933700" y="908616"/>
                  </a:lnTo>
                  <a:lnTo>
                    <a:pt x="2959100" y="935286"/>
                  </a:lnTo>
                  <a:lnTo>
                    <a:pt x="2984500" y="967218"/>
                  </a:lnTo>
                  <a:lnTo>
                    <a:pt x="3009900" y="1002365"/>
                  </a:lnTo>
                  <a:lnTo>
                    <a:pt x="3048000" y="1040280"/>
                  </a:lnTo>
                  <a:lnTo>
                    <a:pt x="3073400" y="1080514"/>
                  </a:lnTo>
                  <a:lnTo>
                    <a:pt x="3098800" y="1122620"/>
                  </a:lnTo>
                  <a:lnTo>
                    <a:pt x="3124200" y="1166148"/>
                  </a:lnTo>
                  <a:lnTo>
                    <a:pt x="3136900" y="1210651"/>
                  </a:lnTo>
                  <a:lnTo>
                    <a:pt x="3162300" y="1255681"/>
                  </a:lnTo>
                  <a:lnTo>
                    <a:pt x="3175000" y="1300790"/>
                  </a:lnTo>
                  <a:lnTo>
                    <a:pt x="3175000" y="1412298"/>
                  </a:lnTo>
                  <a:lnTo>
                    <a:pt x="3187700" y="1368604"/>
                  </a:lnTo>
                  <a:close/>
                </a:path>
                <a:path w="3187700" h="2660015">
                  <a:moveTo>
                    <a:pt x="44970" y="1851284"/>
                  </a:moveTo>
                  <a:lnTo>
                    <a:pt x="38100" y="1824500"/>
                  </a:lnTo>
                  <a:lnTo>
                    <a:pt x="38100" y="1824910"/>
                  </a:lnTo>
                  <a:lnTo>
                    <a:pt x="44970" y="1851284"/>
                  </a:lnTo>
                  <a:close/>
                </a:path>
                <a:path w="3187700" h="2660015">
                  <a:moveTo>
                    <a:pt x="3175000" y="1455732"/>
                  </a:moveTo>
                  <a:lnTo>
                    <a:pt x="3175000" y="1389452"/>
                  </a:lnTo>
                  <a:lnTo>
                    <a:pt x="3162300" y="1432110"/>
                  </a:lnTo>
                  <a:lnTo>
                    <a:pt x="3162300" y="1453446"/>
                  </a:lnTo>
                  <a:lnTo>
                    <a:pt x="3149600" y="1474782"/>
                  </a:lnTo>
                  <a:lnTo>
                    <a:pt x="3136900" y="1516357"/>
                  </a:lnTo>
                  <a:lnTo>
                    <a:pt x="3111500" y="1557604"/>
                  </a:lnTo>
                  <a:lnTo>
                    <a:pt x="3060700" y="1638682"/>
                  </a:lnTo>
                  <a:lnTo>
                    <a:pt x="3022600" y="1678298"/>
                  </a:lnTo>
                  <a:lnTo>
                    <a:pt x="2997200" y="1717156"/>
                  </a:lnTo>
                  <a:lnTo>
                    <a:pt x="2959100" y="1755148"/>
                  </a:lnTo>
                  <a:lnTo>
                    <a:pt x="2921000" y="1792167"/>
                  </a:lnTo>
                  <a:lnTo>
                    <a:pt x="2882900" y="1828106"/>
                  </a:lnTo>
                  <a:lnTo>
                    <a:pt x="2844800" y="1862857"/>
                  </a:lnTo>
                  <a:lnTo>
                    <a:pt x="2806700" y="1896313"/>
                  </a:lnTo>
                  <a:lnTo>
                    <a:pt x="2768600" y="1928367"/>
                  </a:lnTo>
                  <a:lnTo>
                    <a:pt x="2730500" y="1958911"/>
                  </a:lnTo>
                  <a:lnTo>
                    <a:pt x="2692400" y="1987837"/>
                  </a:lnTo>
                  <a:lnTo>
                    <a:pt x="2654300" y="2015040"/>
                  </a:lnTo>
                  <a:lnTo>
                    <a:pt x="2527300" y="2108004"/>
                  </a:lnTo>
                  <a:lnTo>
                    <a:pt x="2463800" y="2152962"/>
                  </a:lnTo>
                  <a:lnTo>
                    <a:pt x="2400300" y="2196396"/>
                  </a:lnTo>
                  <a:lnTo>
                    <a:pt x="2324100" y="2239068"/>
                  </a:lnTo>
                  <a:lnTo>
                    <a:pt x="2286000" y="2265453"/>
                  </a:lnTo>
                  <a:lnTo>
                    <a:pt x="2235200" y="2291569"/>
                  </a:lnTo>
                  <a:lnTo>
                    <a:pt x="2197100" y="2317359"/>
                  </a:lnTo>
                  <a:lnTo>
                    <a:pt x="2146300" y="2342770"/>
                  </a:lnTo>
                  <a:lnTo>
                    <a:pt x="2108200" y="2367747"/>
                  </a:lnTo>
                  <a:lnTo>
                    <a:pt x="2057400" y="2392235"/>
                  </a:lnTo>
                  <a:lnTo>
                    <a:pt x="2006600" y="2416180"/>
                  </a:lnTo>
                  <a:lnTo>
                    <a:pt x="1968500" y="2439527"/>
                  </a:lnTo>
                  <a:lnTo>
                    <a:pt x="1917700" y="2462223"/>
                  </a:lnTo>
                  <a:lnTo>
                    <a:pt x="1866900" y="2484211"/>
                  </a:lnTo>
                  <a:lnTo>
                    <a:pt x="1828800" y="2505439"/>
                  </a:lnTo>
                  <a:lnTo>
                    <a:pt x="1778000" y="2525850"/>
                  </a:lnTo>
                  <a:lnTo>
                    <a:pt x="1727200" y="2545392"/>
                  </a:lnTo>
                  <a:lnTo>
                    <a:pt x="1676400" y="2568252"/>
                  </a:lnTo>
                  <a:lnTo>
                    <a:pt x="1651000" y="2578158"/>
                  </a:lnTo>
                  <a:lnTo>
                    <a:pt x="1600200" y="2596471"/>
                  </a:lnTo>
                  <a:lnTo>
                    <a:pt x="1536700" y="2612503"/>
                  </a:lnTo>
                  <a:lnTo>
                    <a:pt x="1485900" y="2625931"/>
                  </a:lnTo>
                  <a:lnTo>
                    <a:pt x="1435100" y="2636434"/>
                  </a:lnTo>
                  <a:lnTo>
                    <a:pt x="1384300" y="2643690"/>
                  </a:lnTo>
                  <a:lnTo>
                    <a:pt x="1333500" y="2648262"/>
                  </a:lnTo>
                  <a:lnTo>
                    <a:pt x="1282700" y="2649786"/>
                  </a:lnTo>
                  <a:lnTo>
                    <a:pt x="1231900" y="2649786"/>
                  </a:lnTo>
                  <a:lnTo>
                    <a:pt x="1193800" y="2647798"/>
                  </a:lnTo>
                  <a:lnTo>
                    <a:pt x="1143000" y="2643981"/>
                  </a:lnTo>
                  <a:lnTo>
                    <a:pt x="1092200" y="2638379"/>
                  </a:lnTo>
                  <a:lnTo>
                    <a:pt x="1041400" y="2631034"/>
                  </a:lnTo>
                  <a:lnTo>
                    <a:pt x="990600" y="2621989"/>
                  </a:lnTo>
                  <a:lnTo>
                    <a:pt x="952500" y="2611287"/>
                  </a:lnTo>
                  <a:lnTo>
                    <a:pt x="901700" y="2598971"/>
                  </a:lnTo>
                  <a:lnTo>
                    <a:pt x="850900" y="2585083"/>
                  </a:lnTo>
                  <a:lnTo>
                    <a:pt x="800100" y="2569666"/>
                  </a:lnTo>
                  <a:lnTo>
                    <a:pt x="762000" y="2552764"/>
                  </a:lnTo>
                  <a:lnTo>
                    <a:pt x="711200" y="2534419"/>
                  </a:lnTo>
                  <a:lnTo>
                    <a:pt x="660400" y="2514674"/>
                  </a:lnTo>
                  <a:lnTo>
                    <a:pt x="622300" y="2493572"/>
                  </a:lnTo>
                  <a:lnTo>
                    <a:pt x="571500" y="2471155"/>
                  </a:lnTo>
                  <a:lnTo>
                    <a:pt x="533400" y="2447467"/>
                  </a:lnTo>
                  <a:lnTo>
                    <a:pt x="495300" y="2422551"/>
                  </a:lnTo>
                  <a:lnTo>
                    <a:pt x="457200" y="2396449"/>
                  </a:lnTo>
                  <a:lnTo>
                    <a:pt x="406400" y="2369204"/>
                  </a:lnTo>
                  <a:lnTo>
                    <a:pt x="368300" y="2340859"/>
                  </a:lnTo>
                  <a:lnTo>
                    <a:pt x="330200" y="2311458"/>
                  </a:lnTo>
                  <a:lnTo>
                    <a:pt x="304800" y="2284788"/>
                  </a:lnTo>
                  <a:lnTo>
                    <a:pt x="279400" y="2258880"/>
                  </a:lnTo>
                  <a:lnTo>
                    <a:pt x="203200" y="2178870"/>
                  </a:lnTo>
                  <a:lnTo>
                    <a:pt x="177800" y="2150676"/>
                  </a:lnTo>
                  <a:lnTo>
                    <a:pt x="165100" y="2120958"/>
                  </a:lnTo>
                  <a:lnTo>
                    <a:pt x="139700" y="2088954"/>
                  </a:lnTo>
                  <a:lnTo>
                    <a:pt x="127000" y="2056188"/>
                  </a:lnTo>
                  <a:lnTo>
                    <a:pt x="101600" y="2012768"/>
                  </a:lnTo>
                  <a:lnTo>
                    <a:pt x="76200" y="1921337"/>
                  </a:lnTo>
                  <a:lnTo>
                    <a:pt x="50800" y="1873664"/>
                  </a:lnTo>
                  <a:lnTo>
                    <a:pt x="44970" y="1851284"/>
                  </a:lnTo>
                  <a:lnTo>
                    <a:pt x="76200" y="1969959"/>
                  </a:lnTo>
                  <a:lnTo>
                    <a:pt x="101600" y="2016081"/>
                  </a:lnTo>
                  <a:lnTo>
                    <a:pt x="114300" y="2060760"/>
                  </a:lnTo>
                  <a:lnTo>
                    <a:pt x="139700" y="2094288"/>
                  </a:lnTo>
                  <a:lnTo>
                    <a:pt x="152400" y="2126292"/>
                  </a:lnTo>
                  <a:lnTo>
                    <a:pt x="177800" y="2156010"/>
                  </a:lnTo>
                  <a:lnTo>
                    <a:pt x="190500" y="2184966"/>
                  </a:lnTo>
                  <a:lnTo>
                    <a:pt x="215900" y="2211636"/>
                  </a:lnTo>
                  <a:lnTo>
                    <a:pt x="241300" y="2239068"/>
                  </a:lnTo>
                  <a:lnTo>
                    <a:pt x="266700" y="2265738"/>
                  </a:lnTo>
                  <a:lnTo>
                    <a:pt x="304800" y="2292408"/>
                  </a:lnTo>
                  <a:lnTo>
                    <a:pt x="330200" y="2318316"/>
                  </a:lnTo>
                  <a:lnTo>
                    <a:pt x="368300" y="2347842"/>
                  </a:lnTo>
                  <a:lnTo>
                    <a:pt x="406400" y="2376335"/>
                  </a:lnTo>
                  <a:lnTo>
                    <a:pt x="444500" y="2403748"/>
                  </a:lnTo>
                  <a:lnTo>
                    <a:pt x="482600" y="2430034"/>
                  </a:lnTo>
                  <a:lnTo>
                    <a:pt x="533400" y="2455147"/>
                  </a:lnTo>
                  <a:lnTo>
                    <a:pt x="571500" y="2479041"/>
                  </a:lnTo>
                  <a:lnTo>
                    <a:pt x="622300" y="2501670"/>
                  </a:lnTo>
                  <a:lnTo>
                    <a:pt x="660400" y="2522987"/>
                  </a:lnTo>
                  <a:lnTo>
                    <a:pt x="711200" y="2542946"/>
                  </a:lnTo>
                  <a:lnTo>
                    <a:pt x="749300" y="2561501"/>
                  </a:lnTo>
                  <a:lnTo>
                    <a:pt x="800100" y="2578606"/>
                  </a:lnTo>
                  <a:lnTo>
                    <a:pt x="850900" y="2594213"/>
                  </a:lnTo>
                  <a:lnTo>
                    <a:pt x="901700" y="2608278"/>
                  </a:lnTo>
                  <a:lnTo>
                    <a:pt x="952500" y="2620753"/>
                  </a:lnTo>
                  <a:lnTo>
                    <a:pt x="990600" y="2631593"/>
                  </a:lnTo>
                  <a:lnTo>
                    <a:pt x="1041400" y="2640751"/>
                  </a:lnTo>
                  <a:lnTo>
                    <a:pt x="1092200" y="2648181"/>
                  </a:lnTo>
                  <a:lnTo>
                    <a:pt x="1143000" y="2653836"/>
                  </a:lnTo>
                  <a:lnTo>
                    <a:pt x="1193800" y="2657670"/>
                  </a:lnTo>
                  <a:lnTo>
                    <a:pt x="1231900" y="2659638"/>
                  </a:lnTo>
                  <a:lnTo>
                    <a:pt x="1282700" y="2659692"/>
                  </a:lnTo>
                  <a:lnTo>
                    <a:pt x="1333500" y="2657406"/>
                  </a:lnTo>
                  <a:lnTo>
                    <a:pt x="1384300" y="2653596"/>
                  </a:lnTo>
                  <a:lnTo>
                    <a:pt x="1435100" y="2646738"/>
                  </a:lnTo>
                  <a:lnTo>
                    <a:pt x="1485900" y="2637240"/>
                  </a:lnTo>
                  <a:lnTo>
                    <a:pt x="1536700" y="2624668"/>
                  </a:lnTo>
                  <a:lnTo>
                    <a:pt x="1587500" y="2609566"/>
                  </a:lnTo>
                  <a:lnTo>
                    <a:pt x="1638300" y="2592480"/>
                  </a:lnTo>
                  <a:lnTo>
                    <a:pt x="1689100" y="2573955"/>
                  </a:lnTo>
                  <a:lnTo>
                    <a:pt x="1739900" y="2554536"/>
                  </a:lnTo>
                  <a:lnTo>
                    <a:pt x="1790700" y="2529390"/>
                  </a:lnTo>
                  <a:lnTo>
                    <a:pt x="1854200" y="2501196"/>
                  </a:lnTo>
                  <a:lnTo>
                    <a:pt x="1905000" y="2479512"/>
                  </a:lnTo>
                  <a:lnTo>
                    <a:pt x="1955800" y="2457191"/>
                  </a:lnTo>
                  <a:lnTo>
                    <a:pt x="1993900" y="2434258"/>
                  </a:lnTo>
                  <a:lnTo>
                    <a:pt x="2044700" y="2410741"/>
                  </a:lnTo>
                  <a:lnTo>
                    <a:pt x="2095500" y="2386665"/>
                  </a:lnTo>
                  <a:lnTo>
                    <a:pt x="2133600" y="2362059"/>
                  </a:lnTo>
                  <a:lnTo>
                    <a:pt x="2184400" y="2336949"/>
                  </a:lnTo>
                  <a:lnTo>
                    <a:pt x="2222500" y="2311362"/>
                  </a:lnTo>
                  <a:lnTo>
                    <a:pt x="2273300" y="2285324"/>
                  </a:lnTo>
                  <a:lnTo>
                    <a:pt x="2311400" y="2258863"/>
                  </a:lnTo>
                  <a:lnTo>
                    <a:pt x="2362200" y="2232005"/>
                  </a:lnTo>
                  <a:lnTo>
                    <a:pt x="2400300" y="2204778"/>
                  </a:lnTo>
                  <a:lnTo>
                    <a:pt x="2463800" y="2160582"/>
                  </a:lnTo>
                  <a:lnTo>
                    <a:pt x="2540000" y="2115624"/>
                  </a:lnTo>
                  <a:lnTo>
                    <a:pt x="2667000" y="2022660"/>
                  </a:lnTo>
                  <a:lnTo>
                    <a:pt x="2730500" y="1975416"/>
                  </a:lnTo>
                  <a:lnTo>
                    <a:pt x="2755900" y="1947238"/>
                  </a:lnTo>
                  <a:lnTo>
                    <a:pt x="2794000" y="1917125"/>
                  </a:lnTo>
                  <a:lnTo>
                    <a:pt x="2832100" y="1885216"/>
                  </a:lnTo>
                  <a:lnTo>
                    <a:pt x="2870200" y="1851651"/>
                  </a:lnTo>
                  <a:lnTo>
                    <a:pt x="2908300" y="1816570"/>
                  </a:lnTo>
                  <a:lnTo>
                    <a:pt x="2946400" y="1780113"/>
                  </a:lnTo>
                  <a:lnTo>
                    <a:pt x="2984500" y="1742420"/>
                  </a:lnTo>
                  <a:lnTo>
                    <a:pt x="3022600" y="1703631"/>
                  </a:lnTo>
                  <a:lnTo>
                    <a:pt x="3048000" y="1663887"/>
                  </a:lnTo>
                  <a:lnTo>
                    <a:pt x="3086100" y="1623327"/>
                  </a:lnTo>
                  <a:lnTo>
                    <a:pt x="3136900" y="1540321"/>
                  </a:lnTo>
                  <a:lnTo>
                    <a:pt x="3149600" y="1498154"/>
                  </a:lnTo>
                  <a:lnTo>
                    <a:pt x="3175000" y="1455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52987" y="1806031"/>
            <a:ext cx="786093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118" i="1" spc="-18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53" spc="-26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853" spc="609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2118" spc="-9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25824" y="1578770"/>
            <a:ext cx="13279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FF0000"/>
                </a:solidFill>
                <a:latin typeface="MT Extra"/>
                <a:cs typeface="MT Extra"/>
              </a:rPr>
              <a:t></a:t>
            </a:r>
            <a:endParaRPr sz="2118">
              <a:latin typeface="MT Extra"/>
              <a:cs typeface="MT Extr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28465" y="470647"/>
            <a:ext cx="2159934" cy="1798544"/>
            <a:chOff x="2232660" y="533400"/>
            <a:chExt cx="2447925" cy="2038350"/>
          </a:xfrm>
        </p:grpSpPr>
        <p:sp>
          <p:nvSpPr>
            <p:cNvPr id="16" name="object 16"/>
            <p:cNvSpPr/>
            <p:nvPr/>
          </p:nvSpPr>
          <p:spPr>
            <a:xfrm>
              <a:off x="2232660" y="533399"/>
              <a:ext cx="2447925" cy="1885950"/>
            </a:xfrm>
            <a:custGeom>
              <a:avLst/>
              <a:gdLst/>
              <a:ahLst/>
              <a:cxnLst/>
              <a:rect l="l" t="t" r="r" b="b"/>
              <a:pathLst>
                <a:path w="2447925" h="1885950">
                  <a:moveTo>
                    <a:pt x="114300" y="11430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7200"/>
                  </a:lnTo>
                  <a:lnTo>
                    <a:pt x="76200" y="45720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2447925" h="1885950">
                  <a:moveTo>
                    <a:pt x="2447544" y="1828800"/>
                  </a:moveTo>
                  <a:lnTo>
                    <a:pt x="2333244" y="1771650"/>
                  </a:lnTo>
                  <a:lnTo>
                    <a:pt x="2333244" y="1809750"/>
                  </a:lnTo>
                  <a:lnTo>
                    <a:pt x="1761744" y="1809750"/>
                  </a:lnTo>
                  <a:lnTo>
                    <a:pt x="1761744" y="1847850"/>
                  </a:lnTo>
                  <a:lnTo>
                    <a:pt x="2333244" y="1847850"/>
                  </a:lnTo>
                  <a:lnTo>
                    <a:pt x="2333244" y="1885950"/>
                  </a:lnTo>
                  <a:lnTo>
                    <a:pt x="2352294" y="1876425"/>
                  </a:lnTo>
                  <a:lnTo>
                    <a:pt x="2447544" y="182880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6210" y="2457450"/>
              <a:ext cx="381000" cy="114300"/>
            </a:xfrm>
            <a:custGeom>
              <a:avLst/>
              <a:gdLst/>
              <a:ahLst/>
              <a:cxnLst/>
              <a:rect l="l" t="t" r="r" b="b"/>
              <a:pathLst>
                <a:path w="381000" h="114300">
                  <a:moveTo>
                    <a:pt x="285750" y="76199"/>
                  </a:moveTo>
                  <a:lnTo>
                    <a:pt x="285750" y="38099"/>
                  </a:lnTo>
                  <a:lnTo>
                    <a:pt x="0" y="38099"/>
                  </a:lnTo>
                  <a:lnTo>
                    <a:pt x="0" y="76199"/>
                  </a:lnTo>
                  <a:lnTo>
                    <a:pt x="285750" y="76199"/>
                  </a:lnTo>
                  <a:close/>
                </a:path>
                <a:path w="381000" h="114300">
                  <a:moveTo>
                    <a:pt x="381000" y="57149"/>
                  </a:moveTo>
                  <a:lnTo>
                    <a:pt x="266700" y="0"/>
                  </a:lnTo>
                  <a:lnTo>
                    <a:pt x="266700" y="38099"/>
                  </a:lnTo>
                  <a:lnTo>
                    <a:pt x="285750" y="38099"/>
                  </a:lnTo>
                  <a:lnTo>
                    <a:pt x="285750" y="104774"/>
                  </a:lnTo>
                  <a:lnTo>
                    <a:pt x="381000" y="57149"/>
                  </a:lnTo>
                  <a:close/>
                </a:path>
                <a:path w="381000" h="114300">
                  <a:moveTo>
                    <a:pt x="285750" y="104774"/>
                  </a:moveTo>
                  <a:lnTo>
                    <a:pt x="285750" y="76199"/>
                  </a:lnTo>
                  <a:lnTo>
                    <a:pt x="266700" y="76199"/>
                  </a:lnTo>
                  <a:lnTo>
                    <a:pt x="266700" y="114299"/>
                  </a:lnTo>
                  <a:lnTo>
                    <a:pt x="285750" y="104774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80978" y="662021"/>
            <a:ext cx="283509" cy="770558"/>
          </a:xfrm>
          <a:prstGeom prst="rect">
            <a:avLst/>
          </a:prstGeom>
        </p:spPr>
        <p:txBody>
          <a:bodyPr vert="horz" wrap="square" lIns="0" tIns="52668" rIns="0" bIns="0" rtlCol="0">
            <a:spAutoFit/>
          </a:bodyPr>
          <a:lstStyle/>
          <a:p>
            <a:pPr marL="49309">
              <a:spcBef>
                <a:spcPts val="415"/>
              </a:spcBef>
            </a:pPr>
            <a:r>
              <a:rPr sz="2206" i="1" u="sng" spc="-5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ymbol"/>
                <a:cs typeface="Symbol"/>
              </a:rPr>
              <a:t></a:t>
            </a:r>
            <a:endParaRPr sz="2206">
              <a:latin typeface="Symbol"/>
              <a:cs typeface="Symbol"/>
            </a:endParaRPr>
          </a:p>
          <a:p>
            <a:pPr marL="33619">
              <a:spcBef>
                <a:spcPts val="335"/>
              </a:spcBef>
            </a:pPr>
            <a:r>
              <a:rPr sz="2206" i="1" spc="53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1853" spc="79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853" baseline="-2380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4580" y="953742"/>
            <a:ext cx="671793" cy="33610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619">
              <a:spcBef>
                <a:spcPts val="79"/>
              </a:spcBef>
            </a:pPr>
            <a:r>
              <a:rPr sz="3177" i="1" spc="-19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35" spc="-13" dirty="0">
                <a:solidFill>
                  <a:srgbClr val="FF0000"/>
                </a:solidFill>
                <a:latin typeface="Times New Roman"/>
                <a:cs typeface="Times New Roman"/>
              </a:rPr>
              <a:t>out</a:t>
            </a:r>
            <a:r>
              <a:rPr sz="1235" spc="39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177" spc="-6" baseline="13888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endParaRPr sz="3177" baseline="13888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05303" y="872387"/>
            <a:ext cx="148478" cy="33610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3177" i="1" spc="-1165" baseline="-231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118" spc="-4" dirty="0">
                <a:solidFill>
                  <a:srgbClr val="FF0000"/>
                </a:solidFill>
                <a:latin typeface="Times New Roman"/>
                <a:cs typeface="Times New Roman"/>
              </a:rPr>
              <a:t>ˆ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7428" y="658579"/>
            <a:ext cx="132790" cy="33610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118" spc="-4" dirty="0">
                <a:solidFill>
                  <a:srgbClr val="FF0000"/>
                </a:solidFill>
                <a:latin typeface="MT Extra"/>
                <a:cs typeface="MT Extra"/>
              </a:rPr>
              <a:t></a:t>
            </a:r>
            <a:endParaRPr sz="2118">
              <a:latin typeface="MT Extra"/>
              <a:cs typeface="MT Extr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0413" y="1647166"/>
            <a:ext cx="186577" cy="33667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118" i="1" spc="-4" dirty="0">
                <a:solidFill>
                  <a:srgbClr val="FF7E3F"/>
                </a:solidFill>
                <a:latin typeface="Times New Roman"/>
                <a:cs typeface="Times New Roman"/>
              </a:rPr>
              <a:t>E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06812" y="504166"/>
            <a:ext cx="186577" cy="33667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118" i="1" spc="-4" dirty="0">
                <a:solidFill>
                  <a:srgbClr val="FF7E3F"/>
                </a:solidFill>
                <a:latin typeface="Times New Roman"/>
                <a:cs typeface="Times New Roman"/>
              </a:rPr>
              <a:t>E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56567" y="277905"/>
            <a:ext cx="132790" cy="33667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118" spc="-4" dirty="0">
                <a:solidFill>
                  <a:srgbClr val="FF7E3F"/>
                </a:solidFill>
                <a:latin typeface="MT Extra"/>
                <a:cs typeface="MT Extra"/>
              </a:rPr>
              <a:t></a:t>
            </a:r>
            <a:endParaRPr sz="2118">
              <a:latin typeface="MT Extra"/>
              <a:cs typeface="MT Extr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62935" y="537883"/>
            <a:ext cx="100853" cy="336176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114300" y="114299"/>
                </a:moveTo>
                <a:lnTo>
                  <a:pt x="57150" y="0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close/>
              </a:path>
              <a:path w="114300" h="381000">
                <a:moveTo>
                  <a:pt x="76200" y="114299"/>
                </a:moveTo>
                <a:lnTo>
                  <a:pt x="76200" y="95249"/>
                </a:lnTo>
                <a:lnTo>
                  <a:pt x="38100" y="95249"/>
                </a:lnTo>
                <a:lnTo>
                  <a:pt x="38100" y="114299"/>
                </a:lnTo>
                <a:lnTo>
                  <a:pt x="76200" y="114299"/>
                </a:lnTo>
                <a:close/>
              </a:path>
              <a:path w="114300" h="381000">
                <a:moveTo>
                  <a:pt x="76200" y="380999"/>
                </a:moveTo>
                <a:lnTo>
                  <a:pt x="76200" y="114299"/>
                </a:lnTo>
                <a:lnTo>
                  <a:pt x="38100" y="114299"/>
                </a:lnTo>
                <a:lnTo>
                  <a:pt x="38100" y="380999"/>
                </a:lnTo>
                <a:lnTo>
                  <a:pt x="76200" y="380999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/>
          <p:nvPr/>
        </p:nvSpPr>
        <p:spPr>
          <a:xfrm>
            <a:off x="3909730" y="559239"/>
            <a:ext cx="149038" cy="33610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3177" i="1" spc="-1158" baseline="-2314" dirty="0">
                <a:solidFill>
                  <a:srgbClr val="FF007E"/>
                </a:solidFill>
                <a:latin typeface="Times New Roman"/>
                <a:cs typeface="Times New Roman"/>
              </a:rPr>
              <a:t>n</a:t>
            </a:r>
            <a:r>
              <a:rPr sz="2118" spc="-4" dirty="0">
                <a:solidFill>
                  <a:srgbClr val="FF007E"/>
                </a:solidFill>
                <a:latin typeface="Times New Roman"/>
                <a:cs typeface="Times New Roman"/>
              </a:rPr>
              <a:t>ˆ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82692" y="-23411"/>
            <a:ext cx="7963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CONDUCTOR – A SUMMARY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7"/>
              <p:cNvSpPr txBox="1"/>
              <p:nvPr/>
            </p:nvSpPr>
            <p:spPr>
              <a:xfrm>
                <a:off x="227108" y="3075241"/>
                <a:ext cx="11887512" cy="4936038"/>
              </a:xfrm>
              <a:prstGeom prst="rect">
                <a:avLst/>
              </a:prstGeom>
            </p:spPr>
            <p:txBody>
              <a:bodyPr vert="horz" wrap="square" lIns="0" tIns="12326" rIns="0" bIns="0" rtlCol="0">
                <a:spAutoFit/>
              </a:bodyPr>
              <a:lstStyle/>
              <a:p>
                <a:pPr marL="323867" indent="-279602">
                  <a:buFont typeface="Times New Roman"/>
                  <a:buAutoNum type="arabicPeriod"/>
                  <a:tabLst>
                    <a:tab pos="324428" algn="l"/>
                  </a:tabLst>
                </a:pPr>
                <a:r>
                  <a:rPr lang="en-US" sz="2400" spc="-22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All</a:t>
                </a:r>
                <a:r>
                  <a:rPr lang="en-US" sz="2400" spc="-26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US" sz="2400" spc="-18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9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charges reside</a:t>
                </a:r>
                <a:r>
                  <a:rPr lang="en-US" sz="2400" spc="-13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on</a:t>
                </a:r>
                <a:r>
                  <a:rPr lang="en-US" sz="2400" spc="-4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US" sz="2400" spc="-18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4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conductor</a:t>
                </a:r>
                <a:r>
                  <a:rPr lang="en-US" sz="2400" spc="-18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13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surface.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298653" indent="-239819">
                  <a:spcBef>
                    <a:spcPts val="556"/>
                  </a:spcBef>
                  <a:buFont typeface="Times New Roman"/>
                  <a:buAutoNum type="arabicPeriod"/>
                  <a:tabLst>
                    <a:tab pos="299213" algn="l"/>
                    <a:tab pos="4828312" algn="l"/>
                  </a:tabLst>
                </a:pPr>
                <a:r>
                  <a:rPr lang="en-US" sz="2400" spc="9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US" sz="2400" spc="-13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9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electric field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inside</a:t>
                </a:r>
                <a:r>
                  <a:rPr lang="en-US" sz="2400" spc="-9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US" sz="2400" spc="-13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4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conductor</a:t>
                </a:r>
                <a:r>
                  <a:rPr lang="en-US" sz="2400" spc="4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is </a:t>
                </a:r>
                <a:r>
                  <a:rPr lang="en-US" sz="2400" spc="-9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zero</a:t>
                </a:r>
                <a:r>
                  <a:rPr lang="en-US" sz="2400" spc="-9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:	</a:t>
                </a:r>
                <a:r>
                  <a:rPr lang="en-US" sz="2400" i="1" spc="-13" dirty="0" err="1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E</a:t>
                </a:r>
                <a:r>
                  <a:rPr lang="en-US" sz="2400" spc="-19" baseline="-25462" dirty="0" err="1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in</a:t>
                </a:r>
                <a:r>
                  <a:rPr lang="en-US" sz="2400" spc="165" baseline="-25462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Symbol"/>
                    <a:cs typeface="Symbol"/>
                  </a:rPr>
                  <a:t></a:t>
                </a:r>
                <a:r>
                  <a:rPr lang="en-US" sz="2400" spc="-84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0.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11206">
                  <a:spcBef>
                    <a:spcPts val="97"/>
                  </a:spcBef>
                  <a:tabLst>
                    <a:tab pos="4234929" algn="l"/>
                  </a:tabLst>
                </a:pPr>
                <a:endParaRPr lang="en-US" sz="2400" spc="31" dirty="0" smtClean="0">
                  <a:latin typeface="Times New Roman"/>
                  <a:cs typeface="Times New Roman"/>
                </a:endParaRPr>
              </a:p>
              <a:p>
                <a:pPr marL="11206">
                  <a:spcBef>
                    <a:spcPts val="97"/>
                  </a:spcBef>
                  <a:tabLst>
                    <a:tab pos="4234929" algn="l"/>
                  </a:tabLst>
                </a:pPr>
                <a:r>
                  <a:rPr lang="en-US" sz="2400" spc="31" dirty="0" smtClean="0">
                    <a:latin typeface="Times New Roman"/>
                    <a:cs typeface="Times New Roman"/>
                  </a:rPr>
                  <a:t>3. T</a:t>
                </a:r>
                <a:r>
                  <a:rPr lang="en-US" sz="2400" spc="4" dirty="0" smtClean="0">
                    <a:latin typeface="Times New Roman"/>
                    <a:cs typeface="Times New Roman"/>
                  </a:rPr>
                  <a:t>he</a:t>
                </a:r>
                <a:r>
                  <a:rPr lang="en-US" sz="2400" spc="-9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2400" spc="-9" dirty="0">
                    <a:latin typeface="Times New Roman"/>
                    <a:cs typeface="Times New Roman"/>
                  </a:rPr>
                  <a:t>e</a:t>
                </a:r>
                <a:r>
                  <a:rPr lang="en-US" sz="2400" spc="-26" dirty="0">
                    <a:latin typeface="Times New Roman"/>
                    <a:cs typeface="Times New Roman"/>
                  </a:rPr>
                  <a:t>l</a:t>
                </a:r>
                <a:r>
                  <a:rPr lang="en-US" sz="2400" spc="-9" dirty="0">
                    <a:latin typeface="Times New Roman"/>
                    <a:cs typeface="Times New Roman"/>
                  </a:rPr>
                  <a:t>ec</a:t>
                </a:r>
                <a:r>
                  <a:rPr lang="en-US" sz="2400" spc="9" dirty="0">
                    <a:latin typeface="Times New Roman"/>
                    <a:cs typeface="Times New Roman"/>
                  </a:rPr>
                  <a:t>t</a:t>
                </a:r>
                <a:r>
                  <a:rPr lang="en-US" sz="2400" spc="-13" dirty="0">
                    <a:latin typeface="Times New Roman"/>
                    <a:cs typeface="Times New Roman"/>
                  </a:rPr>
                  <a:t>r</a:t>
                </a:r>
                <a:r>
                  <a:rPr lang="en-US" sz="2400" spc="4" dirty="0">
                    <a:latin typeface="Times New Roman"/>
                    <a:cs typeface="Times New Roman"/>
                  </a:rPr>
                  <a:t>ic</a:t>
                </a:r>
                <a:r>
                  <a:rPr lang="en-US" sz="2400" spc="-9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13" dirty="0">
                    <a:latin typeface="Times New Roman"/>
                    <a:cs typeface="Times New Roman"/>
                  </a:rPr>
                  <a:t>f</a:t>
                </a:r>
                <a:r>
                  <a:rPr lang="en-US" sz="2400" spc="4" dirty="0">
                    <a:latin typeface="Times New Roman"/>
                    <a:cs typeface="Times New Roman"/>
                  </a:rPr>
                  <a:t>i</a:t>
                </a:r>
                <a:r>
                  <a:rPr lang="en-US" sz="2400" spc="-13" dirty="0">
                    <a:latin typeface="Times New Roman"/>
                    <a:cs typeface="Times New Roman"/>
                  </a:rPr>
                  <a:t>el</a:t>
                </a:r>
                <a:r>
                  <a:rPr lang="en-US" sz="2400" spc="4" dirty="0">
                    <a:latin typeface="Times New Roman"/>
                    <a:cs typeface="Times New Roman"/>
                  </a:rPr>
                  <a:t>d ju</a:t>
                </a:r>
                <a:r>
                  <a:rPr lang="en-US" sz="2400" dirty="0">
                    <a:latin typeface="Times New Roman"/>
                    <a:cs typeface="Times New Roman"/>
                  </a:rPr>
                  <a:t>st</a:t>
                </a:r>
                <a:r>
                  <a:rPr lang="en-US" sz="2400" spc="9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4" dirty="0">
                    <a:latin typeface="Times New Roman"/>
                    <a:cs typeface="Times New Roman"/>
                  </a:rPr>
                  <a:t>outside</a:t>
                </a:r>
                <a:r>
                  <a:rPr lang="en-US" sz="2400" spc="-9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4" dirty="0">
                    <a:latin typeface="Times New Roman"/>
                    <a:cs typeface="Times New Roman"/>
                  </a:rPr>
                  <a:t>the</a:t>
                </a:r>
                <a:r>
                  <a:rPr lang="en-US" sz="2400" spc="-9" dirty="0">
                    <a:latin typeface="Times New Roman"/>
                    <a:cs typeface="Times New Roman"/>
                  </a:rPr>
                  <a:t> c</a:t>
                </a:r>
                <a:r>
                  <a:rPr lang="en-US" sz="2400" spc="4" dirty="0">
                    <a:latin typeface="Times New Roman"/>
                    <a:cs typeface="Times New Roman"/>
                  </a:rPr>
                  <a:t>on</a:t>
                </a:r>
                <a:r>
                  <a:rPr lang="en-US" sz="2400" spc="9" dirty="0">
                    <a:latin typeface="Times New Roman"/>
                    <a:cs typeface="Times New Roman"/>
                  </a:rPr>
                  <a:t>d</a:t>
                </a:r>
                <a:r>
                  <a:rPr lang="en-US" sz="2400" spc="4" dirty="0">
                    <a:latin typeface="Times New Roman"/>
                    <a:cs typeface="Times New Roman"/>
                  </a:rPr>
                  <a:t>u</a:t>
                </a:r>
                <a:r>
                  <a:rPr lang="en-US" sz="2400" spc="-9" dirty="0">
                    <a:latin typeface="Times New Roman"/>
                    <a:cs typeface="Times New Roman"/>
                  </a:rPr>
                  <a:t>c</a:t>
                </a:r>
                <a:r>
                  <a:rPr lang="en-US" sz="2400" spc="4" dirty="0">
                    <a:latin typeface="Times New Roman"/>
                    <a:cs typeface="Times New Roman"/>
                  </a:rPr>
                  <a:t>t</a:t>
                </a:r>
                <a:r>
                  <a:rPr lang="en-US" sz="2400" dirty="0">
                    <a:latin typeface="Times New Roman"/>
                    <a:cs typeface="Times New Roman"/>
                  </a:rPr>
                  <a:t>or	</a:t>
                </a:r>
                <a:r>
                  <a:rPr lang="en-US" sz="2400" spc="4" dirty="0">
                    <a:latin typeface="Times New Roman"/>
                    <a:cs typeface="Times New Roman"/>
                  </a:rPr>
                  <a:t>is</a:t>
                </a:r>
                <a:r>
                  <a:rPr lang="en-US" sz="2400" dirty="0" smtClean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ar-AE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sSub>
                          <m:sSubPr>
                            <m:ctrlPr>
                              <a:rPr lang="ar-A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ar-AE" sz="2400" dirty="0" smtClean="0">
                  <a:latin typeface="Times New Roman"/>
                </a:endParaRPr>
              </a:p>
              <a:p>
                <a:pPr marR="1639508">
                  <a:lnSpc>
                    <a:spcPct val="125000"/>
                  </a:lnSpc>
                  <a:spcBef>
                    <a:spcPts val="88"/>
                  </a:spcBef>
                  <a:tabLst>
                    <a:tab pos="298092" algn="l"/>
                    <a:tab pos="4490437" algn="l"/>
                  </a:tabLst>
                </a:pPr>
                <a:r>
                  <a:rPr lang="en-US" sz="2400" spc="4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4</a:t>
                </a:r>
                <a:r>
                  <a:rPr lang="en-US" sz="2400" spc="4" dirty="0" smtClean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. The</a:t>
                </a:r>
                <a:r>
                  <a:rPr lang="en-US" sz="2400" spc="-4" dirty="0" smtClean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13" dirty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electric</a:t>
                </a:r>
                <a:r>
                  <a:rPr lang="en-US" sz="2400" spc="-4" dirty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13" dirty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field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 just</a:t>
                </a:r>
                <a:r>
                  <a:rPr lang="en-US" sz="2400" spc="13" dirty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outside the </a:t>
                </a:r>
                <a:r>
                  <a:rPr lang="en-US" sz="2400" spc="-9" dirty="0" smtClean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conductor </a:t>
                </a:r>
                <a:r>
                  <a:rPr lang="en-US" sz="2400" spc="-4" dirty="0" smtClean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is</a:t>
                </a:r>
                <a:r>
                  <a:rPr lang="en-US" sz="2400" spc="-71" dirty="0" smtClean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71" dirty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p</a:t>
                </a:r>
                <a:r>
                  <a:rPr lang="en-US" sz="2400" spc="-9" dirty="0" smtClean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erpendicular </a:t>
                </a:r>
                <a:r>
                  <a:rPr lang="en-US" sz="2400" spc="-449" dirty="0" smtClean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to</a:t>
                </a:r>
                <a:r>
                  <a:rPr lang="en-US" sz="2400" spc="-4" dirty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US" sz="2400" spc="-4" dirty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4" dirty="0" smtClean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c</a:t>
                </a:r>
                <a:r>
                  <a:rPr lang="en-US" sz="2400" spc="-9" dirty="0" smtClean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onductor surface</a:t>
                </a:r>
              </a:p>
              <a:p>
                <a:pPr marR="1639508">
                  <a:lnSpc>
                    <a:spcPct val="125000"/>
                  </a:lnSpc>
                  <a:spcBef>
                    <a:spcPts val="88"/>
                  </a:spcBef>
                  <a:tabLst>
                    <a:tab pos="298092" algn="l"/>
                    <a:tab pos="4490437" algn="l"/>
                  </a:tabLst>
                </a:pPr>
                <a:r>
                  <a:rPr lang="en-US" sz="2400" spc="-22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5. </a:t>
                </a:r>
                <a:r>
                  <a:rPr lang="en-US" sz="2400" spc="-22" dirty="0" smtClean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All</a:t>
                </a:r>
                <a:r>
                  <a:rPr lang="en-US" sz="2400" spc="-26" dirty="0" smtClean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US" sz="2400" spc="-4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 points</a:t>
                </a:r>
                <a:r>
                  <a:rPr lang="en-US" sz="2400" spc="4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4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on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US" sz="2400" spc="-4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9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surface</a:t>
                </a:r>
                <a:r>
                  <a:rPr lang="en-US" sz="2400" spc="-4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9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and</a:t>
                </a:r>
                <a:r>
                  <a:rPr lang="en-US" sz="2400" spc="-4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 inside</a:t>
                </a:r>
                <a:r>
                  <a:rPr lang="en-US" sz="2400" spc="-31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US" sz="2400" spc="-9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 conductor</a:t>
                </a:r>
                <a:r>
                  <a:rPr lang="en-US" sz="2400" spc="-4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13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have</a:t>
                </a:r>
                <a:r>
                  <a:rPr lang="en-US" sz="2400" spc="-9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US" sz="2400" spc="-4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13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same</a:t>
                </a:r>
                <a:r>
                  <a:rPr lang="en-US" sz="2400" spc="-9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 potential </a:t>
                </a:r>
                <a:r>
                  <a:rPr lang="en-US" sz="2400" spc="4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US" sz="2400" spc="-18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4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conductor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is</a:t>
                </a:r>
                <a:r>
                  <a:rPr lang="en-US" sz="2400" spc="-4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9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an </a:t>
                </a:r>
                <a:r>
                  <a:rPr lang="en-US" sz="2400" spc="-4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equipotential</a:t>
                </a:r>
                <a:r>
                  <a:rPr lang="en-US" sz="2400" spc="-22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13" dirty="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surface.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endParaRPr>
              </a:p>
              <a:p>
                <a:pPr marR="1639508">
                  <a:lnSpc>
                    <a:spcPct val="125000"/>
                  </a:lnSpc>
                  <a:spcBef>
                    <a:spcPts val="88"/>
                  </a:spcBef>
                  <a:tabLst>
                    <a:tab pos="298092" algn="l"/>
                    <a:tab pos="4490437" algn="l"/>
                  </a:tabLst>
                </a:pP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endParaRPr>
              </a:p>
              <a:p>
                <a:pPr marL="308739" indent="-298092">
                  <a:spcBef>
                    <a:spcPts val="556"/>
                  </a:spcBef>
                  <a:buFont typeface="Times New Roman"/>
                  <a:buAutoNum type="arabicPeriod" startAt="4"/>
                  <a:tabLst>
                    <a:tab pos="308739" algn="l"/>
                    <a:tab pos="309299" algn="l"/>
                  </a:tabLst>
                </a:pP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endParaRPr>
              </a:p>
              <a:p>
                <a:pPr marL="11206">
                  <a:spcBef>
                    <a:spcPts val="97"/>
                  </a:spcBef>
                  <a:tabLst>
                    <a:tab pos="4234929" algn="l"/>
                  </a:tabLst>
                </a:pPr>
                <a:endParaRPr sz="2400" dirty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0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8" y="3075241"/>
                <a:ext cx="11887512" cy="4936038"/>
              </a:xfrm>
              <a:prstGeom prst="rect">
                <a:avLst/>
              </a:prstGeom>
              <a:blipFill rotWithShape="0">
                <a:blip r:embed="rId2"/>
                <a:stretch>
                  <a:fillRect l="-1538" t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97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3588" y="470646"/>
            <a:ext cx="2269191" cy="5378824"/>
            <a:chOff x="685800" y="533399"/>
            <a:chExt cx="2571750" cy="6096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533399"/>
              <a:ext cx="2571750" cy="552358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5800" y="5638799"/>
              <a:ext cx="1066800" cy="990600"/>
            </a:xfrm>
            <a:custGeom>
              <a:avLst/>
              <a:gdLst/>
              <a:ahLst/>
              <a:cxnLst/>
              <a:rect l="l" t="t" r="r" b="b"/>
              <a:pathLst>
                <a:path w="1066800" h="990600">
                  <a:moveTo>
                    <a:pt x="1066800" y="495299"/>
                  </a:moveTo>
                  <a:lnTo>
                    <a:pt x="1064622" y="450215"/>
                  </a:lnTo>
                  <a:lnTo>
                    <a:pt x="1058216" y="406266"/>
                  </a:lnTo>
                  <a:lnTo>
                    <a:pt x="1047767" y="363625"/>
                  </a:lnTo>
                  <a:lnTo>
                    <a:pt x="1033464" y="322469"/>
                  </a:lnTo>
                  <a:lnTo>
                    <a:pt x="1015493" y="282971"/>
                  </a:lnTo>
                  <a:lnTo>
                    <a:pt x="994043" y="245307"/>
                  </a:lnTo>
                  <a:lnTo>
                    <a:pt x="969299" y="209652"/>
                  </a:lnTo>
                  <a:lnTo>
                    <a:pt x="941451" y="176179"/>
                  </a:lnTo>
                  <a:lnTo>
                    <a:pt x="910685" y="145065"/>
                  </a:lnTo>
                  <a:lnTo>
                    <a:pt x="877188" y="116484"/>
                  </a:lnTo>
                  <a:lnTo>
                    <a:pt x="841148" y="90611"/>
                  </a:lnTo>
                  <a:lnTo>
                    <a:pt x="802752" y="67620"/>
                  </a:lnTo>
                  <a:lnTo>
                    <a:pt x="762188" y="47687"/>
                  </a:lnTo>
                  <a:lnTo>
                    <a:pt x="719643" y="30985"/>
                  </a:lnTo>
                  <a:lnTo>
                    <a:pt x="675304" y="17691"/>
                  </a:lnTo>
                  <a:lnTo>
                    <a:pt x="629359" y="7979"/>
                  </a:lnTo>
                  <a:lnTo>
                    <a:pt x="581995" y="2024"/>
                  </a:lnTo>
                  <a:lnTo>
                    <a:pt x="533400" y="0"/>
                  </a:lnTo>
                  <a:lnTo>
                    <a:pt x="484917" y="2024"/>
                  </a:lnTo>
                  <a:lnTo>
                    <a:pt x="437640" y="7979"/>
                  </a:lnTo>
                  <a:lnTo>
                    <a:pt x="391759" y="17691"/>
                  </a:lnTo>
                  <a:lnTo>
                    <a:pt x="347463" y="30985"/>
                  </a:lnTo>
                  <a:lnTo>
                    <a:pt x="304942" y="47687"/>
                  </a:lnTo>
                  <a:lnTo>
                    <a:pt x="264385" y="67620"/>
                  </a:lnTo>
                  <a:lnTo>
                    <a:pt x="225983" y="90611"/>
                  </a:lnTo>
                  <a:lnTo>
                    <a:pt x="189925" y="116484"/>
                  </a:lnTo>
                  <a:lnTo>
                    <a:pt x="156400" y="145065"/>
                  </a:lnTo>
                  <a:lnTo>
                    <a:pt x="125599" y="176179"/>
                  </a:lnTo>
                  <a:lnTo>
                    <a:pt x="97711" y="209652"/>
                  </a:lnTo>
                  <a:lnTo>
                    <a:pt x="72926" y="245307"/>
                  </a:lnTo>
                  <a:lnTo>
                    <a:pt x="51433" y="282971"/>
                  </a:lnTo>
                  <a:lnTo>
                    <a:pt x="33423" y="322469"/>
                  </a:lnTo>
                  <a:lnTo>
                    <a:pt x="19085" y="363625"/>
                  </a:lnTo>
                  <a:lnTo>
                    <a:pt x="8608" y="406266"/>
                  </a:lnTo>
                  <a:lnTo>
                    <a:pt x="2183" y="450215"/>
                  </a:lnTo>
                  <a:lnTo>
                    <a:pt x="0" y="495300"/>
                  </a:lnTo>
                  <a:lnTo>
                    <a:pt x="2183" y="540384"/>
                  </a:lnTo>
                  <a:lnTo>
                    <a:pt x="8608" y="584333"/>
                  </a:lnTo>
                  <a:lnTo>
                    <a:pt x="19085" y="626974"/>
                  </a:lnTo>
                  <a:lnTo>
                    <a:pt x="33423" y="668130"/>
                  </a:lnTo>
                  <a:lnTo>
                    <a:pt x="51433" y="707628"/>
                  </a:lnTo>
                  <a:lnTo>
                    <a:pt x="72926" y="745292"/>
                  </a:lnTo>
                  <a:lnTo>
                    <a:pt x="97711" y="780947"/>
                  </a:lnTo>
                  <a:lnTo>
                    <a:pt x="125599" y="814420"/>
                  </a:lnTo>
                  <a:lnTo>
                    <a:pt x="156400" y="845534"/>
                  </a:lnTo>
                  <a:lnTo>
                    <a:pt x="189925" y="874115"/>
                  </a:lnTo>
                  <a:lnTo>
                    <a:pt x="225983" y="899988"/>
                  </a:lnTo>
                  <a:lnTo>
                    <a:pt x="264385" y="922979"/>
                  </a:lnTo>
                  <a:lnTo>
                    <a:pt x="304942" y="942912"/>
                  </a:lnTo>
                  <a:lnTo>
                    <a:pt x="347463" y="959614"/>
                  </a:lnTo>
                  <a:lnTo>
                    <a:pt x="391759" y="972908"/>
                  </a:lnTo>
                  <a:lnTo>
                    <a:pt x="437640" y="982620"/>
                  </a:lnTo>
                  <a:lnTo>
                    <a:pt x="484917" y="988575"/>
                  </a:lnTo>
                  <a:lnTo>
                    <a:pt x="533400" y="990600"/>
                  </a:lnTo>
                  <a:lnTo>
                    <a:pt x="581995" y="988575"/>
                  </a:lnTo>
                  <a:lnTo>
                    <a:pt x="629359" y="982620"/>
                  </a:lnTo>
                  <a:lnTo>
                    <a:pt x="675304" y="972908"/>
                  </a:lnTo>
                  <a:lnTo>
                    <a:pt x="719643" y="959614"/>
                  </a:lnTo>
                  <a:lnTo>
                    <a:pt x="762188" y="942912"/>
                  </a:lnTo>
                  <a:lnTo>
                    <a:pt x="802752" y="922979"/>
                  </a:lnTo>
                  <a:lnTo>
                    <a:pt x="841148" y="899988"/>
                  </a:lnTo>
                  <a:lnTo>
                    <a:pt x="877188" y="874115"/>
                  </a:lnTo>
                  <a:lnTo>
                    <a:pt x="910685" y="845534"/>
                  </a:lnTo>
                  <a:lnTo>
                    <a:pt x="941451" y="814420"/>
                  </a:lnTo>
                  <a:lnTo>
                    <a:pt x="969299" y="780947"/>
                  </a:lnTo>
                  <a:lnTo>
                    <a:pt x="994043" y="745292"/>
                  </a:lnTo>
                  <a:lnTo>
                    <a:pt x="1015493" y="707628"/>
                  </a:lnTo>
                  <a:lnTo>
                    <a:pt x="1033464" y="668130"/>
                  </a:lnTo>
                  <a:lnTo>
                    <a:pt x="1047767" y="626974"/>
                  </a:lnTo>
                  <a:lnTo>
                    <a:pt x="1058216" y="584333"/>
                  </a:lnTo>
                  <a:lnTo>
                    <a:pt x="1064622" y="540384"/>
                  </a:lnTo>
                  <a:lnTo>
                    <a:pt x="1066800" y="49529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1219200" y="6129528"/>
              <a:ext cx="533400" cy="86360"/>
            </a:xfrm>
            <a:custGeom>
              <a:avLst/>
              <a:gdLst/>
              <a:ahLst/>
              <a:cxnLst/>
              <a:rect l="l" t="t" r="r" b="b"/>
              <a:pathLst>
                <a:path w="533400" h="86360">
                  <a:moveTo>
                    <a:pt x="462534" y="57150"/>
                  </a:moveTo>
                  <a:lnTo>
                    <a:pt x="462534" y="28955"/>
                  </a:lnTo>
                  <a:lnTo>
                    <a:pt x="0" y="28955"/>
                  </a:lnTo>
                  <a:lnTo>
                    <a:pt x="0" y="57150"/>
                  </a:lnTo>
                  <a:lnTo>
                    <a:pt x="462534" y="57150"/>
                  </a:lnTo>
                  <a:close/>
                </a:path>
                <a:path w="533400" h="86360">
                  <a:moveTo>
                    <a:pt x="533400" y="42672"/>
                  </a:moveTo>
                  <a:lnTo>
                    <a:pt x="448056" y="0"/>
                  </a:lnTo>
                  <a:lnTo>
                    <a:pt x="448056" y="28955"/>
                  </a:lnTo>
                  <a:lnTo>
                    <a:pt x="462534" y="28955"/>
                  </a:lnTo>
                  <a:lnTo>
                    <a:pt x="462534" y="78737"/>
                  </a:lnTo>
                  <a:lnTo>
                    <a:pt x="533400" y="42672"/>
                  </a:lnTo>
                  <a:close/>
                </a:path>
                <a:path w="533400" h="86360">
                  <a:moveTo>
                    <a:pt x="462534" y="78737"/>
                  </a:moveTo>
                  <a:lnTo>
                    <a:pt x="462534" y="57150"/>
                  </a:lnTo>
                  <a:lnTo>
                    <a:pt x="448056" y="57150"/>
                  </a:lnTo>
                  <a:lnTo>
                    <a:pt x="448056" y="86106"/>
                  </a:lnTo>
                  <a:lnTo>
                    <a:pt x="462534" y="787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70946" y="5145069"/>
            <a:ext cx="15744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 i="1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16977" y="-40813"/>
            <a:ext cx="8581465" cy="4297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 indent="2802">
              <a:lnSpc>
                <a:spcPct val="124500"/>
              </a:lnSpc>
              <a:spcBef>
                <a:spcPts val="88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sz="2400" spc="-18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22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13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22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13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22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-22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spc="-1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spc="-10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sz="2400" spc="-22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18" dirty="0">
                <a:solidFill>
                  <a:srgbClr val="FF0000"/>
                </a:solidFill>
                <a:latin typeface="Times New Roman"/>
                <a:cs typeface="Times New Roman"/>
              </a:rPr>
              <a:t>ctr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10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22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18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ial  for</a:t>
            </a:r>
            <a:r>
              <a:rPr sz="2400" spc="-10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Spherical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Conductor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98183" y="5580539"/>
            <a:ext cx="8360430" cy="158651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 indent="3922">
              <a:lnSpc>
                <a:spcPct val="126699"/>
              </a:lnSpc>
              <a:spcBef>
                <a:spcPts val="79"/>
              </a:spcBef>
              <a:tabLst>
                <a:tab pos="771006" algn="l"/>
              </a:tabLst>
            </a:pPr>
            <a:r>
              <a:rPr sz="2000" spc="4" dirty="0">
                <a:solidFill>
                  <a:srgbClr val="00B050"/>
                </a:solidFill>
                <a:latin typeface="Times New Roman"/>
                <a:cs typeface="Times New Roman"/>
              </a:rPr>
              <a:t>Note</a:t>
            </a:r>
            <a:r>
              <a:rPr sz="2000" spc="-15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00B050"/>
                </a:solidFill>
                <a:latin typeface="Times New Roman"/>
                <a:cs typeface="Times New Roman"/>
              </a:rPr>
              <a:t>:	Outside </a:t>
            </a:r>
            <a:r>
              <a:rPr sz="2000" spc="9" dirty="0">
                <a:solidFill>
                  <a:srgbClr val="00B050"/>
                </a:solidFill>
                <a:latin typeface="Times New Roman"/>
                <a:cs typeface="Times New Roman"/>
              </a:rPr>
              <a:t>the </a:t>
            </a:r>
            <a:r>
              <a:rPr sz="2000" spc="4" dirty="0">
                <a:solidFill>
                  <a:srgbClr val="00B050"/>
                </a:solidFill>
                <a:latin typeface="Times New Roman"/>
                <a:cs typeface="Times New Roman"/>
              </a:rPr>
              <a:t>spherical conductor, </a:t>
            </a:r>
            <a:r>
              <a:rPr sz="2000" spc="9" dirty="0">
                <a:solidFill>
                  <a:srgbClr val="00B050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00B050"/>
                </a:solidFill>
                <a:latin typeface="Times New Roman"/>
                <a:cs typeface="Times New Roman"/>
              </a:rPr>
              <a:t>electric </a:t>
            </a:r>
            <a:r>
              <a:rPr sz="2000" spc="-4" dirty="0">
                <a:solidFill>
                  <a:srgbClr val="00B050"/>
                </a:solidFill>
                <a:latin typeface="Times New Roman"/>
                <a:cs typeface="Times New Roman"/>
              </a:rPr>
              <a:t>field </a:t>
            </a:r>
            <a:r>
              <a:rPr sz="2000" spc="-449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00B050"/>
                </a:solidFill>
                <a:latin typeface="Times New Roman"/>
                <a:cs typeface="Times New Roman"/>
              </a:rPr>
              <a:t>and </a:t>
            </a:r>
            <a:r>
              <a:rPr sz="2000" spc="9" dirty="0">
                <a:solidFill>
                  <a:srgbClr val="00B050"/>
                </a:solidFill>
                <a:latin typeface="Times New Roman"/>
                <a:cs typeface="Times New Roman"/>
              </a:rPr>
              <a:t>the </a:t>
            </a:r>
            <a:r>
              <a:rPr sz="2000" spc="-4" dirty="0">
                <a:solidFill>
                  <a:srgbClr val="00B050"/>
                </a:solidFill>
                <a:latin typeface="Times New Roman"/>
                <a:cs typeface="Times New Roman"/>
              </a:rPr>
              <a:t>electric </a:t>
            </a:r>
            <a:r>
              <a:rPr sz="2000" spc="4" dirty="0">
                <a:solidFill>
                  <a:srgbClr val="00B050"/>
                </a:solidFill>
                <a:latin typeface="Times New Roman"/>
                <a:cs typeface="Times New Roman"/>
              </a:rPr>
              <a:t>potential </a:t>
            </a:r>
            <a:r>
              <a:rPr sz="2000" dirty="0">
                <a:solidFill>
                  <a:srgbClr val="00B050"/>
                </a:solidFill>
                <a:latin typeface="Times New Roman"/>
                <a:cs typeface="Times New Roman"/>
              </a:rPr>
              <a:t>are </a:t>
            </a:r>
            <a:r>
              <a:rPr sz="2000" spc="4" dirty="0">
                <a:solidFill>
                  <a:srgbClr val="00B050"/>
                </a:solidFill>
                <a:latin typeface="Times New Roman"/>
                <a:cs typeface="Times New Roman"/>
              </a:rPr>
              <a:t>identical </a:t>
            </a:r>
            <a:r>
              <a:rPr sz="2000" spc="9" dirty="0">
                <a:solidFill>
                  <a:srgbClr val="00B050"/>
                </a:solidFill>
                <a:latin typeface="Times New Roman"/>
                <a:cs typeface="Times New Roman"/>
              </a:rPr>
              <a:t>to </a:t>
            </a:r>
            <a:r>
              <a:rPr sz="2000" spc="4" dirty="0">
                <a:solidFill>
                  <a:srgbClr val="00B050"/>
                </a:solidFill>
                <a:latin typeface="Times New Roman"/>
                <a:cs typeface="Times New Roman"/>
              </a:rPr>
              <a:t>that </a:t>
            </a:r>
            <a:r>
              <a:rPr sz="2000" spc="9" dirty="0">
                <a:solidFill>
                  <a:srgbClr val="00B050"/>
                </a:solidFill>
                <a:latin typeface="Times New Roman"/>
                <a:cs typeface="Times New Roman"/>
              </a:rPr>
              <a:t>of a </a:t>
            </a:r>
            <a:r>
              <a:rPr sz="2000" spc="4" dirty="0">
                <a:solidFill>
                  <a:srgbClr val="00B050"/>
                </a:solidFill>
                <a:latin typeface="Times New Roman"/>
                <a:cs typeface="Times New Roman"/>
              </a:rPr>
              <a:t>point </a:t>
            </a:r>
            <a:r>
              <a:rPr sz="2000" spc="9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00B050"/>
                </a:solidFill>
                <a:latin typeface="Times New Roman"/>
                <a:cs typeface="Times New Roman"/>
              </a:rPr>
              <a:t>charge</a:t>
            </a:r>
            <a:r>
              <a:rPr sz="2000" spc="-13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00B050"/>
                </a:solidFill>
                <a:latin typeface="Times New Roman"/>
                <a:cs typeface="Times New Roman"/>
              </a:rPr>
              <a:t>equal</a:t>
            </a:r>
            <a:r>
              <a:rPr sz="2000" spc="-22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000" spc="9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000" spc="9" dirty="0">
                <a:solidFill>
                  <a:srgbClr val="00B050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00B050"/>
                </a:solidFill>
                <a:latin typeface="Times New Roman"/>
                <a:cs typeface="Times New Roman"/>
              </a:rPr>
              <a:t>net conductor</a:t>
            </a:r>
            <a:r>
              <a:rPr sz="2000" spc="-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00B050"/>
                </a:solidFill>
                <a:latin typeface="Times New Roman"/>
                <a:cs typeface="Times New Roman"/>
              </a:rPr>
              <a:t>charge</a:t>
            </a:r>
            <a:r>
              <a:rPr sz="2000" spc="-13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00B050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00B050"/>
                </a:solidFill>
                <a:latin typeface="Times New Roman"/>
                <a:cs typeface="Times New Roman"/>
              </a:rPr>
              <a:t>placed</a:t>
            </a:r>
            <a:r>
              <a:rPr lang="en-US" sz="2000" spc="-4" dirty="0" smtClean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imes New Roman"/>
                <a:cs typeface="Times New Roman"/>
              </a:rPr>
              <a:t>at</a:t>
            </a:r>
            <a:r>
              <a:rPr lang="en-US" sz="2000" spc="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000" spc="9" dirty="0">
                <a:solidFill>
                  <a:srgbClr val="00B05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9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imes New Roman"/>
                <a:cs typeface="Times New Roman"/>
              </a:rPr>
              <a:t>center</a:t>
            </a:r>
            <a:r>
              <a:rPr lang="en-US" sz="2000" spc="-13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000" spc="9" dirty="0">
                <a:solidFill>
                  <a:srgbClr val="00B050"/>
                </a:solidFill>
                <a:latin typeface="Times New Roman"/>
                <a:cs typeface="Times New Roman"/>
              </a:rPr>
              <a:t>of</a:t>
            </a:r>
            <a:r>
              <a:rPr lang="en-US" sz="2000" spc="-13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000" spc="9" dirty="0">
                <a:solidFill>
                  <a:srgbClr val="00B05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9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imes New Roman"/>
                <a:cs typeface="Times New Roman"/>
              </a:rPr>
              <a:t>sphere.</a:t>
            </a:r>
          </a:p>
          <a:p>
            <a:pPr marL="11206" marR="4483" indent="3922">
              <a:lnSpc>
                <a:spcPct val="126699"/>
              </a:lnSpc>
              <a:spcBef>
                <a:spcPts val="79"/>
              </a:spcBef>
              <a:tabLst>
                <a:tab pos="771006" algn="l"/>
              </a:tabLst>
            </a:pPr>
            <a:endParaRPr sz="2000" dirty="0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682213" y="4646482"/>
            <a:ext cx="4706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81494" y="689898"/>
                <a:ext cx="2955553" cy="695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494" y="689898"/>
                <a:ext cx="2955553" cy="6952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36876" y="1686164"/>
                <a:ext cx="2955553" cy="695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876" y="1686164"/>
                <a:ext cx="2955553" cy="6952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9360" y="3473228"/>
                <a:ext cx="28514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60" y="3473228"/>
                <a:ext cx="285148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23" r="-213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36876" y="3917980"/>
                <a:ext cx="3741665" cy="717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876" y="3917980"/>
                <a:ext cx="3741665" cy="7176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0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8893" y="572828"/>
                <a:ext cx="948314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 write ds as dr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limits Rand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write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93" y="572828"/>
                <a:ext cx="9483143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02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22857" y="1564364"/>
                <a:ext cx="2585580" cy="574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= -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57" y="1564364"/>
                <a:ext cx="2585580" cy="574644"/>
              </a:xfrm>
              <a:prstGeom prst="rect">
                <a:avLst/>
              </a:prstGeom>
              <a:blipFill rotWithShape="0">
                <a:blip r:embed="rId3"/>
                <a:stretch>
                  <a:fillRect b="-1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8893" y="2289697"/>
            <a:ext cx="10513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 at infinity and 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V(At R).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for the magnitude of the electric field   at the site of the test charge is given by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22857" y="3168144"/>
                <a:ext cx="1797608" cy="787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57" y="3168144"/>
                <a:ext cx="1797608" cy="7875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41499" y="4116300"/>
                <a:ext cx="3366627" cy="79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99" y="4116300"/>
                <a:ext cx="3366627" cy="7968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45755" y="5073689"/>
                <a:ext cx="2021515" cy="695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755" y="5073689"/>
                <a:ext cx="2021515" cy="6952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5755" y="5908727"/>
                <a:ext cx="1511761" cy="695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755" y="5908727"/>
                <a:ext cx="1511761" cy="6952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254880" y="6025521"/>
            <a:ext cx="4027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due to a point charge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4524" y="105508"/>
            <a:ext cx="569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DUE TO POINT CHARGE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0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1992" y="808715"/>
            <a:ext cx="142539" cy="141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2702635" y="2107200"/>
            <a:ext cx="142539" cy="141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4" name="object 4"/>
          <p:cNvGrpSpPr/>
          <p:nvPr/>
        </p:nvGrpSpPr>
        <p:grpSpPr>
          <a:xfrm>
            <a:off x="2326789" y="914399"/>
            <a:ext cx="1618129" cy="1225924"/>
            <a:chOff x="757427" y="1036319"/>
            <a:chExt cx="1833880" cy="1389380"/>
          </a:xfrm>
        </p:grpSpPr>
        <p:sp>
          <p:nvSpPr>
            <p:cNvPr id="5" name="object 5"/>
            <p:cNvSpPr/>
            <p:nvPr/>
          </p:nvSpPr>
          <p:spPr>
            <a:xfrm>
              <a:off x="757427" y="1581550"/>
              <a:ext cx="185928" cy="1606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71550" y="1036319"/>
              <a:ext cx="1619250" cy="1389380"/>
            </a:xfrm>
            <a:custGeom>
              <a:avLst/>
              <a:gdLst/>
              <a:ahLst/>
              <a:cxnLst/>
              <a:rect l="l" t="t" r="r" b="b"/>
              <a:pathLst>
                <a:path w="1619250" h="1389380">
                  <a:moveTo>
                    <a:pt x="28956" y="611886"/>
                  </a:moveTo>
                  <a:lnTo>
                    <a:pt x="0" y="611886"/>
                  </a:lnTo>
                  <a:lnTo>
                    <a:pt x="0" y="640080"/>
                  </a:lnTo>
                  <a:lnTo>
                    <a:pt x="28956" y="640080"/>
                  </a:lnTo>
                  <a:lnTo>
                    <a:pt x="28956" y="611886"/>
                  </a:lnTo>
                  <a:close/>
                </a:path>
                <a:path w="1619250" h="1389380">
                  <a:moveTo>
                    <a:pt x="86106" y="611886"/>
                  </a:moveTo>
                  <a:lnTo>
                    <a:pt x="57150" y="611886"/>
                  </a:lnTo>
                  <a:lnTo>
                    <a:pt x="57150" y="640080"/>
                  </a:lnTo>
                  <a:lnTo>
                    <a:pt x="86106" y="640080"/>
                  </a:lnTo>
                  <a:lnTo>
                    <a:pt x="86106" y="611886"/>
                  </a:lnTo>
                  <a:close/>
                </a:path>
                <a:path w="1619250" h="1389380">
                  <a:moveTo>
                    <a:pt x="143256" y="611886"/>
                  </a:moveTo>
                  <a:lnTo>
                    <a:pt x="114300" y="611886"/>
                  </a:lnTo>
                  <a:lnTo>
                    <a:pt x="114300" y="640080"/>
                  </a:lnTo>
                  <a:lnTo>
                    <a:pt x="143256" y="640080"/>
                  </a:lnTo>
                  <a:lnTo>
                    <a:pt x="143256" y="611886"/>
                  </a:lnTo>
                  <a:close/>
                </a:path>
                <a:path w="1619250" h="1389380">
                  <a:moveTo>
                    <a:pt x="200406" y="611886"/>
                  </a:moveTo>
                  <a:lnTo>
                    <a:pt x="171450" y="611886"/>
                  </a:lnTo>
                  <a:lnTo>
                    <a:pt x="171450" y="640080"/>
                  </a:lnTo>
                  <a:lnTo>
                    <a:pt x="200406" y="640080"/>
                  </a:lnTo>
                  <a:lnTo>
                    <a:pt x="200406" y="611886"/>
                  </a:lnTo>
                  <a:close/>
                </a:path>
                <a:path w="1619250" h="1389380">
                  <a:moveTo>
                    <a:pt x="257556" y="611886"/>
                  </a:moveTo>
                  <a:lnTo>
                    <a:pt x="228600" y="611886"/>
                  </a:lnTo>
                  <a:lnTo>
                    <a:pt x="228600" y="640080"/>
                  </a:lnTo>
                  <a:lnTo>
                    <a:pt x="257556" y="640080"/>
                  </a:lnTo>
                  <a:lnTo>
                    <a:pt x="257556" y="611886"/>
                  </a:lnTo>
                  <a:close/>
                </a:path>
                <a:path w="1619250" h="1389380">
                  <a:moveTo>
                    <a:pt x="314706" y="611886"/>
                  </a:moveTo>
                  <a:lnTo>
                    <a:pt x="285750" y="611886"/>
                  </a:lnTo>
                  <a:lnTo>
                    <a:pt x="285750" y="640080"/>
                  </a:lnTo>
                  <a:lnTo>
                    <a:pt x="314706" y="640080"/>
                  </a:lnTo>
                  <a:lnTo>
                    <a:pt x="314706" y="611886"/>
                  </a:lnTo>
                  <a:close/>
                </a:path>
                <a:path w="1619250" h="1389380">
                  <a:moveTo>
                    <a:pt x="371856" y="611886"/>
                  </a:moveTo>
                  <a:lnTo>
                    <a:pt x="342900" y="611886"/>
                  </a:lnTo>
                  <a:lnTo>
                    <a:pt x="342900" y="640080"/>
                  </a:lnTo>
                  <a:lnTo>
                    <a:pt x="371856" y="640080"/>
                  </a:lnTo>
                  <a:lnTo>
                    <a:pt x="371856" y="611886"/>
                  </a:lnTo>
                  <a:close/>
                </a:path>
                <a:path w="1619250" h="1389380">
                  <a:moveTo>
                    <a:pt x="400812" y="1373886"/>
                  </a:moveTo>
                  <a:lnTo>
                    <a:pt x="385572" y="1349502"/>
                  </a:lnTo>
                  <a:lnTo>
                    <a:pt x="361188" y="1364742"/>
                  </a:lnTo>
                  <a:lnTo>
                    <a:pt x="376428" y="1389126"/>
                  </a:lnTo>
                  <a:lnTo>
                    <a:pt x="400812" y="1373886"/>
                  </a:lnTo>
                  <a:close/>
                </a:path>
                <a:path w="1619250" h="1389380">
                  <a:moveTo>
                    <a:pt x="429006" y="611886"/>
                  </a:moveTo>
                  <a:lnTo>
                    <a:pt x="400050" y="611886"/>
                  </a:lnTo>
                  <a:lnTo>
                    <a:pt x="400050" y="640080"/>
                  </a:lnTo>
                  <a:lnTo>
                    <a:pt x="429006" y="640080"/>
                  </a:lnTo>
                  <a:lnTo>
                    <a:pt x="429006" y="611886"/>
                  </a:lnTo>
                  <a:close/>
                </a:path>
                <a:path w="1619250" h="1389380">
                  <a:moveTo>
                    <a:pt x="448818" y="1343406"/>
                  </a:moveTo>
                  <a:lnTo>
                    <a:pt x="433578" y="1319784"/>
                  </a:lnTo>
                  <a:lnTo>
                    <a:pt x="409194" y="1334262"/>
                  </a:lnTo>
                  <a:lnTo>
                    <a:pt x="424434" y="1358646"/>
                  </a:lnTo>
                  <a:lnTo>
                    <a:pt x="448818" y="1343406"/>
                  </a:lnTo>
                  <a:close/>
                </a:path>
                <a:path w="1619250" h="1389380">
                  <a:moveTo>
                    <a:pt x="486156" y="611886"/>
                  </a:moveTo>
                  <a:lnTo>
                    <a:pt x="457200" y="611886"/>
                  </a:lnTo>
                  <a:lnTo>
                    <a:pt x="457200" y="640080"/>
                  </a:lnTo>
                  <a:lnTo>
                    <a:pt x="486156" y="640080"/>
                  </a:lnTo>
                  <a:lnTo>
                    <a:pt x="486156" y="611886"/>
                  </a:lnTo>
                  <a:close/>
                </a:path>
                <a:path w="1619250" h="1389380">
                  <a:moveTo>
                    <a:pt x="497586" y="1313688"/>
                  </a:moveTo>
                  <a:lnTo>
                    <a:pt x="482346" y="1289304"/>
                  </a:lnTo>
                  <a:lnTo>
                    <a:pt x="457962" y="1304544"/>
                  </a:lnTo>
                  <a:lnTo>
                    <a:pt x="473202" y="1328928"/>
                  </a:lnTo>
                  <a:lnTo>
                    <a:pt x="497586" y="1313688"/>
                  </a:lnTo>
                  <a:close/>
                </a:path>
                <a:path w="1619250" h="1389380">
                  <a:moveTo>
                    <a:pt x="543306" y="611886"/>
                  </a:moveTo>
                  <a:lnTo>
                    <a:pt x="514350" y="611886"/>
                  </a:lnTo>
                  <a:lnTo>
                    <a:pt x="514350" y="640080"/>
                  </a:lnTo>
                  <a:lnTo>
                    <a:pt x="543306" y="640080"/>
                  </a:lnTo>
                  <a:lnTo>
                    <a:pt x="543306" y="611886"/>
                  </a:lnTo>
                  <a:close/>
                </a:path>
                <a:path w="1619250" h="1389380">
                  <a:moveTo>
                    <a:pt x="545592" y="1283208"/>
                  </a:moveTo>
                  <a:lnTo>
                    <a:pt x="530352" y="1258824"/>
                  </a:lnTo>
                  <a:lnTo>
                    <a:pt x="506730" y="1274064"/>
                  </a:lnTo>
                  <a:lnTo>
                    <a:pt x="521970" y="1298448"/>
                  </a:lnTo>
                  <a:lnTo>
                    <a:pt x="545592" y="1283208"/>
                  </a:lnTo>
                  <a:close/>
                </a:path>
                <a:path w="1619250" h="1389380">
                  <a:moveTo>
                    <a:pt x="594360" y="1252728"/>
                  </a:moveTo>
                  <a:lnTo>
                    <a:pt x="579120" y="1228344"/>
                  </a:lnTo>
                  <a:lnTo>
                    <a:pt x="554736" y="1243584"/>
                  </a:lnTo>
                  <a:lnTo>
                    <a:pt x="569976" y="1267968"/>
                  </a:lnTo>
                  <a:lnTo>
                    <a:pt x="594360" y="1252728"/>
                  </a:lnTo>
                  <a:close/>
                </a:path>
                <a:path w="1619250" h="1389380">
                  <a:moveTo>
                    <a:pt x="600456" y="611886"/>
                  </a:moveTo>
                  <a:lnTo>
                    <a:pt x="571500" y="611886"/>
                  </a:lnTo>
                  <a:lnTo>
                    <a:pt x="571500" y="640080"/>
                  </a:lnTo>
                  <a:lnTo>
                    <a:pt x="600456" y="640080"/>
                  </a:lnTo>
                  <a:lnTo>
                    <a:pt x="600456" y="611886"/>
                  </a:lnTo>
                  <a:close/>
                </a:path>
                <a:path w="1619250" h="1389380">
                  <a:moveTo>
                    <a:pt x="643128" y="1222248"/>
                  </a:moveTo>
                  <a:lnTo>
                    <a:pt x="627888" y="1198626"/>
                  </a:lnTo>
                  <a:lnTo>
                    <a:pt x="603504" y="1213104"/>
                  </a:lnTo>
                  <a:lnTo>
                    <a:pt x="618744" y="1237488"/>
                  </a:lnTo>
                  <a:lnTo>
                    <a:pt x="643128" y="1222248"/>
                  </a:lnTo>
                  <a:close/>
                </a:path>
                <a:path w="1619250" h="1389380">
                  <a:moveTo>
                    <a:pt x="657606" y="611886"/>
                  </a:moveTo>
                  <a:lnTo>
                    <a:pt x="628650" y="611886"/>
                  </a:lnTo>
                  <a:lnTo>
                    <a:pt x="628650" y="640080"/>
                  </a:lnTo>
                  <a:lnTo>
                    <a:pt x="657606" y="640080"/>
                  </a:lnTo>
                  <a:lnTo>
                    <a:pt x="657606" y="611886"/>
                  </a:lnTo>
                  <a:close/>
                </a:path>
                <a:path w="1619250" h="1389380">
                  <a:moveTo>
                    <a:pt x="678942" y="18288"/>
                  </a:moveTo>
                  <a:lnTo>
                    <a:pt x="676656" y="9144"/>
                  </a:lnTo>
                  <a:lnTo>
                    <a:pt x="670560" y="4572"/>
                  </a:lnTo>
                  <a:lnTo>
                    <a:pt x="663702" y="0"/>
                  </a:lnTo>
                  <a:lnTo>
                    <a:pt x="654558" y="2286"/>
                  </a:lnTo>
                  <a:lnTo>
                    <a:pt x="650748" y="8382"/>
                  </a:lnTo>
                  <a:lnTo>
                    <a:pt x="646176" y="15240"/>
                  </a:lnTo>
                  <a:lnTo>
                    <a:pt x="647700" y="24384"/>
                  </a:lnTo>
                  <a:lnTo>
                    <a:pt x="654558" y="28194"/>
                  </a:lnTo>
                  <a:lnTo>
                    <a:pt x="660654" y="32766"/>
                  </a:lnTo>
                  <a:lnTo>
                    <a:pt x="669798" y="31242"/>
                  </a:lnTo>
                  <a:lnTo>
                    <a:pt x="674370" y="24384"/>
                  </a:lnTo>
                  <a:lnTo>
                    <a:pt x="678942" y="18288"/>
                  </a:lnTo>
                  <a:close/>
                </a:path>
                <a:path w="1619250" h="1389380">
                  <a:moveTo>
                    <a:pt x="691134" y="1192530"/>
                  </a:moveTo>
                  <a:lnTo>
                    <a:pt x="675894" y="1168146"/>
                  </a:lnTo>
                  <a:lnTo>
                    <a:pt x="651510" y="1183386"/>
                  </a:lnTo>
                  <a:lnTo>
                    <a:pt x="666750" y="1207770"/>
                  </a:lnTo>
                  <a:lnTo>
                    <a:pt x="691134" y="1192530"/>
                  </a:lnTo>
                  <a:close/>
                </a:path>
                <a:path w="1619250" h="1389380">
                  <a:moveTo>
                    <a:pt x="714756" y="611886"/>
                  </a:moveTo>
                  <a:lnTo>
                    <a:pt x="685800" y="611886"/>
                  </a:lnTo>
                  <a:lnTo>
                    <a:pt x="685800" y="640080"/>
                  </a:lnTo>
                  <a:lnTo>
                    <a:pt x="714756" y="640080"/>
                  </a:lnTo>
                  <a:lnTo>
                    <a:pt x="714756" y="611886"/>
                  </a:lnTo>
                  <a:close/>
                </a:path>
                <a:path w="1619250" h="1389380">
                  <a:moveTo>
                    <a:pt x="726186" y="49530"/>
                  </a:moveTo>
                  <a:lnTo>
                    <a:pt x="724662" y="41148"/>
                  </a:lnTo>
                  <a:lnTo>
                    <a:pt x="710946" y="32004"/>
                  </a:lnTo>
                  <a:lnTo>
                    <a:pt x="702564" y="33528"/>
                  </a:lnTo>
                  <a:lnTo>
                    <a:pt x="693420" y="47244"/>
                  </a:lnTo>
                  <a:lnTo>
                    <a:pt x="695706" y="55626"/>
                  </a:lnTo>
                  <a:lnTo>
                    <a:pt x="701802" y="60198"/>
                  </a:lnTo>
                  <a:lnTo>
                    <a:pt x="708660" y="64770"/>
                  </a:lnTo>
                  <a:lnTo>
                    <a:pt x="717804" y="62484"/>
                  </a:lnTo>
                  <a:lnTo>
                    <a:pt x="721614" y="56388"/>
                  </a:lnTo>
                  <a:lnTo>
                    <a:pt x="726186" y="49530"/>
                  </a:lnTo>
                  <a:close/>
                </a:path>
                <a:path w="1619250" h="1389380">
                  <a:moveTo>
                    <a:pt x="739902" y="1162050"/>
                  </a:moveTo>
                  <a:lnTo>
                    <a:pt x="724662" y="1137666"/>
                  </a:lnTo>
                  <a:lnTo>
                    <a:pt x="700278" y="1152906"/>
                  </a:lnTo>
                  <a:lnTo>
                    <a:pt x="715518" y="1177290"/>
                  </a:lnTo>
                  <a:lnTo>
                    <a:pt x="739902" y="1162050"/>
                  </a:lnTo>
                  <a:close/>
                </a:path>
                <a:path w="1619250" h="1389380">
                  <a:moveTo>
                    <a:pt x="771906" y="611886"/>
                  </a:moveTo>
                  <a:lnTo>
                    <a:pt x="742950" y="611886"/>
                  </a:lnTo>
                  <a:lnTo>
                    <a:pt x="742950" y="640080"/>
                  </a:lnTo>
                  <a:lnTo>
                    <a:pt x="771906" y="640080"/>
                  </a:lnTo>
                  <a:lnTo>
                    <a:pt x="771906" y="611886"/>
                  </a:lnTo>
                  <a:close/>
                </a:path>
                <a:path w="1619250" h="1389380">
                  <a:moveTo>
                    <a:pt x="773430" y="81534"/>
                  </a:moveTo>
                  <a:lnTo>
                    <a:pt x="771906" y="72390"/>
                  </a:lnTo>
                  <a:lnTo>
                    <a:pt x="765810" y="67818"/>
                  </a:lnTo>
                  <a:lnTo>
                    <a:pt x="765048" y="67818"/>
                  </a:lnTo>
                  <a:lnTo>
                    <a:pt x="758952" y="64008"/>
                  </a:lnTo>
                  <a:lnTo>
                    <a:pt x="749808" y="65532"/>
                  </a:lnTo>
                  <a:lnTo>
                    <a:pt x="745236" y="72390"/>
                  </a:lnTo>
                  <a:lnTo>
                    <a:pt x="741426" y="78486"/>
                  </a:lnTo>
                  <a:lnTo>
                    <a:pt x="742950" y="87630"/>
                  </a:lnTo>
                  <a:lnTo>
                    <a:pt x="749808" y="92202"/>
                  </a:lnTo>
                  <a:lnTo>
                    <a:pt x="755904" y="96012"/>
                  </a:lnTo>
                  <a:lnTo>
                    <a:pt x="765048" y="94488"/>
                  </a:lnTo>
                  <a:lnTo>
                    <a:pt x="769620" y="87630"/>
                  </a:lnTo>
                  <a:lnTo>
                    <a:pt x="773430" y="81534"/>
                  </a:lnTo>
                  <a:close/>
                </a:path>
                <a:path w="1619250" h="1389380">
                  <a:moveTo>
                    <a:pt x="787908" y="1131570"/>
                  </a:moveTo>
                  <a:lnTo>
                    <a:pt x="772668" y="1107186"/>
                  </a:lnTo>
                  <a:lnTo>
                    <a:pt x="749046" y="1122426"/>
                  </a:lnTo>
                  <a:lnTo>
                    <a:pt x="764286" y="1146810"/>
                  </a:lnTo>
                  <a:lnTo>
                    <a:pt x="787908" y="1131570"/>
                  </a:lnTo>
                  <a:close/>
                </a:path>
                <a:path w="1619250" h="1389380">
                  <a:moveTo>
                    <a:pt x="821436" y="112776"/>
                  </a:moveTo>
                  <a:lnTo>
                    <a:pt x="819912" y="104394"/>
                  </a:lnTo>
                  <a:lnTo>
                    <a:pt x="806196" y="95250"/>
                  </a:lnTo>
                  <a:lnTo>
                    <a:pt x="797814" y="97536"/>
                  </a:lnTo>
                  <a:lnTo>
                    <a:pt x="793242" y="103632"/>
                  </a:lnTo>
                  <a:lnTo>
                    <a:pt x="788670" y="110490"/>
                  </a:lnTo>
                  <a:lnTo>
                    <a:pt x="790956" y="118872"/>
                  </a:lnTo>
                  <a:lnTo>
                    <a:pt x="797052" y="123444"/>
                  </a:lnTo>
                  <a:lnTo>
                    <a:pt x="803910" y="128016"/>
                  </a:lnTo>
                  <a:lnTo>
                    <a:pt x="812292" y="126492"/>
                  </a:lnTo>
                  <a:lnTo>
                    <a:pt x="821436" y="112776"/>
                  </a:lnTo>
                  <a:close/>
                </a:path>
                <a:path w="1619250" h="1389380">
                  <a:moveTo>
                    <a:pt x="829056" y="611886"/>
                  </a:moveTo>
                  <a:lnTo>
                    <a:pt x="800100" y="611886"/>
                  </a:lnTo>
                  <a:lnTo>
                    <a:pt x="800100" y="640080"/>
                  </a:lnTo>
                  <a:lnTo>
                    <a:pt x="829056" y="640080"/>
                  </a:lnTo>
                  <a:lnTo>
                    <a:pt x="829056" y="611886"/>
                  </a:lnTo>
                  <a:close/>
                </a:path>
                <a:path w="1619250" h="1389380">
                  <a:moveTo>
                    <a:pt x="836676" y="1101090"/>
                  </a:moveTo>
                  <a:lnTo>
                    <a:pt x="821436" y="1077468"/>
                  </a:lnTo>
                  <a:lnTo>
                    <a:pt x="797052" y="1091946"/>
                  </a:lnTo>
                  <a:lnTo>
                    <a:pt x="812292" y="1116330"/>
                  </a:lnTo>
                  <a:lnTo>
                    <a:pt x="836676" y="1101090"/>
                  </a:lnTo>
                  <a:close/>
                </a:path>
                <a:path w="1619250" h="1389380">
                  <a:moveTo>
                    <a:pt x="868680" y="144780"/>
                  </a:moveTo>
                  <a:lnTo>
                    <a:pt x="867156" y="135636"/>
                  </a:lnTo>
                  <a:lnTo>
                    <a:pt x="860298" y="131826"/>
                  </a:lnTo>
                  <a:lnTo>
                    <a:pt x="854202" y="127254"/>
                  </a:lnTo>
                  <a:lnTo>
                    <a:pt x="845058" y="128778"/>
                  </a:lnTo>
                  <a:lnTo>
                    <a:pt x="840486" y="135636"/>
                  </a:lnTo>
                  <a:lnTo>
                    <a:pt x="836676" y="141732"/>
                  </a:lnTo>
                  <a:lnTo>
                    <a:pt x="838200" y="150876"/>
                  </a:lnTo>
                  <a:lnTo>
                    <a:pt x="845058" y="155448"/>
                  </a:lnTo>
                  <a:lnTo>
                    <a:pt x="851154" y="160020"/>
                  </a:lnTo>
                  <a:lnTo>
                    <a:pt x="860298" y="157734"/>
                  </a:lnTo>
                  <a:lnTo>
                    <a:pt x="864870" y="151638"/>
                  </a:lnTo>
                  <a:lnTo>
                    <a:pt x="868680" y="144780"/>
                  </a:lnTo>
                  <a:close/>
                </a:path>
                <a:path w="1619250" h="1389380">
                  <a:moveTo>
                    <a:pt x="885444" y="1071372"/>
                  </a:moveTo>
                  <a:lnTo>
                    <a:pt x="870204" y="1046988"/>
                  </a:lnTo>
                  <a:lnTo>
                    <a:pt x="845820" y="1062228"/>
                  </a:lnTo>
                  <a:lnTo>
                    <a:pt x="861060" y="1086612"/>
                  </a:lnTo>
                  <a:lnTo>
                    <a:pt x="885444" y="1071372"/>
                  </a:lnTo>
                  <a:close/>
                </a:path>
                <a:path w="1619250" h="1389380">
                  <a:moveTo>
                    <a:pt x="886206" y="611886"/>
                  </a:moveTo>
                  <a:lnTo>
                    <a:pt x="857250" y="611886"/>
                  </a:lnTo>
                  <a:lnTo>
                    <a:pt x="857250" y="640080"/>
                  </a:lnTo>
                  <a:lnTo>
                    <a:pt x="886206" y="640080"/>
                  </a:lnTo>
                  <a:lnTo>
                    <a:pt x="886206" y="611886"/>
                  </a:lnTo>
                  <a:close/>
                </a:path>
                <a:path w="1619250" h="1389380">
                  <a:moveTo>
                    <a:pt x="916686" y="176784"/>
                  </a:moveTo>
                  <a:lnTo>
                    <a:pt x="914400" y="167640"/>
                  </a:lnTo>
                  <a:lnTo>
                    <a:pt x="908304" y="163068"/>
                  </a:lnTo>
                  <a:lnTo>
                    <a:pt x="901446" y="158496"/>
                  </a:lnTo>
                  <a:lnTo>
                    <a:pt x="893064" y="160782"/>
                  </a:lnTo>
                  <a:lnTo>
                    <a:pt x="888492" y="166878"/>
                  </a:lnTo>
                  <a:lnTo>
                    <a:pt x="883920" y="173736"/>
                  </a:lnTo>
                  <a:lnTo>
                    <a:pt x="885444" y="182880"/>
                  </a:lnTo>
                  <a:lnTo>
                    <a:pt x="892302" y="186690"/>
                  </a:lnTo>
                  <a:lnTo>
                    <a:pt x="899160" y="191262"/>
                  </a:lnTo>
                  <a:lnTo>
                    <a:pt x="907542" y="189738"/>
                  </a:lnTo>
                  <a:lnTo>
                    <a:pt x="912114" y="182880"/>
                  </a:lnTo>
                  <a:lnTo>
                    <a:pt x="916686" y="176784"/>
                  </a:lnTo>
                  <a:close/>
                </a:path>
                <a:path w="1619250" h="1389380">
                  <a:moveTo>
                    <a:pt x="933450" y="1040892"/>
                  </a:moveTo>
                  <a:lnTo>
                    <a:pt x="918210" y="1016508"/>
                  </a:lnTo>
                  <a:lnTo>
                    <a:pt x="893826" y="1031748"/>
                  </a:lnTo>
                  <a:lnTo>
                    <a:pt x="909066" y="1056132"/>
                  </a:lnTo>
                  <a:lnTo>
                    <a:pt x="933450" y="1040892"/>
                  </a:lnTo>
                  <a:close/>
                </a:path>
                <a:path w="1619250" h="1389380">
                  <a:moveTo>
                    <a:pt x="943356" y="611886"/>
                  </a:moveTo>
                  <a:lnTo>
                    <a:pt x="914400" y="611886"/>
                  </a:lnTo>
                  <a:lnTo>
                    <a:pt x="914400" y="640080"/>
                  </a:lnTo>
                  <a:lnTo>
                    <a:pt x="943356" y="640080"/>
                  </a:lnTo>
                  <a:lnTo>
                    <a:pt x="943356" y="611886"/>
                  </a:lnTo>
                  <a:close/>
                </a:path>
                <a:path w="1619250" h="1389380">
                  <a:moveTo>
                    <a:pt x="963930" y="208026"/>
                  </a:moveTo>
                  <a:lnTo>
                    <a:pt x="962406" y="199644"/>
                  </a:lnTo>
                  <a:lnTo>
                    <a:pt x="955548" y="195072"/>
                  </a:lnTo>
                  <a:lnTo>
                    <a:pt x="949452" y="190500"/>
                  </a:lnTo>
                  <a:lnTo>
                    <a:pt x="940308" y="192024"/>
                  </a:lnTo>
                  <a:lnTo>
                    <a:pt x="931164" y="205740"/>
                  </a:lnTo>
                  <a:lnTo>
                    <a:pt x="933450" y="214122"/>
                  </a:lnTo>
                  <a:lnTo>
                    <a:pt x="939546" y="218694"/>
                  </a:lnTo>
                  <a:lnTo>
                    <a:pt x="946404" y="223266"/>
                  </a:lnTo>
                  <a:lnTo>
                    <a:pt x="955548" y="220980"/>
                  </a:lnTo>
                  <a:lnTo>
                    <a:pt x="959358" y="214884"/>
                  </a:lnTo>
                  <a:lnTo>
                    <a:pt x="963930" y="208026"/>
                  </a:lnTo>
                  <a:close/>
                </a:path>
                <a:path w="1619250" h="1389380">
                  <a:moveTo>
                    <a:pt x="982218" y="1010412"/>
                  </a:moveTo>
                  <a:lnTo>
                    <a:pt x="966978" y="986028"/>
                  </a:lnTo>
                  <a:lnTo>
                    <a:pt x="942594" y="1001268"/>
                  </a:lnTo>
                  <a:lnTo>
                    <a:pt x="957834" y="1025652"/>
                  </a:lnTo>
                  <a:lnTo>
                    <a:pt x="982218" y="1010412"/>
                  </a:lnTo>
                  <a:close/>
                </a:path>
                <a:path w="1619250" h="1389380">
                  <a:moveTo>
                    <a:pt x="1000506" y="611886"/>
                  </a:moveTo>
                  <a:lnTo>
                    <a:pt x="971550" y="611886"/>
                  </a:lnTo>
                  <a:lnTo>
                    <a:pt x="971550" y="640080"/>
                  </a:lnTo>
                  <a:lnTo>
                    <a:pt x="1000506" y="640080"/>
                  </a:lnTo>
                  <a:lnTo>
                    <a:pt x="1000506" y="611886"/>
                  </a:lnTo>
                  <a:close/>
                </a:path>
                <a:path w="1619250" h="1389380">
                  <a:moveTo>
                    <a:pt x="1011936" y="240030"/>
                  </a:moveTo>
                  <a:lnTo>
                    <a:pt x="1009650" y="230886"/>
                  </a:lnTo>
                  <a:lnTo>
                    <a:pt x="1003554" y="227076"/>
                  </a:lnTo>
                  <a:lnTo>
                    <a:pt x="1003554" y="226314"/>
                  </a:lnTo>
                  <a:lnTo>
                    <a:pt x="996696" y="222504"/>
                  </a:lnTo>
                  <a:lnTo>
                    <a:pt x="987552" y="224028"/>
                  </a:lnTo>
                  <a:lnTo>
                    <a:pt x="983742" y="230886"/>
                  </a:lnTo>
                  <a:lnTo>
                    <a:pt x="979170" y="236982"/>
                  </a:lnTo>
                  <a:lnTo>
                    <a:pt x="980694" y="246126"/>
                  </a:lnTo>
                  <a:lnTo>
                    <a:pt x="987552" y="250698"/>
                  </a:lnTo>
                  <a:lnTo>
                    <a:pt x="994410" y="254508"/>
                  </a:lnTo>
                  <a:lnTo>
                    <a:pt x="1002792" y="252984"/>
                  </a:lnTo>
                  <a:lnTo>
                    <a:pt x="1007364" y="246888"/>
                  </a:lnTo>
                  <a:lnTo>
                    <a:pt x="1011936" y="240030"/>
                  </a:lnTo>
                  <a:close/>
                </a:path>
                <a:path w="1619250" h="1389380">
                  <a:moveTo>
                    <a:pt x="1030224" y="979932"/>
                  </a:moveTo>
                  <a:lnTo>
                    <a:pt x="1014984" y="956310"/>
                  </a:lnTo>
                  <a:lnTo>
                    <a:pt x="991362" y="970788"/>
                  </a:lnTo>
                  <a:lnTo>
                    <a:pt x="1006602" y="995172"/>
                  </a:lnTo>
                  <a:lnTo>
                    <a:pt x="1030224" y="979932"/>
                  </a:lnTo>
                  <a:close/>
                </a:path>
                <a:path w="1619250" h="1389380">
                  <a:moveTo>
                    <a:pt x="1057656" y="611886"/>
                  </a:moveTo>
                  <a:lnTo>
                    <a:pt x="1028700" y="611886"/>
                  </a:lnTo>
                  <a:lnTo>
                    <a:pt x="1028700" y="640080"/>
                  </a:lnTo>
                  <a:lnTo>
                    <a:pt x="1057656" y="640080"/>
                  </a:lnTo>
                  <a:lnTo>
                    <a:pt x="1057656" y="611886"/>
                  </a:lnTo>
                  <a:close/>
                </a:path>
                <a:path w="1619250" h="1389380">
                  <a:moveTo>
                    <a:pt x="1059180" y="272034"/>
                  </a:moveTo>
                  <a:lnTo>
                    <a:pt x="1057656" y="262890"/>
                  </a:lnTo>
                  <a:lnTo>
                    <a:pt x="1043940" y="253746"/>
                  </a:lnTo>
                  <a:lnTo>
                    <a:pt x="1035558" y="256032"/>
                  </a:lnTo>
                  <a:lnTo>
                    <a:pt x="1030986" y="262128"/>
                  </a:lnTo>
                  <a:lnTo>
                    <a:pt x="1026414" y="268986"/>
                  </a:lnTo>
                  <a:lnTo>
                    <a:pt x="1028700" y="278130"/>
                  </a:lnTo>
                  <a:lnTo>
                    <a:pt x="1034796" y="281940"/>
                  </a:lnTo>
                  <a:lnTo>
                    <a:pt x="1041654" y="286512"/>
                  </a:lnTo>
                  <a:lnTo>
                    <a:pt x="1050798" y="284988"/>
                  </a:lnTo>
                  <a:lnTo>
                    <a:pt x="1054608" y="278130"/>
                  </a:lnTo>
                  <a:lnTo>
                    <a:pt x="1059180" y="272034"/>
                  </a:lnTo>
                  <a:close/>
                </a:path>
                <a:path w="1619250" h="1389380">
                  <a:moveTo>
                    <a:pt x="1078992" y="950214"/>
                  </a:moveTo>
                  <a:lnTo>
                    <a:pt x="1063752" y="925830"/>
                  </a:lnTo>
                  <a:lnTo>
                    <a:pt x="1039368" y="941070"/>
                  </a:lnTo>
                  <a:lnTo>
                    <a:pt x="1054608" y="965454"/>
                  </a:lnTo>
                  <a:lnTo>
                    <a:pt x="1078992" y="950214"/>
                  </a:lnTo>
                  <a:close/>
                </a:path>
                <a:path w="1619250" h="1389380">
                  <a:moveTo>
                    <a:pt x="1107186" y="303276"/>
                  </a:moveTo>
                  <a:lnTo>
                    <a:pt x="1104900" y="294132"/>
                  </a:lnTo>
                  <a:lnTo>
                    <a:pt x="1098804" y="290322"/>
                  </a:lnTo>
                  <a:lnTo>
                    <a:pt x="1091946" y="285750"/>
                  </a:lnTo>
                  <a:lnTo>
                    <a:pt x="1082802" y="287274"/>
                  </a:lnTo>
                  <a:lnTo>
                    <a:pt x="1078992" y="294132"/>
                  </a:lnTo>
                  <a:lnTo>
                    <a:pt x="1074420" y="300990"/>
                  </a:lnTo>
                  <a:lnTo>
                    <a:pt x="1075944" y="309372"/>
                  </a:lnTo>
                  <a:lnTo>
                    <a:pt x="1082802" y="313944"/>
                  </a:lnTo>
                  <a:lnTo>
                    <a:pt x="1088898" y="318516"/>
                  </a:lnTo>
                  <a:lnTo>
                    <a:pt x="1098042" y="316230"/>
                  </a:lnTo>
                  <a:lnTo>
                    <a:pt x="1102614" y="310134"/>
                  </a:lnTo>
                  <a:lnTo>
                    <a:pt x="1107186" y="303276"/>
                  </a:lnTo>
                  <a:close/>
                </a:path>
                <a:path w="1619250" h="1389380">
                  <a:moveTo>
                    <a:pt x="1114806" y="611886"/>
                  </a:moveTo>
                  <a:lnTo>
                    <a:pt x="1085850" y="611886"/>
                  </a:lnTo>
                  <a:lnTo>
                    <a:pt x="1085850" y="640080"/>
                  </a:lnTo>
                  <a:lnTo>
                    <a:pt x="1114806" y="640080"/>
                  </a:lnTo>
                  <a:lnTo>
                    <a:pt x="1114806" y="611886"/>
                  </a:lnTo>
                  <a:close/>
                </a:path>
                <a:path w="1619250" h="1389380">
                  <a:moveTo>
                    <a:pt x="1127760" y="919734"/>
                  </a:moveTo>
                  <a:lnTo>
                    <a:pt x="1112520" y="895350"/>
                  </a:lnTo>
                  <a:lnTo>
                    <a:pt x="1088136" y="910590"/>
                  </a:lnTo>
                  <a:lnTo>
                    <a:pt x="1103376" y="934974"/>
                  </a:lnTo>
                  <a:lnTo>
                    <a:pt x="1127760" y="919734"/>
                  </a:lnTo>
                  <a:close/>
                </a:path>
                <a:path w="1619250" h="1389380">
                  <a:moveTo>
                    <a:pt x="1154430" y="335280"/>
                  </a:moveTo>
                  <a:lnTo>
                    <a:pt x="1152906" y="326136"/>
                  </a:lnTo>
                  <a:lnTo>
                    <a:pt x="1146048" y="321564"/>
                  </a:lnTo>
                  <a:lnTo>
                    <a:pt x="1139190" y="317754"/>
                  </a:lnTo>
                  <a:lnTo>
                    <a:pt x="1130808" y="319278"/>
                  </a:lnTo>
                  <a:lnTo>
                    <a:pt x="1126236" y="326136"/>
                  </a:lnTo>
                  <a:lnTo>
                    <a:pt x="1121664" y="332232"/>
                  </a:lnTo>
                  <a:lnTo>
                    <a:pt x="1123950" y="341376"/>
                  </a:lnTo>
                  <a:lnTo>
                    <a:pt x="1130046" y="345948"/>
                  </a:lnTo>
                  <a:lnTo>
                    <a:pt x="1136904" y="349758"/>
                  </a:lnTo>
                  <a:lnTo>
                    <a:pt x="1145286" y="348234"/>
                  </a:lnTo>
                  <a:lnTo>
                    <a:pt x="1149858" y="341376"/>
                  </a:lnTo>
                  <a:lnTo>
                    <a:pt x="1154430" y="335280"/>
                  </a:lnTo>
                  <a:close/>
                </a:path>
                <a:path w="1619250" h="1389380">
                  <a:moveTo>
                    <a:pt x="1171956" y="611886"/>
                  </a:moveTo>
                  <a:lnTo>
                    <a:pt x="1143000" y="611886"/>
                  </a:lnTo>
                  <a:lnTo>
                    <a:pt x="1143000" y="640080"/>
                  </a:lnTo>
                  <a:lnTo>
                    <a:pt x="1171956" y="640080"/>
                  </a:lnTo>
                  <a:lnTo>
                    <a:pt x="1171956" y="611886"/>
                  </a:lnTo>
                  <a:close/>
                </a:path>
                <a:path w="1619250" h="1389380">
                  <a:moveTo>
                    <a:pt x="1175766" y="889254"/>
                  </a:moveTo>
                  <a:lnTo>
                    <a:pt x="1160526" y="864870"/>
                  </a:lnTo>
                  <a:lnTo>
                    <a:pt x="1136142" y="880110"/>
                  </a:lnTo>
                  <a:lnTo>
                    <a:pt x="1151382" y="904494"/>
                  </a:lnTo>
                  <a:lnTo>
                    <a:pt x="1175766" y="889254"/>
                  </a:lnTo>
                  <a:close/>
                </a:path>
                <a:path w="1619250" h="1389380">
                  <a:moveTo>
                    <a:pt x="1201674" y="366522"/>
                  </a:moveTo>
                  <a:lnTo>
                    <a:pt x="1200150" y="358140"/>
                  </a:lnTo>
                  <a:lnTo>
                    <a:pt x="1193292" y="353568"/>
                  </a:lnTo>
                  <a:lnTo>
                    <a:pt x="1187196" y="348996"/>
                  </a:lnTo>
                  <a:lnTo>
                    <a:pt x="1178052" y="351282"/>
                  </a:lnTo>
                  <a:lnTo>
                    <a:pt x="1173480" y="357378"/>
                  </a:lnTo>
                  <a:lnTo>
                    <a:pt x="1169670" y="364236"/>
                  </a:lnTo>
                  <a:lnTo>
                    <a:pt x="1171194" y="372618"/>
                  </a:lnTo>
                  <a:lnTo>
                    <a:pt x="1178052" y="377190"/>
                  </a:lnTo>
                  <a:lnTo>
                    <a:pt x="1184148" y="381762"/>
                  </a:lnTo>
                  <a:lnTo>
                    <a:pt x="1193292" y="380238"/>
                  </a:lnTo>
                  <a:lnTo>
                    <a:pt x="1197864" y="373380"/>
                  </a:lnTo>
                  <a:lnTo>
                    <a:pt x="1201674" y="366522"/>
                  </a:lnTo>
                  <a:close/>
                </a:path>
                <a:path w="1619250" h="1389380">
                  <a:moveTo>
                    <a:pt x="1224534" y="858774"/>
                  </a:moveTo>
                  <a:lnTo>
                    <a:pt x="1209294" y="835152"/>
                  </a:lnTo>
                  <a:lnTo>
                    <a:pt x="1184910" y="849630"/>
                  </a:lnTo>
                  <a:lnTo>
                    <a:pt x="1200150" y="874014"/>
                  </a:lnTo>
                  <a:lnTo>
                    <a:pt x="1224534" y="858774"/>
                  </a:lnTo>
                  <a:close/>
                </a:path>
                <a:path w="1619250" h="1389380">
                  <a:moveTo>
                    <a:pt x="1229106" y="611886"/>
                  </a:moveTo>
                  <a:lnTo>
                    <a:pt x="1200150" y="611886"/>
                  </a:lnTo>
                  <a:lnTo>
                    <a:pt x="1200150" y="640080"/>
                  </a:lnTo>
                  <a:lnTo>
                    <a:pt x="1229106" y="640080"/>
                  </a:lnTo>
                  <a:lnTo>
                    <a:pt x="1229106" y="611886"/>
                  </a:lnTo>
                  <a:close/>
                </a:path>
                <a:path w="1619250" h="1389380">
                  <a:moveTo>
                    <a:pt x="1249680" y="398526"/>
                  </a:moveTo>
                  <a:lnTo>
                    <a:pt x="1247394" y="389382"/>
                  </a:lnTo>
                  <a:lnTo>
                    <a:pt x="1241298" y="385572"/>
                  </a:lnTo>
                  <a:lnTo>
                    <a:pt x="1234440" y="381000"/>
                  </a:lnTo>
                  <a:lnTo>
                    <a:pt x="1226058" y="382524"/>
                  </a:lnTo>
                  <a:lnTo>
                    <a:pt x="1221486" y="389382"/>
                  </a:lnTo>
                  <a:lnTo>
                    <a:pt x="1216914" y="395478"/>
                  </a:lnTo>
                  <a:lnTo>
                    <a:pt x="1218438" y="404622"/>
                  </a:lnTo>
                  <a:lnTo>
                    <a:pt x="1232154" y="413766"/>
                  </a:lnTo>
                  <a:lnTo>
                    <a:pt x="1240536" y="411480"/>
                  </a:lnTo>
                  <a:lnTo>
                    <a:pt x="1245108" y="405384"/>
                  </a:lnTo>
                  <a:lnTo>
                    <a:pt x="1249680" y="398526"/>
                  </a:lnTo>
                  <a:close/>
                </a:path>
                <a:path w="1619250" h="1389380">
                  <a:moveTo>
                    <a:pt x="1272540" y="829056"/>
                  </a:moveTo>
                  <a:lnTo>
                    <a:pt x="1257300" y="804672"/>
                  </a:lnTo>
                  <a:lnTo>
                    <a:pt x="1233678" y="819912"/>
                  </a:lnTo>
                  <a:lnTo>
                    <a:pt x="1248918" y="844296"/>
                  </a:lnTo>
                  <a:lnTo>
                    <a:pt x="1272540" y="829056"/>
                  </a:lnTo>
                  <a:close/>
                </a:path>
                <a:path w="1619250" h="1389380">
                  <a:moveTo>
                    <a:pt x="1286256" y="611886"/>
                  </a:moveTo>
                  <a:lnTo>
                    <a:pt x="1257300" y="611886"/>
                  </a:lnTo>
                  <a:lnTo>
                    <a:pt x="1257300" y="640080"/>
                  </a:lnTo>
                  <a:lnTo>
                    <a:pt x="1286256" y="640080"/>
                  </a:lnTo>
                  <a:lnTo>
                    <a:pt x="1286256" y="611886"/>
                  </a:lnTo>
                  <a:close/>
                </a:path>
                <a:path w="1619250" h="1389380">
                  <a:moveTo>
                    <a:pt x="1296924" y="430530"/>
                  </a:moveTo>
                  <a:lnTo>
                    <a:pt x="1295400" y="421386"/>
                  </a:lnTo>
                  <a:lnTo>
                    <a:pt x="1288542" y="416814"/>
                  </a:lnTo>
                  <a:lnTo>
                    <a:pt x="1282446" y="412242"/>
                  </a:lnTo>
                  <a:lnTo>
                    <a:pt x="1273302" y="414528"/>
                  </a:lnTo>
                  <a:lnTo>
                    <a:pt x="1268730" y="420624"/>
                  </a:lnTo>
                  <a:lnTo>
                    <a:pt x="1264920" y="427482"/>
                  </a:lnTo>
                  <a:lnTo>
                    <a:pt x="1266444" y="436626"/>
                  </a:lnTo>
                  <a:lnTo>
                    <a:pt x="1272540" y="440436"/>
                  </a:lnTo>
                  <a:lnTo>
                    <a:pt x="1279398" y="445008"/>
                  </a:lnTo>
                  <a:lnTo>
                    <a:pt x="1288542" y="443484"/>
                  </a:lnTo>
                  <a:lnTo>
                    <a:pt x="1293114" y="436626"/>
                  </a:lnTo>
                  <a:lnTo>
                    <a:pt x="1296924" y="430530"/>
                  </a:lnTo>
                  <a:close/>
                </a:path>
                <a:path w="1619250" h="1389380">
                  <a:moveTo>
                    <a:pt x="1321308" y="798576"/>
                  </a:moveTo>
                  <a:lnTo>
                    <a:pt x="1306068" y="774192"/>
                  </a:lnTo>
                  <a:lnTo>
                    <a:pt x="1281684" y="789432"/>
                  </a:lnTo>
                  <a:lnTo>
                    <a:pt x="1296924" y="813816"/>
                  </a:lnTo>
                  <a:lnTo>
                    <a:pt x="1321308" y="798576"/>
                  </a:lnTo>
                  <a:close/>
                </a:path>
                <a:path w="1619250" h="1389380">
                  <a:moveTo>
                    <a:pt x="1343406" y="611886"/>
                  </a:moveTo>
                  <a:lnTo>
                    <a:pt x="1314450" y="611886"/>
                  </a:lnTo>
                  <a:lnTo>
                    <a:pt x="1314450" y="640080"/>
                  </a:lnTo>
                  <a:lnTo>
                    <a:pt x="1343406" y="640080"/>
                  </a:lnTo>
                  <a:lnTo>
                    <a:pt x="1343406" y="611886"/>
                  </a:lnTo>
                  <a:close/>
                </a:path>
                <a:path w="1619250" h="1389380">
                  <a:moveTo>
                    <a:pt x="1344930" y="461772"/>
                  </a:moveTo>
                  <a:lnTo>
                    <a:pt x="1342644" y="453390"/>
                  </a:lnTo>
                  <a:lnTo>
                    <a:pt x="1336548" y="448818"/>
                  </a:lnTo>
                  <a:lnTo>
                    <a:pt x="1329690" y="444246"/>
                  </a:lnTo>
                  <a:lnTo>
                    <a:pt x="1320546" y="445770"/>
                  </a:lnTo>
                  <a:lnTo>
                    <a:pt x="1316736" y="452628"/>
                  </a:lnTo>
                  <a:lnTo>
                    <a:pt x="1312164" y="459486"/>
                  </a:lnTo>
                  <a:lnTo>
                    <a:pt x="1313688" y="467868"/>
                  </a:lnTo>
                  <a:lnTo>
                    <a:pt x="1327404" y="477012"/>
                  </a:lnTo>
                  <a:lnTo>
                    <a:pt x="1335786" y="474726"/>
                  </a:lnTo>
                  <a:lnTo>
                    <a:pt x="1340358" y="468630"/>
                  </a:lnTo>
                  <a:lnTo>
                    <a:pt x="1344930" y="461772"/>
                  </a:lnTo>
                  <a:close/>
                </a:path>
                <a:path w="1619250" h="1389380">
                  <a:moveTo>
                    <a:pt x="1370076" y="768096"/>
                  </a:moveTo>
                  <a:lnTo>
                    <a:pt x="1354836" y="743712"/>
                  </a:lnTo>
                  <a:lnTo>
                    <a:pt x="1330452" y="758952"/>
                  </a:lnTo>
                  <a:lnTo>
                    <a:pt x="1345692" y="783336"/>
                  </a:lnTo>
                  <a:lnTo>
                    <a:pt x="1370076" y="768096"/>
                  </a:lnTo>
                  <a:close/>
                </a:path>
                <a:path w="1619250" h="1389380">
                  <a:moveTo>
                    <a:pt x="1392174" y="493776"/>
                  </a:moveTo>
                  <a:lnTo>
                    <a:pt x="1390650" y="484632"/>
                  </a:lnTo>
                  <a:lnTo>
                    <a:pt x="1383792" y="480060"/>
                  </a:lnTo>
                  <a:lnTo>
                    <a:pt x="1377696" y="476250"/>
                  </a:lnTo>
                  <a:lnTo>
                    <a:pt x="1368552" y="477774"/>
                  </a:lnTo>
                  <a:lnTo>
                    <a:pt x="1363980" y="484632"/>
                  </a:lnTo>
                  <a:lnTo>
                    <a:pt x="1359408" y="490728"/>
                  </a:lnTo>
                  <a:lnTo>
                    <a:pt x="1361694" y="499872"/>
                  </a:lnTo>
                  <a:lnTo>
                    <a:pt x="1367790" y="504444"/>
                  </a:lnTo>
                  <a:lnTo>
                    <a:pt x="1374648" y="508254"/>
                  </a:lnTo>
                  <a:lnTo>
                    <a:pt x="1383792" y="506730"/>
                  </a:lnTo>
                  <a:lnTo>
                    <a:pt x="1387602" y="499872"/>
                  </a:lnTo>
                  <a:lnTo>
                    <a:pt x="1392174" y="493776"/>
                  </a:lnTo>
                  <a:close/>
                </a:path>
                <a:path w="1619250" h="1389380">
                  <a:moveTo>
                    <a:pt x="1400556" y="611886"/>
                  </a:moveTo>
                  <a:lnTo>
                    <a:pt x="1371600" y="611886"/>
                  </a:lnTo>
                  <a:lnTo>
                    <a:pt x="1371600" y="640080"/>
                  </a:lnTo>
                  <a:lnTo>
                    <a:pt x="1400556" y="640080"/>
                  </a:lnTo>
                  <a:lnTo>
                    <a:pt x="1400556" y="611886"/>
                  </a:lnTo>
                  <a:close/>
                </a:path>
                <a:path w="1619250" h="1389380">
                  <a:moveTo>
                    <a:pt x="1418082" y="737616"/>
                  </a:moveTo>
                  <a:lnTo>
                    <a:pt x="1402842" y="713994"/>
                  </a:lnTo>
                  <a:lnTo>
                    <a:pt x="1378458" y="728472"/>
                  </a:lnTo>
                  <a:lnTo>
                    <a:pt x="1393698" y="752856"/>
                  </a:lnTo>
                  <a:lnTo>
                    <a:pt x="1418082" y="737616"/>
                  </a:lnTo>
                  <a:close/>
                </a:path>
                <a:path w="1619250" h="1389380">
                  <a:moveTo>
                    <a:pt x="1440180" y="525780"/>
                  </a:moveTo>
                  <a:lnTo>
                    <a:pt x="1437894" y="516636"/>
                  </a:lnTo>
                  <a:lnTo>
                    <a:pt x="1431798" y="512064"/>
                  </a:lnTo>
                  <a:lnTo>
                    <a:pt x="1424940" y="507492"/>
                  </a:lnTo>
                  <a:lnTo>
                    <a:pt x="1415796" y="509778"/>
                  </a:lnTo>
                  <a:lnTo>
                    <a:pt x="1411986" y="515874"/>
                  </a:lnTo>
                  <a:lnTo>
                    <a:pt x="1407414" y="522732"/>
                  </a:lnTo>
                  <a:lnTo>
                    <a:pt x="1408938" y="531876"/>
                  </a:lnTo>
                  <a:lnTo>
                    <a:pt x="1415796" y="535686"/>
                  </a:lnTo>
                  <a:lnTo>
                    <a:pt x="1421892" y="540258"/>
                  </a:lnTo>
                  <a:lnTo>
                    <a:pt x="1431036" y="538734"/>
                  </a:lnTo>
                  <a:lnTo>
                    <a:pt x="1435608" y="531876"/>
                  </a:lnTo>
                  <a:lnTo>
                    <a:pt x="1440180" y="525780"/>
                  </a:lnTo>
                  <a:close/>
                </a:path>
                <a:path w="1619250" h="1389380">
                  <a:moveTo>
                    <a:pt x="1457706" y="611886"/>
                  </a:moveTo>
                  <a:lnTo>
                    <a:pt x="1428750" y="611886"/>
                  </a:lnTo>
                  <a:lnTo>
                    <a:pt x="1428750" y="640080"/>
                  </a:lnTo>
                  <a:lnTo>
                    <a:pt x="1457706" y="640080"/>
                  </a:lnTo>
                  <a:lnTo>
                    <a:pt x="1457706" y="611886"/>
                  </a:lnTo>
                  <a:close/>
                </a:path>
                <a:path w="1619250" h="1389380">
                  <a:moveTo>
                    <a:pt x="1466850" y="707898"/>
                  </a:moveTo>
                  <a:lnTo>
                    <a:pt x="1451610" y="683514"/>
                  </a:lnTo>
                  <a:lnTo>
                    <a:pt x="1427226" y="698754"/>
                  </a:lnTo>
                  <a:lnTo>
                    <a:pt x="1442466" y="723138"/>
                  </a:lnTo>
                  <a:lnTo>
                    <a:pt x="1466850" y="707898"/>
                  </a:lnTo>
                  <a:close/>
                </a:path>
                <a:path w="1619250" h="1389380">
                  <a:moveTo>
                    <a:pt x="1487424" y="557022"/>
                  </a:moveTo>
                  <a:lnTo>
                    <a:pt x="1485900" y="547878"/>
                  </a:lnTo>
                  <a:lnTo>
                    <a:pt x="1479042" y="544068"/>
                  </a:lnTo>
                  <a:lnTo>
                    <a:pt x="1472184" y="539496"/>
                  </a:lnTo>
                  <a:lnTo>
                    <a:pt x="1463802" y="541020"/>
                  </a:lnTo>
                  <a:lnTo>
                    <a:pt x="1454658" y="554736"/>
                  </a:lnTo>
                  <a:lnTo>
                    <a:pt x="1456944" y="563118"/>
                  </a:lnTo>
                  <a:lnTo>
                    <a:pt x="1463040" y="567690"/>
                  </a:lnTo>
                  <a:lnTo>
                    <a:pt x="1469898" y="572262"/>
                  </a:lnTo>
                  <a:lnTo>
                    <a:pt x="1479042" y="569976"/>
                  </a:lnTo>
                  <a:lnTo>
                    <a:pt x="1482852" y="563880"/>
                  </a:lnTo>
                  <a:lnTo>
                    <a:pt x="1487424" y="557022"/>
                  </a:lnTo>
                  <a:close/>
                </a:path>
                <a:path w="1619250" h="1389380">
                  <a:moveTo>
                    <a:pt x="1514856" y="677418"/>
                  </a:moveTo>
                  <a:lnTo>
                    <a:pt x="1499616" y="653034"/>
                  </a:lnTo>
                  <a:lnTo>
                    <a:pt x="1475994" y="668274"/>
                  </a:lnTo>
                  <a:lnTo>
                    <a:pt x="1491234" y="692658"/>
                  </a:lnTo>
                  <a:lnTo>
                    <a:pt x="1514856" y="677418"/>
                  </a:lnTo>
                  <a:close/>
                </a:path>
                <a:path w="1619250" h="1389380">
                  <a:moveTo>
                    <a:pt x="1514856" y="611886"/>
                  </a:moveTo>
                  <a:lnTo>
                    <a:pt x="1485900" y="611886"/>
                  </a:lnTo>
                  <a:lnTo>
                    <a:pt x="1485900" y="640080"/>
                  </a:lnTo>
                  <a:lnTo>
                    <a:pt x="1514856" y="640080"/>
                  </a:lnTo>
                  <a:lnTo>
                    <a:pt x="1514856" y="611886"/>
                  </a:lnTo>
                  <a:close/>
                </a:path>
                <a:path w="1619250" h="1389380">
                  <a:moveTo>
                    <a:pt x="1534668" y="589026"/>
                  </a:moveTo>
                  <a:lnTo>
                    <a:pt x="1533144" y="579882"/>
                  </a:lnTo>
                  <a:lnTo>
                    <a:pt x="1526286" y="575310"/>
                  </a:lnTo>
                  <a:lnTo>
                    <a:pt x="1520190" y="571500"/>
                  </a:lnTo>
                  <a:lnTo>
                    <a:pt x="1511046" y="573024"/>
                  </a:lnTo>
                  <a:lnTo>
                    <a:pt x="1506474" y="579882"/>
                  </a:lnTo>
                  <a:lnTo>
                    <a:pt x="1502664" y="585978"/>
                  </a:lnTo>
                  <a:lnTo>
                    <a:pt x="1504188" y="595122"/>
                  </a:lnTo>
                  <a:lnTo>
                    <a:pt x="1511046" y="599694"/>
                  </a:lnTo>
                  <a:lnTo>
                    <a:pt x="1517142" y="603504"/>
                  </a:lnTo>
                  <a:lnTo>
                    <a:pt x="1526286" y="601980"/>
                  </a:lnTo>
                  <a:lnTo>
                    <a:pt x="1530858" y="595122"/>
                  </a:lnTo>
                  <a:lnTo>
                    <a:pt x="1534668" y="589026"/>
                  </a:lnTo>
                  <a:close/>
                </a:path>
                <a:path w="1619250" h="1389380">
                  <a:moveTo>
                    <a:pt x="1595628" y="627126"/>
                  </a:moveTo>
                  <a:lnTo>
                    <a:pt x="1580388" y="602742"/>
                  </a:lnTo>
                  <a:lnTo>
                    <a:pt x="1573568" y="606844"/>
                  </a:lnTo>
                  <a:lnTo>
                    <a:pt x="1567434" y="602742"/>
                  </a:lnTo>
                  <a:lnTo>
                    <a:pt x="1559052" y="605028"/>
                  </a:lnTo>
                  <a:lnTo>
                    <a:pt x="1554480" y="611124"/>
                  </a:lnTo>
                  <a:lnTo>
                    <a:pt x="1553972" y="611886"/>
                  </a:lnTo>
                  <a:lnTo>
                    <a:pt x="1543050" y="611886"/>
                  </a:lnTo>
                  <a:lnTo>
                    <a:pt x="1543050" y="625894"/>
                  </a:lnTo>
                  <a:lnTo>
                    <a:pt x="1524000" y="637794"/>
                  </a:lnTo>
                  <a:lnTo>
                    <a:pt x="1539240" y="662178"/>
                  </a:lnTo>
                  <a:lnTo>
                    <a:pt x="1563624" y="646938"/>
                  </a:lnTo>
                  <a:lnTo>
                    <a:pt x="1559331" y="640080"/>
                  </a:lnTo>
                  <a:lnTo>
                    <a:pt x="1572006" y="640080"/>
                  </a:lnTo>
                  <a:lnTo>
                    <a:pt x="1572006" y="634263"/>
                  </a:lnTo>
                  <a:lnTo>
                    <a:pt x="1573530" y="633984"/>
                  </a:lnTo>
                  <a:lnTo>
                    <a:pt x="1581734" y="621677"/>
                  </a:lnTo>
                  <a:lnTo>
                    <a:pt x="1588008" y="631698"/>
                  </a:lnTo>
                  <a:lnTo>
                    <a:pt x="1595628" y="627126"/>
                  </a:lnTo>
                  <a:close/>
                </a:path>
                <a:path w="1619250" h="1389380">
                  <a:moveTo>
                    <a:pt x="1619250" y="611886"/>
                  </a:moveTo>
                  <a:lnTo>
                    <a:pt x="1600200" y="611886"/>
                  </a:lnTo>
                  <a:lnTo>
                    <a:pt x="1600200" y="640080"/>
                  </a:lnTo>
                  <a:lnTo>
                    <a:pt x="1619250" y="640080"/>
                  </a:lnTo>
                  <a:lnTo>
                    <a:pt x="1619250" y="61188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20888" y="883695"/>
            <a:ext cx="21347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588" b="1" i="1" spc="-4" dirty="0">
                <a:solidFill>
                  <a:srgbClr val="006500"/>
                </a:solidFill>
                <a:latin typeface="Times New Roman"/>
                <a:cs typeface="Times New Roman"/>
              </a:rPr>
              <a:t>r</a:t>
            </a:r>
            <a:r>
              <a:rPr sz="1588" b="1" spc="-6" baseline="-20833" dirty="0">
                <a:solidFill>
                  <a:srgbClr val="006500"/>
                </a:solidFill>
                <a:latin typeface="Times New Roman"/>
                <a:cs typeface="Times New Roman"/>
              </a:rPr>
              <a:t>1</a:t>
            </a:r>
            <a:endParaRPr sz="1588" baseline="-2083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8535" y="1152636"/>
            <a:ext cx="21347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588" b="1" i="1" spc="-4" dirty="0">
                <a:solidFill>
                  <a:srgbClr val="006500"/>
                </a:solidFill>
                <a:latin typeface="Times New Roman"/>
                <a:cs typeface="Times New Roman"/>
              </a:rPr>
              <a:t>r</a:t>
            </a:r>
            <a:r>
              <a:rPr sz="1588" b="1" spc="-6" baseline="-20833" dirty="0">
                <a:solidFill>
                  <a:srgbClr val="006500"/>
                </a:solidFill>
                <a:latin typeface="Times New Roman"/>
                <a:cs typeface="Times New Roman"/>
              </a:rPr>
              <a:t>2</a:t>
            </a:r>
            <a:endParaRPr sz="1588" baseline="-20833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9182" y="1770529"/>
            <a:ext cx="21347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588" b="1" i="1" spc="-4" dirty="0">
                <a:solidFill>
                  <a:srgbClr val="006500"/>
                </a:solidFill>
                <a:latin typeface="Times New Roman"/>
                <a:cs typeface="Times New Roman"/>
              </a:rPr>
              <a:t>r</a:t>
            </a:r>
            <a:r>
              <a:rPr sz="1588" b="1" spc="-6" baseline="-20833" dirty="0">
                <a:solidFill>
                  <a:srgbClr val="006500"/>
                </a:solidFill>
                <a:latin typeface="Times New Roman"/>
                <a:cs typeface="Times New Roman"/>
              </a:rPr>
              <a:t>3</a:t>
            </a:r>
            <a:endParaRPr sz="1588" baseline="-2083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3947" y="525997"/>
            <a:ext cx="8178053" cy="1190032"/>
          </a:xfrm>
          <a:prstGeom prst="rect">
            <a:avLst/>
          </a:prstGeom>
        </p:spPr>
        <p:txBody>
          <a:bodyPr vert="horz" wrap="square" lIns="0" tIns="81243" rIns="0" bIns="0" rtlCol="0">
            <a:spAutoFit/>
          </a:bodyPr>
          <a:lstStyle/>
          <a:p>
            <a:pPr marL="375417">
              <a:spcBef>
                <a:spcPts val="556"/>
              </a:spcBef>
            </a:pPr>
            <a:r>
              <a:rPr sz="2400" spc="9" dirty="0" smtClean="0">
                <a:latin typeface="Times New Roman"/>
                <a:cs typeface="Times New Roman"/>
              </a:rPr>
              <a:t>Consider </a:t>
            </a:r>
            <a:r>
              <a:rPr sz="2400" spc="9" dirty="0">
                <a:latin typeface="Times New Roman"/>
                <a:cs typeface="Times New Roman"/>
              </a:rPr>
              <a:t>the group of </a:t>
            </a:r>
            <a:r>
              <a:rPr sz="2400" spc="4" dirty="0">
                <a:latin typeface="Times New Roman"/>
                <a:cs typeface="Times New Roman"/>
              </a:rPr>
              <a:t>three </a:t>
            </a:r>
            <a:r>
              <a:rPr sz="2400" spc="9" dirty="0">
                <a:latin typeface="Times New Roman"/>
                <a:cs typeface="Times New Roman"/>
              </a:rPr>
              <a:t>point </a:t>
            </a:r>
            <a:r>
              <a:rPr sz="2400" dirty="0">
                <a:latin typeface="Times New Roman"/>
                <a:cs typeface="Times New Roman"/>
              </a:rPr>
              <a:t>charges </a:t>
            </a:r>
            <a:r>
              <a:rPr sz="2400" spc="9" dirty="0">
                <a:latin typeface="Times New Roman"/>
                <a:cs typeface="Times New Roman"/>
              </a:rPr>
              <a:t>shown in</a:t>
            </a:r>
            <a:r>
              <a:rPr sz="2400" spc="-84" dirty="0">
                <a:latin typeface="Times New Roman"/>
                <a:cs typeface="Times New Roman"/>
              </a:rPr>
              <a:t> </a:t>
            </a:r>
            <a:r>
              <a:rPr sz="2400" spc="9" dirty="0" smtClean="0">
                <a:latin typeface="Times New Roman"/>
                <a:cs typeface="Times New Roman"/>
              </a:rPr>
              <a:t>the</a:t>
            </a:r>
            <a:r>
              <a:rPr lang="en-US" sz="2400" spc="9" dirty="0" smtClean="0">
                <a:latin typeface="Times New Roman"/>
                <a:cs typeface="Times New Roman"/>
              </a:rPr>
              <a:t> figure. The </a:t>
            </a:r>
            <a:r>
              <a:rPr lang="en-US" sz="2400" spc="9" dirty="0" err="1" smtClean="0">
                <a:latin typeface="Times New Roman"/>
                <a:cs typeface="Times New Roman"/>
              </a:rPr>
              <a:t>potentival</a:t>
            </a:r>
            <a:r>
              <a:rPr lang="en-US" sz="2400" spc="9" dirty="0" smtClean="0">
                <a:latin typeface="Times New Roman"/>
                <a:cs typeface="Times New Roman"/>
              </a:rPr>
              <a:t> V generated by this group of n charges at </a:t>
            </a:r>
            <a:r>
              <a:rPr sz="2400" spc="6" baseline="284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point </a:t>
            </a:r>
            <a:r>
              <a:rPr sz="2400" i="1" spc="13" dirty="0">
                <a:latin typeface="Times New Roman"/>
                <a:cs typeface="Times New Roman"/>
              </a:rPr>
              <a:t>P </a:t>
            </a:r>
            <a:r>
              <a:rPr sz="2400" spc="9" dirty="0">
                <a:latin typeface="Times New Roman"/>
                <a:cs typeface="Times New Roman"/>
              </a:rPr>
              <a:t>is </a:t>
            </a:r>
            <a:r>
              <a:rPr sz="2400" spc="-4" dirty="0">
                <a:latin typeface="Times New Roman"/>
                <a:cs typeface="Times New Roman"/>
              </a:rPr>
              <a:t>calculated </a:t>
            </a:r>
            <a:r>
              <a:rPr sz="2400" spc="9" dirty="0">
                <a:latin typeface="Times New Roman"/>
                <a:cs typeface="Times New Roman"/>
              </a:rPr>
              <a:t>using the </a:t>
            </a:r>
            <a:r>
              <a:rPr sz="2400" spc="4" dirty="0">
                <a:latin typeface="Times New Roman"/>
                <a:cs typeface="Times New Roman"/>
              </a:rPr>
              <a:t>principle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93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superposition.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4071" y="627529"/>
            <a:ext cx="23532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588" b="1" i="1" spc="-4" dirty="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r>
              <a:rPr sz="1588" b="1" spc="-6" baseline="-20833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endParaRPr sz="1588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7534" y="1972235"/>
            <a:ext cx="12326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 i="1" dirty="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8387" y="2089225"/>
            <a:ext cx="8964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b="1" dirty="0">
                <a:solidFill>
                  <a:srgbClr val="FF3300"/>
                </a:solidFill>
                <a:latin typeface="Times New Roman"/>
                <a:cs typeface="Times New Roman"/>
              </a:rPr>
              <a:t>3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0653" y="1098176"/>
            <a:ext cx="23532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588" b="1" i="1" dirty="0">
                <a:latin typeface="Times New Roman"/>
                <a:cs typeface="Times New Roman"/>
              </a:rPr>
              <a:t>q</a:t>
            </a:r>
            <a:r>
              <a:rPr sz="1588" b="1" baseline="-20833" dirty="0">
                <a:latin typeface="Times New Roman"/>
                <a:cs typeface="Times New Roman"/>
              </a:rPr>
              <a:t>2</a:t>
            </a:r>
            <a:endParaRPr sz="1588" baseline="-2083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90291" y="2915322"/>
            <a:ext cx="443753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1042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275729" y="2915322"/>
            <a:ext cx="198344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790" y="0"/>
                </a:lnTo>
              </a:path>
            </a:pathLst>
          </a:custGeom>
          <a:ln w="1042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144409" y="2915322"/>
            <a:ext cx="444874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1042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629849" y="2915322"/>
            <a:ext cx="222996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1042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7515336" y="2915322"/>
            <a:ext cx="443753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1042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8000775" y="2915322"/>
            <a:ext cx="214592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078" y="0"/>
                </a:lnTo>
              </a:path>
            </a:pathLst>
          </a:custGeom>
          <a:ln w="1042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766758" y="4242547"/>
            <a:ext cx="443753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1042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5252197" y="4242547"/>
            <a:ext cx="198344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790" y="0"/>
                </a:lnTo>
              </a:path>
            </a:pathLst>
          </a:custGeom>
          <a:ln w="1042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5661659" y="4242547"/>
            <a:ext cx="443753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1042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6147098" y="4242547"/>
            <a:ext cx="222996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1042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6580766" y="4242547"/>
            <a:ext cx="443753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1042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/>
          <p:nvPr/>
        </p:nvSpPr>
        <p:spPr>
          <a:xfrm>
            <a:off x="4345201" y="1923220"/>
            <a:ext cx="6241233" cy="32248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721" b="1" spc="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000" b="1" spc="9" dirty="0">
                <a:solidFill>
                  <a:srgbClr val="0000FF"/>
                </a:solidFill>
                <a:latin typeface="Times New Roman"/>
                <a:cs typeface="Times New Roman"/>
              </a:rPr>
              <a:t>. </a:t>
            </a:r>
            <a:r>
              <a:rPr sz="2000" spc="9" dirty="0">
                <a:solidFill>
                  <a:srgbClr val="0000FF"/>
                </a:solidFill>
                <a:latin typeface="Times New Roman"/>
                <a:cs typeface="Times New Roman"/>
              </a:rPr>
              <a:t>We </a:t>
            </a:r>
            <a:r>
              <a:rPr sz="2000" spc="4" dirty="0">
                <a:solidFill>
                  <a:srgbClr val="0000FF"/>
                </a:solidFill>
                <a:latin typeface="Times New Roman"/>
                <a:cs typeface="Times New Roman"/>
              </a:rPr>
              <a:t>determine </a:t>
            </a:r>
            <a:r>
              <a:rPr sz="2000" spc="9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000" spc="4" dirty="0">
                <a:solidFill>
                  <a:srgbClr val="0000FF"/>
                </a:solidFill>
                <a:latin typeface="Times New Roman"/>
                <a:cs typeface="Times New Roman"/>
              </a:rPr>
              <a:t>potentials </a:t>
            </a:r>
            <a:r>
              <a:rPr sz="2000" i="1" spc="-79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000" spc="-119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000" i="1" spc="-4" dirty="0">
                <a:solidFill>
                  <a:srgbClr val="0000FF"/>
                </a:solidFill>
                <a:latin typeface="Times New Roman"/>
                <a:cs typeface="Times New Roman"/>
              </a:rPr>
              <a:t>,V</a:t>
            </a:r>
            <a:r>
              <a:rPr sz="2000" spc="-6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000" spc="4" dirty="0">
                <a:solidFill>
                  <a:srgbClr val="0000FF"/>
                </a:solidFill>
                <a:latin typeface="Times New Roman"/>
                <a:cs typeface="Times New Roman"/>
              </a:rPr>
              <a:t>, and </a:t>
            </a:r>
            <a:r>
              <a:rPr sz="20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000" spc="-53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000" spc="106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generated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74526" y="2887690"/>
            <a:ext cx="87406" cy="16807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01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19232" y="2887690"/>
            <a:ext cx="1461806" cy="16807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1385121" algn="l"/>
              </a:tabLst>
            </a:pPr>
            <a:r>
              <a:rPr sz="1015" dirty="0">
                <a:solidFill>
                  <a:srgbClr val="0000FF"/>
                </a:solidFill>
                <a:latin typeface="Times New Roman"/>
                <a:cs typeface="Times New Roman"/>
              </a:rPr>
              <a:t>2	3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5364" y="3060482"/>
            <a:ext cx="1683684" cy="16807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238138" algn="l"/>
                <a:tab pos="1365510" algn="l"/>
                <a:tab pos="1607009" algn="l"/>
              </a:tabLst>
            </a:pPr>
            <a:r>
              <a:rPr sz="1015" dirty="0">
                <a:solidFill>
                  <a:srgbClr val="0000FF"/>
                </a:solidFill>
                <a:latin typeface="Times New Roman"/>
                <a:cs typeface="Times New Roman"/>
              </a:rPr>
              <a:t>0	1	0	2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88017" y="3925484"/>
            <a:ext cx="149374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44826">
              <a:spcBef>
                <a:spcPts val="115"/>
              </a:spcBef>
              <a:tabLst>
                <a:tab pos="378778" algn="l"/>
                <a:tab pos="939663" algn="l"/>
                <a:tab pos="1273616" algn="l"/>
              </a:tabLst>
            </a:pPr>
            <a:r>
              <a:rPr sz="1721" spc="9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1721" i="1" spc="-57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522" spc="-86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1721" spc="9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172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522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522" baseline="-2415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50417" y="3060482"/>
            <a:ext cx="325531" cy="16807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248784" algn="l"/>
              </a:tabLst>
            </a:pPr>
            <a:r>
              <a:rPr sz="1015" dirty="0">
                <a:solidFill>
                  <a:srgbClr val="0000FF"/>
                </a:solidFill>
                <a:latin typeface="Times New Roman"/>
                <a:cs typeface="Times New Roman"/>
              </a:rPr>
              <a:t>0	3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60282" y="2566201"/>
            <a:ext cx="3482788" cy="635389"/>
          </a:xfrm>
          <a:prstGeom prst="rect">
            <a:avLst/>
          </a:prstGeom>
        </p:spPr>
        <p:txBody>
          <a:bodyPr vert="horz" wrap="square" lIns="0" tIns="46504" rIns="0" bIns="0" rtlCol="0">
            <a:spAutoFit/>
          </a:bodyPr>
          <a:lstStyle/>
          <a:p>
            <a:pPr marL="196674">
              <a:spcBef>
                <a:spcPts val="366"/>
              </a:spcBef>
              <a:tabLst>
                <a:tab pos="1550417" algn="l"/>
                <a:tab pos="2921529" algn="l"/>
                <a:tab pos="3254922" algn="l"/>
              </a:tabLst>
            </a:pPr>
            <a:r>
              <a:rPr sz="1721" spc="9" dirty="0">
                <a:solidFill>
                  <a:srgbClr val="0000FF"/>
                </a:solidFill>
                <a:latin typeface="Times New Roman"/>
                <a:cs typeface="Times New Roman"/>
              </a:rPr>
              <a:t>1	1	1	</a:t>
            </a:r>
            <a:r>
              <a:rPr sz="1721" i="1" spc="-13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522" spc="-19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1522" baseline="-24154">
              <a:latin typeface="Times New Roman"/>
              <a:cs typeface="Times New Roman"/>
            </a:endParaRPr>
          </a:p>
          <a:p>
            <a:pPr marL="44826">
              <a:spcBef>
                <a:spcPts val="265"/>
              </a:spcBef>
              <a:tabLst>
                <a:tab pos="553040" algn="l"/>
              </a:tabLst>
            </a:pPr>
            <a:r>
              <a:rPr sz="1721" spc="-75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1853" i="1" spc="-75" dirty="0">
                <a:solidFill>
                  <a:srgbClr val="0000FF"/>
                </a:solidFill>
                <a:latin typeface="Symbol"/>
                <a:cs typeface="Symbol"/>
              </a:rPr>
              <a:t></a:t>
            </a:r>
            <a:r>
              <a:rPr sz="1853" spc="-75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721" i="1" spc="9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81729" y="2262758"/>
            <a:ext cx="3468688" cy="32248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00" spc="4" dirty="0">
                <a:solidFill>
                  <a:srgbClr val="0000FF"/>
                </a:solidFill>
                <a:latin typeface="Times New Roman"/>
                <a:cs typeface="Times New Roman"/>
              </a:rPr>
              <a:t>by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each </a:t>
            </a:r>
            <a:r>
              <a:rPr sz="2000" spc="4" dirty="0">
                <a:solidFill>
                  <a:srgbClr val="0000FF"/>
                </a:solidFill>
                <a:latin typeface="Times New Roman"/>
                <a:cs typeface="Times New Roman"/>
              </a:rPr>
              <a:t>charge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at </a:t>
            </a:r>
            <a:r>
              <a:rPr sz="2000" spc="9" dirty="0">
                <a:solidFill>
                  <a:srgbClr val="0000FF"/>
                </a:solidFill>
                <a:latin typeface="Times New Roman"/>
                <a:cs typeface="Times New Roman"/>
              </a:rPr>
              <a:t>point</a:t>
            </a:r>
            <a:r>
              <a:rPr sz="2000" spc="-9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-22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000" spc="-22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48701" y="2898289"/>
            <a:ext cx="1987363" cy="29532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  <a:tabLst>
                <a:tab pos="518300" algn="l"/>
                <a:tab pos="1381199" algn="l"/>
                <a:tab pos="1889413" algn="l"/>
              </a:tabLst>
            </a:pPr>
            <a:r>
              <a:rPr sz="1721" spc="-79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1853" i="1" spc="-97" dirty="0">
                <a:solidFill>
                  <a:srgbClr val="0000FF"/>
                </a:solidFill>
                <a:latin typeface="Symbol"/>
                <a:cs typeface="Symbol"/>
              </a:rPr>
              <a:t></a:t>
            </a:r>
            <a:r>
              <a:rPr sz="1853" i="1" spc="-49" dirty="0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sz="1853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721" i="1" spc="9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721" i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721" spc="-75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1853" i="1" spc="-97" dirty="0">
                <a:solidFill>
                  <a:srgbClr val="0000FF"/>
                </a:solidFill>
                <a:latin typeface="Symbol"/>
                <a:cs typeface="Symbol"/>
              </a:rPr>
              <a:t></a:t>
            </a:r>
            <a:r>
              <a:rPr sz="1853" i="1" spc="-49" dirty="0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sz="1853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721" i="1" spc="9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45737" y="2737433"/>
            <a:ext cx="225966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44826">
              <a:spcBef>
                <a:spcPts val="115"/>
              </a:spcBef>
              <a:tabLst>
                <a:tab pos="456104" algn="l"/>
                <a:tab pos="722258" algn="l"/>
                <a:tab pos="1399129" algn="l"/>
                <a:tab pos="1835061" algn="l"/>
                <a:tab pos="2092810" algn="l"/>
              </a:tabLst>
            </a:pPr>
            <a:r>
              <a:rPr sz="2581" i="1" spc="-86" baseline="35612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522" spc="-86" baseline="3623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1522" spc="-39" baseline="3623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1" spc="4" dirty="0">
                <a:solidFill>
                  <a:srgbClr val="0000FF"/>
                </a:solidFill>
                <a:latin typeface="Times New Roman"/>
                <a:cs typeface="Times New Roman"/>
              </a:rPr>
              <a:t>,	</a:t>
            </a:r>
            <a:r>
              <a:rPr sz="1721" i="1" spc="13" dirty="0">
                <a:solidFill>
                  <a:srgbClr val="0000FF"/>
                </a:solidFill>
                <a:latin typeface="Times New Roman"/>
                <a:cs typeface="Times New Roman"/>
              </a:rPr>
              <a:t>V	</a:t>
            </a:r>
            <a:r>
              <a:rPr sz="1721" spc="13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721" spc="13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581" i="1" baseline="35612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522" baseline="3623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522" spc="377" baseline="3623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1" spc="4" dirty="0">
                <a:solidFill>
                  <a:srgbClr val="0000FF"/>
                </a:solidFill>
                <a:latin typeface="Times New Roman"/>
                <a:cs typeface="Times New Roman"/>
              </a:rPr>
              <a:t>,	</a:t>
            </a:r>
            <a:r>
              <a:rPr sz="1721" i="1" spc="13" dirty="0">
                <a:solidFill>
                  <a:srgbClr val="0000FF"/>
                </a:solidFill>
                <a:latin typeface="Times New Roman"/>
                <a:cs typeface="Times New Roman"/>
              </a:rPr>
              <a:t>V	</a:t>
            </a:r>
            <a:r>
              <a:rPr sz="1721" spc="13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endParaRPr sz="1721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38512" y="3183816"/>
            <a:ext cx="3311539" cy="773967"/>
          </a:xfrm>
          <a:prstGeom prst="rect">
            <a:avLst/>
          </a:prstGeom>
        </p:spPr>
        <p:txBody>
          <a:bodyPr vert="horz" wrap="square" lIns="0" tIns="80682" rIns="0" bIns="0" rtlCol="0">
            <a:spAutoFit/>
          </a:bodyPr>
          <a:lstStyle/>
          <a:p>
            <a:pPr marL="54351">
              <a:spcBef>
                <a:spcPts val="635"/>
              </a:spcBef>
            </a:pPr>
            <a:r>
              <a:rPr sz="1721" b="1" spc="4" dirty="0">
                <a:solidFill>
                  <a:srgbClr val="0000FF"/>
                </a:solidFill>
                <a:latin typeface="Times New Roman"/>
                <a:cs typeface="Times New Roman"/>
              </a:rPr>
              <a:t>2. </a:t>
            </a:r>
            <a:r>
              <a:rPr sz="2000" spc="9" dirty="0">
                <a:solidFill>
                  <a:srgbClr val="0000FF"/>
                </a:solidFill>
                <a:latin typeface="Times New Roman"/>
                <a:cs typeface="Times New Roman"/>
              </a:rPr>
              <a:t>We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add </a:t>
            </a:r>
            <a:r>
              <a:rPr sz="2000" spc="9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three</a:t>
            </a:r>
            <a:r>
              <a:rPr sz="2000" spc="-16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terms:</a:t>
            </a:r>
            <a:endParaRPr sz="2000" dirty="0">
              <a:latin typeface="Times New Roman"/>
              <a:cs typeface="Times New Roman"/>
            </a:endParaRPr>
          </a:p>
          <a:p>
            <a:pPr marL="33619">
              <a:spcBef>
                <a:spcPts val="556"/>
              </a:spcBef>
            </a:pPr>
            <a:r>
              <a:rPr sz="2000" i="1" spc="13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000" i="1" spc="20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13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000" spc="-1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-84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000" spc="-125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000" spc="-59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13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000" spc="-27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-22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000" spc="-33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000" spc="304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13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000" spc="-27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000" spc="-59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000" baseline="-24154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60924" y="2737433"/>
            <a:ext cx="385482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i="1" spc="13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721" i="1" spc="3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1" spc="13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endParaRPr sz="1721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60924" y="4065307"/>
            <a:ext cx="361949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i="1" spc="1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721" i="1" spc="1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21" spc="13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endParaRPr sz="1721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84460" y="4065345"/>
            <a:ext cx="1063438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930138" algn="l"/>
              </a:tabLst>
            </a:pPr>
            <a:r>
              <a:rPr sz="1721" spc="13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1721" spc="13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721" spc="13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endParaRPr sz="1721">
              <a:latin typeface="Symbol"/>
              <a:cs typeface="Symbo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66204" y="4242547"/>
            <a:ext cx="214592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078" y="0"/>
                </a:lnTo>
              </a:path>
            </a:pathLst>
          </a:custGeom>
          <a:ln w="1042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 txBox="1"/>
          <p:nvPr/>
        </p:nvSpPr>
        <p:spPr>
          <a:xfrm>
            <a:off x="4736749" y="3970705"/>
            <a:ext cx="2560544" cy="635389"/>
          </a:xfrm>
          <a:prstGeom prst="rect">
            <a:avLst/>
          </a:prstGeom>
        </p:spPr>
        <p:txBody>
          <a:bodyPr vert="horz" wrap="square" lIns="0" tIns="46504" rIns="0" bIns="0" rtlCol="0">
            <a:spAutoFit/>
          </a:bodyPr>
          <a:lstStyle/>
          <a:p>
            <a:pPr marR="38102" algn="r">
              <a:spcBef>
                <a:spcPts val="366"/>
              </a:spcBef>
              <a:tabLst>
                <a:tab pos="333953" algn="l"/>
              </a:tabLst>
            </a:pPr>
            <a:r>
              <a:rPr sz="1721" spc="9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1721" i="1" spc="-3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522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522" baseline="-24154" dirty="0">
              <a:latin typeface="Times New Roman"/>
              <a:cs typeface="Times New Roman"/>
            </a:endParaRPr>
          </a:p>
          <a:p>
            <a:pPr marR="60515" algn="r">
              <a:spcBef>
                <a:spcPts val="265"/>
              </a:spcBef>
              <a:tabLst>
                <a:tab pos="894837" algn="l"/>
                <a:tab pos="1813769" algn="l"/>
              </a:tabLst>
            </a:pPr>
            <a:r>
              <a:rPr sz="1721" spc="-22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1853" i="1" spc="-22" dirty="0">
                <a:solidFill>
                  <a:srgbClr val="FF0000"/>
                </a:solidFill>
                <a:latin typeface="Symbol"/>
                <a:cs typeface="Symbol"/>
              </a:rPr>
              <a:t></a:t>
            </a:r>
            <a:r>
              <a:rPr sz="1522" spc="-33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0  </a:t>
            </a:r>
            <a:r>
              <a:rPr sz="1522" spc="238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21" i="1" spc="-137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522" spc="-205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1721" spc="-26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1853" i="1" spc="-26" dirty="0">
                <a:solidFill>
                  <a:srgbClr val="FF0000"/>
                </a:solidFill>
                <a:latin typeface="Symbol"/>
                <a:cs typeface="Symbol"/>
              </a:rPr>
              <a:t></a:t>
            </a:r>
            <a:r>
              <a:rPr sz="1522" spc="-39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0  </a:t>
            </a:r>
            <a:r>
              <a:rPr sz="1522" spc="265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21" i="1" spc="-7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522" spc="-119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2	</a:t>
            </a:r>
            <a:r>
              <a:rPr sz="1721" spc="-22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1853" i="1" spc="-22" dirty="0">
                <a:solidFill>
                  <a:srgbClr val="FF0000"/>
                </a:solidFill>
                <a:latin typeface="Symbol"/>
                <a:cs typeface="Symbol"/>
              </a:rPr>
              <a:t></a:t>
            </a:r>
            <a:r>
              <a:rPr sz="1522" spc="-33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0  </a:t>
            </a:r>
            <a:r>
              <a:rPr sz="1522" spc="119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21" i="1" spc="-97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522" spc="-146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522" baseline="-24154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79645" y="5470264"/>
            <a:ext cx="442072" cy="0"/>
          </a:xfrm>
          <a:custGeom>
            <a:avLst/>
            <a:gdLst/>
            <a:ahLst/>
            <a:cxnLst/>
            <a:rect l="l" t="t" r="r" b="b"/>
            <a:pathLst>
              <a:path w="501014">
                <a:moveTo>
                  <a:pt x="0" y="0"/>
                </a:moveTo>
                <a:lnTo>
                  <a:pt x="500634" y="0"/>
                </a:lnTo>
              </a:path>
            </a:pathLst>
          </a:custGeom>
          <a:ln w="1238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3870511" y="5470264"/>
            <a:ext cx="442072" cy="0"/>
          </a:xfrm>
          <a:custGeom>
            <a:avLst/>
            <a:gdLst/>
            <a:ahLst/>
            <a:cxnLst/>
            <a:rect l="l" t="t" r="r" b="b"/>
            <a:pathLst>
              <a:path w="501014">
                <a:moveTo>
                  <a:pt x="0" y="0"/>
                </a:moveTo>
                <a:lnTo>
                  <a:pt x="500634" y="0"/>
                </a:lnTo>
              </a:path>
            </a:pathLst>
          </a:custGeom>
          <a:ln w="1238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5123777" y="5470264"/>
            <a:ext cx="442072" cy="0"/>
          </a:xfrm>
          <a:custGeom>
            <a:avLst/>
            <a:gdLst/>
            <a:ahLst/>
            <a:cxnLst/>
            <a:rect l="l" t="t" r="r" b="b"/>
            <a:pathLst>
              <a:path w="501014">
                <a:moveTo>
                  <a:pt x="0" y="0"/>
                </a:moveTo>
                <a:lnTo>
                  <a:pt x="500634" y="0"/>
                </a:lnTo>
              </a:path>
            </a:pathLst>
          </a:custGeom>
          <a:ln w="1238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5607200" y="5470264"/>
            <a:ext cx="221876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238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6064399" y="5470264"/>
            <a:ext cx="442632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5" y="0"/>
                </a:lnTo>
              </a:path>
            </a:pathLst>
          </a:custGeom>
          <a:ln w="1238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6812727" y="5470264"/>
            <a:ext cx="191621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1238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 txBox="1"/>
          <p:nvPr/>
        </p:nvSpPr>
        <p:spPr>
          <a:xfrm>
            <a:off x="3451859" y="5303399"/>
            <a:ext cx="197224" cy="16638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015" u="sng" spc="-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15" u="sng" spc="10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15" u="sng" spc="-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1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91246" y="4807860"/>
            <a:ext cx="7879277" cy="32192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000" spc="18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previous </a:t>
            </a:r>
            <a:r>
              <a:rPr sz="2000" spc="4" dirty="0">
                <a:solidFill>
                  <a:srgbClr val="0000FF"/>
                </a:solidFill>
                <a:latin typeface="Times New Roman"/>
                <a:cs typeface="Times New Roman"/>
              </a:rPr>
              <a:t>equation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can </a:t>
            </a:r>
            <a:r>
              <a:rPr sz="2000" spc="9" dirty="0">
                <a:solidFill>
                  <a:srgbClr val="0000FF"/>
                </a:solidFill>
                <a:latin typeface="Times New Roman"/>
                <a:cs typeface="Times New Roman"/>
              </a:rPr>
              <a:t>be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generalized </a:t>
            </a:r>
            <a:r>
              <a:rPr sz="2000" spc="4" dirty="0">
                <a:solidFill>
                  <a:srgbClr val="0000FF"/>
                </a:solidFill>
                <a:latin typeface="Times New Roman"/>
                <a:cs typeface="Times New Roman"/>
              </a:rPr>
              <a:t>for </a:t>
            </a:r>
            <a:r>
              <a:rPr sz="2000" i="1" spc="9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charges as</a:t>
            </a:r>
            <a:r>
              <a:rPr sz="2000" spc="8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follows: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17969" y="5161533"/>
            <a:ext cx="86846" cy="16638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015" i="1" spc="-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14630" y="5121123"/>
            <a:ext cx="2925856" cy="628656"/>
          </a:xfrm>
          <a:prstGeom prst="rect">
            <a:avLst/>
          </a:prstGeom>
        </p:spPr>
        <p:txBody>
          <a:bodyPr vert="horz" wrap="square" lIns="0" tIns="46504" rIns="0" bIns="0" rtlCol="0">
            <a:spAutoFit/>
          </a:bodyPr>
          <a:lstStyle/>
          <a:p>
            <a:pPr marL="230293">
              <a:spcBef>
                <a:spcPts val="366"/>
              </a:spcBef>
              <a:tabLst>
                <a:tab pos="561445" algn="l"/>
                <a:tab pos="1121208" algn="l"/>
                <a:tab pos="1452360" algn="l"/>
                <a:tab pos="2374093" algn="l"/>
                <a:tab pos="2706365" algn="l"/>
              </a:tabLst>
            </a:pPr>
            <a:r>
              <a:rPr sz="1721" spc="9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1721" i="1" spc="9" dirty="0">
                <a:solidFill>
                  <a:srgbClr val="FF0000"/>
                </a:solidFill>
                <a:latin typeface="Times New Roman"/>
                <a:cs typeface="Times New Roman"/>
              </a:rPr>
              <a:t>q	</a:t>
            </a:r>
            <a:r>
              <a:rPr sz="1721" spc="9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1721" i="1" spc="9" dirty="0">
                <a:solidFill>
                  <a:srgbClr val="FF0000"/>
                </a:solidFill>
                <a:latin typeface="Times New Roman"/>
                <a:cs typeface="Times New Roman"/>
              </a:rPr>
              <a:t>q	</a:t>
            </a:r>
            <a:r>
              <a:rPr sz="1721" spc="9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172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522" i="1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522" baseline="-24154">
              <a:latin typeface="Times New Roman"/>
              <a:cs typeface="Times New Roman"/>
            </a:endParaRPr>
          </a:p>
          <a:p>
            <a:pPr marL="78445">
              <a:spcBef>
                <a:spcPts val="309"/>
              </a:spcBef>
            </a:pPr>
            <a:r>
              <a:rPr sz="1721" spc="-9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1809" i="1" spc="-9" dirty="0">
                <a:solidFill>
                  <a:srgbClr val="FF0000"/>
                </a:solidFill>
                <a:latin typeface="Symbol"/>
                <a:cs typeface="Symbol"/>
              </a:rPr>
              <a:t></a:t>
            </a:r>
            <a:r>
              <a:rPr sz="1522" spc="-13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522" baseline="-2415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65740" y="5453497"/>
            <a:ext cx="1087531" cy="294251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33619">
              <a:spcBef>
                <a:spcPts val="124"/>
              </a:spcBef>
              <a:tabLst>
                <a:tab pos="418001" algn="l"/>
              </a:tabLst>
            </a:pPr>
            <a:r>
              <a:rPr sz="1721" i="1" spc="-137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522" spc="-205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1721" spc="-13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1809" i="1" spc="-13" dirty="0">
                <a:solidFill>
                  <a:srgbClr val="FF0000"/>
                </a:solidFill>
                <a:latin typeface="Symbol"/>
                <a:cs typeface="Symbol"/>
              </a:rPr>
              <a:t></a:t>
            </a:r>
            <a:r>
              <a:rPr sz="1522" spc="-19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522" spc="112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21" i="1" spc="-8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522" spc="-125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522" baseline="-2415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04257" y="5453504"/>
            <a:ext cx="702609" cy="294251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33619">
              <a:spcBef>
                <a:spcPts val="124"/>
              </a:spcBef>
            </a:pPr>
            <a:r>
              <a:rPr sz="1721" spc="-13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1809" i="1" spc="-13" dirty="0">
                <a:solidFill>
                  <a:srgbClr val="FF0000"/>
                </a:solidFill>
                <a:latin typeface="Symbol"/>
                <a:cs typeface="Symbol"/>
              </a:rPr>
              <a:t></a:t>
            </a:r>
            <a:r>
              <a:rPr sz="1522" spc="-19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522" spc="106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21" i="1" spc="-8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522" i="1" spc="-125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522" baseline="-2415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33679" y="5121123"/>
            <a:ext cx="979954" cy="628656"/>
          </a:xfrm>
          <a:prstGeom prst="rect">
            <a:avLst/>
          </a:prstGeom>
        </p:spPr>
        <p:txBody>
          <a:bodyPr vert="horz" wrap="square" lIns="0" tIns="46504" rIns="0" bIns="0" rtlCol="0">
            <a:spAutoFit/>
          </a:bodyPr>
          <a:lstStyle/>
          <a:p>
            <a:pPr marR="38102" algn="r">
              <a:spcBef>
                <a:spcPts val="366"/>
              </a:spcBef>
              <a:tabLst>
                <a:tab pos="596185" algn="l"/>
              </a:tabLst>
            </a:pPr>
            <a:r>
              <a:rPr sz="1721" spc="9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1721" i="1" spc="-3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522" i="1" spc="-6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522" baseline="-24154" dirty="0">
              <a:latin typeface="Times New Roman"/>
              <a:cs typeface="Times New Roman"/>
            </a:endParaRPr>
          </a:p>
          <a:p>
            <a:pPr marR="60515" algn="r">
              <a:spcBef>
                <a:spcPts val="309"/>
              </a:spcBef>
              <a:tabLst>
                <a:tab pos="770446" algn="l"/>
              </a:tabLst>
            </a:pPr>
            <a:r>
              <a:rPr sz="1721" spc="-7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1809" i="1" spc="-66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1809" i="1" spc="97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1522" spc="-6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522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721" i="1" spc="-19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522" i="1" spc="-6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522" baseline="-24154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573758" y="5293300"/>
            <a:ext cx="361949" cy="27896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21" i="1" spc="1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721" i="1" spc="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21" spc="9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endParaRPr sz="1721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59019" y="5293299"/>
            <a:ext cx="2384612" cy="27896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44826">
              <a:spcBef>
                <a:spcPts val="110"/>
              </a:spcBef>
              <a:tabLst>
                <a:tab pos="694802" algn="l"/>
                <a:tab pos="2228969" algn="l"/>
              </a:tabLst>
            </a:pPr>
            <a:r>
              <a:rPr sz="1721" spc="9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1721" spc="9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81" u="sng" spc="13" baseline="2136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22" u="sng" spc="-6" baseline="3623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2 </a:t>
            </a:r>
            <a:r>
              <a:rPr sz="1522" spc="-6" baseline="36231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1721" spc="9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1721" spc="-36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21" spc="4" dirty="0">
                <a:solidFill>
                  <a:srgbClr val="FF0000"/>
                </a:solidFill>
                <a:latin typeface="Times New Roman"/>
                <a:cs typeface="Times New Roman"/>
              </a:rPr>
              <a:t>...</a:t>
            </a:r>
            <a:r>
              <a:rPr sz="1721" spc="-2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21" spc="9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1721" spc="9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721" spc="9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endParaRPr sz="1721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31908" y="5232941"/>
            <a:ext cx="259416" cy="53879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algn="ctr">
              <a:lnSpc>
                <a:spcPts val="2982"/>
              </a:lnSpc>
              <a:spcBef>
                <a:spcPts val="101"/>
              </a:spcBef>
            </a:pPr>
            <a:r>
              <a:rPr sz="2603" spc="9" dirty="0">
                <a:solidFill>
                  <a:srgbClr val="FF0000"/>
                </a:solidFill>
                <a:latin typeface="Symbol"/>
                <a:cs typeface="Symbol"/>
              </a:rPr>
              <a:t></a:t>
            </a:r>
            <a:endParaRPr sz="2603">
              <a:latin typeface="Symbol"/>
              <a:cs typeface="Symbol"/>
            </a:endParaRPr>
          </a:p>
          <a:p>
            <a:pPr algn="ctr">
              <a:lnSpc>
                <a:spcPts val="1077"/>
              </a:lnSpc>
            </a:pPr>
            <a:r>
              <a:rPr sz="1015" spc="-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952084" y="2857501"/>
            <a:ext cx="100853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88871" y="2678207"/>
            <a:ext cx="1622051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spcBef>
                <a:spcPts val="88"/>
              </a:spcBef>
            </a:pPr>
            <a:r>
              <a:rPr sz="2118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118" i="1" spc="2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2118" spc="-24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18" i="1" spc="-106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853" spc="-158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853" spc="-79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2118" spc="-34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18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853" spc="-53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53" spc="-39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2118" spc="-34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18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409488" y="2681342"/>
            <a:ext cx="1678641" cy="420221"/>
          </a:xfrm>
          <a:custGeom>
            <a:avLst/>
            <a:gdLst/>
            <a:ahLst/>
            <a:cxnLst/>
            <a:rect l="l" t="t" r="r" b="b"/>
            <a:pathLst>
              <a:path w="1902460" h="476250">
                <a:moveTo>
                  <a:pt x="1901952" y="476250"/>
                </a:moveTo>
                <a:lnTo>
                  <a:pt x="1901952" y="0"/>
                </a:lnTo>
                <a:lnTo>
                  <a:pt x="0" y="0"/>
                </a:lnTo>
                <a:lnTo>
                  <a:pt x="0" y="476250"/>
                </a:lnTo>
                <a:lnTo>
                  <a:pt x="4571" y="476250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892046" y="9144"/>
                </a:lnTo>
                <a:lnTo>
                  <a:pt x="1892046" y="4572"/>
                </a:lnTo>
                <a:lnTo>
                  <a:pt x="1897380" y="9144"/>
                </a:lnTo>
                <a:lnTo>
                  <a:pt x="1897380" y="476250"/>
                </a:lnTo>
                <a:lnTo>
                  <a:pt x="1901952" y="476250"/>
                </a:lnTo>
                <a:close/>
              </a:path>
              <a:path w="1902460" h="476250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1902460" h="476250">
                <a:moveTo>
                  <a:pt x="9906" y="466344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466344"/>
                </a:lnTo>
                <a:lnTo>
                  <a:pt x="9906" y="466344"/>
                </a:lnTo>
                <a:close/>
              </a:path>
              <a:path w="1902460" h="476250">
                <a:moveTo>
                  <a:pt x="1897380" y="466344"/>
                </a:moveTo>
                <a:lnTo>
                  <a:pt x="4572" y="466344"/>
                </a:lnTo>
                <a:lnTo>
                  <a:pt x="9906" y="471678"/>
                </a:lnTo>
                <a:lnTo>
                  <a:pt x="9906" y="476250"/>
                </a:lnTo>
                <a:lnTo>
                  <a:pt x="1892046" y="476250"/>
                </a:lnTo>
                <a:lnTo>
                  <a:pt x="1892046" y="471678"/>
                </a:lnTo>
                <a:lnTo>
                  <a:pt x="1897380" y="466344"/>
                </a:lnTo>
                <a:close/>
              </a:path>
              <a:path w="1902460" h="476250">
                <a:moveTo>
                  <a:pt x="9906" y="476250"/>
                </a:moveTo>
                <a:lnTo>
                  <a:pt x="9906" y="471678"/>
                </a:lnTo>
                <a:lnTo>
                  <a:pt x="4572" y="466344"/>
                </a:lnTo>
                <a:lnTo>
                  <a:pt x="4571" y="476250"/>
                </a:lnTo>
                <a:lnTo>
                  <a:pt x="9906" y="476250"/>
                </a:lnTo>
                <a:close/>
              </a:path>
              <a:path w="1902460" h="476250">
                <a:moveTo>
                  <a:pt x="1897380" y="9144"/>
                </a:moveTo>
                <a:lnTo>
                  <a:pt x="1892046" y="4572"/>
                </a:lnTo>
                <a:lnTo>
                  <a:pt x="1892046" y="9144"/>
                </a:lnTo>
                <a:lnTo>
                  <a:pt x="1897380" y="9144"/>
                </a:lnTo>
                <a:close/>
              </a:path>
              <a:path w="1902460" h="476250">
                <a:moveTo>
                  <a:pt x="1897380" y="466344"/>
                </a:moveTo>
                <a:lnTo>
                  <a:pt x="1897380" y="9144"/>
                </a:lnTo>
                <a:lnTo>
                  <a:pt x="1892046" y="9144"/>
                </a:lnTo>
                <a:lnTo>
                  <a:pt x="1892046" y="466344"/>
                </a:lnTo>
                <a:lnTo>
                  <a:pt x="1897380" y="466344"/>
                </a:lnTo>
                <a:close/>
              </a:path>
              <a:path w="1902460" h="476250">
                <a:moveTo>
                  <a:pt x="1897380" y="476250"/>
                </a:moveTo>
                <a:lnTo>
                  <a:pt x="1897380" y="466344"/>
                </a:lnTo>
                <a:lnTo>
                  <a:pt x="1892046" y="471678"/>
                </a:lnTo>
                <a:lnTo>
                  <a:pt x="1892046" y="476250"/>
                </a:lnTo>
                <a:lnTo>
                  <a:pt x="1897380" y="47625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TextBox 61"/>
          <p:cNvSpPr txBox="1"/>
          <p:nvPr/>
        </p:nvSpPr>
        <p:spPr>
          <a:xfrm>
            <a:off x="2529166" y="-11656"/>
            <a:ext cx="735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DUE TO GROUP OF POINT CHARGE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1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9316" y="1073075"/>
            <a:ext cx="1906121" cy="1499347"/>
            <a:chOff x="669625" y="1216152"/>
            <a:chExt cx="2160270" cy="1699260"/>
          </a:xfrm>
        </p:grpSpPr>
        <p:sp>
          <p:nvSpPr>
            <p:cNvPr id="3" name="object 3"/>
            <p:cNvSpPr/>
            <p:nvPr/>
          </p:nvSpPr>
          <p:spPr>
            <a:xfrm>
              <a:off x="673811" y="1408696"/>
              <a:ext cx="1869439" cy="1501775"/>
            </a:xfrm>
            <a:custGeom>
              <a:avLst/>
              <a:gdLst/>
              <a:ahLst/>
              <a:cxnLst/>
              <a:rect l="l" t="t" r="r" b="b"/>
              <a:pathLst>
                <a:path w="1869439" h="1501775">
                  <a:moveTo>
                    <a:pt x="1869198" y="721414"/>
                  </a:moveTo>
                  <a:lnTo>
                    <a:pt x="1868938" y="681965"/>
                  </a:lnTo>
                  <a:lnTo>
                    <a:pt x="1863384" y="644165"/>
                  </a:lnTo>
                  <a:lnTo>
                    <a:pt x="1839276" y="580806"/>
                  </a:lnTo>
                  <a:lnTo>
                    <a:pt x="1800281" y="520164"/>
                  </a:lnTo>
                  <a:lnTo>
                    <a:pt x="1774826" y="487623"/>
                  </a:lnTo>
                  <a:lnTo>
                    <a:pt x="1745800" y="453997"/>
                  </a:lnTo>
                  <a:lnTo>
                    <a:pt x="1713500" y="419581"/>
                  </a:lnTo>
                  <a:lnTo>
                    <a:pt x="1678227" y="384670"/>
                  </a:lnTo>
                  <a:lnTo>
                    <a:pt x="1640280" y="349560"/>
                  </a:lnTo>
                  <a:lnTo>
                    <a:pt x="1599959" y="314547"/>
                  </a:lnTo>
                  <a:lnTo>
                    <a:pt x="1557561" y="279926"/>
                  </a:lnTo>
                  <a:lnTo>
                    <a:pt x="1513388" y="245992"/>
                  </a:lnTo>
                  <a:lnTo>
                    <a:pt x="1467738" y="213042"/>
                  </a:lnTo>
                  <a:lnTo>
                    <a:pt x="1420910" y="181370"/>
                  </a:lnTo>
                  <a:lnTo>
                    <a:pt x="1373204" y="151273"/>
                  </a:lnTo>
                  <a:lnTo>
                    <a:pt x="1324920" y="123045"/>
                  </a:lnTo>
                  <a:lnTo>
                    <a:pt x="1276356" y="96983"/>
                  </a:lnTo>
                  <a:lnTo>
                    <a:pt x="1227812" y="73381"/>
                  </a:lnTo>
                  <a:lnTo>
                    <a:pt x="1179587" y="52536"/>
                  </a:lnTo>
                  <a:lnTo>
                    <a:pt x="1131980" y="34743"/>
                  </a:lnTo>
                  <a:lnTo>
                    <a:pt x="1085292" y="20297"/>
                  </a:lnTo>
                  <a:lnTo>
                    <a:pt x="1039821" y="9494"/>
                  </a:lnTo>
                  <a:lnTo>
                    <a:pt x="995866" y="2630"/>
                  </a:lnTo>
                  <a:lnTo>
                    <a:pt x="953728" y="0"/>
                  </a:lnTo>
                  <a:lnTo>
                    <a:pt x="913704" y="1899"/>
                  </a:lnTo>
                  <a:lnTo>
                    <a:pt x="876096" y="8623"/>
                  </a:lnTo>
                  <a:lnTo>
                    <a:pt x="809379" y="34840"/>
                  </a:lnTo>
                  <a:lnTo>
                    <a:pt x="774795" y="54769"/>
                  </a:lnTo>
                  <a:lnTo>
                    <a:pt x="739566" y="78823"/>
                  </a:lnTo>
                  <a:lnTo>
                    <a:pt x="703822" y="106685"/>
                  </a:lnTo>
                  <a:lnTo>
                    <a:pt x="667691" y="138040"/>
                  </a:lnTo>
                  <a:lnTo>
                    <a:pt x="631303" y="172572"/>
                  </a:lnTo>
                  <a:lnTo>
                    <a:pt x="594786" y="209964"/>
                  </a:lnTo>
                  <a:lnTo>
                    <a:pt x="558271" y="249901"/>
                  </a:lnTo>
                  <a:lnTo>
                    <a:pt x="521885" y="292065"/>
                  </a:lnTo>
                  <a:lnTo>
                    <a:pt x="485758" y="336142"/>
                  </a:lnTo>
                  <a:lnTo>
                    <a:pt x="450020" y="381814"/>
                  </a:lnTo>
                  <a:lnTo>
                    <a:pt x="414799" y="428766"/>
                  </a:lnTo>
                  <a:lnTo>
                    <a:pt x="380224" y="476682"/>
                  </a:lnTo>
                  <a:lnTo>
                    <a:pt x="346425" y="525244"/>
                  </a:lnTo>
                  <a:lnTo>
                    <a:pt x="313531" y="574138"/>
                  </a:lnTo>
                  <a:lnTo>
                    <a:pt x="281670" y="623047"/>
                  </a:lnTo>
                  <a:lnTo>
                    <a:pt x="250973" y="671655"/>
                  </a:lnTo>
                  <a:lnTo>
                    <a:pt x="221568" y="719645"/>
                  </a:lnTo>
                  <a:lnTo>
                    <a:pt x="193583" y="766702"/>
                  </a:lnTo>
                  <a:lnTo>
                    <a:pt x="167150" y="812509"/>
                  </a:lnTo>
                  <a:lnTo>
                    <a:pt x="142396" y="856751"/>
                  </a:lnTo>
                  <a:lnTo>
                    <a:pt x="119450" y="899110"/>
                  </a:lnTo>
                  <a:lnTo>
                    <a:pt x="98442" y="939272"/>
                  </a:lnTo>
                  <a:lnTo>
                    <a:pt x="79501" y="976919"/>
                  </a:lnTo>
                  <a:lnTo>
                    <a:pt x="62757" y="1011736"/>
                  </a:lnTo>
                  <a:lnTo>
                    <a:pt x="36372" y="1071613"/>
                  </a:lnTo>
                  <a:lnTo>
                    <a:pt x="16953" y="1126216"/>
                  </a:lnTo>
                  <a:lnTo>
                    <a:pt x="4926" y="1176519"/>
                  </a:lnTo>
                  <a:lnTo>
                    <a:pt x="0" y="1222661"/>
                  </a:lnTo>
                  <a:lnTo>
                    <a:pt x="1882" y="1264778"/>
                  </a:lnTo>
                  <a:lnTo>
                    <a:pt x="10283" y="1303007"/>
                  </a:lnTo>
                  <a:lnTo>
                    <a:pt x="45471" y="1368353"/>
                  </a:lnTo>
                  <a:lnTo>
                    <a:pt x="103235" y="1419798"/>
                  </a:lnTo>
                  <a:lnTo>
                    <a:pt x="139854" y="1440651"/>
                  </a:lnTo>
                  <a:lnTo>
                    <a:pt x="181242" y="1458440"/>
                  </a:lnTo>
                  <a:lnTo>
                    <a:pt x="227109" y="1473304"/>
                  </a:lnTo>
                  <a:lnTo>
                    <a:pt x="277164" y="1485379"/>
                  </a:lnTo>
                  <a:lnTo>
                    <a:pt x="345000" y="1495196"/>
                  </a:lnTo>
                  <a:lnTo>
                    <a:pt x="385072" y="1498382"/>
                  </a:lnTo>
                  <a:lnTo>
                    <a:pt x="428719" y="1500426"/>
                  </a:lnTo>
                  <a:lnTo>
                    <a:pt x="475546" y="1501334"/>
                  </a:lnTo>
                  <a:lnTo>
                    <a:pt x="525156" y="1501113"/>
                  </a:lnTo>
                  <a:lnTo>
                    <a:pt x="577155" y="1499767"/>
                  </a:lnTo>
                  <a:lnTo>
                    <a:pt x="631145" y="1497303"/>
                  </a:lnTo>
                  <a:lnTo>
                    <a:pt x="686733" y="1493726"/>
                  </a:lnTo>
                  <a:lnTo>
                    <a:pt x="743521" y="1489041"/>
                  </a:lnTo>
                  <a:lnTo>
                    <a:pt x="801115" y="1483255"/>
                  </a:lnTo>
                  <a:lnTo>
                    <a:pt x="859118" y="1476372"/>
                  </a:lnTo>
                  <a:lnTo>
                    <a:pt x="917135" y="1468399"/>
                  </a:lnTo>
                  <a:lnTo>
                    <a:pt x="974770" y="1459341"/>
                  </a:lnTo>
                  <a:lnTo>
                    <a:pt x="1031628" y="1449204"/>
                  </a:lnTo>
                  <a:lnTo>
                    <a:pt x="1087313" y="1437993"/>
                  </a:lnTo>
                  <a:lnTo>
                    <a:pt x="1141429" y="1425714"/>
                  </a:lnTo>
                  <a:lnTo>
                    <a:pt x="1193580" y="1412373"/>
                  </a:lnTo>
                  <a:lnTo>
                    <a:pt x="1243371" y="1397976"/>
                  </a:lnTo>
                  <a:lnTo>
                    <a:pt x="1290406" y="1382527"/>
                  </a:lnTo>
                  <a:lnTo>
                    <a:pt x="1334290" y="1366033"/>
                  </a:lnTo>
                  <a:lnTo>
                    <a:pt x="1374626" y="1348499"/>
                  </a:lnTo>
                  <a:lnTo>
                    <a:pt x="1411020" y="1329931"/>
                  </a:lnTo>
                  <a:lnTo>
                    <a:pt x="1452514" y="1305254"/>
                  </a:lnTo>
                  <a:lnTo>
                    <a:pt x="1493768" y="1277383"/>
                  </a:lnTo>
                  <a:lnTo>
                    <a:pt x="1534467" y="1246622"/>
                  </a:lnTo>
                  <a:lnTo>
                    <a:pt x="1574293" y="1213274"/>
                  </a:lnTo>
                  <a:lnTo>
                    <a:pt x="1612932" y="1177641"/>
                  </a:lnTo>
                  <a:lnTo>
                    <a:pt x="1650067" y="1140025"/>
                  </a:lnTo>
                  <a:lnTo>
                    <a:pt x="1685382" y="1100729"/>
                  </a:lnTo>
                  <a:lnTo>
                    <a:pt x="1718561" y="1060057"/>
                  </a:lnTo>
                  <a:lnTo>
                    <a:pt x="1749289" y="1018310"/>
                  </a:lnTo>
                  <a:lnTo>
                    <a:pt x="1777249" y="975791"/>
                  </a:lnTo>
                  <a:lnTo>
                    <a:pt x="1802126" y="932802"/>
                  </a:lnTo>
                  <a:lnTo>
                    <a:pt x="1823603" y="889647"/>
                  </a:lnTo>
                  <a:lnTo>
                    <a:pt x="1841365" y="846628"/>
                  </a:lnTo>
                  <a:lnTo>
                    <a:pt x="1855095" y="804048"/>
                  </a:lnTo>
                  <a:lnTo>
                    <a:pt x="1864478" y="762209"/>
                  </a:lnTo>
                  <a:lnTo>
                    <a:pt x="1869198" y="721414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669625" y="1403686"/>
              <a:ext cx="1878964" cy="1511935"/>
            </a:xfrm>
            <a:custGeom>
              <a:avLst/>
              <a:gdLst/>
              <a:ahLst/>
              <a:cxnLst/>
              <a:rect l="l" t="t" r="r" b="b"/>
              <a:pathLst>
                <a:path w="1878964" h="1511935">
                  <a:moveTo>
                    <a:pt x="1878843" y="706970"/>
                  </a:moveTo>
                  <a:lnTo>
                    <a:pt x="1874525" y="658758"/>
                  </a:lnTo>
                  <a:lnTo>
                    <a:pt x="1860976" y="611041"/>
                  </a:lnTo>
                  <a:lnTo>
                    <a:pt x="1838116" y="566845"/>
                  </a:lnTo>
                  <a:lnTo>
                    <a:pt x="1794758" y="504387"/>
                  </a:lnTo>
                  <a:lnTo>
                    <a:pt x="1763488" y="466868"/>
                  </a:lnTo>
                  <a:lnTo>
                    <a:pt x="1729922" y="430280"/>
                  </a:lnTo>
                  <a:lnTo>
                    <a:pt x="1694914" y="395000"/>
                  </a:lnTo>
                  <a:lnTo>
                    <a:pt x="1659320" y="361402"/>
                  </a:lnTo>
                  <a:lnTo>
                    <a:pt x="1623994" y="329863"/>
                  </a:lnTo>
                  <a:lnTo>
                    <a:pt x="1591228" y="302431"/>
                  </a:lnTo>
                  <a:lnTo>
                    <a:pt x="1557700" y="275761"/>
                  </a:lnTo>
                  <a:lnTo>
                    <a:pt x="1517563" y="245078"/>
                  </a:lnTo>
                  <a:lnTo>
                    <a:pt x="1475912" y="214931"/>
                  </a:lnTo>
                  <a:lnTo>
                    <a:pt x="1433085" y="185702"/>
                  </a:lnTo>
                  <a:lnTo>
                    <a:pt x="1389417" y="157775"/>
                  </a:lnTo>
                  <a:lnTo>
                    <a:pt x="1345245" y="131533"/>
                  </a:lnTo>
                  <a:lnTo>
                    <a:pt x="1300906" y="107359"/>
                  </a:lnTo>
                  <a:lnTo>
                    <a:pt x="1262806" y="87547"/>
                  </a:lnTo>
                  <a:lnTo>
                    <a:pt x="1224706" y="70021"/>
                  </a:lnTo>
                  <a:lnTo>
                    <a:pt x="1187368" y="53257"/>
                  </a:lnTo>
                  <a:lnTo>
                    <a:pt x="1149268" y="39541"/>
                  </a:lnTo>
                  <a:lnTo>
                    <a:pt x="1112692" y="27349"/>
                  </a:lnTo>
                  <a:lnTo>
                    <a:pt x="1055472" y="11960"/>
                  </a:lnTo>
                  <a:lnTo>
                    <a:pt x="1003366" y="2881"/>
                  </a:lnTo>
                  <a:lnTo>
                    <a:pt x="955490" y="0"/>
                  </a:lnTo>
                  <a:lnTo>
                    <a:pt x="910963" y="3203"/>
                  </a:lnTo>
                  <a:lnTo>
                    <a:pt x="868900" y="12381"/>
                  </a:lnTo>
                  <a:lnTo>
                    <a:pt x="828418" y="27419"/>
                  </a:lnTo>
                  <a:lnTo>
                    <a:pt x="788634" y="48205"/>
                  </a:lnTo>
                  <a:lnTo>
                    <a:pt x="748665" y="74628"/>
                  </a:lnTo>
                  <a:lnTo>
                    <a:pt x="707627" y="106576"/>
                  </a:lnTo>
                  <a:lnTo>
                    <a:pt x="664636" y="143935"/>
                  </a:lnTo>
                  <a:lnTo>
                    <a:pt x="632632" y="174415"/>
                  </a:lnTo>
                  <a:lnTo>
                    <a:pt x="600628" y="207181"/>
                  </a:lnTo>
                  <a:lnTo>
                    <a:pt x="567321" y="243642"/>
                  </a:lnTo>
                  <a:lnTo>
                    <a:pt x="534513" y="281170"/>
                  </a:lnTo>
                  <a:lnTo>
                    <a:pt x="502218" y="319685"/>
                  </a:lnTo>
                  <a:lnTo>
                    <a:pt x="470451" y="359107"/>
                  </a:lnTo>
                  <a:lnTo>
                    <a:pt x="439224" y="399356"/>
                  </a:lnTo>
                  <a:lnTo>
                    <a:pt x="408551" y="440353"/>
                  </a:lnTo>
                  <a:lnTo>
                    <a:pt x="378445" y="482018"/>
                  </a:lnTo>
                  <a:lnTo>
                    <a:pt x="348920" y="524270"/>
                  </a:lnTo>
                  <a:lnTo>
                    <a:pt x="319989" y="567031"/>
                  </a:lnTo>
                  <a:lnTo>
                    <a:pt x="291665" y="610220"/>
                  </a:lnTo>
                  <a:lnTo>
                    <a:pt x="263963" y="653757"/>
                  </a:lnTo>
                  <a:lnTo>
                    <a:pt x="236895" y="697562"/>
                  </a:lnTo>
                  <a:lnTo>
                    <a:pt x="210475" y="741556"/>
                  </a:lnTo>
                  <a:lnTo>
                    <a:pt x="184716" y="785659"/>
                  </a:lnTo>
                  <a:lnTo>
                    <a:pt x="159632" y="829791"/>
                  </a:lnTo>
                  <a:lnTo>
                    <a:pt x="135237" y="873872"/>
                  </a:lnTo>
                  <a:lnTo>
                    <a:pt x="111543" y="917822"/>
                  </a:lnTo>
                  <a:lnTo>
                    <a:pt x="88564" y="961561"/>
                  </a:lnTo>
                  <a:lnTo>
                    <a:pt x="58846" y="1023283"/>
                  </a:lnTo>
                  <a:lnTo>
                    <a:pt x="35986" y="1075099"/>
                  </a:lnTo>
                  <a:lnTo>
                    <a:pt x="27604" y="1097959"/>
                  </a:lnTo>
                  <a:lnTo>
                    <a:pt x="23032" y="1109389"/>
                  </a:lnTo>
                  <a:lnTo>
                    <a:pt x="19984" y="1120057"/>
                  </a:lnTo>
                  <a:lnTo>
                    <a:pt x="6376" y="1171182"/>
                  </a:lnTo>
                  <a:lnTo>
                    <a:pt x="0" y="1217872"/>
                  </a:lnTo>
                  <a:lnTo>
                    <a:pt x="358" y="1260310"/>
                  </a:lnTo>
                  <a:lnTo>
                    <a:pt x="6955" y="1298679"/>
                  </a:lnTo>
                  <a:lnTo>
                    <a:pt x="9282" y="1305183"/>
                  </a:lnTo>
                  <a:lnTo>
                    <a:pt x="9282" y="1219026"/>
                  </a:lnTo>
                  <a:lnTo>
                    <a:pt x="15566" y="1173283"/>
                  </a:lnTo>
                  <a:lnTo>
                    <a:pt x="32176" y="1111675"/>
                  </a:lnTo>
                  <a:lnTo>
                    <a:pt x="55036" y="1053763"/>
                  </a:lnTo>
                  <a:lnTo>
                    <a:pt x="81706" y="997375"/>
                  </a:lnTo>
                  <a:lnTo>
                    <a:pt x="96946" y="965371"/>
                  </a:lnTo>
                  <a:lnTo>
                    <a:pt x="119659" y="922503"/>
                  </a:lnTo>
                  <a:lnTo>
                    <a:pt x="143100" y="879279"/>
                  </a:lnTo>
                  <a:lnTo>
                    <a:pt x="167255" y="835792"/>
                  </a:lnTo>
                  <a:lnTo>
                    <a:pt x="192109" y="792137"/>
                  </a:lnTo>
                  <a:lnTo>
                    <a:pt x="217650" y="748408"/>
                  </a:lnTo>
                  <a:lnTo>
                    <a:pt x="243863" y="704699"/>
                  </a:lnTo>
                  <a:lnTo>
                    <a:pt x="270734" y="661106"/>
                  </a:lnTo>
                  <a:lnTo>
                    <a:pt x="298249" y="617721"/>
                  </a:lnTo>
                  <a:lnTo>
                    <a:pt x="326395" y="574641"/>
                  </a:lnTo>
                  <a:lnTo>
                    <a:pt x="355158" y="531957"/>
                  </a:lnTo>
                  <a:lnTo>
                    <a:pt x="384524" y="489766"/>
                  </a:lnTo>
                  <a:lnTo>
                    <a:pt x="414479" y="448162"/>
                  </a:lnTo>
                  <a:lnTo>
                    <a:pt x="445009" y="407238"/>
                  </a:lnTo>
                  <a:lnTo>
                    <a:pt x="476100" y="367089"/>
                  </a:lnTo>
                  <a:lnTo>
                    <a:pt x="507739" y="327810"/>
                  </a:lnTo>
                  <a:lnTo>
                    <a:pt x="539911" y="289494"/>
                  </a:lnTo>
                  <a:lnTo>
                    <a:pt x="572603" y="252237"/>
                  </a:lnTo>
                  <a:lnTo>
                    <a:pt x="605801" y="216132"/>
                  </a:lnTo>
                  <a:lnTo>
                    <a:pt x="639490" y="181273"/>
                  </a:lnTo>
                  <a:lnTo>
                    <a:pt x="670732" y="150793"/>
                  </a:lnTo>
                  <a:lnTo>
                    <a:pt x="702736" y="122599"/>
                  </a:lnTo>
                  <a:lnTo>
                    <a:pt x="746507" y="87803"/>
                  </a:lnTo>
                  <a:lnTo>
                    <a:pt x="788165" y="59638"/>
                  </a:lnTo>
                  <a:lnTo>
                    <a:pt x="828550" y="37903"/>
                  </a:lnTo>
                  <a:lnTo>
                    <a:pt x="868504" y="22392"/>
                  </a:lnTo>
                  <a:lnTo>
                    <a:pt x="908867" y="12904"/>
                  </a:lnTo>
                  <a:lnTo>
                    <a:pt x="950478" y="9235"/>
                  </a:lnTo>
                  <a:lnTo>
                    <a:pt x="994179" y="11182"/>
                  </a:lnTo>
                  <a:lnTo>
                    <a:pt x="1040810" y="18542"/>
                  </a:lnTo>
                  <a:lnTo>
                    <a:pt x="1091210" y="31110"/>
                  </a:lnTo>
                  <a:lnTo>
                    <a:pt x="1146220" y="48685"/>
                  </a:lnTo>
                  <a:lnTo>
                    <a:pt x="1183558" y="62401"/>
                  </a:lnTo>
                  <a:lnTo>
                    <a:pt x="1220896" y="78403"/>
                  </a:lnTo>
                  <a:lnTo>
                    <a:pt x="1258996" y="95929"/>
                  </a:lnTo>
                  <a:lnTo>
                    <a:pt x="1296334" y="115741"/>
                  </a:lnTo>
                  <a:lnTo>
                    <a:pt x="1334434" y="136315"/>
                  </a:lnTo>
                  <a:lnTo>
                    <a:pt x="1377388" y="161636"/>
                  </a:lnTo>
                  <a:lnTo>
                    <a:pt x="1419467" y="188138"/>
                  </a:lnTo>
                  <a:lnTo>
                    <a:pt x="1460706" y="215796"/>
                  </a:lnTo>
                  <a:lnTo>
                    <a:pt x="1501135" y="244585"/>
                  </a:lnTo>
                  <a:lnTo>
                    <a:pt x="1540789" y="274479"/>
                  </a:lnTo>
                  <a:lnTo>
                    <a:pt x="1579699" y="305454"/>
                  </a:lnTo>
                  <a:lnTo>
                    <a:pt x="1617898" y="337483"/>
                  </a:lnTo>
                  <a:lnTo>
                    <a:pt x="1648378" y="364153"/>
                  </a:lnTo>
                  <a:lnTo>
                    <a:pt x="1678096" y="391585"/>
                  </a:lnTo>
                  <a:lnTo>
                    <a:pt x="1712139" y="425547"/>
                  </a:lnTo>
                  <a:lnTo>
                    <a:pt x="1744312" y="459590"/>
                  </a:lnTo>
                  <a:lnTo>
                    <a:pt x="1774705" y="494634"/>
                  </a:lnTo>
                  <a:lnTo>
                    <a:pt x="1803403" y="531603"/>
                  </a:lnTo>
                  <a:lnTo>
                    <a:pt x="1830496" y="571417"/>
                  </a:lnTo>
                  <a:lnTo>
                    <a:pt x="1852594" y="614851"/>
                  </a:lnTo>
                  <a:lnTo>
                    <a:pt x="1866641" y="668019"/>
                  </a:lnTo>
                  <a:lnTo>
                    <a:pt x="1869133" y="713636"/>
                  </a:lnTo>
                  <a:lnTo>
                    <a:pt x="1869133" y="786035"/>
                  </a:lnTo>
                  <a:lnTo>
                    <a:pt x="1875395" y="755249"/>
                  </a:lnTo>
                  <a:lnTo>
                    <a:pt x="1878843" y="706970"/>
                  </a:lnTo>
                  <a:close/>
                </a:path>
                <a:path w="1878964" h="1511935">
                  <a:moveTo>
                    <a:pt x="1869133" y="786035"/>
                  </a:moveTo>
                  <a:lnTo>
                    <a:pt x="1869133" y="713636"/>
                  </a:lnTo>
                  <a:lnTo>
                    <a:pt x="1864755" y="760177"/>
                  </a:lnTo>
                  <a:lnTo>
                    <a:pt x="1855141" y="805450"/>
                  </a:lnTo>
                  <a:lnTo>
                    <a:pt x="1841926" y="847261"/>
                  </a:lnTo>
                  <a:lnTo>
                    <a:pt x="1837354" y="859453"/>
                  </a:lnTo>
                  <a:lnTo>
                    <a:pt x="1826686" y="885361"/>
                  </a:lnTo>
                  <a:lnTo>
                    <a:pt x="1820590" y="897553"/>
                  </a:lnTo>
                  <a:lnTo>
                    <a:pt x="1808398" y="923461"/>
                  </a:lnTo>
                  <a:lnTo>
                    <a:pt x="1784950" y="965126"/>
                  </a:lnTo>
                  <a:lnTo>
                    <a:pt x="1759230" y="1005828"/>
                  </a:lnTo>
                  <a:lnTo>
                    <a:pt x="1731383" y="1045445"/>
                  </a:lnTo>
                  <a:lnTo>
                    <a:pt x="1701555" y="1083860"/>
                  </a:lnTo>
                  <a:lnTo>
                    <a:pt x="1669892" y="1120952"/>
                  </a:lnTo>
                  <a:lnTo>
                    <a:pt x="1636538" y="1156601"/>
                  </a:lnTo>
                  <a:lnTo>
                    <a:pt x="1601639" y="1190689"/>
                  </a:lnTo>
                  <a:lnTo>
                    <a:pt x="1565340" y="1223096"/>
                  </a:lnTo>
                  <a:lnTo>
                    <a:pt x="1527786" y="1253702"/>
                  </a:lnTo>
                  <a:lnTo>
                    <a:pt x="1489123" y="1282387"/>
                  </a:lnTo>
                  <a:lnTo>
                    <a:pt x="1449496" y="1309033"/>
                  </a:lnTo>
                  <a:lnTo>
                    <a:pt x="1412920" y="1331131"/>
                  </a:lnTo>
                  <a:lnTo>
                    <a:pt x="1364028" y="1354947"/>
                  </a:lnTo>
                  <a:lnTo>
                    <a:pt x="1313749" y="1375549"/>
                  </a:lnTo>
                  <a:lnTo>
                    <a:pt x="1262390" y="1393387"/>
                  </a:lnTo>
                  <a:lnTo>
                    <a:pt x="1210255" y="1408911"/>
                  </a:lnTo>
                  <a:lnTo>
                    <a:pt x="1157650" y="1422571"/>
                  </a:lnTo>
                  <a:lnTo>
                    <a:pt x="1119550" y="1431715"/>
                  </a:lnTo>
                  <a:lnTo>
                    <a:pt x="1080688" y="1440097"/>
                  </a:lnTo>
                  <a:lnTo>
                    <a:pt x="1031048" y="1450224"/>
                  </a:lnTo>
                  <a:lnTo>
                    <a:pt x="981327" y="1459244"/>
                  </a:lnTo>
                  <a:lnTo>
                    <a:pt x="931517" y="1467236"/>
                  </a:lnTo>
                  <a:lnTo>
                    <a:pt x="881610" y="1474278"/>
                  </a:lnTo>
                  <a:lnTo>
                    <a:pt x="831598" y="1480451"/>
                  </a:lnTo>
                  <a:lnTo>
                    <a:pt x="781474" y="1485831"/>
                  </a:lnTo>
                  <a:lnTo>
                    <a:pt x="731229" y="1490499"/>
                  </a:lnTo>
                  <a:lnTo>
                    <a:pt x="680856" y="1494532"/>
                  </a:lnTo>
                  <a:lnTo>
                    <a:pt x="630346" y="1498009"/>
                  </a:lnTo>
                  <a:lnTo>
                    <a:pt x="591484" y="1499533"/>
                  </a:lnTo>
                  <a:lnTo>
                    <a:pt x="554146" y="1501027"/>
                  </a:lnTo>
                  <a:lnTo>
                    <a:pt x="516808" y="1501057"/>
                  </a:lnTo>
                  <a:lnTo>
                    <a:pt x="481756" y="1501819"/>
                  </a:lnTo>
                  <a:lnTo>
                    <a:pt x="445009" y="1501411"/>
                  </a:lnTo>
                  <a:lnTo>
                    <a:pt x="399461" y="1499498"/>
                  </a:lnTo>
                  <a:lnTo>
                    <a:pt x="357483" y="1496025"/>
                  </a:lnTo>
                  <a:lnTo>
                    <a:pt x="315633" y="1490758"/>
                  </a:lnTo>
                  <a:lnTo>
                    <a:pt x="274421" y="1483510"/>
                  </a:lnTo>
                  <a:lnTo>
                    <a:pt x="234358" y="1474091"/>
                  </a:lnTo>
                  <a:lnTo>
                    <a:pt x="195954" y="1462313"/>
                  </a:lnTo>
                  <a:lnTo>
                    <a:pt x="159632" y="1447942"/>
                  </a:lnTo>
                  <a:lnTo>
                    <a:pt x="95809" y="1410937"/>
                  </a:lnTo>
                  <a:lnTo>
                    <a:pt x="46708" y="1361433"/>
                  </a:lnTo>
                  <a:lnTo>
                    <a:pt x="16504" y="1297966"/>
                  </a:lnTo>
                  <a:lnTo>
                    <a:pt x="9282" y="1219026"/>
                  </a:lnTo>
                  <a:lnTo>
                    <a:pt x="9282" y="1305183"/>
                  </a:lnTo>
                  <a:lnTo>
                    <a:pt x="36877" y="1363948"/>
                  </a:lnTo>
                  <a:lnTo>
                    <a:pt x="85793" y="1415150"/>
                  </a:lnTo>
                  <a:lnTo>
                    <a:pt x="149731" y="1453752"/>
                  </a:lnTo>
                  <a:lnTo>
                    <a:pt x="186091" y="1468789"/>
                  </a:lnTo>
                  <a:lnTo>
                    <a:pt x="224716" y="1481226"/>
                  </a:lnTo>
                  <a:lnTo>
                    <a:pt x="265111" y="1491249"/>
                  </a:lnTo>
                  <a:lnTo>
                    <a:pt x="306777" y="1499041"/>
                  </a:lnTo>
                  <a:lnTo>
                    <a:pt x="349219" y="1504785"/>
                  </a:lnTo>
                  <a:lnTo>
                    <a:pt x="391939" y="1508666"/>
                  </a:lnTo>
                  <a:lnTo>
                    <a:pt x="434442" y="1510867"/>
                  </a:lnTo>
                  <a:lnTo>
                    <a:pt x="481756" y="1511488"/>
                  </a:lnTo>
                  <a:lnTo>
                    <a:pt x="516808" y="1510963"/>
                  </a:lnTo>
                  <a:lnTo>
                    <a:pt x="554146" y="1510201"/>
                  </a:lnTo>
                  <a:lnTo>
                    <a:pt x="591484" y="1508677"/>
                  </a:lnTo>
                  <a:lnTo>
                    <a:pt x="630346" y="1507182"/>
                  </a:lnTo>
                  <a:lnTo>
                    <a:pt x="670732" y="1504867"/>
                  </a:lnTo>
                  <a:lnTo>
                    <a:pt x="719722" y="1500962"/>
                  </a:lnTo>
                  <a:lnTo>
                    <a:pt x="768912" y="1496456"/>
                  </a:lnTo>
                  <a:lnTo>
                    <a:pt x="818221" y="1491289"/>
                  </a:lnTo>
                  <a:lnTo>
                    <a:pt x="867568" y="1485403"/>
                  </a:lnTo>
                  <a:lnTo>
                    <a:pt x="916873" y="1478740"/>
                  </a:lnTo>
                  <a:lnTo>
                    <a:pt x="966054" y="1471241"/>
                  </a:lnTo>
                  <a:lnTo>
                    <a:pt x="1015032" y="1462847"/>
                  </a:lnTo>
                  <a:lnTo>
                    <a:pt x="1063726" y="1453501"/>
                  </a:lnTo>
                  <a:lnTo>
                    <a:pt x="1112054" y="1443143"/>
                  </a:lnTo>
                  <a:lnTo>
                    <a:pt x="1159936" y="1431715"/>
                  </a:lnTo>
                  <a:lnTo>
                    <a:pt x="1198036" y="1422571"/>
                  </a:lnTo>
                  <a:lnTo>
                    <a:pt x="1283720" y="1396335"/>
                  </a:lnTo>
                  <a:lnTo>
                    <a:pt x="1334434" y="1377831"/>
                  </a:lnTo>
                  <a:lnTo>
                    <a:pt x="1383630" y="1356441"/>
                  </a:lnTo>
                  <a:lnTo>
                    <a:pt x="1429684" y="1331893"/>
                  </a:lnTo>
                  <a:lnTo>
                    <a:pt x="1442638" y="1325035"/>
                  </a:lnTo>
                  <a:lnTo>
                    <a:pt x="1508803" y="1280074"/>
                  </a:lnTo>
                  <a:lnTo>
                    <a:pt x="1549819" y="1248408"/>
                  </a:lnTo>
                  <a:lnTo>
                    <a:pt x="1589790" y="1214283"/>
                  </a:lnTo>
                  <a:lnTo>
                    <a:pt x="1628436" y="1177945"/>
                  </a:lnTo>
                  <a:lnTo>
                    <a:pt x="1665476" y="1139640"/>
                  </a:lnTo>
                  <a:lnTo>
                    <a:pt x="1700630" y="1099617"/>
                  </a:lnTo>
                  <a:lnTo>
                    <a:pt x="1733617" y="1058122"/>
                  </a:lnTo>
                  <a:lnTo>
                    <a:pt x="1764158" y="1015401"/>
                  </a:lnTo>
                  <a:lnTo>
                    <a:pt x="1791973" y="971702"/>
                  </a:lnTo>
                  <a:lnTo>
                    <a:pt x="1816780" y="927271"/>
                  </a:lnTo>
                  <a:lnTo>
                    <a:pt x="1835068" y="889171"/>
                  </a:lnTo>
                  <a:lnTo>
                    <a:pt x="1841164" y="876217"/>
                  </a:lnTo>
                  <a:lnTo>
                    <a:pt x="1846498" y="863263"/>
                  </a:lnTo>
                  <a:lnTo>
                    <a:pt x="1851070" y="850309"/>
                  </a:lnTo>
                  <a:lnTo>
                    <a:pt x="1865648" y="803171"/>
                  </a:lnTo>
                  <a:lnTo>
                    <a:pt x="1869133" y="7860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1472184" y="210235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76200"/>
                  </a:move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1466850" y="2097786"/>
              <a:ext cx="86360" cy="85725"/>
            </a:xfrm>
            <a:custGeom>
              <a:avLst/>
              <a:gdLst/>
              <a:ahLst/>
              <a:cxnLst/>
              <a:rect l="l" t="t" r="r" b="b"/>
              <a:pathLst>
                <a:path w="86359" h="85725">
                  <a:moveTo>
                    <a:pt x="86106" y="85343"/>
                  </a:moveTo>
                  <a:lnTo>
                    <a:pt x="86106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5334" y="85343"/>
                  </a:lnTo>
                  <a:lnTo>
                    <a:pt x="5334" y="9143"/>
                  </a:lnTo>
                  <a:lnTo>
                    <a:pt x="9906" y="4571"/>
                  </a:lnTo>
                  <a:lnTo>
                    <a:pt x="9906" y="9143"/>
                  </a:lnTo>
                  <a:lnTo>
                    <a:pt x="76200" y="9143"/>
                  </a:lnTo>
                  <a:lnTo>
                    <a:pt x="76200" y="4571"/>
                  </a:lnTo>
                  <a:lnTo>
                    <a:pt x="81534" y="9143"/>
                  </a:lnTo>
                  <a:lnTo>
                    <a:pt x="81534" y="85343"/>
                  </a:lnTo>
                  <a:lnTo>
                    <a:pt x="86106" y="85343"/>
                  </a:lnTo>
                  <a:close/>
                </a:path>
                <a:path w="86359" h="85725">
                  <a:moveTo>
                    <a:pt x="9906" y="9143"/>
                  </a:moveTo>
                  <a:lnTo>
                    <a:pt x="9906" y="4571"/>
                  </a:lnTo>
                  <a:lnTo>
                    <a:pt x="5334" y="9143"/>
                  </a:lnTo>
                  <a:lnTo>
                    <a:pt x="9906" y="9143"/>
                  </a:lnTo>
                  <a:close/>
                </a:path>
                <a:path w="86359" h="85725">
                  <a:moveTo>
                    <a:pt x="9906" y="76200"/>
                  </a:moveTo>
                  <a:lnTo>
                    <a:pt x="9906" y="9143"/>
                  </a:lnTo>
                  <a:lnTo>
                    <a:pt x="5334" y="9143"/>
                  </a:lnTo>
                  <a:lnTo>
                    <a:pt x="5334" y="76200"/>
                  </a:lnTo>
                  <a:lnTo>
                    <a:pt x="9906" y="76200"/>
                  </a:lnTo>
                  <a:close/>
                </a:path>
                <a:path w="86359" h="85725">
                  <a:moveTo>
                    <a:pt x="81534" y="76200"/>
                  </a:moveTo>
                  <a:lnTo>
                    <a:pt x="5334" y="76200"/>
                  </a:lnTo>
                  <a:lnTo>
                    <a:pt x="9906" y="80771"/>
                  </a:lnTo>
                  <a:lnTo>
                    <a:pt x="9906" y="85343"/>
                  </a:lnTo>
                  <a:lnTo>
                    <a:pt x="76200" y="85343"/>
                  </a:lnTo>
                  <a:lnTo>
                    <a:pt x="76200" y="80771"/>
                  </a:lnTo>
                  <a:lnTo>
                    <a:pt x="81534" y="76200"/>
                  </a:lnTo>
                  <a:close/>
                </a:path>
                <a:path w="86359" h="85725">
                  <a:moveTo>
                    <a:pt x="9906" y="85343"/>
                  </a:moveTo>
                  <a:lnTo>
                    <a:pt x="9906" y="80771"/>
                  </a:lnTo>
                  <a:lnTo>
                    <a:pt x="5334" y="76200"/>
                  </a:lnTo>
                  <a:lnTo>
                    <a:pt x="5334" y="85343"/>
                  </a:lnTo>
                  <a:lnTo>
                    <a:pt x="9906" y="85343"/>
                  </a:lnTo>
                  <a:close/>
                </a:path>
                <a:path w="86359" h="85725">
                  <a:moveTo>
                    <a:pt x="81534" y="9143"/>
                  </a:moveTo>
                  <a:lnTo>
                    <a:pt x="76200" y="4571"/>
                  </a:lnTo>
                  <a:lnTo>
                    <a:pt x="76200" y="9143"/>
                  </a:lnTo>
                  <a:lnTo>
                    <a:pt x="81534" y="9143"/>
                  </a:lnTo>
                  <a:close/>
                </a:path>
                <a:path w="86359" h="85725">
                  <a:moveTo>
                    <a:pt x="81534" y="76200"/>
                  </a:moveTo>
                  <a:lnTo>
                    <a:pt x="81534" y="9143"/>
                  </a:lnTo>
                  <a:lnTo>
                    <a:pt x="76200" y="9143"/>
                  </a:lnTo>
                  <a:lnTo>
                    <a:pt x="76200" y="76200"/>
                  </a:lnTo>
                  <a:lnTo>
                    <a:pt x="81534" y="76200"/>
                  </a:lnTo>
                  <a:close/>
                </a:path>
                <a:path w="86359" h="85725">
                  <a:moveTo>
                    <a:pt x="81534" y="85343"/>
                  </a:moveTo>
                  <a:lnTo>
                    <a:pt x="81534" y="76200"/>
                  </a:lnTo>
                  <a:lnTo>
                    <a:pt x="76200" y="80771"/>
                  </a:lnTo>
                  <a:lnTo>
                    <a:pt x="76200" y="85343"/>
                  </a:lnTo>
                  <a:lnTo>
                    <a:pt x="81534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1528572" y="1216152"/>
              <a:ext cx="1301115" cy="929640"/>
            </a:xfrm>
            <a:custGeom>
              <a:avLst/>
              <a:gdLst/>
              <a:ahLst/>
              <a:cxnLst/>
              <a:rect l="l" t="t" r="r" b="b"/>
              <a:pathLst>
                <a:path w="1301114" h="929639">
                  <a:moveTo>
                    <a:pt x="40386" y="912876"/>
                  </a:moveTo>
                  <a:lnTo>
                    <a:pt x="23622" y="890016"/>
                  </a:lnTo>
                  <a:lnTo>
                    <a:pt x="0" y="906018"/>
                  </a:lnTo>
                  <a:lnTo>
                    <a:pt x="16764" y="929640"/>
                  </a:lnTo>
                  <a:lnTo>
                    <a:pt x="40386" y="912876"/>
                  </a:lnTo>
                  <a:close/>
                </a:path>
                <a:path w="1301114" h="929639">
                  <a:moveTo>
                    <a:pt x="86868" y="880110"/>
                  </a:moveTo>
                  <a:lnTo>
                    <a:pt x="70104" y="856488"/>
                  </a:lnTo>
                  <a:lnTo>
                    <a:pt x="47244" y="873252"/>
                  </a:lnTo>
                  <a:lnTo>
                    <a:pt x="63246" y="896874"/>
                  </a:lnTo>
                  <a:lnTo>
                    <a:pt x="86868" y="880110"/>
                  </a:lnTo>
                  <a:close/>
                </a:path>
                <a:path w="1301114" h="929639">
                  <a:moveTo>
                    <a:pt x="133350" y="847344"/>
                  </a:moveTo>
                  <a:lnTo>
                    <a:pt x="117348" y="823722"/>
                  </a:lnTo>
                  <a:lnTo>
                    <a:pt x="93726" y="840486"/>
                  </a:lnTo>
                  <a:lnTo>
                    <a:pt x="109728" y="863346"/>
                  </a:lnTo>
                  <a:lnTo>
                    <a:pt x="133350" y="847344"/>
                  </a:lnTo>
                  <a:close/>
                </a:path>
                <a:path w="1301114" h="929639">
                  <a:moveTo>
                    <a:pt x="179832" y="813816"/>
                  </a:moveTo>
                  <a:lnTo>
                    <a:pt x="163830" y="790956"/>
                  </a:lnTo>
                  <a:lnTo>
                    <a:pt x="140208" y="806958"/>
                  </a:lnTo>
                  <a:lnTo>
                    <a:pt x="156972" y="830580"/>
                  </a:lnTo>
                  <a:lnTo>
                    <a:pt x="179832" y="813816"/>
                  </a:lnTo>
                  <a:close/>
                </a:path>
                <a:path w="1301114" h="929639">
                  <a:moveTo>
                    <a:pt x="227076" y="781050"/>
                  </a:moveTo>
                  <a:lnTo>
                    <a:pt x="210312" y="758190"/>
                  </a:lnTo>
                  <a:lnTo>
                    <a:pt x="186690" y="774192"/>
                  </a:lnTo>
                  <a:lnTo>
                    <a:pt x="203454" y="797814"/>
                  </a:lnTo>
                  <a:lnTo>
                    <a:pt x="227076" y="781050"/>
                  </a:lnTo>
                  <a:close/>
                </a:path>
                <a:path w="1301114" h="929639">
                  <a:moveTo>
                    <a:pt x="273558" y="748284"/>
                  </a:moveTo>
                  <a:lnTo>
                    <a:pt x="256794" y="724662"/>
                  </a:lnTo>
                  <a:lnTo>
                    <a:pt x="233934" y="741426"/>
                  </a:lnTo>
                  <a:lnTo>
                    <a:pt x="249936" y="765048"/>
                  </a:lnTo>
                  <a:lnTo>
                    <a:pt x="273558" y="748284"/>
                  </a:lnTo>
                  <a:close/>
                </a:path>
                <a:path w="1301114" h="929639">
                  <a:moveTo>
                    <a:pt x="320040" y="715518"/>
                  </a:moveTo>
                  <a:lnTo>
                    <a:pt x="304038" y="691896"/>
                  </a:lnTo>
                  <a:lnTo>
                    <a:pt x="280416" y="708660"/>
                  </a:lnTo>
                  <a:lnTo>
                    <a:pt x="297180" y="731520"/>
                  </a:lnTo>
                  <a:lnTo>
                    <a:pt x="320040" y="715518"/>
                  </a:lnTo>
                  <a:close/>
                </a:path>
                <a:path w="1301114" h="929639">
                  <a:moveTo>
                    <a:pt x="366522" y="681990"/>
                  </a:moveTo>
                  <a:lnTo>
                    <a:pt x="350520" y="659130"/>
                  </a:lnTo>
                  <a:lnTo>
                    <a:pt x="326898" y="675132"/>
                  </a:lnTo>
                  <a:lnTo>
                    <a:pt x="343662" y="698754"/>
                  </a:lnTo>
                  <a:lnTo>
                    <a:pt x="366522" y="681990"/>
                  </a:lnTo>
                  <a:close/>
                </a:path>
                <a:path w="1301114" h="929639">
                  <a:moveTo>
                    <a:pt x="413766" y="649224"/>
                  </a:moveTo>
                  <a:lnTo>
                    <a:pt x="397002" y="626364"/>
                  </a:lnTo>
                  <a:lnTo>
                    <a:pt x="374142" y="642366"/>
                  </a:lnTo>
                  <a:lnTo>
                    <a:pt x="390144" y="665988"/>
                  </a:lnTo>
                  <a:lnTo>
                    <a:pt x="413766" y="649224"/>
                  </a:lnTo>
                  <a:close/>
                </a:path>
                <a:path w="1301114" h="929639">
                  <a:moveTo>
                    <a:pt x="460248" y="616458"/>
                  </a:moveTo>
                  <a:lnTo>
                    <a:pt x="443484" y="592836"/>
                  </a:lnTo>
                  <a:lnTo>
                    <a:pt x="420624" y="609600"/>
                  </a:lnTo>
                  <a:lnTo>
                    <a:pt x="436626" y="633222"/>
                  </a:lnTo>
                  <a:lnTo>
                    <a:pt x="460248" y="616458"/>
                  </a:lnTo>
                  <a:close/>
                </a:path>
                <a:path w="1301114" h="929639">
                  <a:moveTo>
                    <a:pt x="506730" y="583692"/>
                  </a:moveTo>
                  <a:lnTo>
                    <a:pt x="490728" y="560070"/>
                  </a:lnTo>
                  <a:lnTo>
                    <a:pt x="467106" y="576834"/>
                  </a:lnTo>
                  <a:lnTo>
                    <a:pt x="483870" y="599694"/>
                  </a:lnTo>
                  <a:lnTo>
                    <a:pt x="506730" y="583692"/>
                  </a:lnTo>
                  <a:close/>
                </a:path>
                <a:path w="1301114" h="929639">
                  <a:moveTo>
                    <a:pt x="553974" y="550164"/>
                  </a:moveTo>
                  <a:lnTo>
                    <a:pt x="537210" y="527304"/>
                  </a:lnTo>
                  <a:lnTo>
                    <a:pt x="513588" y="543306"/>
                  </a:lnTo>
                  <a:lnTo>
                    <a:pt x="530352" y="566928"/>
                  </a:lnTo>
                  <a:lnTo>
                    <a:pt x="553974" y="550164"/>
                  </a:lnTo>
                  <a:close/>
                </a:path>
                <a:path w="1301114" h="929639">
                  <a:moveTo>
                    <a:pt x="600456" y="517398"/>
                  </a:moveTo>
                  <a:lnTo>
                    <a:pt x="583692" y="494538"/>
                  </a:lnTo>
                  <a:lnTo>
                    <a:pt x="560832" y="510540"/>
                  </a:lnTo>
                  <a:lnTo>
                    <a:pt x="576834" y="534162"/>
                  </a:lnTo>
                  <a:lnTo>
                    <a:pt x="600456" y="517398"/>
                  </a:lnTo>
                  <a:close/>
                </a:path>
                <a:path w="1301114" h="929639">
                  <a:moveTo>
                    <a:pt x="646938" y="484632"/>
                  </a:moveTo>
                  <a:lnTo>
                    <a:pt x="630936" y="461010"/>
                  </a:lnTo>
                  <a:lnTo>
                    <a:pt x="607314" y="477774"/>
                  </a:lnTo>
                  <a:lnTo>
                    <a:pt x="623316" y="501396"/>
                  </a:lnTo>
                  <a:lnTo>
                    <a:pt x="646938" y="484632"/>
                  </a:lnTo>
                  <a:close/>
                </a:path>
                <a:path w="1301114" h="929639">
                  <a:moveTo>
                    <a:pt x="693420" y="451866"/>
                  </a:moveTo>
                  <a:lnTo>
                    <a:pt x="677418" y="428244"/>
                  </a:lnTo>
                  <a:lnTo>
                    <a:pt x="653796" y="445008"/>
                  </a:lnTo>
                  <a:lnTo>
                    <a:pt x="670560" y="467868"/>
                  </a:lnTo>
                  <a:lnTo>
                    <a:pt x="693420" y="451866"/>
                  </a:lnTo>
                  <a:close/>
                </a:path>
                <a:path w="1301114" h="929639">
                  <a:moveTo>
                    <a:pt x="740664" y="418338"/>
                  </a:moveTo>
                  <a:lnTo>
                    <a:pt x="723900" y="395478"/>
                  </a:lnTo>
                  <a:lnTo>
                    <a:pt x="700278" y="411480"/>
                  </a:lnTo>
                  <a:lnTo>
                    <a:pt x="717042" y="435102"/>
                  </a:lnTo>
                  <a:lnTo>
                    <a:pt x="740664" y="418338"/>
                  </a:lnTo>
                  <a:close/>
                </a:path>
                <a:path w="1301114" h="929639">
                  <a:moveTo>
                    <a:pt x="787146" y="385572"/>
                  </a:moveTo>
                  <a:lnTo>
                    <a:pt x="770382" y="362712"/>
                  </a:lnTo>
                  <a:lnTo>
                    <a:pt x="747522" y="378714"/>
                  </a:lnTo>
                  <a:lnTo>
                    <a:pt x="763524" y="402336"/>
                  </a:lnTo>
                  <a:lnTo>
                    <a:pt x="787146" y="385572"/>
                  </a:lnTo>
                  <a:close/>
                </a:path>
                <a:path w="1301114" h="929639">
                  <a:moveTo>
                    <a:pt x="833628" y="352806"/>
                  </a:moveTo>
                  <a:lnTo>
                    <a:pt x="817626" y="329184"/>
                  </a:lnTo>
                  <a:lnTo>
                    <a:pt x="794004" y="345948"/>
                  </a:lnTo>
                  <a:lnTo>
                    <a:pt x="810768" y="369570"/>
                  </a:lnTo>
                  <a:lnTo>
                    <a:pt x="833628" y="352806"/>
                  </a:lnTo>
                  <a:close/>
                </a:path>
                <a:path w="1301114" h="929639">
                  <a:moveTo>
                    <a:pt x="880110" y="320040"/>
                  </a:moveTo>
                  <a:lnTo>
                    <a:pt x="864108" y="296418"/>
                  </a:lnTo>
                  <a:lnTo>
                    <a:pt x="840486" y="313182"/>
                  </a:lnTo>
                  <a:lnTo>
                    <a:pt x="857250" y="336042"/>
                  </a:lnTo>
                  <a:lnTo>
                    <a:pt x="880110" y="320040"/>
                  </a:lnTo>
                  <a:close/>
                </a:path>
                <a:path w="1301114" h="929639">
                  <a:moveTo>
                    <a:pt x="927354" y="286512"/>
                  </a:moveTo>
                  <a:lnTo>
                    <a:pt x="910590" y="263652"/>
                  </a:lnTo>
                  <a:lnTo>
                    <a:pt x="887730" y="279654"/>
                  </a:lnTo>
                  <a:lnTo>
                    <a:pt x="903732" y="303276"/>
                  </a:lnTo>
                  <a:lnTo>
                    <a:pt x="927354" y="286512"/>
                  </a:lnTo>
                  <a:close/>
                </a:path>
                <a:path w="1301114" h="929639">
                  <a:moveTo>
                    <a:pt x="973836" y="253746"/>
                  </a:moveTo>
                  <a:lnTo>
                    <a:pt x="957072" y="230886"/>
                  </a:lnTo>
                  <a:lnTo>
                    <a:pt x="934212" y="246888"/>
                  </a:lnTo>
                  <a:lnTo>
                    <a:pt x="950214" y="270510"/>
                  </a:lnTo>
                  <a:lnTo>
                    <a:pt x="973836" y="253746"/>
                  </a:lnTo>
                  <a:close/>
                </a:path>
                <a:path w="1301114" h="929639">
                  <a:moveTo>
                    <a:pt x="1020318" y="220980"/>
                  </a:moveTo>
                  <a:lnTo>
                    <a:pt x="1004316" y="197358"/>
                  </a:lnTo>
                  <a:lnTo>
                    <a:pt x="980694" y="214122"/>
                  </a:lnTo>
                  <a:lnTo>
                    <a:pt x="997458" y="237744"/>
                  </a:lnTo>
                  <a:lnTo>
                    <a:pt x="1020318" y="220980"/>
                  </a:lnTo>
                  <a:close/>
                </a:path>
                <a:path w="1301114" h="929639">
                  <a:moveTo>
                    <a:pt x="1067562" y="188214"/>
                  </a:moveTo>
                  <a:lnTo>
                    <a:pt x="1050798" y="164592"/>
                  </a:lnTo>
                  <a:lnTo>
                    <a:pt x="1027176" y="181356"/>
                  </a:lnTo>
                  <a:lnTo>
                    <a:pt x="1043940" y="204216"/>
                  </a:lnTo>
                  <a:lnTo>
                    <a:pt x="1067562" y="188214"/>
                  </a:lnTo>
                  <a:close/>
                </a:path>
                <a:path w="1301114" h="929639">
                  <a:moveTo>
                    <a:pt x="1114044" y="154686"/>
                  </a:moveTo>
                  <a:lnTo>
                    <a:pt x="1097280" y="131826"/>
                  </a:lnTo>
                  <a:lnTo>
                    <a:pt x="1074420" y="147828"/>
                  </a:lnTo>
                  <a:lnTo>
                    <a:pt x="1090422" y="171450"/>
                  </a:lnTo>
                  <a:lnTo>
                    <a:pt x="1114044" y="154686"/>
                  </a:lnTo>
                  <a:close/>
                </a:path>
                <a:path w="1301114" h="929639">
                  <a:moveTo>
                    <a:pt x="1160526" y="121920"/>
                  </a:moveTo>
                  <a:lnTo>
                    <a:pt x="1143762" y="98298"/>
                  </a:lnTo>
                  <a:lnTo>
                    <a:pt x="1120902" y="115062"/>
                  </a:lnTo>
                  <a:lnTo>
                    <a:pt x="1136904" y="138684"/>
                  </a:lnTo>
                  <a:lnTo>
                    <a:pt x="1160526" y="121920"/>
                  </a:lnTo>
                  <a:close/>
                </a:path>
                <a:path w="1301114" h="929639">
                  <a:moveTo>
                    <a:pt x="1207008" y="89154"/>
                  </a:moveTo>
                  <a:lnTo>
                    <a:pt x="1191006" y="65532"/>
                  </a:lnTo>
                  <a:lnTo>
                    <a:pt x="1167384" y="82296"/>
                  </a:lnTo>
                  <a:lnTo>
                    <a:pt x="1184148" y="105918"/>
                  </a:lnTo>
                  <a:lnTo>
                    <a:pt x="1207008" y="89154"/>
                  </a:lnTo>
                  <a:close/>
                </a:path>
                <a:path w="1301114" h="929639">
                  <a:moveTo>
                    <a:pt x="1254252" y="56388"/>
                  </a:moveTo>
                  <a:lnTo>
                    <a:pt x="1237488" y="32766"/>
                  </a:lnTo>
                  <a:lnTo>
                    <a:pt x="1213866" y="49530"/>
                  </a:lnTo>
                  <a:lnTo>
                    <a:pt x="1230630" y="72390"/>
                  </a:lnTo>
                  <a:lnTo>
                    <a:pt x="1254252" y="56388"/>
                  </a:lnTo>
                  <a:close/>
                </a:path>
                <a:path w="1301114" h="929639">
                  <a:moveTo>
                    <a:pt x="1300734" y="22860"/>
                  </a:moveTo>
                  <a:lnTo>
                    <a:pt x="1283970" y="0"/>
                  </a:lnTo>
                  <a:lnTo>
                    <a:pt x="1261110" y="16002"/>
                  </a:lnTo>
                  <a:lnTo>
                    <a:pt x="1277112" y="39624"/>
                  </a:lnTo>
                  <a:lnTo>
                    <a:pt x="1300734" y="2286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70201" y="412745"/>
            <a:ext cx="267260" cy="66309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33619">
              <a:lnSpc>
                <a:spcPct val="100000"/>
              </a:lnSpc>
              <a:spcBef>
                <a:spcPts val="88"/>
              </a:spcBef>
            </a:pPr>
            <a:r>
              <a:rPr sz="6353" spc="-688" baseline="-14467" dirty="0">
                <a:solidFill>
                  <a:srgbClr val="3333CC"/>
                </a:solidFill>
              </a:rPr>
              <a:t>.</a:t>
            </a:r>
            <a:r>
              <a:rPr sz="1588" b="1" i="1" dirty="0">
                <a:latin typeface="Times New Roman"/>
                <a:cs typeface="Times New Roman"/>
              </a:rPr>
              <a:t>P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1372" y="1149947"/>
            <a:ext cx="10141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 i="1" spc="-4" dirty="0">
                <a:solidFill>
                  <a:srgbClr val="006500"/>
                </a:solidFill>
                <a:latin typeface="Times New Roman"/>
                <a:cs typeface="Times New Roman"/>
              </a:rPr>
              <a:t>r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0070" y="1755064"/>
            <a:ext cx="22411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 i="1" dirty="0">
                <a:solidFill>
                  <a:srgbClr val="FF3300"/>
                </a:solidFill>
                <a:latin typeface="Times New Roman"/>
                <a:cs typeface="Times New Roman"/>
              </a:rPr>
              <a:t>dq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464" y="421218"/>
            <a:ext cx="7563536" cy="30531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8491" marR="223008" indent="6724">
              <a:lnSpc>
                <a:spcPct val="127299"/>
              </a:lnSpc>
              <a:spcBef>
                <a:spcPts val="84"/>
              </a:spcBef>
            </a:pPr>
            <a:r>
              <a:rPr sz="1721" spc="9" dirty="0" smtClean="0">
                <a:latin typeface="Times New Roman"/>
                <a:cs typeface="Times New Roman"/>
              </a:rPr>
              <a:t>Consider </a:t>
            </a:r>
            <a:r>
              <a:rPr sz="1721" spc="9" dirty="0">
                <a:latin typeface="Times New Roman"/>
                <a:cs typeface="Times New Roman"/>
              </a:rPr>
              <a:t>the </a:t>
            </a:r>
            <a:r>
              <a:rPr sz="1721" spc="4" dirty="0">
                <a:latin typeface="Times New Roman"/>
                <a:cs typeface="Times New Roman"/>
              </a:rPr>
              <a:t>charge </a:t>
            </a:r>
            <a:r>
              <a:rPr sz="1721" spc="9" dirty="0">
                <a:latin typeface="Times New Roman"/>
                <a:cs typeface="Times New Roman"/>
              </a:rPr>
              <a:t>distribution </a:t>
            </a:r>
            <a:r>
              <a:rPr sz="1721" spc="13" dirty="0">
                <a:latin typeface="Times New Roman"/>
                <a:cs typeface="Times New Roman"/>
              </a:rPr>
              <a:t>shown </a:t>
            </a:r>
            <a:r>
              <a:rPr sz="1721" spc="9" dirty="0">
                <a:latin typeface="Times New Roman"/>
                <a:cs typeface="Times New Roman"/>
              </a:rPr>
              <a:t>in the </a:t>
            </a:r>
            <a:r>
              <a:rPr sz="1721" spc="4" dirty="0">
                <a:latin typeface="Times New Roman"/>
                <a:cs typeface="Times New Roman"/>
              </a:rPr>
              <a:t>figure.  </a:t>
            </a:r>
            <a:r>
              <a:rPr sz="1721" spc="-9" dirty="0">
                <a:latin typeface="Times New Roman"/>
                <a:cs typeface="Times New Roman"/>
              </a:rPr>
              <a:t>In </a:t>
            </a:r>
            <a:r>
              <a:rPr sz="1721" spc="4" dirty="0">
                <a:latin typeface="Times New Roman"/>
                <a:cs typeface="Times New Roman"/>
              </a:rPr>
              <a:t>order </a:t>
            </a:r>
            <a:r>
              <a:rPr sz="1721" spc="9" dirty="0">
                <a:latin typeface="Times New Roman"/>
                <a:cs typeface="Times New Roman"/>
              </a:rPr>
              <a:t>to </a:t>
            </a:r>
            <a:r>
              <a:rPr sz="1721" spc="4" dirty="0">
                <a:latin typeface="Times New Roman"/>
                <a:cs typeface="Times New Roman"/>
              </a:rPr>
              <a:t>determine </a:t>
            </a:r>
            <a:r>
              <a:rPr sz="1721" spc="9" dirty="0">
                <a:latin typeface="Times New Roman"/>
                <a:cs typeface="Times New Roman"/>
              </a:rPr>
              <a:t>the </a:t>
            </a:r>
            <a:r>
              <a:rPr sz="1721" dirty="0">
                <a:latin typeface="Times New Roman"/>
                <a:cs typeface="Times New Roman"/>
              </a:rPr>
              <a:t>electric </a:t>
            </a:r>
            <a:r>
              <a:rPr sz="1721" spc="9" dirty="0">
                <a:latin typeface="Times New Roman"/>
                <a:cs typeface="Times New Roman"/>
              </a:rPr>
              <a:t>potential </a:t>
            </a:r>
            <a:r>
              <a:rPr sz="1721" i="1" spc="18" dirty="0">
                <a:latin typeface="Times New Roman"/>
                <a:cs typeface="Times New Roman"/>
              </a:rPr>
              <a:t>V </a:t>
            </a:r>
            <a:r>
              <a:rPr sz="1721" dirty="0">
                <a:latin typeface="Times New Roman"/>
                <a:cs typeface="Times New Roman"/>
              </a:rPr>
              <a:t>created  </a:t>
            </a:r>
            <a:r>
              <a:rPr sz="1721" spc="13" dirty="0">
                <a:latin typeface="Times New Roman"/>
                <a:cs typeface="Times New Roman"/>
              </a:rPr>
              <a:t>by </a:t>
            </a:r>
            <a:r>
              <a:rPr sz="1721" spc="9" dirty="0">
                <a:latin typeface="Times New Roman"/>
                <a:cs typeface="Times New Roman"/>
              </a:rPr>
              <a:t>the distribution </a:t>
            </a:r>
            <a:r>
              <a:rPr sz="1721" spc="4" dirty="0">
                <a:latin typeface="Times New Roman"/>
                <a:cs typeface="Times New Roman"/>
              </a:rPr>
              <a:t>at </a:t>
            </a:r>
            <a:r>
              <a:rPr sz="1721" spc="9" dirty="0">
                <a:latin typeface="Times New Roman"/>
                <a:cs typeface="Times New Roman"/>
              </a:rPr>
              <a:t>point </a:t>
            </a:r>
            <a:r>
              <a:rPr sz="1721" i="1" spc="18" dirty="0">
                <a:latin typeface="Times New Roman"/>
                <a:cs typeface="Times New Roman"/>
              </a:rPr>
              <a:t>P </a:t>
            </a:r>
            <a:r>
              <a:rPr sz="1721" spc="13" dirty="0">
                <a:latin typeface="Times New Roman"/>
                <a:cs typeface="Times New Roman"/>
              </a:rPr>
              <a:t>we use </a:t>
            </a:r>
            <a:r>
              <a:rPr sz="1721" spc="9" dirty="0">
                <a:latin typeface="Times New Roman"/>
                <a:cs typeface="Times New Roman"/>
              </a:rPr>
              <a:t>the </a:t>
            </a:r>
            <a:r>
              <a:rPr sz="1721" spc="4" dirty="0">
                <a:latin typeface="Times New Roman"/>
                <a:cs typeface="Times New Roman"/>
              </a:rPr>
              <a:t>principle </a:t>
            </a:r>
            <a:r>
              <a:rPr sz="1721" dirty="0">
                <a:latin typeface="Times New Roman"/>
                <a:cs typeface="Times New Roman"/>
              </a:rPr>
              <a:t>of  </a:t>
            </a:r>
            <a:r>
              <a:rPr sz="1721" spc="9" dirty="0">
                <a:latin typeface="Times New Roman"/>
                <a:cs typeface="Times New Roman"/>
              </a:rPr>
              <a:t>superposition </a:t>
            </a:r>
            <a:r>
              <a:rPr sz="1721" spc="4" dirty="0">
                <a:latin typeface="Times New Roman"/>
                <a:cs typeface="Times New Roman"/>
              </a:rPr>
              <a:t>as follows</a:t>
            </a:r>
            <a:r>
              <a:rPr sz="1721" spc="4" dirty="0" smtClean="0">
                <a:latin typeface="Times New Roman"/>
                <a:cs typeface="Times New Roman"/>
              </a:rPr>
              <a:t>:</a:t>
            </a:r>
            <a:endParaRPr lang="en-US" sz="1721" spc="4" dirty="0" smtClean="0">
              <a:latin typeface="Times New Roman"/>
              <a:cs typeface="Times New Roman"/>
            </a:endParaRPr>
          </a:p>
          <a:p>
            <a:pPr marL="18491" marR="223008" indent="6724">
              <a:lnSpc>
                <a:spcPct val="127299"/>
              </a:lnSpc>
              <a:spcBef>
                <a:spcPts val="84"/>
              </a:spcBef>
            </a:pPr>
            <a:endParaRPr sz="1721" dirty="0">
              <a:latin typeface="Times New Roman"/>
              <a:cs typeface="Times New Roman"/>
            </a:endParaRPr>
          </a:p>
          <a:p>
            <a:pPr marL="25215" marR="4483" indent="-14568">
              <a:lnSpc>
                <a:spcPct val="120800"/>
              </a:lnSpc>
              <a:spcBef>
                <a:spcPts val="137"/>
              </a:spcBef>
            </a:pPr>
            <a:r>
              <a:rPr sz="1721" b="1" spc="9" dirty="0">
                <a:latin typeface="Times New Roman"/>
                <a:cs typeface="Times New Roman"/>
              </a:rPr>
              <a:t>1. </a:t>
            </a:r>
            <a:r>
              <a:rPr sz="1721" spc="13" dirty="0">
                <a:latin typeface="Times New Roman"/>
                <a:cs typeface="Times New Roman"/>
              </a:rPr>
              <a:t>We </a:t>
            </a:r>
            <a:r>
              <a:rPr sz="1721" spc="9" dirty="0">
                <a:latin typeface="Times New Roman"/>
                <a:cs typeface="Times New Roman"/>
              </a:rPr>
              <a:t>divide the distribution into </a:t>
            </a:r>
            <a:r>
              <a:rPr sz="1721" dirty="0">
                <a:latin typeface="Times New Roman"/>
                <a:cs typeface="Times New Roman"/>
              </a:rPr>
              <a:t>elements </a:t>
            </a:r>
            <a:r>
              <a:rPr sz="1721" spc="9" dirty="0">
                <a:latin typeface="Times New Roman"/>
                <a:cs typeface="Times New Roman"/>
              </a:rPr>
              <a:t>of </a:t>
            </a:r>
            <a:r>
              <a:rPr sz="1721" spc="4" dirty="0">
                <a:latin typeface="Times New Roman"/>
                <a:cs typeface="Times New Roman"/>
              </a:rPr>
              <a:t>charge</a:t>
            </a:r>
            <a:r>
              <a:rPr sz="1721" spc="-128" dirty="0">
                <a:latin typeface="Times New Roman"/>
                <a:cs typeface="Times New Roman"/>
              </a:rPr>
              <a:t> </a:t>
            </a:r>
            <a:r>
              <a:rPr sz="1721" i="1" dirty="0">
                <a:latin typeface="Times New Roman"/>
                <a:cs typeface="Times New Roman"/>
              </a:rPr>
              <a:t>dq</a:t>
            </a:r>
            <a:r>
              <a:rPr sz="1721" dirty="0">
                <a:latin typeface="Times New Roman"/>
                <a:cs typeface="Times New Roman"/>
              </a:rPr>
              <a:t>.  </a:t>
            </a:r>
            <a:r>
              <a:rPr sz="1721" spc="4" dirty="0">
                <a:latin typeface="Times New Roman"/>
                <a:cs typeface="Times New Roman"/>
              </a:rPr>
              <a:t>For </a:t>
            </a:r>
            <a:r>
              <a:rPr sz="1721" spc="13" dirty="0">
                <a:latin typeface="Times New Roman"/>
                <a:cs typeface="Times New Roman"/>
              </a:rPr>
              <a:t>a </a:t>
            </a:r>
            <a:r>
              <a:rPr sz="1721" dirty="0">
                <a:latin typeface="Times New Roman"/>
                <a:cs typeface="Times New Roman"/>
              </a:rPr>
              <a:t>volume </a:t>
            </a:r>
            <a:r>
              <a:rPr sz="1721" spc="4" dirty="0">
                <a:latin typeface="Times New Roman"/>
                <a:cs typeface="Times New Roman"/>
              </a:rPr>
              <a:t>charge </a:t>
            </a:r>
            <a:r>
              <a:rPr sz="1721" spc="9" dirty="0">
                <a:latin typeface="Times New Roman"/>
                <a:cs typeface="Times New Roman"/>
              </a:rPr>
              <a:t>distribution, </a:t>
            </a:r>
            <a:r>
              <a:rPr sz="1721" i="1" spc="13" dirty="0">
                <a:latin typeface="Times New Roman"/>
                <a:cs typeface="Times New Roman"/>
              </a:rPr>
              <a:t>dq </a:t>
            </a:r>
            <a:r>
              <a:rPr sz="1721" spc="13" dirty="0">
                <a:latin typeface="Symbol"/>
                <a:cs typeface="Symbol"/>
              </a:rPr>
              <a:t></a:t>
            </a:r>
            <a:r>
              <a:rPr sz="1721" spc="13" dirty="0">
                <a:latin typeface="Times New Roman"/>
                <a:cs typeface="Times New Roman"/>
              </a:rPr>
              <a:t> </a:t>
            </a:r>
            <a:r>
              <a:rPr sz="1853" i="1" spc="35" dirty="0">
                <a:latin typeface="Symbol"/>
                <a:cs typeface="Symbol"/>
              </a:rPr>
              <a:t></a:t>
            </a:r>
            <a:r>
              <a:rPr sz="1721" i="1" spc="35" dirty="0" err="1">
                <a:latin typeface="Times New Roman"/>
                <a:cs typeface="Times New Roman"/>
              </a:rPr>
              <a:t>dV</a:t>
            </a:r>
            <a:r>
              <a:rPr sz="1721" i="1" spc="-278" dirty="0">
                <a:latin typeface="Times New Roman"/>
                <a:cs typeface="Times New Roman"/>
              </a:rPr>
              <a:t> </a:t>
            </a:r>
            <a:r>
              <a:rPr sz="1721" spc="4" dirty="0" smtClean="0">
                <a:latin typeface="Times New Roman"/>
                <a:cs typeface="Times New Roman"/>
              </a:rPr>
              <a:t>.</a:t>
            </a:r>
            <a:endParaRPr lang="en-US" sz="1721" spc="4" dirty="0" smtClean="0">
              <a:latin typeface="Times New Roman"/>
              <a:cs typeface="Times New Roman"/>
            </a:endParaRPr>
          </a:p>
          <a:p>
            <a:pPr marL="25215" marR="4483" indent="-14568">
              <a:lnSpc>
                <a:spcPct val="120800"/>
              </a:lnSpc>
              <a:spcBef>
                <a:spcPts val="137"/>
              </a:spcBef>
            </a:pPr>
            <a:endParaRPr sz="1721" dirty="0">
              <a:latin typeface="Times New Roman"/>
              <a:cs typeface="Times New Roman"/>
            </a:endParaRPr>
          </a:p>
          <a:p>
            <a:pPr marL="25215" marR="1098795">
              <a:lnSpc>
                <a:spcPct val="118100"/>
              </a:lnSpc>
              <a:spcBef>
                <a:spcPts val="4"/>
              </a:spcBef>
            </a:pPr>
            <a:r>
              <a:rPr sz="1721" spc="9" dirty="0">
                <a:latin typeface="Times New Roman"/>
                <a:cs typeface="Times New Roman"/>
              </a:rPr>
              <a:t>For</a:t>
            </a:r>
            <a:r>
              <a:rPr sz="1721" spc="-9" dirty="0">
                <a:latin typeface="Times New Roman"/>
                <a:cs typeface="Times New Roman"/>
              </a:rPr>
              <a:t> </a:t>
            </a:r>
            <a:r>
              <a:rPr sz="1721" spc="13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surface</a:t>
            </a:r>
            <a:r>
              <a:rPr sz="1721" spc="-4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charge</a:t>
            </a:r>
            <a:r>
              <a:rPr sz="1721" spc="-13" dirty="0">
                <a:latin typeface="Times New Roman"/>
                <a:cs typeface="Times New Roman"/>
              </a:rPr>
              <a:t> </a:t>
            </a:r>
            <a:r>
              <a:rPr sz="1721" spc="9" dirty="0">
                <a:latin typeface="Times New Roman"/>
                <a:cs typeface="Times New Roman"/>
              </a:rPr>
              <a:t>distribution,</a:t>
            </a:r>
            <a:r>
              <a:rPr sz="1721" spc="4" dirty="0">
                <a:latin typeface="Times New Roman"/>
                <a:cs typeface="Times New Roman"/>
              </a:rPr>
              <a:t> </a:t>
            </a:r>
            <a:r>
              <a:rPr sz="1721" i="1" spc="13" dirty="0">
                <a:latin typeface="Times New Roman"/>
                <a:cs typeface="Times New Roman"/>
              </a:rPr>
              <a:t>dq</a:t>
            </a:r>
            <a:r>
              <a:rPr sz="1721" i="1" spc="9" dirty="0">
                <a:latin typeface="Times New Roman"/>
                <a:cs typeface="Times New Roman"/>
              </a:rPr>
              <a:t> </a:t>
            </a:r>
            <a:r>
              <a:rPr sz="1721" spc="13" dirty="0">
                <a:latin typeface="Symbol"/>
                <a:cs typeface="Symbol"/>
              </a:rPr>
              <a:t></a:t>
            </a:r>
            <a:r>
              <a:rPr sz="1721" spc="-159" dirty="0">
                <a:latin typeface="Times New Roman"/>
                <a:cs typeface="Times New Roman"/>
              </a:rPr>
              <a:t> </a:t>
            </a:r>
            <a:r>
              <a:rPr sz="1853" i="1" spc="-62" dirty="0">
                <a:latin typeface="Symbol"/>
                <a:cs typeface="Symbol"/>
              </a:rPr>
              <a:t></a:t>
            </a:r>
            <a:r>
              <a:rPr sz="1853" i="1" spc="-216" dirty="0">
                <a:latin typeface="Times New Roman"/>
                <a:cs typeface="Times New Roman"/>
              </a:rPr>
              <a:t> </a:t>
            </a:r>
            <a:r>
              <a:rPr sz="1721" i="1" spc="-22" dirty="0">
                <a:latin typeface="Times New Roman"/>
                <a:cs typeface="Times New Roman"/>
              </a:rPr>
              <a:t>dA</a:t>
            </a:r>
            <a:r>
              <a:rPr sz="1721" spc="-22" dirty="0">
                <a:latin typeface="Times New Roman"/>
                <a:cs typeface="Times New Roman"/>
              </a:rPr>
              <a:t>.  </a:t>
            </a:r>
            <a:r>
              <a:rPr sz="1721" spc="9" dirty="0">
                <a:latin typeface="Times New Roman"/>
                <a:cs typeface="Times New Roman"/>
              </a:rPr>
              <a:t>For </a:t>
            </a:r>
            <a:r>
              <a:rPr sz="1721" spc="13" dirty="0">
                <a:latin typeface="Times New Roman"/>
                <a:cs typeface="Times New Roman"/>
              </a:rPr>
              <a:t>a </a:t>
            </a:r>
            <a:r>
              <a:rPr sz="1721" dirty="0">
                <a:latin typeface="Times New Roman"/>
                <a:cs typeface="Times New Roman"/>
              </a:rPr>
              <a:t>linear </a:t>
            </a:r>
            <a:r>
              <a:rPr sz="1721" spc="4" dirty="0">
                <a:latin typeface="Times New Roman"/>
                <a:cs typeface="Times New Roman"/>
              </a:rPr>
              <a:t>charge </a:t>
            </a:r>
            <a:r>
              <a:rPr sz="1721" spc="9" dirty="0">
                <a:latin typeface="Times New Roman"/>
                <a:cs typeface="Times New Roman"/>
              </a:rPr>
              <a:t>distribution, </a:t>
            </a:r>
            <a:r>
              <a:rPr sz="1721" i="1" spc="13" dirty="0">
                <a:latin typeface="Times New Roman"/>
                <a:cs typeface="Times New Roman"/>
              </a:rPr>
              <a:t>dq </a:t>
            </a:r>
            <a:r>
              <a:rPr sz="1721" spc="13" dirty="0">
                <a:latin typeface="Symbol"/>
                <a:cs typeface="Symbol"/>
              </a:rPr>
              <a:t></a:t>
            </a:r>
            <a:r>
              <a:rPr sz="1721" spc="-110" dirty="0">
                <a:latin typeface="Times New Roman"/>
                <a:cs typeface="Times New Roman"/>
              </a:rPr>
              <a:t> </a:t>
            </a:r>
            <a:r>
              <a:rPr sz="1853" i="1" spc="-141" dirty="0">
                <a:latin typeface="Symbol"/>
                <a:cs typeface="Symbol"/>
              </a:rPr>
              <a:t></a:t>
            </a:r>
            <a:r>
              <a:rPr sz="1721" i="1" spc="-141" dirty="0" err="1" smtClean="0">
                <a:latin typeface="Times New Roman"/>
                <a:cs typeface="Times New Roman"/>
              </a:rPr>
              <a:t>d</a:t>
            </a:r>
            <a:r>
              <a:rPr lang="en-US" sz="1721" spc="-141" dirty="0" err="1" smtClean="0">
                <a:latin typeface="Arial"/>
                <a:cs typeface="Arial"/>
              </a:rPr>
              <a:t>I</a:t>
            </a:r>
            <a:r>
              <a:rPr sz="1721" spc="-141" dirty="0" smtClean="0">
                <a:latin typeface="Times New Roman"/>
                <a:cs typeface="Times New Roman"/>
              </a:rPr>
              <a:t>.</a:t>
            </a:r>
            <a:endParaRPr sz="1721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32506" y="4184052"/>
            <a:ext cx="443753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1243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8217946" y="4184052"/>
            <a:ext cx="250451" cy="0"/>
          </a:xfrm>
          <a:custGeom>
            <a:avLst/>
            <a:gdLst/>
            <a:ahLst/>
            <a:cxnLst/>
            <a:rect l="l" t="t" r="r" b="b"/>
            <a:pathLst>
              <a:path w="283845">
                <a:moveTo>
                  <a:pt x="0" y="0"/>
                </a:moveTo>
                <a:lnTo>
                  <a:pt x="283464" y="0"/>
                </a:lnTo>
              </a:path>
            </a:pathLst>
          </a:custGeom>
          <a:ln w="1243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7712322" y="4167506"/>
            <a:ext cx="704290" cy="2964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  <a:tabLst>
                <a:tab pos="583297" algn="l"/>
              </a:tabLst>
            </a:pPr>
            <a:r>
              <a:rPr sz="1721" spc="-18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1853" i="1" spc="-18" dirty="0">
                <a:solidFill>
                  <a:srgbClr val="0000FF"/>
                </a:solidFill>
                <a:latin typeface="Symbol"/>
                <a:cs typeface="Symbol"/>
              </a:rPr>
              <a:t></a:t>
            </a:r>
            <a:r>
              <a:rPr sz="1522" spc="-26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0	</a:t>
            </a:r>
            <a:r>
              <a:rPr sz="1721" i="1" spc="9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27856" y="4822388"/>
            <a:ext cx="845484" cy="2964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spcBef>
                <a:spcPts val="88"/>
              </a:spcBef>
              <a:tabLst>
                <a:tab pos="725059" algn="l"/>
              </a:tabLst>
            </a:pPr>
            <a:r>
              <a:rPr sz="1721" spc="-18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1853" i="1" spc="-18" dirty="0">
                <a:solidFill>
                  <a:srgbClr val="0000FF"/>
                </a:solidFill>
                <a:latin typeface="Symbol"/>
                <a:cs typeface="Symbol"/>
              </a:rPr>
              <a:t></a:t>
            </a:r>
            <a:r>
              <a:rPr sz="1522" spc="-26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0	</a:t>
            </a:r>
            <a:r>
              <a:rPr sz="1721" i="1" spc="9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1721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64960" y="3865495"/>
            <a:ext cx="717737" cy="28009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  <a:tabLst>
                <a:tab pos="365892" algn="l"/>
              </a:tabLst>
            </a:pPr>
            <a:r>
              <a:rPr sz="1721" spc="13" dirty="0">
                <a:solidFill>
                  <a:srgbClr val="0000FF"/>
                </a:solidFill>
                <a:latin typeface="Times New Roman"/>
                <a:cs typeface="Times New Roman"/>
              </a:rPr>
              <a:t>1	</a:t>
            </a:r>
            <a:r>
              <a:rPr sz="1721" i="1" spc="13" dirty="0">
                <a:solidFill>
                  <a:srgbClr val="0000FF"/>
                </a:solidFill>
                <a:latin typeface="Times New Roman"/>
                <a:cs typeface="Times New Roman"/>
              </a:rPr>
              <a:t>dq</a:t>
            </a:r>
            <a:r>
              <a:rPr sz="1721" i="1" spc="-16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81" spc="6" baseline="-35612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581" baseline="-3561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4826" y="4006017"/>
            <a:ext cx="5383866" cy="28009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4920205" algn="l"/>
              </a:tabLst>
            </a:pPr>
            <a:r>
              <a:rPr sz="1721" b="1" spc="9" dirty="0">
                <a:solidFill>
                  <a:srgbClr val="0000FF"/>
                </a:solidFill>
                <a:latin typeface="Times New Roman"/>
                <a:cs typeface="Times New Roman"/>
              </a:rPr>
              <a:t>2. </a:t>
            </a:r>
            <a:r>
              <a:rPr sz="1721" spc="13" dirty="0">
                <a:latin typeface="Times New Roman"/>
                <a:cs typeface="Times New Roman"/>
              </a:rPr>
              <a:t>We </a:t>
            </a:r>
            <a:r>
              <a:rPr sz="1721" spc="4" dirty="0">
                <a:latin typeface="Times New Roman"/>
                <a:cs typeface="Times New Roman"/>
              </a:rPr>
              <a:t>determine </a:t>
            </a:r>
            <a:r>
              <a:rPr sz="1721" spc="13" dirty="0">
                <a:latin typeface="Times New Roman"/>
                <a:cs typeface="Times New Roman"/>
              </a:rPr>
              <a:t>the </a:t>
            </a:r>
            <a:r>
              <a:rPr sz="1721" spc="9" dirty="0">
                <a:latin typeface="Times New Roman"/>
                <a:cs typeface="Times New Roman"/>
              </a:rPr>
              <a:t>potential </a:t>
            </a:r>
            <a:r>
              <a:rPr sz="1721" i="1" spc="13" dirty="0">
                <a:latin typeface="Times New Roman"/>
                <a:cs typeface="Times New Roman"/>
              </a:rPr>
              <a:t>dV  </a:t>
            </a:r>
            <a:r>
              <a:rPr sz="1721" dirty="0">
                <a:latin typeface="Times New Roman"/>
                <a:cs typeface="Times New Roman"/>
              </a:rPr>
              <a:t>created </a:t>
            </a:r>
            <a:r>
              <a:rPr sz="1721" spc="13" dirty="0">
                <a:latin typeface="Times New Roman"/>
                <a:cs typeface="Times New Roman"/>
              </a:rPr>
              <a:t>by </a:t>
            </a:r>
            <a:r>
              <a:rPr sz="1721" i="1" spc="13" dirty="0">
                <a:latin typeface="Times New Roman"/>
                <a:cs typeface="Times New Roman"/>
              </a:rPr>
              <a:t>dq</a:t>
            </a:r>
            <a:r>
              <a:rPr sz="1721" i="1" spc="-4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at</a:t>
            </a:r>
            <a:r>
              <a:rPr sz="1721" spc="13" dirty="0">
                <a:latin typeface="Times New Roman"/>
                <a:cs typeface="Times New Roman"/>
              </a:rPr>
              <a:t> </a:t>
            </a:r>
            <a:r>
              <a:rPr sz="1721" i="1" spc="-13" dirty="0">
                <a:latin typeface="Times New Roman"/>
                <a:cs typeface="Times New Roman"/>
              </a:rPr>
              <a:t>P</a:t>
            </a:r>
            <a:r>
              <a:rPr sz="1721" spc="-13" dirty="0">
                <a:latin typeface="Times New Roman"/>
                <a:cs typeface="Times New Roman"/>
              </a:rPr>
              <a:t>:</a:t>
            </a:r>
            <a:r>
              <a:rPr sz="1721" spc="-13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721" i="1" spc="13" dirty="0">
                <a:solidFill>
                  <a:srgbClr val="0000FF"/>
                </a:solidFill>
                <a:latin typeface="Times New Roman"/>
                <a:cs typeface="Times New Roman"/>
              </a:rPr>
              <a:t>dV</a:t>
            </a:r>
            <a:r>
              <a:rPr sz="1721" i="1" spc="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1" spc="18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endParaRPr sz="1721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8922" y="4409724"/>
            <a:ext cx="1386168" cy="415333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  <a:tabLst>
                <a:tab pos="873545" algn="l"/>
              </a:tabLst>
            </a:pPr>
            <a:r>
              <a:rPr sz="2581" i="1" spc="26" baseline="-35612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581" i="1" spc="331" baseline="-3561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81" spc="26" baseline="-35612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721" u="sng" spc="1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721" u="sng" spc="41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21" u="sng" spc="1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3905" spc="6" baseline="-36723" dirty="0">
                <a:solidFill>
                  <a:srgbClr val="0000FF"/>
                </a:solidFill>
                <a:latin typeface="Symbol"/>
                <a:cs typeface="Symbol"/>
              </a:rPr>
              <a:t></a:t>
            </a:r>
            <a:r>
              <a:rPr sz="3905" spc="-436" baseline="-3672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1" i="1" u="sng" spc="4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dq</a:t>
            </a:r>
            <a:r>
              <a:rPr sz="2581" spc="72" baseline="-35612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581" baseline="-3561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04826" y="4660898"/>
            <a:ext cx="5205132" cy="28009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721" b="1" spc="9" dirty="0">
                <a:latin typeface="Times New Roman"/>
                <a:cs typeface="Times New Roman"/>
              </a:rPr>
              <a:t>3. </a:t>
            </a:r>
            <a:r>
              <a:rPr sz="1721" spc="13" dirty="0">
                <a:latin typeface="Times New Roman"/>
                <a:cs typeface="Times New Roman"/>
              </a:rPr>
              <a:t>We </a:t>
            </a:r>
            <a:r>
              <a:rPr sz="1721" spc="18" dirty="0">
                <a:latin typeface="Times New Roman"/>
                <a:cs typeface="Times New Roman"/>
              </a:rPr>
              <a:t>sum </a:t>
            </a:r>
            <a:r>
              <a:rPr sz="1721" spc="-4" dirty="0">
                <a:latin typeface="Times New Roman"/>
                <a:cs typeface="Times New Roman"/>
              </a:rPr>
              <a:t>all </a:t>
            </a:r>
            <a:r>
              <a:rPr sz="1721" spc="13" dirty="0">
                <a:latin typeface="Times New Roman"/>
                <a:cs typeface="Times New Roman"/>
              </a:rPr>
              <a:t>the </a:t>
            </a:r>
            <a:r>
              <a:rPr sz="1721" spc="9" dirty="0">
                <a:latin typeface="Times New Roman"/>
                <a:cs typeface="Times New Roman"/>
              </a:rPr>
              <a:t>contributions in </a:t>
            </a:r>
            <a:r>
              <a:rPr sz="1721" spc="13" dirty="0">
                <a:latin typeface="Times New Roman"/>
                <a:cs typeface="Times New Roman"/>
              </a:rPr>
              <a:t>the </a:t>
            </a:r>
            <a:r>
              <a:rPr sz="1721" spc="9" dirty="0">
                <a:latin typeface="Times New Roman"/>
                <a:cs typeface="Times New Roman"/>
              </a:rPr>
              <a:t>form </a:t>
            </a:r>
            <a:r>
              <a:rPr sz="1721" spc="13" dirty="0">
                <a:latin typeface="Times New Roman"/>
                <a:cs typeface="Times New Roman"/>
              </a:rPr>
              <a:t>of the</a:t>
            </a:r>
            <a:r>
              <a:rPr sz="1721" spc="-15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integral:</a:t>
            </a:r>
            <a:endParaRPr sz="1721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4826" y="5108929"/>
            <a:ext cx="5828740" cy="689744"/>
          </a:xfrm>
          <a:prstGeom prst="rect">
            <a:avLst/>
          </a:prstGeom>
        </p:spPr>
        <p:txBody>
          <a:bodyPr vert="horz" wrap="square" lIns="0" tIns="82363" rIns="0" bIns="0" rtlCol="0">
            <a:spAutoFit/>
          </a:bodyPr>
          <a:lstStyle/>
          <a:p>
            <a:pPr marL="11206">
              <a:spcBef>
                <a:spcPts val="649"/>
              </a:spcBef>
              <a:tabLst>
                <a:tab pos="848891" algn="l"/>
              </a:tabLst>
            </a:pPr>
            <a:r>
              <a:rPr sz="1721" b="1" spc="9" dirty="0">
                <a:solidFill>
                  <a:srgbClr val="0000FF"/>
                </a:solidFill>
                <a:latin typeface="Times New Roman"/>
                <a:cs typeface="Times New Roman"/>
              </a:rPr>
              <a:t>Note</a:t>
            </a:r>
            <a:r>
              <a:rPr sz="1721" b="1" spc="-19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1" b="1" spc="1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721" b="1" spc="-21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1" b="1" spc="9" dirty="0">
                <a:solidFill>
                  <a:srgbClr val="0000FF"/>
                </a:solidFill>
                <a:latin typeface="Times New Roman"/>
                <a:cs typeface="Times New Roman"/>
              </a:rPr>
              <a:t>:	</a:t>
            </a:r>
            <a:r>
              <a:rPr sz="1721" spc="22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1721" spc="4" dirty="0">
                <a:solidFill>
                  <a:srgbClr val="0000FF"/>
                </a:solidFill>
                <a:latin typeface="Times New Roman"/>
                <a:cs typeface="Times New Roman"/>
              </a:rPr>
              <a:t>integral </a:t>
            </a:r>
            <a:r>
              <a:rPr sz="1721" spc="9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1721" spc="4" dirty="0">
                <a:solidFill>
                  <a:srgbClr val="0000FF"/>
                </a:solidFill>
                <a:latin typeface="Times New Roman"/>
                <a:cs typeface="Times New Roman"/>
              </a:rPr>
              <a:t>taken </a:t>
            </a:r>
            <a:r>
              <a:rPr sz="1721" dirty="0">
                <a:solidFill>
                  <a:srgbClr val="0000FF"/>
                </a:solidFill>
                <a:latin typeface="Times New Roman"/>
                <a:cs typeface="Times New Roman"/>
              </a:rPr>
              <a:t>over </a:t>
            </a:r>
            <a:r>
              <a:rPr sz="1721" spc="13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1721" spc="4" dirty="0">
                <a:solidFill>
                  <a:srgbClr val="0000FF"/>
                </a:solidFill>
                <a:latin typeface="Times New Roman"/>
                <a:cs typeface="Times New Roman"/>
              </a:rPr>
              <a:t>whole charge</a:t>
            </a:r>
            <a:r>
              <a:rPr sz="1721" spc="-1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1" spc="9" dirty="0">
                <a:solidFill>
                  <a:srgbClr val="0000FF"/>
                </a:solidFill>
                <a:latin typeface="Times New Roman"/>
                <a:cs typeface="Times New Roman"/>
              </a:rPr>
              <a:t>distribution.</a:t>
            </a:r>
            <a:endParaRPr sz="1721" dirty="0">
              <a:latin typeface="Times New Roman"/>
              <a:cs typeface="Times New Roman"/>
            </a:endParaRPr>
          </a:p>
          <a:p>
            <a:pPr marL="11206">
              <a:spcBef>
                <a:spcPts val="565"/>
              </a:spcBef>
              <a:tabLst>
                <a:tab pos="869622" algn="l"/>
              </a:tabLst>
            </a:pPr>
            <a:r>
              <a:rPr sz="1721" b="1" spc="9" dirty="0">
                <a:solidFill>
                  <a:srgbClr val="0000FF"/>
                </a:solidFill>
                <a:latin typeface="Times New Roman"/>
                <a:cs typeface="Times New Roman"/>
              </a:rPr>
              <a:t>Note</a:t>
            </a:r>
            <a:r>
              <a:rPr sz="1721" b="1" spc="-8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1" b="1" spc="1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721" b="1" spc="-15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1" b="1" spc="9" dirty="0">
                <a:solidFill>
                  <a:srgbClr val="0000FF"/>
                </a:solidFill>
                <a:latin typeface="Times New Roman"/>
                <a:cs typeface="Times New Roman"/>
              </a:rPr>
              <a:t>:	</a:t>
            </a:r>
            <a:r>
              <a:rPr sz="1721" spc="22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1721" spc="4" dirty="0">
                <a:solidFill>
                  <a:srgbClr val="0000FF"/>
                </a:solidFill>
                <a:latin typeface="Times New Roman"/>
                <a:cs typeface="Times New Roman"/>
              </a:rPr>
              <a:t>integral </a:t>
            </a:r>
            <a:r>
              <a:rPr sz="1721" dirty="0">
                <a:solidFill>
                  <a:srgbClr val="0000FF"/>
                </a:solidFill>
                <a:latin typeface="Times New Roman"/>
                <a:cs typeface="Times New Roman"/>
              </a:rPr>
              <a:t>involves </a:t>
            </a:r>
            <a:r>
              <a:rPr sz="1721" spc="9" dirty="0">
                <a:solidFill>
                  <a:srgbClr val="0000FF"/>
                </a:solidFill>
                <a:latin typeface="Times New Roman"/>
                <a:cs typeface="Times New Roman"/>
              </a:rPr>
              <a:t>only </a:t>
            </a:r>
            <a:r>
              <a:rPr sz="1721" dirty="0">
                <a:solidFill>
                  <a:srgbClr val="0000FF"/>
                </a:solidFill>
                <a:latin typeface="Times New Roman"/>
                <a:cs typeface="Times New Roman"/>
              </a:rPr>
              <a:t>scalar</a:t>
            </a:r>
            <a:r>
              <a:rPr sz="1721" spc="-10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1" spc="9" dirty="0">
                <a:solidFill>
                  <a:srgbClr val="0000FF"/>
                </a:solidFill>
                <a:latin typeface="Times New Roman"/>
                <a:cs typeface="Times New Roman"/>
              </a:rPr>
              <a:t>quantities.</a:t>
            </a:r>
            <a:endParaRPr sz="1721" dirty="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42652" y="3203930"/>
            <a:ext cx="929528" cy="11766"/>
            <a:chOff x="1342072" y="3631120"/>
            <a:chExt cx="1053465" cy="13335"/>
          </a:xfrm>
        </p:grpSpPr>
        <p:sp>
          <p:nvSpPr>
            <p:cNvPr id="22" name="object 22"/>
            <p:cNvSpPr/>
            <p:nvPr/>
          </p:nvSpPr>
          <p:spPr>
            <a:xfrm>
              <a:off x="1348740" y="3637788"/>
              <a:ext cx="532765" cy="0"/>
            </a:xfrm>
            <a:custGeom>
              <a:avLst/>
              <a:gdLst/>
              <a:ahLst/>
              <a:cxnLst/>
              <a:rect l="l" t="t" r="r" b="b"/>
              <a:pathLst>
                <a:path w="532764">
                  <a:moveTo>
                    <a:pt x="0" y="0"/>
                  </a:moveTo>
                  <a:lnTo>
                    <a:pt x="532638" y="0"/>
                  </a:lnTo>
                </a:path>
              </a:pathLst>
            </a:custGeom>
            <a:ln w="1316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2088642" y="3637788"/>
              <a:ext cx="300355" cy="0"/>
            </a:xfrm>
            <a:custGeom>
              <a:avLst/>
              <a:gdLst/>
              <a:ahLst/>
              <a:cxnLst/>
              <a:rect l="l" t="t" r="r" b="b"/>
              <a:pathLst>
                <a:path w="300355">
                  <a:moveTo>
                    <a:pt x="0" y="0"/>
                  </a:moveTo>
                  <a:lnTo>
                    <a:pt x="300228" y="0"/>
                  </a:lnTo>
                </a:path>
              </a:pathLst>
            </a:custGeom>
            <a:ln w="1316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05779" y="3366283"/>
            <a:ext cx="90768" cy="17600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059" spc="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13485" y="2873545"/>
            <a:ext cx="749674" cy="2964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502611" algn="l"/>
              </a:tabLst>
            </a:pPr>
            <a:r>
              <a:rPr sz="1853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1853" i="1" spc="-4" dirty="0">
                <a:solidFill>
                  <a:srgbClr val="FF0000"/>
                </a:solidFill>
                <a:latin typeface="Times New Roman"/>
                <a:cs typeface="Times New Roman"/>
              </a:rPr>
              <a:t>dq</a:t>
            </a:r>
            <a:endParaRPr sz="185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94697" y="2904319"/>
            <a:ext cx="1315010" cy="60178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lnSpc>
                <a:spcPts val="2810"/>
              </a:lnSpc>
              <a:spcBef>
                <a:spcPts val="93"/>
              </a:spcBef>
              <a:tabLst>
                <a:tab pos="967680" algn="l"/>
              </a:tabLst>
            </a:pPr>
            <a:r>
              <a:rPr sz="1853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853" i="1" spc="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3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1853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169" baseline="-13227" dirty="0">
                <a:solidFill>
                  <a:srgbClr val="FF0000"/>
                </a:solidFill>
                <a:latin typeface="Symbol"/>
                <a:cs typeface="Symbol"/>
              </a:rPr>
              <a:t></a:t>
            </a:r>
            <a:endParaRPr sz="4169" baseline="-13227">
              <a:latin typeface="Symbol"/>
              <a:cs typeface="Symbol"/>
            </a:endParaRPr>
          </a:p>
          <a:p>
            <a:pPr marL="468431">
              <a:lnSpc>
                <a:spcPts val="1805"/>
              </a:lnSpc>
              <a:tabLst>
                <a:tab pos="1189008" algn="l"/>
              </a:tabLst>
            </a:pPr>
            <a:r>
              <a:rPr sz="1853" spc="-7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1941" i="1" spc="-71" dirty="0">
                <a:solidFill>
                  <a:srgbClr val="FF0000"/>
                </a:solidFill>
                <a:latin typeface="Symbol"/>
                <a:cs typeface="Symbol"/>
              </a:rPr>
              <a:t></a:t>
            </a:r>
            <a:r>
              <a:rPr sz="1941" spc="-7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53" i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185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06799" y="2887084"/>
            <a:ext cx="1411941" cy="685240"/>
          </a:xfrm>
          <a:custGeom>
            <a:avLst/>
            <a:gdLst/>
            <a:ahLst/>
            <a:cxnLst/>
            <a:rect l="l" t="t" r="r" b="b"/>
            <a:pathLst>
              <a:path w="1600200" h="776604">
                <a:moveTo>
                  <a:pt x="1600200" y="776477"/>
                </a:moveTo>
                <a:lnTo>
                  <a:pt x="1600200" y="0"/>
                </a:lnTo>
                <a:lnTo>
                  <a:pt x="0" y="0"/>
                </a:lnTo>
                <a:lnTo>
                  <a:pt x="0" y="776477"/>
                </a:lnTo>
                <a:lnTo>
                  <a:pt x="4571" y="776477"/>
                </a:lnTo>
                <a:lnTo>
                  <a:pt x="4571" y="9906"/>
                </a:lnTo>
                <a:lnTo>
                  <a:pt x="9143" y="4572"/>
                </a:lnTo>
                <a:lnTo>
                  <a:pt x="9143" y="9906"/>
                </a:lnTo>
                <a:lnTo>
                  <a:pt x="1590294" y="9906"/>
                </a:lnTo>
                <a:lnTo>
                  <a:pt x="1590294" y="4572"/>
                </a:lnTo>
                <a:lnTo>
                  <a:pt x="1595628" y="9906"/>
                </a:lnTo>
                <a:lnTo>
                  <a:pt x="1595628" y="776477"/>
                </a:lnTo>
                <a:lnTo>
                  <a:pt x="1600200" y="776477"/>
                </a:lnTo>
                <a:close/>
              </a:path>
              <a:path w="1600200" h="776604">
                <a:moveTo>
                  <a:pt x="9143" y="9906"/>
                </a:moveTo>
                <a:lnTo>
                  <a:pt x="9143" y="4572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1600200" h="776604">
                <a:moveTo>
                  <a:pt x="9143" y="766572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766572"/>
                </a:lnTo>
                <a:lnTo>
                  <a:pt x="9143" y="766572"/>
                </a:lnTo>
                <a:close/>
              </a:path>
              <a:path w="1600200" h="776604">
                <a:moveTo>
                  <a:pt x="1595628" y="766572"/>
                </a:moveTo>
                <a:lnTo>
                  <a:pt x="4571" y="766572"/>
                </a:lnTo>
                <a:lnTo>
                  <a:pt x="9143" y="771906"/>
                </a:lnTo>
                <a:lnTo>
                  <a:pt x="9144" y="776477"/>
                </a:lnTo>
                <a:lnTo>
                  <a:pt x="1590294" y="776477"/>
                </a:lnTo>
                <a:lnTo>
                  <a:pt x="1590294" y="771906"/>
                </a:lnTo>
                <a:lnTo>
                  <a:pt x="1595628" y="766572"/>
                </a:lnTo>
                <a:close/>
              </a:path>
              <a:path w="1600200" h="776604">
                <a:moveTo>
                  <a:pt x="9144" y="776477"/>
                </a:moveTo>
                <a:lnTo>
                  <a:pt x="9143" y="771906"/>
                </a:lnTo>
                <a:lnTo>
                  <a:pt x="4571" y="766572"/>
                </a:lnTo>
                <a:lnTo>
                  <a:pt x="4571" y="776477"/>
                </a:lnTo>
                <a:lnTo>
                  <a:pt x="9144" y="776477"/>
                </a:lnTo>
                <a:close/>
              </a:path>
              <a:path w="1600200" h="776604">
                <a:moveTo>
                  <a:pt x="1595628" y="9906"/>
                </a:moveTo>
                <a:lnTo>
                  <a:pt x="1590294" y="4572"/>
                </a:lnTo>
                <a:lnTo>
                  <a:pt x="1590294" y="9906"/>
                </a:lnTo>
                <a:lnTo>
                  <a:pt x="1595628" y="9906"/>
                </a:lnTo>
                <a:close/>
              </a:path>
              <a:path w="1600200" h="776604">
                <a:moveTo>
                  <a:pt x="1595628" y="766572"/>
                </a:moveTo>
                <a:lnTo>
                  <a:pt x="1595628" y="9906"/>
                </a:lnTo>
                <a:lnTo>
                  <a:pt x="1590294" y="9906"/>
                </a:lnTo>
                <a:lnTo>
                  <a:pt x="1590294" y="766572"/>
                </a:lnTo>
                <a:lnTo>
                  <a:pt x="1595628" y="766572"/>
                </a:lnTo>
                <a:close/>
              </a:path>
              <a:path w="1600200" h="776604">
                <a:moveTo>
                  <a:pt x="1595628" y="776477"/>
                </a:moveTo>
                <a:lnTo>
                  <a:pt x="1595628" y="766572"/>
                </a:lnTo>
                <a:lnTo>
                  <a:pt x="1590294" y="771906"/>
                </a:lnTo>
                <a:lnTo>
                  <a:pt x="1590294" y="776477"/>
                </a:lnTo>
                <a:lnTo>
                  <a:pt x="1595628" y="77647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TextBox 28"/>
          <p:cNvSpPr txBox="1"/>
          <p:nvPr/>
        </p:nvSpPr>
        <p:spPr>
          <a:xfrm>
            <a:off x="2529166" y="-11656"/>
            <a:ext cx="822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DUE TO CONTINUOUS DISTRIBUTION OF CHARGES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9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0878" y="0"/>
            <a:ext cx="458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due to a charged disk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645" y="523220"/>
            <a:ext cx="116038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calculated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magnitude of the electric field at points on the central axis of a plastic disk of radius R that has a uniform charge density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derive an expression for V(z), the electric potential at any point on the central axis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circular distribution of charge on the disk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start with a differential element that occupies angle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radial distance dr.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1286" y="3462895"/>
            <a:ext cx="3358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spc="-5" dirty="0" err="1">
                <a:latin typeface="Times New Roman"/>
                <a:cs typeface="Times New Roman"/>
              </a:rPr>
              <a:t>dq</a:t>
            </a:r>
            <a:r>
              <a:rPr lang="en-US" sz="2400" i="1" spc="-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Symbol"/>
                <a:cs typeface="Symbol"/>
              </a:rPr>
              <a:t></a:t>
            </a:r>
            <a:r>
              <a:rPr lang="en-US" sz="2400" spc="-140" dirty="0">
                <a:latin typeface="Times New Roman"/>
                <a:cs typeface="Times New Roman"/>
              </a:rPr>
              <a:t> </a:t>
            </a:r>
            <a:r>
              <a:rPr lang="en-US" sz="2400" i="1" spc="55" dirty="0">
                <a:latin typeface="Symbol"/>
                <a:cs typeface="Symbol"/>
              </a:rPr>
              <a:t></a:t>
            </a:r>
            <a:r>
              <a:rPr lang="en-US" sz="2400" i="1" spc="-280" dirty="0">
                <a:latin typeface="Times New Roman"/>
                <a:cs typeface="Times New Roman"/>
              </a:rPr>
              <a:t> </a:t>
            </a:r>
            <a:r>
              <a:rPr lang="en-US" sz="2400" i="1" spc="-5" dirty="0" err="1">
                <a:latin typeface="Times New Roman"/>
                <a:cs typeface="Times New Roman"/>
              </a:rPr>
              <a:t>dA</a:t>
            </a:r>
            <a:r>
              <a:rPr lang="en-US" sz="2400" i="1" spc="-1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Symbol"/>
                <a:cs typeface="Symbol"/>
              </a:rPr>
              <a:t></a:t>
            </a:r>
            <a:r>
              <a:rPr lang="en-US" sz="2400" spc="-150" dirty="0">
                <a:latin typeface="Times New Roman"/>
                <a:cs typeface="Times New Roman"/>
              </a:rPr>
              <a:t> </a:t>
            </a:r>
            <a:r>
              <a:rPr lang="en-US" sz="2400" i="1" spc="55" dirty="0">
                <a:latin typeface="Symbol"/>
                <a:cs typeface="Symbol"/>
              </a:rPr>
              <a:t></a:t>
            </a:r>
            <a:r>
              <a:rPr lang="en-US" sz="2400" i="1" spc="-225" dirty="0">
                <a:latin typeface="Times New Roman"/>
                <a:cs typeface="Times New Roman"/>
              </a:rPr>
              <a:t> </a:t>
            </a:r>
            <a:r>
              <a:rPr lang="en-US" sz="2400" spc="-35" dirty="0">
                <a:latin typeface="Times New Roman"/>
                <a:cs typeface="Times New Roman"/>
              </a:rPr>
              <a:t>(2</a:t>
            </a:r>
            <a:r>
              <a:rPr lang="en-US" sz="2400" i="1" spc="-35" dirty="0">
                <a:latin typeface="Symbol"/>
                <a:cs typeface="Symbol"/>
              </a:rPr>
              <a:t></a:t>
            </a:r>
            <a:r>
              <a:rPr lang="en-US" sz="2400" i="1" spc="-245" dirty="0">
                <a:latin typeface="Times New Roman"/>
                <a:cs typeface="Times New Roman"/>
              </a:rPr>
              <a:t> </a:t>
            </a:r>
            <a:r>
              <a:rPr lang="en-US" sz="2400" i="1" spc="15" dirty="0" err="1" smtClean="0">
                <a:latin typeface="Times New Roman"/>
                <a:cs typeface="Times New Roman"/>
              </a:rPr>
              <a:t>R’dR</a:t>
            </a:r>
            <a:r>
              <a:rPr lang="en-US" sz="2400" i="1" spc="15" dirty="0" smtClean="0">
                <a:latin typeface="Times New Roman"/>
                <a:cs typeface="Times New Roman"/>
              </a:rPr>
              <a:t>’</a:t>
            </a:r>
            <a:r>
              <a:rPr lang="en-US" sz="2400" spc="15" dirty="0" smtClean="0">
                <a:latin typeface="Times New Roman"/>
                <a:cs typeface="Times New Roman"/>
              </a:rPr>
              <a:t>).</a:t>
            </a:r>
            <a:r>
              <a:rPr lang="en-US" sz="2400" spc="35" dirty="0" smtClean="0">
                <a:latin typeface="Times New Roman"/>
                <a:cs typeface="Times New Roman"/>
              </a:rPr>
              <a:t>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736" t="45135" r="59041" b="10729"/>
          <a:stretch/>
        </p:blipFill>
        <p:spPr>
          <a:xfrm>
            <a:off x="9632804" y="2318196"/>
            <a:ext cx="2726622" cy="3928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20486" y="4282358"/>
                <a:ext cx="4049122" cy="9643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486" y="4282358"/>
                <a:ext cx="4049122" cy="9643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20486" y="5716571"/>
                <a:ext cx="4176656" cy="989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𝑑𝑅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486" y="5716571"/>
                <a:ext cx="4176656" cy="9898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06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1503" y="1318638"/>
                <a:ext cx="6603026" cy="989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𝑑𝑅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03" y="1318638"/>
                <a:ext cx="6603026" cy="9898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00878" y="0"/>
            <a:ext cx="458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due to a charged disk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90532" y="13186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electric potential at any point on </a:t>
            </a:r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axis of a uniformly charged </a:t>
            </a:r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7385" y="2670097"/>
            <a:ext cx="5235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field from the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89167" y="3340941"/>
                <a:ext cx="141384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167" y="3340941"/>
                <a:ext cx="1413849" cy="7945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81527" y="4206900"/>
                <a:ext cx="4838056" cy="942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27" y="4206900"/>
                <a:ext cx="4838056" cy="9424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1746" y="5416435"/>
                <a:ext cx="4865819" cy="1338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746" y="5416435"/>
                <a:ext cx="4865819" cy="13380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804529" y="5340194"/>
            <a:ext cx="5267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as the electric field calculated from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coulombs law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7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52965" y="845755"/>
            <a:ext cx="2812676" cy="2346906"/>
            <a:chOff x="2467398" y="1082766"/>
            <a:chExt cx="2812676" cy="2346906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398" y="1082766"/>
              <a:ext cx="2812676" cy="2346906"/>
            </a:xfrm>
            <a:prstGeom prst="rect">
              <a:avLst/>
            </a:prstGeom>
          </p:spPr>
        </p:pic>
        <p:sp>
          <p:nvSpPr>
            <p:cNvPr id="3" name="object 3"/>
            <p:cNvSpPr txBox="1"/>
            <p:nvPr/>
          </p:nvSpPr>
          <p:spPr>
            <a:xfrm>
              <a:off x="3435723" y="1500916"/>
              <a:ext cx="458321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solidFill>
                    <a:srgbClr val="CC009A"/>
                  </a:solidFill>
                  <a:latin typeface="Times New Roman"/>
                  <a:cs typeface="Times New Roman"/>
                </a:rPr>
                <a:t>path</a:t>
              </a:r>
              <a:endParaRPr sz="1765" dirty="0">
                <a:latin typeface="Times New Roman"/>
                <a:cs typeface="Times New Roman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641014" y="2442209"/>
              <a:ext cx="172010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i="1" spc="-4" dirty="0">
                  <a:latin typeface="Times New Roman"/>
                  <a:cs typeface="Times New Roman"/>
                </a:rPr>
                <a:t>A</a:t>
              </a:r>
              <a:endParaRPr sz="1765">
                <a:latin typeface="Times New Roman"/>
                <a:cs typeface="Times New Roman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566834" y="2492558"/>
              <a:ext cx="600075" cy="334466"/>
            </a:xfrm>
            <a:prstGeom prst="rect">
              <a:avLst/>
            </a:prstGeom>
          </p:spPr>
          <p:txBody>
            <a:bodyPr vert="horz" wrap="square" lIns="0" tIns="15128" rIns="0" bIns="0" rtlCol="0">
              <a:spAutoFit/>
            </a:bodyPr>
            <a:lstStyle/>
            <a:p>
              <a:pPr marL="11206">
                <a:spcBef>
                  <a:spcPts val="119"/>
                </a:spcBef>
              </a:pPr>
              <a:r>
                <a:rPr sz="2074" i="1" spc="18" dirty="0">
                  <a:latin typeface="Times New Roman"/>
                  <a:cs typeface="Times New Roman"/>
                </a:rPr>
                <a:t>E</a:t>
              </a:r>
              <a:r>
                <a:rPr sz="2074" i="1" spc="22" dirty="0">
                  <a:latin typeface="Times New Roman"/>
                  <a:cs typeface="Times New Roman"/>
                </a:rPr>
                <a:t> </a:t>
              </a:r>
              <a:r>
                <a:rPr sz="2074" spc="18" dirty="0">
                  <a:latin typeface="Symbol"/>
                  <a:cs typeface="Symbol"/>
                </a:rPr>
                <a:t></a:t>
              </a:r>
              <a:r>
                <a:rPr sz="2074" spc="-88" dirty="0">
                  <a:latin typeface="Times New Roman"/>
                  <a:cs typeface="Times New Roman"/>
                </a:rPr>
                <a:t> </a:t>
              </a:r>
              <a:r>
                <a:rPr sz="2074" spc="13" dirty="0">
                  <a:latin typeface="Times New Roman"/>
                  <a:cs typeface="Times New Roman"/>
                </a:rPr>
                <a:t>0</a:t>
              </a:r>
              <a:endParaRPr sz="2074">
                <a:latin typeface="Times New Roman"/>
                <a:cs typeface="Times New Roman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24890" y="829176"/>
            <a:ext cx="7516346" cy="1190032"/>
          </a:xfrm>
          <a:prstGeom prst="rect">
            <a:avLst/>
          </a:prstGeom>
        </p:spPr>
        <p:txBody>
          <a:bodyPr vert="horz" wrap="square" lIns="0" tIns="81243" rIns="0" bIns="0" rtlCol="0">
            <a:spAutoFit/>
          </a:bodyPr>
          <a:lstStyle/>
          <a:p>
            <a:pPr marL="73963">
              <a:spcBef>
                <a:spcPts val="640"/>
              </a:spcBef>
            </a:pPr>
            <a:r>
              <a:rPr sz="2400" spc="-4" dirty="0">
                <a:latin typeface="Times New Roman"/>
                <a:cs typeface="Times New Roman"/>
              </a:rPr>
              <a:t>Consider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points</a:t>
            </a:r>
            <a:r>
              <a:rPr sz="2400" spc="13" dirty="0">
                <a:latin typeface="Times New Roman"/>
                <a:cs typeface="Times New Roman"/>
              </a:rPr>
              <a:t> </a:t>
            </a:r>
            <a:r>
              <a:rPr sz="2400" i="1" spc="-4" dirty="0">
                <a:latin typeface="Times New Roman"/>
                <a:cs typeface="Times New Roman"/>
              </a:rPr>
              <a:t>A</a:t>
            </a:r>
            <a:r>
              <a:rPr sz="2400" i="1" spc="13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and</a:t>
            </a:r>
            <a:r>
              <a:rPr sz="2400" spc="13" dirty="0">
                <a:latin typeface="Times New Roman"/>
                <a:cs typeface="Times New Roman"/>
              </a:rPr>
              <a:t> </a:t>
            </a:r>
            <a:r>
              <a:rPr sz="2400" i="1" spc="-4" dirty="0">
                <a:latin typeface="Times New Roman"/>
                <a:cs typeface="Times New Roman"/>
              </a:rPr>
              <a:t>B</a:t>
            </a:r>
            <a:r>
              <a:rPr sz="2400" i="1" spc="11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or inside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 conductor.</a:t>
            </a:r>
            <a:r>
              <a:rPr sz="2400" spc="4" dirty="0">
                <a:latin typeface="Times New Roman"/>
                <a:cs typeface="Times New Roman"/>
              </a:rPr>
              <a:t> The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potential</a:t>
            </a:r>
            <a:r>
              <a:rPr sz="2400" spc="-22" dirty="0">
                <a:latin typeface="Times New Roman"/>
                <a:cs typeface="Times New Roman"/>
              </a:rPr>
              <a:t> </a:t>
            </a:r>
            <a:r>
              <a:rPr sz="2400" spc="-9" dirty="0" smtClean="0">
                <a:latin typeface="Times New Roman"/>
                <a:cs typeface="Times New Roman"/>
              </a:rPr>
              <a:t>difference</a:t>
            </a:r>
            <a:r>
              <a:rPr lang="en-US" sz="2400" spc="-9" dirty="0" smtClean="0">
                <a:latin typeface="Times New Roman"/>
                <a:cs typeface="Times New Roman"/>
              </a:rPr>
              <a:t> </a:t>
            </a:r>
            <a:r>
              <a:rPr sz="2400" i="1" spc="-13" dirty="0" smtClean="0">
                <a:latin typeface="Times New Roman"/>
                <a:cs typeface="Times New Roman"/>
              </a:rPr>
              <a:t>V</a:t>
            </a:r>
            <a:r>
              <a:rPr sz="2400" i="1" spc="-19" baseline="-25462" dirty="0" smtClean="0">
                <a:latin typeface="Times New Roman"/>
                <a:cs typeface="Times New Roman"/>
              </a:rPr>
              <a:t>B</a:t>
            </a:r>
            <a:r>
              <a:rPr sz="2400" i="1" spc="397" baseline="-25462" dirty="0" smtClean="0">
                <a:latin typeface="Times New Roman"/>
                <a:cs typeface="Times New Roman"/>
              </a:rPr>
              <a:t> </a:t>
            </a:r>
            <a:r>
              <a:rPr sz="2400" spc="53" dirty="0">
                <a:latin typeface="Symbol"/>
                <a:cs typeface="Symbol"/>
              </a:rPr>
              <a:t></a:t>
            </a:r>
            <a:r>
              <a:rPr sz="2400" i="1" spc="53" dirty="0">
                <a:latin typeface="Times New Roman"/>
                <a:cs typeface="Times New Roman"/>
              </a:rPr>
              <a:t>V</a:t>
            </a:r>
            <a:r>
              <a:rPr sz="2400" i="1" spc="79" baseline="-25462" dirty="0">
                <a:latin typeface="Times New Roman"/>
                <a:cs typeface="Times New Roman"/>
              </a:rPr>
              <a:t>A	</a:t>
            </a:r>
            <a:r>
              <a:rPr sz="2400" spc="-9" dirty="0">
                <a:latin typeface="Times New Roman"/>
                <a:cs typeface="Times New Roman"/>
              </a:rPr>
              <a:t>between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these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points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Times New Roman"/>
                <a:cs typeface="Times New Roman"/>
              </a:rPr>
              <a:t>given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by</a:t>
            </a:r>
            <a:r>
              <a:rPr sz="2400" spc="-6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the</a:t>
            </a:r>
            <a:r>
              <a:rPr sz="2400" spc="-2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equation: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1481" y="3944016"/>
            <a:ext cx="6943165" cy="3800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4196266" algn="l"/>
                <a:tab pos="447923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sz="2400" dirty="0" smtClean="0">
                <a:latin typeface="Times New Roman"/>
                <a:cs typeface="Times New Roman"/>
              </a:rPr>
              <a:t>he </a:t>
            </a:r>
            <a:r>
              <a:rPr sz="2400" spc="-9" dirty="0">
                <a:latin typeface="Times New Roman"/>
                <a:cs typeface="Times New Roman"/>
              </a:rPr>
              <a:t>electrostatic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spc="-13" dirty="0" smtClean="0">
                <a:latin typeface="Times New Roman"/>
                <a:cs typeface="Times New Roman"/>
              </a:rPr>
              <a:t>field</a:t>
            </a:r>
            <a:r>
              <a:rPr lang="en-US" sz="2400" spc="-13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inside</a:t>
            </a:r>
            <a:r>
              <a:rPr sz="2400" spc="-18" dirty="0" smtClean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18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conductor</a:t>
            </a:r>
            <a:r>
              <a:rPr sz="2400" spc="-4" dirty="0">
                <a:latin typeface="Times New Roman"/>
                <a:cs typeface="Times New Roman"/>
              </a:rPr>
              <a:t> is </a:t>
            </a:r>
            <a:r>
              <a:rPr sz="2400" spc="-9" dirty="0">
                <a:latin typeface="Times New Roman"/>
                <a:cs typeface="Times New Roman"/>
              </a:rPr>
              <a:t>zero.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6180" y="4694057"/>
            <a:ext cx="8381728" cy="94939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 marR="26896">
              <a:lnSpc>
                <a:spcPct val="126899"/>
              </a:lnSpc>
              <a:spcBef>
                <a:spcPts val="88"/>
              </a:spcBef>
              <a:tabLst>
                <a:tab pos="4531901" algn="l"/>
              </a:tabLst>
            </a:pPr>
            <a:r>
              <a:rPr sz="2400" spc="4" dirty="0">
                <a:latin typeface="Times New Roman"/>
                <a:cs typeface="Times New Roman"/>
              </a:rPr>
              <a:t>Thus </a:t>
            </a:r>
            <a:r>
              <a:rPr sz="2400" spc="-4" dirty="0">
                <a:latin typeface="Times New Roman"/>
                <a:cs typeface="Times New Roman"/>
              </a:rPr>
              <a:t>the </a:t>
            </a:r>
            <a:r>
              <a:rPr sz="2400" spc="-9" dirty="0">
                <a:latin typeface="Times New Roman"/>
                <a:cs typeface="Times New Roman"/>
              </a:rPr>
              <a:t>integral</a:t>
            </a:r>
            <a:r>
              <a:rPr sz="2400" spc="-13" dirty="0">
                <a:latin typeface="Times New Roman"/>
                <a:cs typeface="Times New Roman"/>
              </a:rPr>
              <a:t> above</a:t>
            </a:r>
            <a:r>
              <a:rPr sz="2400" spc="-9" dirty="0">
                <a:latin typeface="Times New Roman"/>
                <a:cs typeface="Times New Roman"/>
              </a:rPr>
              <a:t> vanishes,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and</a:t>
            </a:r>
            <a:r>
              <a:rPr sz="2400" spc="18" dirty="0">
                <a:latin typeface="Times New Roman"/>
                <a:cs typeface="Times New Roman"/>
              </a:rPr>
              <a:t> </a:t>
            </a:r>
            <a:r>
              <a:rPr sz="2400" i="1" spc="-13" dirty="0">
                <a:latin typeface="Times New Roman"/>
                <a:cs typeface="Times New Roman"/>
              </a:rPr>
              <a:t>V</a:t>
            </a:r>
            <a:r>
              <a:rPr sz="2400" i="1" spc="-19" baseline="-25462" dirty="0">
                <a:latin typeface="Times New Roman"/>
                <a:cs typeface="Times New Roman"/>
              </a:rPr>
              <a:t>B</a:t>
            </a:r>
            <a:r>
              <a:rPr sz="2400" i="1" spc="596" baseline="-2546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Symbol"/>
                <a:cs typeface="Symbol"/>
              </a:rPr>
              <a:t></a:t>
            </a:r>
            <a:r>
              <a:rPr sz="2400" spc="-202" dirty="0">
                <a:latin typeface="Times New Roman"/>
                <a:cs typeface="Times New Roman"/>
              </a:rPr>
              <a:t> </a:t>
            </a:r>
            <a:r>
              <a:rPr sz="2400" i="1" spc="13" dirty="0" smtClean="0">
                <a:latin typeface="Times New Roman"/>
                <a:cs typeface="Times New Roman"/>
              </a:rPr>
              <a:t>V</a:t>
            </a:r>
            <a:r>
              <a:rPr sz="2400" i="1" spc="19" baseline="-25462" dirty="0" smtClean="0">
                <a:latin typeface="Times New Roman"/>
                <a:cs typeface="Times New Roman"/>
              </a:rPr>
              <a:t>A</a:t>
            </a:r>
            <a:r>
              <a:rPr lang="en-US" sz="2400" i="1" spc="19" dirty="0" smtClean="0">
                <a:latin typeface="Times New Roman"/>
                <a:cs typeface="Times New Roman"/>
              </a:rPr>
              <a:t> </a:t>
            </a:r>
            <a:r>
              <a:rPr sz="2400" spc="-9" dirty="0" smtClean="0">
                <a:latin typeface="Times New Roman"/>
                <a:cs typeface="Times New Roman"/>
              </a:rPr>
              <a:t>for</a:t>
            </a:r>
            <a:r>
              <a:rPr sz="2400" spc="-18" dirty="0" smtClean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any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two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points </a:t>
            </a:r>
            <a:r>
              <a:rPr sz="2400" spc="-44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on 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inside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the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lang="en-US" sz="2400" spc="-9" dirty="0" smtClean="0">
                <a:latin typeface="Times New Roman"/>
                <a:cs typeface="Times New Roman"/>
              </a:rPr>
              <a:t>con</a:t>
            </a:r>
            <a:r>
              <a:rPr sz="2400" spc="-9" dirty="0" smtClean="0">
                <a:latin typeface="Times New Roman"/>
                <a:cs typeface="Times New Roman"/>
              </a:rPr>
              <a:t>ductor.</a:t>
            </a:r>
            <a:r>
              <a:rPr lang="en-US" sz="2400" spc="-9" dirty="0">
                <a:latin typeface="Times New Roman"/>
                <a:cs typeface="Times New Roman"/>
              </a:rPr>
              <a:t> 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53020" y="-59950"/>
            <a:ext cx="7756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129">
              <a:spcBef>
                <a:spcPts val="644"/>
              </a:spcBef>
            </a:pPr>
            <a:r>
              <a:rPr lang="en-US" sz="2800" b="1" spc="18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US" sz="2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800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2800" b="1" spc="-13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sz="2800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IA</a:t>
            </a:r>
            <a:r>
              <a:rPr lang="en-US" sz="2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sz="2800" b="1" spc="-1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sz="2800" b="1" spc="7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2800" b="1" spc="-10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ISO</a:t>
            </a:r>
            <a:r>
              <a:rPr lang="en-US" sz="2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sz="2800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ATE</a:t>
            </a:r>
            <a:r>
              <a:rPr lang="en-US" sz="2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sz="2800" b="1" spc="-13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2800" b="1" spc="9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sz="2800" b="1" spc="-18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sz="2800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TOR</a:t>
            </a:r>
            <a:endParaRPr lang="en-US"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7470" y="1546268"/>
            <a:ext cx="172010" cy="2823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765" b="1" i="1" spc="-4" dirty="0">
                <a:latin typeface="Times New Roman"/>
                <a:cs typeface="Times New Roman"/>
              </a:rPr>
              <a:t>B</a:t>
            </a:r>
            <a:endParaRPr sz="1765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2779" y="1243039"/>
            <a:ext cx="993401" cy="2823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765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conductor</a:t>
            </a:r>
            <a:endParaRPr sz="1765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16062" y="2337343"/>
                <a:ext cx="2790187" cy="828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62" y="2337343"/>
                <a:ext cx="2790187" cy="8283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17"/>
          <p:cNvSpPr txBox="1"/>
          <p:nvPr/>
        </p:nvSpPr>
        <p:spPr>
          <a:xfrm>
            <a:off x="4168620" y="6151163"/>
            <a:ext cx="4998825" cy="38347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400" spc="13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conductor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 equipotential</a:t>
            </a:r>
            <a:r>
              <a:rPr sz="2400" spc="-2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surface.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453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5769" y="2368635"/>
            <a:ext cx="3189642" cy="31424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0368" y="-15829"/>
            <a:ext cx="10743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ISOLATED CONDUCTOR IN AN EXTERNAL ELECTRIC FIELD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13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8108" y="586727"/>
            <a:ext cx="3189642" cy="31424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3829" y="969700"/>
            <a:ext cx="6717185" cy="903185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8491" marR="4483" indent="-7845">
              <a:lnSpc>
                <a:spcPct val="127000"/>
              </a:lnSpc>
              <a:spcBef>
                <a:spcPts val="79"/>
              </a:spcBef>
            </a:pPr>
            <a:r>
              <a:rPr lang="en-US" sz="2400" spc="1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1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400" spc="6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sz="2400" spc="7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6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 </a:t>
            </a:r>
            <a:r>
              <a:rPr sz="2400" spc="1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4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equipotential</a:t>
            </a:r>
            <a:r>
              <a:rPr sz="2400" spc="-1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en-US" sz="24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8109" y="3991599"/>
            <a:ext cx="10062860" cy="94151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 marR="466190" indent="3362">
              <a:lnSpc>
                <a:spcPct val="125699"/>
              </a:lnSpc>
            </a:pPr>
            <a:r>
              <a:rPr sz="2400" spc="-1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400" spc="-2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charges</a:t>
            </a:r>
            <a:r>
              <a:rPr sz="24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reside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 </a:t>
            </a:r>
            <a:r>
              <a:rPr sz="2400" spc="-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themselves 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electric field 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3" baseline="-2546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231" baseline="-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4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4580" y="5485393"/>
            <a:ext cx="6166339" cy="381778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4234929" algn="l"/>
              </a:tabLst>
            </a:pPr>
            <a:r>
              <a:rPr sz="2400" spc="31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he</a:t>
            </a:r>
            <a:r>
              <a:rPr sz="2400" spc="-9" dirty="0">
                <a:latin typeface="Times New Roman"/>
                <a:cs typeface="Times New Roman"/>
              </a:rPr>
              <a:t> e</a:t>
            </a:r>
            <a:r>
              <a:rPr sz="2400" spc="-26" dirty="0">
                <a:latin typeface="Times New Roman"/>
                <a:cs typeface="Times New Roman"/>
              </a:rPr>
              <a:t>l</a:t>
            </a:r>
            <a:r>
              <a:rPr sz="2400" spc="-9" dirty="0">
                <a:latin typeface="Times New Roman"/>
                <a:cs typeface="Times New Roman"/>
              </a:rPr>
              <a:t>ec</a:t>
            </a:r>
            <a:r>
              <a:rPr sz="2400" spc="9" dirty="0">
                <a:latin typeface="Times New Roman"/>
                <a:cs typeface="Times New Roman"/>
              </a:rPr>
              <a:t>t</a:t>
            </a:r>
            <a:r>
              <a:rPr sz="2400" spc="-13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ic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-13" dirty="0">
                <a:latin typeface="Times New Roman"/>
                <a:cs typeface="Times New Roman"/>
              </a:rPr>
              <a:t>el</a:t>
            </a:r>
            <a:r>
              <a:rPr sz="2400" spc="4" dirty="0">
                <a:latin typeface="Times New Roman"/>
                <a:cs typeface="Times New Roman"/>
              </a:rPr>
              <a:t>d ju</a:t>
            </a:r>
            <a:r>
              <a:rPr sz="2400" dirty="0">
                <a:latin typeface="Times New Roman"/>
                <a:cs typeface="Times New Roman"/>
              </a:rPr>
              <a:t>st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outside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the</a:t>
            </a:r>
            <a:r>
              <a:rPr sz="2400" spc="-9" dirty="0">
                <a:latin typeface="Times New Roman"/>
                <a:cs typeface="Times New Roman"/>
              </a:rPr>
              <a:t> c</a:t>
            </a:r>
            <a:r>
              <a:rPr sz="2400" spc="4" dirty="0">
                <a:latin typeface="Times New Roman"/>
                <a:cs typeface="Times New Roman"/>
              </a:rPr>
              <a:t>on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or	</a:t>
            </a:r>
            <a:r>
              <a:rPr sz="2400" spc="4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0368" y="-15829"/>
            <a:ext cx="10743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ISOLATED CONDUCTOR IN AN EXTERNAL ELECTRIC FIELD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1904" y="2088825"/>
            <a:ext cx="7031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1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field 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perpendicular </a:t>
            </a:r>
            <a:r>
              <a:rPr lang="en-US" sz="24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spc="-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equipotential</a:t>
            </a:r>
            <a:r>
              <a:rPr lang="en-US"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68308" y="5357093"/>
                <a:ext cx="1318694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308" y="5357093"/>
                <a:ext cx="1318694" cy="6927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25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6" ma:contentTypeDescription="Create a new document." ma:contentTypeScope="" ma:versionID="643b8f32ebbb04171f274bc3be6b69ef">
  <xsd:schema xmlns:xsd="http://www.w3.org/2001/XMLSchema" xmlns:xs="http://www.w3.org/2001/XMLSchema" xmlns:p="http://schemas.microsoft.com/office/2006/metadata/properties" xmlns:ns2="e1c6362d-a4cf-4332-97ee-bae0976acd4c" targetNamespace="http://schemas.microsoft.com/office/2006/metadata/properties" ma:root="true" ma:fieldsID="5ce0588488888928f5a2b784ddfdb21d" ns2:_="">
    <xsd:import namespace="e1c6362d-a4cf-4332-97ee-bae0976acd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5F4C3A-A49E-4DE8-A61D-653A517F5647}"/>
</file>

<file path=customXml/itemProps2.xml><?xml version="1.0" encoding="utf-8"?>
<ds:datastoreItem xmlns:ds="http://schemas.openxmlformats.org/officeDocument/2006/customXml" ds:itemID="{D2A9E28A-B335-4094-A1B9-D773DEB7CE7B}"/>
</file>

<file path=customXml/itemProps3.xml><?xml version="1.0" encoding="utf-8"?>
<ds:datastoreItem xmlns:ds="http://schemas.openxmlformats.org/officeDocument/2006/customXml" ds:itemID="{9D8C5D68-C8FB-43E2-8CE1-D04D71473534}"/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808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MT Extra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.P</vt:lpstr>
      <vt:lpstr>PowerPoint Presentation</vt:lpstr>
      <vt:lpstr>PowerPoint Presentation</vt:lpstr>
      <vt:lpstr>PowerPoint Presentation</vt:lpstr>
      <vt:lpstr>PowerPoint Presentation</vt:lpstr>
      <vt:lpstr>The surface of a conductor  is an equipotential surface.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DONSIVA</dc:creator>
  <cp:lastModifiedBy>DONSIVA</cp:lastModifiedBy>
  <cp:revision>6</cp:revision>
  <dcterms:created xsi:type="dcterms:W3CDTF">2021-04-19T03:27:00Z</dcterms:created>
  <dcterms:modified xsi:type="dcterms:W3CDTF">2021-04-19T07:22:28Z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0x010100EF5376321D990243BCF387BF0DFDD19D</vt:lpwstr>
  </property>
</Properties>
</file>