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2" r:id="rId6"/>
    <p:sldId id="259" r:id="rId7"/>
    <p:sldId id="260" r:id="rId8"/>
    <p:sldId id="261" r:id="rId9"/>
    <p:sldId id="262" r:id="rId10"/>
    <p:sldId id="263" r:id="rId11"/>
    <p:sldId id="264" r:id="rId12"/>
    <p:sldId id="265" r:id="rId13"/>
    <p:sldId id="266" r:id="rId14"/>
    <p:sldId id="272" r:id="rId15"/>
    <p:sldId id="267" r:id="rId16"/>
    <p:sldId id="268" r:id="rId17"/>
    <p:sldId id="283" r:id="rId18"/>
    <p:sldId id="269" r:id="rId19"/>
    <p:sldId id="270" r:id="rId20"/>
    <p:sldId id="271" r:id="rId21"/>
    <p:sldId id="281" r:id="rId22"/>
    <p:sldId id="279" r:id="rId23"/>
    <p:sldId id="280" r:id="rId24"/>
    <p:sldId id="284" r:id="rId25"/>
    <p:sldId id="273" r:id="rId26"/>
    <p:sldId id="275" r:id="rId27"/>
    <p:sldId id="274" r:id="rId28"/>
    <p:sldId id="276" r:id="rId29"/>
    <p:sldId id="277"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C76DA6A-6FCD-4405-82AB-C6D557034E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175934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6DA6A-6FCD-4405-82AB-C6D557034E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385839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6DA6A-6FCD-4405-82AB-C6D557034E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42834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76DA6A-6FCD-4405-82AB-C6D557034E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290845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76DA6A-6FCD-4405-82AB-C6D557034E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346006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C76DA6A-6FCD-4405-82AB-C6D557034E7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7467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C76DA6A-6FCD-4405-82AB-C6D557034E73}"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122990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C76DA6A-6FCD-4405-82AB-C6D557034E73}"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227772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6DA6A-6FCD-4405-82AB-C6D557034E73}"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90235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76DA6A-6FCD-4405-82AB-C6D557034E7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128749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76DA6A-6FCD-4405-82AB-C6D557034E7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B64-0841-413D-81D2-517AC85BC48D}" type="slidenum">
              <a:rPr lang="en-IN" smtClean="0"/>
              <a:t>‹#›</a:t>
            </a:fld>
            <a:endParaRPr lang="en-IN"/>
          </a:p>
        </p:txBody>
      </p:sp>
    </p:spTree>
    <p:extLst>
      <p:ext uri="{BB962C8B-B14F-4D97-AF65-F5344CB8AC3E}">
        <p14:creationId xmlns:p14="http://schemas.microsoft.com/office/powerpoint/2010/main" val="268421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6DA6A-6FCD-4405-82AB-C6D557034E73}" type="datetimeFigureOut">
              <a:rPr lang="en-IN" smtClean="0"/>
              <a:t>11-11-2021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EB64-0841-413D-81D2-517AC85BC48D}" type="slidenum">
              <a:rPr lang="en-IN" smtClean="0"/>
              <a:t>‹#›</a:t>
            </a:fld>
            <a:endParaRPr lang="en-IN"/>
          </a:p>
        </p:txBody>
      </p:sp>
    </p:spTree>
    <p:extLst>
      <p:ext uri="{BB962C8B-B14F-4D97-AF65-F5344CB8AC3E}">
        <p14:creationId xmlns:p14="http://schemas.microsoft.com/office/powerpoint/2010/main" val="284449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emf"/><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17.png"/><Relationship Id="rId4" Type="http://schemas.openxmlformats.org/officeDocument/2006/relationships/image" Target="../media/image43.png"/><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10.png"/><Relationship Id="rId2" Type="http://schemas.openxmlformats.org/officeDocument/2006/relationships/image" Target="../media/image52.emf"/><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emf"/><Relationship Id="rId9"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Magnetic Fields</a:t>
            </a:r>
            <a:endParaRPr lang="en-IN" dirty="0"/>
          </a:p>
        </p:txBody>
      </p:sp>
    </p:spTree>
    <p:extLst>
      <p:ext uri="{BB962C8B-B14F-4D97-AF65-F5344CB8AC3E}">
        <p14:creationId xmlns:p14="http://schemas.microsoft.com/office/powerpoint/2010/main" val="286080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549537" y="339436"/>
            <a:ext cx="5594464" cy="55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Magnetic Dipole Moment</a:t>
            </a:r>
          </a:p>
        </p:txBody>
      </p:sp>
      <p:pic>
        <p:nvPicPr>
          <p:cNvPr id="3" name="Picture 2"/>
          <p:cNvPicPr>
            <a:picLocks noChangeAspect="1"/>
          </p:cNvPicPr>
          <p:nvPr/>
        </p:nvPicPr>
        <p:blipFill>
          <a:blip r:embed="rId2"/>
          <a:stretch>
            <a:fillRect/>
          </a:stretch>
        </p:blipFill>
        <p:spPr>
          <a:xfrm>
            <a:off x="476510" y="1041083"/>
            <a:ext cx="4943389" cy="3111876"/>
          </a:xfrm>
          <a:prstGeom prst="rect">
            <a:avLst/>
          </a:prstGeom>
        </p:spPr>
      </p:pic>
      <p:pic>
        <p:nvPicPr>
          <p:cNvPr id="4" name="Picture 3"/>
          <p:cNvPicPr>
            <a:picLocks noChangeAspect="1"/>
          </p:cNvPicPr>
          <p:nvPr/>
        </p:nvPicPr>
        <p:blipFill>
          <a:blip r:embed="rId3"/>
          <a:stretch>
            <a:fillRect/>
          </a:stretch>
        </p:blipFill>
        <p:spPr>
          <a:xfrm>
            <a:off x="283411" y="4304581"/>
            <a:ext cx="5829300" cy="1809750"/>
          </a:xfrm>
          <a:prstGeom prst="rect">
            <a:avLst/>
          </a:prstGeom>
        </p:spPr>
      </p:pic>
      <p:pic>
        <p:nvPicPr>
          <p:cNvPr id="5" name="Picture 4"/>
          <p:cNvPicPr>
            <a:picLocks noChangeAspect="1"/>
          </p:cNvPicPr>
          <p:nvPr/>
        </p:nvPicPr>
        <p:blipFill>
          <a:blip r:embed="rId4"/>
          <a:stretch>
            <a:fillRect/>
          </a:stretch>
        </p:blipFill>
        <p:spPr>
          <a:xfrm>
            <a:off x="8010611" y="1296786"/>
            <a:ext cx="1590675" cy="1371600"/>
          </a:xfrm>
          <a:prstGeom prst="rect">
            <a:avLst/>
          </a:prstGeom>
        </p:spPr>
      </p:pic>
      <p:pic>
        <p:nvPicPr>
          <p:cNvPr id="6" name="Picture 5"/>
          <p:cNvPicPr>
            <a:picLocks noChangeAspect="1"/>
          </p:cNvPicPr>
          <p:nvPr/>
        </p:nvPicPr>
        <p:blipFill>
          <a:blip r:embed="rId5"/>
          <a:stretch>
            <a:fillRect/>
          </a:stretch>
        </p:blipFill>
        <p:spPr>
          <a:xfrm>
            <a:off x="7870811" y="3785382"/>
            <a:ext cx="2546380" cy="2055512"/>
          </a:xfrm>
          <a:prstGeom prst="rect">
            <a:avLst/>
          </a:prstGeom>
        </p:spPr>
      </p:pic>
    </p:spTree>
    <p:extLst>
      <p:ext uri="{BB962C8B-B14F-4D97-AF65-F5344CB8AC3E}">
        <p14:creationId xmlns:p14="http://schemas.microsoft.com/office/powerpoint/2010/main" val="144158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84568" y="3757352"/>
            <a:ext cx="3828663" cy="2388524"/>
          </a:xfrm>
          <a:prstGeom prst="rect">
            <a:avLst/>
          </a:prstGeom>
        </p:spPr>
      </p:pic>
      <p:sp>
        <p:nvSpPr>
          <p:cNvPr id="4" name="Rectangle 5"/>
          <p:cNvSpPr txBox="1">
            <a:spLocks noChangeArrowheads="1"/>
          </p:cNvSpPr>
          <p:nvPr/>
        </p:nvSpPr>
        <p:spPr>
          <a:xfrm>
            <a:off x="3300152" y="232757"/>
            <a:ext cx="5660968" cy="579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C00000"/>
                </a:solidFill>
                <a:latin typeface="Times New Roman" panose="02020603050405020304" pitchFamily="18" charset="0"/>
                <a:cs typeface="Times New Roman" panose="02020603050405020304" pitchFamily="18" charset="0"/>
              </a:rPr>
              <a:t>Magnetism and Electric Currents</a:t>
            </a:r>
          </a:p>
        </p:txBody>
      </p:sp>
      <p:sp>
        <p:nvSpPr>
          <p:cNvPr id="5" name="Rectangle 6"/>
          <p:cNvSpPr txBox="1">
            <a:spLocks noChangeArrowheads="1"/>
          </p:cNvSpPr>
          <p:nvPr/>
        </p:nvSpPr>
        <p:spPr>
          <a:xfrm>
            <a:off x="365124" y="1141413"/>
            <a:ext cx="10649239" cy="5106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visualize the magnetic field produced by a wire, consider a long, straight wire that carries a current, </a:t>
            </a:r>
            <a:r>
              <a:rPr lang="en-US" sz="2400" i="1" dirty="0"/>
              <a:t>I</a:t>
            </a:r>
            <a:r>
              <a:rPr lang="en-US" sz="2400" dirty="0"/>
              <a:t>. </a:t>
            </a:r>
          </a:p>
          <a:p>
            <a:r>
              <a:rPr lang="en-US" sz="2400" dirty="0"/>
              <a:t>Shaking iron filings onto a sheet of paper that is pierced by the wire results in a circular pattern of filings centered on the wire (see figure (a) below). Clearly, the magnetic field "circulates" around the wire.</a:t>
            </a:r>
          </a:p>
        </p:txBody>
      </p:sp>
    </p:spTree>
    <p:extLst>
      <p:ext uri="{BB962C8B-B14F-4D97-AF65-F5344CB8AC3E}">
        <p14:creationId xmlns:p14="http://schemas.microsoft.com/office/powerpoint/2010/main" val="49981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3416" y="191193"/>
            <a:ext cx="8820150" cy="457200"/>
          </a:xfrm>
          <a:prstGeom prst="rect">
            <a:avLst/>
          </a:prstGeom>
        </p:spPr>
      </p:pic>
      <p:pic>
        <p:nvPicPr>
          <p:cNvPr id="5" name="Picture 4"/>
          <p:cNvPicPr>
            <a:picLocks noChangeAspect="1"/>
          </p:cNvPicPr>
          <p:nvPr/>
        </p:nvPicPr>
        <p:blipFill>
          <a:blip r:embed="rId3"/>
          <a:stretch>
            <a:fillRect/>
          </a:stretch>
        </p:blipFill>
        <p:spPr>
          <a:xfrm>
            <a:off x="1169583" y="847465"/>
            <a:ext cx="8639175" cy="5362575"/>
          </a:xfrm>
          <a:prstGeom prst="rect">
            <a:avLst/>
          </a:prstGeom>
        </p:spPr>
      </p:pic>
    </p:spTree>
    <p:extLst>
      <p:ext uri="{BB962C8B-B14F-4D97-AF65-F5344CB8AC3E}">
        <p14:creationId xmlns:p14="http://schemas.microsoft.com/office/powerpoint/2010/main" val="29977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632" y="445684"/>
            <a:ext cx="8368249" cy="6171249"/>
          </a:xfrm>
          <a:prstGeom prst="rect">
            <a:avLst/>
          </a:prstGeom>
        </p:spPr>
      </p:pic>
      <p:pic>
        <p:nvPicPr>
          <p:cNvPr id="4" name="Picture 3"/>
          <p:cNvPicPr>
            <a:picLocks noChangeAspect="1"/>
          </p:cNvPicPr>
          <p:nvPr/>
        </p:nvPicPr>
        <p:blipFill>
          <a:blip r:embed="rId3"/>
          <a:stretch>
            <a:fillRect/>
          </a:stretch>
        </p:blipFill>
        <p:spPr>
          <a:xfrm>
            <a:off x="680084" y="38358"/>
            <a:ext cx="8281035" cy="429255"/>
          </a:xfrm>
          <a:prstGeom prst="rect">
            <a:avLst/>
          </a:prstGeom>
        </p:spPr>
      </p:pic>
    </p:spTree>
    <p:extLst>
      <p:ext uri="{BB962C8B-B14F-4D97-AF65-F5344CB8AC3E}">
        <p14:creationId xmlns:p14="http://schemas.microsoft.com/office/powerpoint/2010/main" val="324515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47AC3-5A87-4BF7-BB77-5F99E326638B}"/>
              </a:ext>
            </a:extLst>
          </p:cNvPr>
          <p:cNvSpPr txBox="1"/>
          <p:nvPr/>
        </p:nvSpPr>
        <p:spPr>
          <a:xfrm>
            <a:off x="636104" y="781879"/>
            <a:ext cx="10919791" cy="369332"/>
          </a:xfrm>
          <a:prstGeom prst="rect">
            <a:avLst/>
          </a:prstGeom>
          <a:noFill/>
        </p:spPr>
        <p:txBody>
          <a:bodyPr wrap="square">
            <a:spAutoFit/>
          </a:bodyPr>
          <a:lstStyle/>
          <a:p>
            <a:r>
              <a:rPr lang="en-US" dirty="0"/>
              <a:t>A conductor in the shape of a square loop of edge length ℓ = 0.400 m carries a current I = 10.0 A as in the figure. </a:t>
            </a:r>
            <a:endParaRPr lang="en-IN" dirty="0"/>
          </a:p>
        </p:txBody>
      </p:sp>
      <p:sp>
        <p:nvSpPr>
          <p:cNvPr id="5" name="TextBox 4">
            <a:extLst>
              <a:ext uri="{FF2B5EF4-FFF2-40B4-BE49-F238E27FC236}">
                <a16:creationId xmlns:a16="http://schemas.microsoft.com/office/drawing/2014/main" id="{4D31DBFC-999A-4C11-95A3-26E9897836ED}"/>
              </a:ext>
            </a:extLst>
          </p:cNvPr>
          <p:cNvSpPr txBox="1"/>
          <p:nvPr/>
        </p:nvSpPr>
        <p:spPr>
          <a:xfrm>
            <a:off x="795131" y="1320104"/>
            <a:ext cx="8892208" cy="369332"/>
          </a:xfrm>
          <a:prstGeom prst="rect">
            <a:avLst/>
          </a:prstGeom>
          <a:noFill/>
        </p:spPr>
        <p:txBody>
          <a:bodyPr wrap="square">
            <a:spAutoFit/>
          </a:bodyPr>
          <a:lstStyle/>
          <a:p>
            <a:r>
              <a:rPr lang="en-US" dirty="0"/>
              <a:t>(a) Calculate the magnitude and direction of the magnetic field at the center of the square</a:t>
            </a:r>
            <a:endParaRPr lang="en-IN" dirty="0"/>
          </a:p>
        </p:txBody>
      </p:sp>
      <p:sp>
        <p:nvSpPr>
          <p:cNvPr id="7" name="TextBox 6">
            <a:extLst>
              <a:ext uri="{FF2B5EF4-FFF2-40B4-BE49-F238E27FC236}">
                <a16:creationId xmlns:a16="http://schemas.microsoft.com/office/drawing/2014/main" id="{2163F135-29C0-4C12-84B4-B861E6F3771C}"/>
              </a:ext>
            </a:extLst>
          </p:cNvPr>
          <p:cNvSpPr txBox="1"/>
          <p:nvPr/>
        </p:nvSpPr>
        <p:spPr>
          <a:xfrm>
            <a:off x="795131" y="1858329"/>
            <a:ext cx="10760764" cy="646331"/>
          </a:xfrm>
          <a:prstGeom prst="rect">
            <a:avLst/>
          </a:prstGeom>
          <a:noFill/>
        </p:spPr>
        <p:txBody>
          <a:bodyPr wrap="square">
            <a:spAutoFit/>
          </a:bodyPr>
          <a:lstStyle/>
          <a:p>
            <a:r>
              <a:rPr lang="en-US" dirty="0"/>
              <a:t>(b) If this conductor is formed into a single circular turn and carries the same current, what is the value of the magnetic field at the center? </a:t>
            </a:r>
            <a:endParaRPr lang="en-IN" dirty="0"/>
          </a:p>
        </p:txBody>
      </p:sp>
      <p:pic>
        <p:nvPicPr>
          <p:cNvPr id="9" name="Picture 8">
            <a:extLst>
              <a:ext uri="{FF2B5EF4-FFF2-40B4-BE49-F238E27FC236}">
                <a16:creationId xmlns:a16="http://schemas.microsoft.com/office/drawing/2014/main" id="{309C091B-46C3-43D8-AF04-D1F992D58923}"/>
              </a:ext>
            </a:extLst>
          </p:cNvPr>
          <p:cNvPicPr>
            <a:picLocks noChangeAspect="1"/>
          </p:cNvPicPr>
          <p:nvPr/>
        </p:nvPicPr>
        <p:blipFill>
          <a:blip r:embed="rId2"/>
          <a:stretch>
            <a:fillRect/>
          </a:stretch>
        </p:blipFill>
        <p:spPr>
          <a:xfrm>
            <a:off x="3894244" y="2673553"/>
            <a:ext cx="5225143" cy="2996293"/>
          </a:xfrm>
          <a:prstGeom prst="rect">
            <a:avLst/>
          </a:prstGeom>
        </p:spPr>
      </p:pic>
      <p:pic>
        <p:nvPicPr>
          <p:cNvPr id="11" name="Picture 10">
            <a:extLst>
              <a:ext uri="{FF2B5EF4-FFF2-40B4-BE49-F238E27FC236}">
                <a16:creationId xmlns:a16="http://schemas.microsoft.com/office/drawing/2014/main" id="{DA273810-8272-4C59-ADBE-D68272B90293}"/>
              </a:ext>
            </a:extLst>
          </p:cNvPr>
          <p:cNvPicPr>
            <a:picLocks noChangeAspect="1"/>
          </p:cNvPicPr>
          <p:nvPr/>
        </p:nvPicPr>
        <p:blipFill>
          <a:blip r:embed="rId3"/>
          <a:stretch>
            <a:fillRect/>
          </a:stretch>
        </p:blipFill>
        <p:spPr>
          <a:xfrm>
            <a:off x="1194352" y="3282134"/>
            <a:ext cx="3059596" cy="824502"/>
          </a:xfrm>
          <a:prstGeom prst="rect">
            <a:avLst/>
          </a:prstGeom>
        </p:spPr>
      </p:pic>
      <p:pic>
        <p:nvPicPr>
          <p:cNvPr id="13" name="Picture 12">
            <a:extLst>
              <a:ext uri="{FF2B5EF4-FFF2-40B4-BE49-F238E27FC236}">
                <a16:creationId xmlns:a16="http://schemas.microsoft.com/office/drawing/2014/main" id="{5066922B-982E-405D-9785-7155E763C5E3}"/>
              </a:ext>
            </a:extLst>
          </p:cNvPr>
          <p:cNvPicPr>
            <a:picLocks noChangeAspect="1"/>
          </p:cNvPicPr>
          <p:nvPr/>
        </p:nvPicPr>
        <p:blipFill>
          <a:blip r:embed="rId4"/>
          <a:stretch>
            <a:fillRect/>
          </a:stretch>
        </p:blipFill>
        <p:spPr>
          <a:xfrm>
            <a:off x="636104" y="4275529"/>
            <a:ext cx="3396343" cy="914400"/>
          </a:xfrm>
          <a:prstGeom prst="rect">
            <a:avLst/>
          </a:prstGeom>
        </p:spPr>
      </p:pic>
      <p:pic>
        <p:nvPicPr>
          <p:cNvPr id="15" name="Picture 14">
            <a:extLst>
              <a:ext uri="{FF2B5EF4-FFF2-40B4-BE49-F238E27FC236}">
                <a16:creationId xmlns:a16="http://schemas.microsoft.com/office/drawing/2014/main" id="{F4BBB8D5-E126-4805-AFB8-6EFB247AA227}"/>
              </a:ext>
            </a:extLst>
          </p:cNvPr>
          <p:cNvPicPr>
            <a:picLocks noChangeAspect="1"/>
          </p:cNvPicPr>
          <p:nvPr/>
        </p:nvPicPr>
        <p:blipFill>
          <a:blip r:embed="rId5"/>
          <a:stretch>
            <a:fillRect/>
          </a:stretch>
        </p:blipFill>
        <p:spPr>
          <a:xfrm>
            <a:off x="8119796" y="2823974"/>
            <a:ext cx="3135086" cy="775607"/>
          </a:xfrm>
          <a:prstGeom prst="rect">
            <a:avLst/>
          </a:prstGeom>
        </p:spPr>
      </p:pic>
      <p:pic>
        <p:nvPicPr>
          <p:cNvPr id="17" name="Picture 16">
            <a:extLst>
              <a:ext uri="{FF2B5EF4-FFF2-40B4-BE49-F238E27FC236}">
                <a16:creationId xmlns:a16="http://schemas.microsoft.com/office/drawing/2014/main" id="{4978E0F5-D55E-448B-9C44-E6D12086CD46}"/>
              </a:ext>
            </a:extLst>
          </p:cNvPr>
          <p:cNvPicPr>
            <a:picLocks noChangeAspect="1"/>
          </p:cNvPicPr>
          <p:nvPr/>
        </p:nvPicPr>
        <p:blipFill>
          <a:blip r:embed="rId6"/>
          <a:stretch>
            <a:fillRect/>
          </a:stretch>
        </p:blipFill>
        <p:spPr>
          <a:xfrm>
            <a:off x="1380119" y="5628978"/>
            <a:ext cx="5747657" cy="1028700"/>
          </a:xfrm>
          <a:prstGeom prst="rect">
            <a:avLst/>
          </a:prstGeom>
        </p:spPr>
      </p:pic>
    </p:spTree>
    <p:extLst>
      <p:ext uri="{BB962C8B-B14F-4D97-AF65-F5344CB8AC3E}">
        <p14:creationId xmlns:p14="http://schemas.microsoft.com/office/powerpoint/2010/main" val="23085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9699" y="2516678"/>
            <a:ext cx="3143250" cy="2971800"/>
          </a:xfrm>
          <a:prstGeom prst="rect">
            <a:avLst/>
          </a:prstGeom>
        </p:spPr>
      </p:pic>
      <p:pic>
        <p:nvPicPr>
          <p:cNvPr id="4" name="Picture 3"/>
          <p:cNvPicPr>
            <a:picLocks noChangeAspect="1"/>
          </p:cNvPicPr>
          <p:nvPr/>
        </p:nvPicPr>
        <p:blipFill>
          <a:blip r:embed="rId3"/>
          <a:stretch>
            <a:fillRect/>
          </a:stretch>
        </p:blipFill>
        <p:spPr>
          <a:xfrm>
            <a:off x="5760720" y="2392129"/>
            <a:ext cx="5219700" cy="2476500"/>
          </a:xfrm>
          <a:prstGeom prst="rect">
            <a:avLst/>
          </a:prstGeom>
        </p:spPr>
      </p:pic>
      <p:pic>
        <p:nvPicPr>
          <p:cNvPr id="5" name="Picture 4"/>
          <p:cNvPicPr>
            <a:picLocks noChangeAspect="1"/>
          </p:cNvPicPr>
          <p:nvPr/>
        </p:nvPicPr>
        <p:blipFill>
          <a:blip r:embed="rId4"/>
          <a:stretch>
            <a:fillRect/>
          </a:stretch>
        </p:blipFill>
        <p:spPr>
          <a:xfrm>
            <a:off x="164436" y="5488478"/>
            <a:ext cx="3533775" cy="1257300"/>
          </a:xfrm>
          <a:prstGeom prst="rect">
            <a:avLst/>
          </a:prstGeom>
        </p:spPr>
      </p:pic>
      <p:sp>
        <p:nvSpPr>
          <p:cNvPr id="6" name="Rectangle 5"/>
          <p:cNvSpPr/>
          <p:nvPr/>
        </p:nvSpPr>
        <p:spPr>
          <a:xfrm>
            <a:off x="5367250" y="4805756"/>
            <a:ext cx="2712720" cy="1384995"/>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(a) The magnetic field </a:t>
            </a:r>
            <a:r>
              <a:rPr lang="en-US" sz="1400" b="1"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 at any point to the left of the wire is perpendicular to the dashed radial line and directed into the page, in the direction of the fingertips, as indicated by the </a:t>
            </a:r>
            <a:r>
              <a:rPr lang="en-US" sz="1400" dirty="0">
                <a:latin typeface="Times New Roman" panose="02020603050405020304" pitchFamily="18" charset="0"/>
                <a:cs typeface="Times New Roman" panose="02020603050405020304" pitchFamily="18" charset="0"/>
                <a:sym typeface="Symbol" panose="05050102010706020507" pitchFamily="18" charset="2"/>
              </a:rPr>
              <a:t></a:t>
            </a:r>
            <a:endParaRPr lang="en-IN"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8779104" y="4844928"/>
            <a:ext cx="2779222" cy="1169551"/>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 If the current is reversed, </a:t>
            </a:r>
            <a:r>
              <a:rPr lang="en-US" sz="1400" b="1"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 at any point to the left is still perpendicular to the dashed radial line but now is directed out of the page, as indicated by the dot.</a:t>
            </a:r>
            <a:endParaRPr lang="en-IN" sz="1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10599419" y="1472108"/>
            <a:ext cx="1302848" cy="826707"/>
          </a:xfrm>
          <a:prstGeom prst="rect">
            <a:avLst/>
          </a:prstGeom>
        </p:spPr>
      </p:pic>
      <p:pic>
        <p:nvPicPr>
          <p:cNvPr id="9" name="Picture 8"/>
          <p:cNvPicPr>
            <a:picLocks noChangeAspect="1"/>
          </p:cNvPicPr>
          <p:nvPr/>
        </p:nvPicPr>
        <p:blipFill>
          <a:blip r:embed="rId6"/>
          <a:stretch>
            <a:fillRect/>
          </a:stretch>
        </p:blipFill>
        <p:spPr>
          <a:xfrm>
            <a:off x="5998757" y="1905926"/>
            <a:ext cx="4162425" cy="590550"/>
          </a:xfrm>
          <a:prstGeom prst="rect">
            <a:avLst/>
          </a:prstGeom>
          <a:ln w="25400">
            <a:solidFill>
              <a:srgbClr val="FF0000"/>
            </a:solidFill>
          </a:ln>
        </p:spPr>
      </p:pic>
      <p:pic>
        <p:nvPicPr>
          <p:cNvPr id="10" name="Picture 9"/>
          <p:cNvPicPr>
            <a:picLocks noChangeAspect="1"/>
          </p:cNvPicPr>
          <p:nvPr/>
        </p:nvPicPr>
        <p:blipFill>
          <a:blip r:embed="rId7"/>
          <a:stretch>
            <a:fillRect/>
          </a:stretch>
        </p:blipFill>
        <p:spPr>
          <a:xfrm>
            <a:off x="2652452" y="75480"/>
            <a:ext cx="6890559" cy="416768"/>
          </a:xfrm>
          <a:prstGeom prst="rect">
            <a:avLst/>
          </a:prstGeom>
        </p:spPr>
      </p:pic>
      <p:pic>
        <p:nvPicPr>
          <p:cNvPr id="11" name="Picture 10"/>
          <p:cNvPicPr>
            <a:picLocks noChangeAspect="1"/>
          </p:cNvPicPr>
          <p:nvPr/>
        </p:nvPicPr>
        <p:blipFill>
          <a:blip r:embed="rId8"/>
          <a:stretch>
            <a:fillRect/>
          </a:stretch>
        </p:blipFill>
        <p:spPr>
          <a:xfrm>
            <a:off x="359699" y="659303"/>
            <a:ext cx="3486150" cy="1857375"/>
          </a:xfrm>
          <a:prstGeom prst="rect">
            <a:avLst/>
          </a:prstGeom>
        </p:spPr>
      </p:pic>
      <p:pic>
        <p:nvPicPr>
          <p:cNvPr id="12" name="Picture 11"/>
          <p:cNvPicPr>
            <a:picLocks noChangeAspect="1"/>
          </p:cNvPicPr>
          <p:nvPr/>
        </p:nvPicPr>
        <p:blipFill>
          <a:blip r:embed="rId9"/>
          <a:stretch>
            <a:fillRect/>
          </a:stretch>
        </p:blipFill>
        <p:spPr>
          <a:xfrm>
            <a:off x="5400501" y="654496"/>
            <a:ext cx="4238625" cy="1123950"/>
          </a:xfrm>
          <a:prstGeom prst="rect">
            <a:avLst/>
          </a:prstGeom>
        </p:spPr>
      </p:pic>
    </p:spTree>
    <p:extLst>
      <p:ext uri="{BB962C8B-B14F-4D97-AF65-F5344CB8AC3E}">
        <p14:creationId xmlns:p14="http://schemas.microsoft.com/office/powerpoint/2010/main" val="265044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86" y="507076"/>
            <a:ext cx="8344591" cy="5601652"/>
          </a:xfrm>
          <a:prstGeom prst="rect">
            <a:avLst/>
          </a:prstGeom>
        </p:spPr>
      </p:pic>
      <p:pic>
        <p:nvPicPr>
          <p:cNvPr id="3" name="Picture 2"/>
          <p:cNvPicPr>
            <a:picLocks noChangeAspect="1"/>
          </p:cNvPicPr>
          <p:nvPr/>
        </p:nvPicPr>
        <p:blipFill>
          <a:blip r:embed="rId3"/>
          <a:stretch>
            <a:fillRect/>
          </a:stretch>
        </p:blipFill>
        <p:spPr>
          <a:xfrm>
            <a:off x="2851871" y="126076"/>
            <a:ext cx="7153275" cy="381000"/>
          </a:xfrm>
          <a:prstGeom prst="rect">
            <a:avLst/>
          </a:prstGeom>
        </p:spPr>
      </p:pic>
    </p:spTree>
    <p:extLst>
      <p:ext uri="{BB962C8B-B14F-4D97-AF65-F5344CB8AC3E}">
        <p14:creationId xmlns:p14="http://schemas.microsoft.com/office/powerpoint/2010/main" val="263655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0621" y="414777"/>
            <a:ext cx="8124739" cy="6023950"/>
          </a:xfrm>
          <a:prstGeom prst="rect">
            <a:avLst/>
          </a:prstGeom>
        </p:spPr>
      </p:pic>
      <p:pic>
        <p:nvPicPr>
          <p:cNvPr id="3" name="Picture 2"/>
          <p:cNvPicPr>
            <a:picLocks noChangeAspect="1"/>
          </p:cNvPicPr>
          <p:nvPr/>
        </p:nvPicPr>
        <p:blipFill>
          <a:blip r:embed="rId3"/>
          <a:stretch>
            <a:fillRect/>
          </a:stretch>
        </p:blipFill>
        <p:spPr>
          <a:xfrm>
            <a:off x="2311544" y="33777"/>
            <a:ext cx="7153275" cy="381000"/>
          </a:xfrm>
          <a:prstGeom prst="rect">
            <a:avLst/>
          </a:prstGeom>
        </p:spPr>
      </p:pic>
    </p:spTree>
    <p:extLst>
      <p:ext uri="{BB962C8B-B14F-4D97-AF65-F5344CB8AC3E}">
        <p14:creationId xmlns:p14="http://schemas.microsoft.com/office/powerpoint/2010/main" val="410870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0637" y="414337"/>
            <a:ext cx="9610725" cy="6029325"/>
          </a:xfrm>
          <a:prstGeom prst="rect">
            <a:avLst/>
          </a:prstGeom>
        </p:spPr>
      </p:pic>
    </p:spTree>
    <p:extLst>
      <p:ext uri="{BB962C8B-B14F-4D97-AF65-F5344CB8AC3E}">
        <p14:creationId xmlns:p14="http://schemas.microsoft.com/office/powerpoint/2010/main" val="413502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537" y="420116"/>
            <a:ext cx="4343400" cy="1057275"/>
          </a:xfrm>
          <a:prstGeom prst="rect">
            <a:avLst/>
          </a:prstGeom>
        </p:spPr>
      </p:pic>
      <p:pic>
        <p:nvPicPr>
          <p:cNvPr id="4" name="Picture 3"/>
          <p:cNvPicPr>
            <a:picLocks noChangeAspect="1"/>
          </p:cNvPicPr>
          <p:nvPr/>
        </p:nvPicPr>
        <p:blipFill>
          <a:blip r:embed="rId3"/>
          <a:stretch>
            <a:fillRect/>
          </a:stretch>
        </p:blipFill>
        <p:spPr>
          <a:xfrm>
            <a:off x="95249" y="1452453"/>
            <a:ext cx="4371975" cy="1778794"/>
          </a:xfrm>
          <a:prstGeom prst="rect">
            <a:avLst/>
          </a:prstGeom>
        </p:spPr>
      </p:pic>
      <p:pic>
        <p:nvPicPr>
          <p:cNvPr id="5" name="Picture 4"/>
          <p:cNvPicPr>
            <a:picLocks noChangeAspect="1"/>
          </p:cNvPicPr>
          <p:nvPr/>
        </p:nvPicPr>
        <p:blipFill>
          <a:blip r:embed="rId4"/>
          <a:stretch>
            <a:fillRect/>
          </a:stretch>
        </p:blipFill>
        <p:spPr>
          <a:xfrm>
            <a:off x="4513376" y="472721"/>
            <a:ext cx="4779682" cy="2147023"/>
          </a:xfrm>
          <a:prstGeom prst="rect">
            <a:avLst/>
          </a:prstGeom>
        </p:spPr>
      </p:pic>
      <p:pic>
        <p:nvPicPr>
          <p:cNvPr id="6" name="Picture 5"/>
          <p:cNvPicPr>
            <a:picLocks noChangeAspect="1"/>
          </p:cNvPicPr>
          <p:nvPr/>
        </p:nvPicPr>
        <p:blipFill>
          <a:blip r:embed="rId5"/>
          <a:stretch>
            <a:fillRect/>
          </a:stretch>
        </p:blipFill>
        <p:spPr>
          <a:xfrm>
            <a:off x="109537" y="3308790"/>
            <a:ext cx="4400550" cy="2950369"/>
          </a:xfrm>
          <a:prstGeom prst="rect">
            <a:avLst/>
          </a:prstGeom>
        </p:spPr>
      </p:pic>
      <p:pic>
        <p:nvPicPr>
          <p:cNvPr id="7" name="Picture 6"/>
          <p:cNvPicPr>
            <a:picLocks noChangeAspect="1"/>
          </p:cNvPicPr>
          <p:nvPr/>
        </p:nvPicPr>
        <p:blipFill>
          <a:blip r:embed="rId6"/>
          <a:stretch>
            <a:fillRect/>
          </a:stretch>
        </p:blipFill>
        <p:spPr>
          <a:xfrm>
            <a:off x="4510087" y="2651565"/>
            <a:ext cx="4314825" cy="360759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9507670" y="548520"/>
                <a:ext cx="2222269" cy="4557914"/>
              </a:xfrm>
              <a:prstGeom prst="rect">
                <a:avLst/>
              </a:prstGeom>
            </p:spPr>
            <p:txBody>
              <a:bodyPr wrap="square">
                <a:spAutoFit/>
              </a:bodyPr>
              <a:lstStyle/>
              <a:p>
                <a:r>
                  <a:rPr lang="en-US" dirty="0"/>
                  <a:t>Fig: (a) A wire consists of two straight sections (1 and 2) and a circular arc (3), and carries current </a:t>
                </a:r>
                <a:r>
                  <a:rPr lang="en-US" dirty="0" err="1"/>
                  <a:t>i</a:t>
                </a:r>
                <a:r>
                  <a:rPr lang="en-US" dirty="0"/>
                  <a:t>. (b) For a current-length element in section 1, the angle between </a:t>
                </a:r>
                <a14:m>
                  <m:oMath xmlns:m="http://schemas.openxmlformats.org/officeDocument/2006/math">
                    <m:r>
                      <m:rPr>
                        <m:sty m:val="p"/>
                      </m:rPr>
                      <a:rPr lang="en-US" altLang="zh-CN" b="0" i="0" smtClean="0">
                        <a:latin typeface="Cambria Math" panose="02040503050406030204" pitchFamily="18" charset="0"/>
                      </a:rPr>
                      <m:t>d</m:t>
                    </m:r>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𝑠</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a:t> is zero. (c) Determining the direction of magnetic field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e>
                    </m:acc>
                  </m:oMath>
                </a14:m>
                <a:r>
                  <a:rPr lang="en-US" dirty="0"/>
                  <a:t> at C due to the current in the circular arc; the field is into the page there.</a:t>
                </a:r>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9507670" y="548520"/>
                <a:ext cx="2222269" cy="4557914"/>
              </a:xfrm>
              <a:prstGeom prst="rect">
                <a:avLst/>
              </a:prstGeom>
              <a:blipFill>
                <a:blip r:embed="rId7"/>
                <a:stretch>
                  <a:fillRect l="-2473" t="-802" r="-12912" b="-1203"/>
                </a:stretch>
              </a:blipFill>
            </p:spPr>
            <p:txBody>
              <a:bodyPr/>
              <a:lstStyle/>
              <a:p>
                <a:r>
                  <a:rPr lang="en-IN">
                    <a:noFill/>
                  </a:rPr>
                  <a:t> </a:t>
                </a:r>
              </a:p>
            </p:txBody>
          </p:sp>
        </mc:Fallback>
      </mc:AlternateContent>
      <p:sp>
        <p:nvSpPr>
          <p:cNvPr id="11" name="Rectangle 10"/>
          <p:cNvSpPr/>
          <p:nvPr/>
        </p:nvSpPr>
        <p:spPr>
          <a:xfrm>
            <a:off x="1332764" y="41565"/>
            <a:ext cx="9225602" cy="369332"/>
          </a:xfrm>
          <a:prstGeom prst="rect">
            <a:avLst/>
          </a:prstGeom>
        </p:spPr>
        <p:txBody>
          <a:bodyPr wrap="none">
            <a:spAutoFit/>
          </a:bodyPr>
          <a:lstStyle/>
          <a:p>
            <a:r>
              <a:rPr lang="en-US" b="1" dirty="0">
                <a:solidFill>
                  <a:srgbClr val="C00000"/>
                </a:solidFill>
              </a:rPr>
              <a:t>Calculating the Magnetic field at the center of a circular arc of current using Biot and Savart law</a:t>
            </a:r>
            <a:endParaRPr lang="en-IN" b="1" dirty="0">
              <a:solidFill>
                <a:srgbClr val="C00000"/>
              </a:solidFill>
            </a:endParaRPr>
          </a:p>
        </p:txBody>
      </p:sp>
    </p:spTree>
    <p:extLst>
      <p:ext uri="{BB962C8B-B14F-4D97-AF65-F5344CB8AC3E}">
        <p14:creationId xmlns:p14="http://schemas.microsoft.com/office/powerpoint/2010/main" val="264118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98862" y="401216"/>
            <a:ext cx="42183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698862" y="1154277"/>
            <a:ext cx="8939660"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t>Magnetic field review</a:t>
            </a:r>
          </a:p>
          <a:p>
            <a:pPr marL="285750" indent="-285750">
              <a:lnSpc>
                <a:spcPct val="200000"/>
              </a:lnSpc>
              <a:buFont typeface="Wingdings" panose="05000000000000000000" pitchFamily="2" charset="2"/>
              <a:buChar char="Ø"/>
            </a:pPr>
            <a:r>
              <a:rPr lang="en-US" dirty="0"/>
              <a:t>Calculating the Magnetic Field Due to a Current – Biot – Savart law</a:t>
            </a:r>
          </a:p>
          <a:p>
            <a:pPr marL="285750" indent="-285750">
              <a:lnSpc>
                <a:spcPct val="200000"/>
              </a:lnSpc>
              <a:buFont typeface="Wingdings" panose="05000000000000000000" pitchFamily="2" charset="2"/>
              <a:buChar char="Ø"/>
            </a:pPr>
            <a:r>
              <a:rPr lang="en-IN" dirty="0"/>
              <a:t>Ampere’s Law</a:t>
            </a:r>
          </a:p>
          <a:p>
            <a:pPr marL="742950" lvl="1" indent="-285750">
              <a:lnSpc>
                <a:spcPct val="200000"/>
              </a:lnSpc>
              <a:buFont typeface="Wingdings" panose="05000000000000000000" pitchFamily="2" charset="2"/>
              <a:buChar char="Ø"/>
            </a:pPr>
            <a:r>
              <a:rPr lang="en-US" dirty="0"/>
              <a:t>Magnetic Field Outside a Long Straight Wire with Current</a:t>
            </a:r>
          </a:p>
          <a:p>
            <a:pPr marL="742950" lvl="1" indent="-285750">
              <a:lnSpc>
                <a:spcPct val="200000"/>
              </a:lnSpc>
              <a:buFont typeface="Wingdings" panose="05000000000000000000" pitchFamily="2" charset="2"/>
              <a:buChar char="Ø"/>
            </a:pPr>
            <a:r>
              <a:rPr lang="en-US" dirty="0"/>
              <a:t>Magnetic Field Inside a Long Straight Wire with Current</a:t>
            </a:r>
            <a:endParaRPr lang="en-IN" dirty="0"/>
          </a:p>
        </p:txBody>
      </p:sp>
    </p:spTree>
    <p:extLst>
      <p:ext uri="{BB962C8B-B14F-4D97-AF65-F5344CB8AC3E}">
        <p14:creationId xmlns:p14="http://schemas.microsoft.com/office/powerpoint/2010/main" val="28030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4938" y="658653"/>
            <a:ext cx="5356391" cy="2042983"/>
          </a:xfrm>
          <a:prstGeom prst="rect">
            <a:avLst/>
          </a:prstGeom>
        </p:spPr>
      </p:pic>
      <p:pic>
        <p:nvPicPr>
          <p:cNvPr id="3" name="Picture 2"/>
          <p:cNvPicPr>
            <a:picLocks noChangeAspect="1"/>
          </p:cNvPicPr>
          <p:nvPr/>
        </p:nvPicPr>
        <p:blipFill>
          <a:blip r:embed="rId3"/>
          <a:stretch>
            <a:fillRect/>
          </a:stretch>
        </p:blipFill>
        <p:spPr>
          <a:xfrm>
            <a:off x="3217457" y="269837"/>
            <a:ext cx="4543425" cy="250031"/>
          </a:xfrm>
          <a:prstGeom prst="rect">
            <a:avLst/>
          </a:prstGeom>
        </p:spPr>
      </p:pic>
    </p:spTree>
    <p:extLst>
      <p:ext uri="{BB962C8B-B14F-4D97-AF65-F5344CB8AC3E}">
        <p14:creationId xmlns:p14="http://schemas.microsoft.com/office/powerpoint/2010/main" val="135008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EF4AD-B09A-4DE5-ABED-27227843532B}"/>
              </a:ext>
            </a:extLst>
          </p:cNvPr>
          <p:cNvSpPr txBox="1"/>
          <p:nvPr/>
        </p:nvSpPr>
        <p:spPr>
          <a:xfrm>
            <a:off x="675861" y="662609"/>
            <a:ext cx="11171582" cy="1815882"/>
          </a:xfrm>
          <a:prstGeom prst="rect">
            <a:avLst/>
          </a:prstGeom>
          <a:noFill/>
        </p:spPr>
        <p:txBody>
          <a:bodyPr wrap="square">
            <a:spAutoFit/>
          </a:bodyPr>
          <a:lstStyle/>
          <a:p>
            <a:r>
              <a:rPr lang="en-US" sz="2800" dirty="0"/>
              <a:t>A short wire of length 1.0cm carries a current of 2.0A in the vertical direction. The rest of the wire is shielded so it does not add to the magnetic field produced by the wire. Calculate the magnetic field at point P, which is 1m from the wire in the x-direction.</a:t>
            </a:r>
            <a:endParaRPr lang="en-IN" sz="2800" dirty="0"/>
          </a:p>
        </p:txBody>
      </p:sp>
      <p:pic>
        <p:nvPicPr>
          <p:cNvPr id="4" name="Picture 3">
            <a:extLst>
              <a:ext uri="{FF2B5EF4-FFF2-40B4-BE49-F238E27FC236}">
                <a16:creationId xmlns:a16="http://schemas.microsoft.com/office/drawing/2014/main" id="{B469B5AC-FDA7-4F55-AC1C-9965CE1DA8F0}"/>
              </a:ext>
            </a:extLst>
          </p:cNvPr>
          <p:cNvPicPr>
            <a:picLocks noChangeAspect="1"/>
          </p:cNvPicPr>
          <p:nvPr/>
        </p:nvPicPr>
        <p:blipFill>
          <a:blip r:embed="rId2"/>
          <a:stretch>
            <a:fillRect/>
          </a:stretch>
        </p:blipFill>
        <p:spPr>
          <a:xfrm>
            <a:off x="2500313" y="3084685"/>
            <a:ext cx="6736453" cy="2825657"/>
          </a:xfrm>
          <a:prstGeom prst="rect">
            <a:avLst/>
          </a:prstGeom>
        </p:spPr>
      </p:pic>
    </p:spTree>
    <p:extLst>
      <p:ext uri="{BB962C8B-B14F-4D97-AF65-F5344CB8AC3E}">
        <p14:creationId xmlns:p14="http://schemas.microsoft.com/office/powerpoint/2010/main" val="56331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6159" y="218501"/>
            <a:ext cx="2428293" cy="523220"/>
          </a:xfrm>
          <a:prstGeom prst="rect">
            <a:avLst/>
          </a:prstGeom>
        </p:spPr>
        <p:txBody>
          <a:bodyPr wrap="none">
            <a:spAutoFit/>
          </a:bodyPr>
          <a:lstStyle/>
          <a:p>
            <a:r>
              <a:rPr lang="en-IN" sz="2800" b="1" dirty="0">
                <a:solidFill>
                  <a:srgbClr val="C00000"/>
                </a:solidFill>
                <a:latin typeface="Times New Roman" panose="02020603050405020304" pitchFamily="18" charset="0"/>
                <a:cs typeface="Times New Roman" panose="02020603050405020304" pitchFamily="18" charset="0"/>
              </a:rPr>
              <a:t>Ampere’s Law</a:t>
            </a:r>
          </a:p>
        </p:txBody>
      </p:sp>
      <p:sp>
        <p:nvSpPr>
          <p:cNvPr id="3" name="Rectangle 2"/>
          <p:cNvSpPr/>
          <p:nvPr/>
        </p:nvSpPr>
        <p:spPr>
          <a:xfrm>
            <a:off x="221670" y="979408"/>
            <a:ext cx="11366272" cy="3569182"/>
          </a:xfrm>
          <a:prstGeom prst="rect">
            <a:avLst/>
          </a:prstGeom>
        </p:spPr>
        <p:txBody>
          <a:bodyPr wrap="square">
            <a:spAutoFit/>
          </a:bodyPr>
          <a:lstStyle/>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Net </a:t>
            </a:r>
            <a:r>
              <a:rPr lang="en-IN" sz="2000" dirty="0">
                <a:latin typeface="Times New Roman" panose="02020603050405020304" pitchFamily="18" charset="0"/>
                <a:ea typeface="Calibri" panose="020F0502020204030204" pitchFamily="34" charset="0"/>
                <a:cs typeface="Times New Roman" panose="02020603050405020304" pitchFamily="18" charset="0"/>
              </a:rPr>
              <a:t>electric field </a:t>
            </a:r>
            <a:r>
              <a:rPr lang="en-IN" sz="2000" b="1" dirty="0">
                <a:latin typeface="Times New Roman" panose="02020603050405020304" pitchFamily="18" charset="0"/>
                <a:ea typeface="Calibri" panose="020F0502020204030204" pitchFamily="34" charset="0"/>
                <a:cs typeface="Times New Roman" panose="02020603050405020304" pitchFamily="18" charset="0"/>
              </a:rPr>
              <a:t>E</a:t>
            </a:r>
            <a:r>
              <a:rPr lang="en-IN" sz="2000" dirty="0">
                <a:latin typeface="Times New Roman" panose="02020603050405020304" pitchFamily="18" charset="0"/>
                <a:ea typeface="Calibri" panose="020F0502020204030204" pitchFamily="34" charset="0"/>
                <a:cs typeface="Times New Roman" panose="02020603050405020304" pitchFamily="18" charset="0"/>
              </a:rPr>
              <a:t> due to any distribution of charges by first writing the differential electric field due to a charge element and then summing the contributions of from all the elements.</a:t>
            </a:r>
          </a:p>
          <a:p>
            <a:pPr>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However, if the distribution has planar, cylindrical, or spherical symmetry, we can apply Gauss’ law to find the net electric field and this simplifies the calculation of electric field.</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Similarly, the net magnetic field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due to any distribution of currents by first writing the differential magnetic field due to a current-length element as</a:t>
            </a:r>
          </a:p>
          <a:p>
            <a:pPr>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cs typeface="Times New Roman" panose="02020603050405020304" pitchFamily="18" charset="0"/>
              </a:rPr>
              <a:t>and then summing the contributions of from all the elements.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78001" y="3305156"/>
            <a:ext cx="3640022" cy="618451"/>
          </a:xfrm>
          <a:prstGeom prst="rect">
            <a:avLst/>
          </a:prstGeom>
        </p:spPr>
      </p:pic>
      <p:sp>
        <p:nvSpPr>
          <p:cNvPr id="5" name="Rectangle 4"/>
          <p:cNvSpPr/>
          <p:nvPr/>
        </p:nvSpPr>
        <p:spPr>
          <a:xfrm>
            <a:off x="206704" y="4680342"/>
            <a:ext cx="1138123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However, if the distribution has some symmetry, Ampere’s law can be applied to find the magnetic field B and this simplifies the calculation of 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4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842" y="1888"/>
            <a:ext cx="2108911" cy="461665"/>
          </a:xfrm>
          <a:prstGeom prst="rect">
            <a:avLst/>
          </a:prstGeom>
        </p:spPr>
        <p:txBody>
          <a:bodyPr wrap="none">
            <a:spAutoFit/>
          </a:bodyPr>
          <a:lstStyle/>
          <a:p>
            <a:r>
              <a:rPr lang="en-IN" sz="2400" b="1" dirty="0">
                <a:solidFill>
                  <a:srgbClr val="C00000"/>
                </a:solidFill>
                <a:latin typeface="Times New Roman" panose="02020603050405020304" pitchFamily="18" charset="0"/>
                <a:cs typeface="Times New Roman" panose="02020603050405020304" pitchFamily="18" charset="0"/>
              </a:rPr>
              <a:t>Ampere’s Law</a:t>
            </a:r>
          </a:p>
        </p:txBody>
      </p:sp>
      <mc:AlternateContent xmlns:mc="http://schemas.openxmlformats.org/markup-compatibility/2006" xmlns:a14="http://schemas.microsoft.com/office/drawing/2010/main">
        <mc:Choice Requires="a14">
          <p:sp>
            <p:nvSpPr>
              <p:cNvPr id="3" name="Rectangle 2"/>
              <p:cNvSpPr/>
              <p:nvPr/>
            </p:nvSpPr>
            <p:spPr>
              <a:xfrm>
                <a:off x="60790" y="414974"/>
                <a:ext cx="7894490" cy="1787925"/>
              </a:xfrm>
              <a:prstGeom prst="rect">
                <a:avLst/>
              </a:prstGeom>
            </p:spPr>
            <p:txBody>
              <a:bodyPr wrap="square">
                <a:spAutoFit/>
              </a:bodyPr>
              <a:lstStyle/>
              <a:p>
                <a:pPr marL="285750" indent="-285750">
                  <a:buFont typeface="Wingdings" panose="05000000000000000000" pitchFamily="2" charset="2"/>
                  <a:buChar char="q"/>
                </a:pPr>
                <a:r>
                  <a:rPr lang="en-US" altLang="zh-CN" dirty="0"/>
                  <a:t>Ampere’s Law for magnetic fields is analogous to Gauss’ Law for electric fields.</a:t>
                </a:r>
              </a:p>
              <a:p>
                <a:pPr marL="285750" indent="-285750">
                  <a:buFont typeface="Wingdings" panose="05000000000000000000" pitchFamily="2" charset="2"/>
                  <a:buChar char="q"/>
                </a:pPr>
                <a:r>
                  <a:rPr lang="en-US" altLang="zh-CN" dirty="0"/>
                  <a:t>Draw an “</a:t>
                </a:r>
                <a:r>
                  <a:rPr lang="en-US" altLang="zh-CN" dirty="0" err="1"/>
                  <a:t>amperian</a:t>
                </a:r>
                <a:r>
                  <a:rPr lang="en-US" altLang="zh-CN" dirty="0"/>
                  <a:t> loop” around a system of currents (like the two wires at right).  The loop can be any shape, but it must be </a:t>
                </a:r>
                <a:r>
                  <a:rPr lang="en-US" altLang="zh-CN" i="1" dirty="0">
                    <a:solidFill>
                      <a:srgbClr val="D02518"/>
                    </a:solidFill>
                  </a:rPr>
                  <a:t>closed</a:t>
                </a:r>
                <a:r>
                  <a:rPr lang="en-US" altLang="zh-CN" dirty="0"/>
                  <a:t>.</a:t>
                </a:r>
              </a:p>
              <a:p>
                <a:pPr marL="285750" indent="-285750">
                  <a:buFont typeface="Wingdings" panose="05000000000000000000" pitchFamily="2" charset="2"/>
                  <a:buChar char="q"/>
                </a:pPr>
                <a:r>
                  <a:rPr lang="en-US" altLang="zh-CN" dirty="0"/>
                  <a:t>Add up the component of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𝐵</m:t>
                        </m:r>
                      </m:e>
                    </m:acc>
                  </m:oMath>
                </a14:m>
                <a:r>
                  <a:rPr lang="en-US" altLang="zh-CN" dirty="0"/>
                  <a:t> along the loop, for each element of length </a:t>
                </a:r>
                <a:r>
                  <a:rPr lang="en-US" altLang="zh-CN" i="1" dirty="0">
                    <a:latin typeface="Times New Roman" panose="02020603050405020304" pitchFamily="18" charset="0"/>
                  </a:rPr>
                  <a:t>ds</a:t>
                </a:r>
                <a:r>
                  <a:rPr lang="en-US" altLang="zh-CN" dirty="0"/>
                  <a:t> around this closed loop.</a:t>
                </a:r>
              </a:p>
              <a:p>
                <a:pPr marL="285750" indent="-285750">
                  <a:buFont typeface="Wingdings" panose="05000000000000000000" pitchFamily="2" charset="2"/>
                  <a:buChar char="q"/>
                </a:pPr>
                <a:r>
                  <a:rPr lang="en-US" altLang="zh-CN" dirty="0"/>
                  <a:t>The value of this integral is proportional to the current enclosed:</a:t>
                </a:r>
              </a:p>
            </p:txBody>
          </p:sp>
        </mc:Choice>
        <mc:Fallback xmlns="">
          <p:sp>
            <p:nvSpPr>
              <p:cNvPr id="3" name="Rectangle 2"/>
              <p:cNvSpPr>
                <a:spLocks noRot="1" noChangeAspect="1" noMove="1" noResize="1" noEditPoints="1" noAdjustHandles="1" noChangeArrowheads="1" noChangeShapeType="1" noTextEdit="1"/>
              </p:cNvSpPr>
              <p:nvPr/>
            </p:nvSpPr>
            <p:spPr>
              <a:xfrm>
                <a:off x="60790" y="414974"/>
                <a:ext cx="7894490" cy="1787925"/>
              </a:xfrm>
              <a:prstGeom prst="rect">
                <a:avLst/>
              </a:prstGeom>
              <a:blipFill>
                <a:blip r:embed="rId2"/>
                <a:stretch>
                  <a:fillRect l="-541" t="-1706" b="-4778"/>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048130" y="2483988"/>
            <a:ext cx="2436843" cy="1999610"/>
          </a:xfrm>
          <a:prstGeom prst="rect">
            <a:avLst/>
          </a:prstGeom>
        </p:spPr>
      </p:pic>
      <p:pic>
        <p:nvPicPr>
          <p:cNvPr id="6" name="Picture 5"/>
          <p:cNvPicPr>
            <a:picLocks noChangeAspect="1"/>
          </p:cNvPicPr>
          <p:nvPr/>
        </p:nvPicPr>
        <p:blipFill>
          <a:blip r:embed="rId4"/>
          <a:stretch>
            <a:fillRect/>
          </a:stretch>
        </p:blipFill>
        <p:spPr>
          <a:xfrm>
            <a:off x="9612027" y="962369"/>
            <a:ext cx="2028825" cy="1521619"/>
          </a:xfrm>
          <a:prstGeom prst="rect">
            <a:avLst/>
          </a:prstGeom>
        </p:spPr>
      </p:pic>
      <p:pic>
        <p:nvPicPr>
          <p:cNvPr id="7" name="Picture 6"/>
          <p:cNvPicPr>
            <a:picLocks noChangeAspect="1"/>
          </p:cNvPicPr>
          <p:nvPr/>
        </p:nvPicPr>
        <p:blipFill>
          <a:blip r:embed="rId5"/>
          <a:stretch>
            <a:fillRect/>
          </a:stretch>
        </p:blipFill>
        <p:spPr>
          <a:xfrm>
            <a:off x="7643661" y="260285"/>
            <a:ext cx="1708622" cy="2637873"/>
          </a:xfrm>
          <a:prstGeom prst="rect">
            <a:avLst/>
          </a:prstGeom>
        </p:spPr>
      </p:pic>
      <p:pic>
        <p:nvPicPr>
          <p:cNvPr id="8" name="Picture 7"/>
          <p:cNvPicPr>
            <a:picLocks noChangeAspect="1"/>
          </p:cNvPicPr>
          <p:nvPr/>
        </p:nvPicPr>
        <p:blipFill>
          <a:blip r:embed="rId6"/>
          <a:stretch>
            <a:fillRect/>
          </a:stretch>
        </p:blipFill>
        <p:spPr>
          <a:xfrm>
            <a:off x="10989430" y="1921328"/>
            <a:ext cx="989215" cy="627695"/>
          </a:xfrm>
          <a:prstGeom prst="rect">
            <a:avLst/>
          </a:prstGeom>
        </p:spPr>
      </p:pic>
      <p:pic>
        <p:nvPicPr>
          <p:cNvPr id="9" name="Picture 8"/>
          <p:cNvPicPr>
            <a:picLocks noChangeAspect="1"/>
          </p:cNvPicPr>
          <p:nvPr/>
        </p:nvPicPr>
        <p:blipFill>
          <a:blip r:embed="rId7"/>
          <a:stretch>
            <a:fillRect/>
          </a:stretch>
        </p:blipFill>
        <p:spPr>
          <a:xfrm>
            <a:off x="9723386" y="175633"/>
            <a:ext cx="1981022" cy="716540"/>
          </a:xfrm>
          <a:prstGeom prst="rect">
            <a:avLst/>
          </a:prstGeom>
        </p:spPr>
      </p:pic>
      <p:sp>
        <p:nvSpPr>
          <p:cNvPr id="10" name="Rectangle 9"/>
          <p:cNvSpPr/>
          <p:nvPr/>
        </p:nvSpPr>
        <p:spPr>
          <a:xfrm>
            <a:off x="9135989" y="2649485"/>
            <a:ext cx="2980903"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A right-hand rule for Ampere’s law, to determine the signs for currents encircled by an Amperian loop.</a:t>
            </a:r>
            <a:endParaRPr lang="en-IN" sz="1400" dirty="0">
              <a:latin typeface="Times New Roman" panose="02020603050405020304" pitchFamily="18" charset="0"/>
              <a:cs typeface="Times New Roman" panose="02020603050405020304" pitchFamily="18" charset="0"/>
            </a:endParaRPr>
          </a:p>
        </p:txBody>
      </p:sp>
      <p:sp>
        <p:nvSpPr>
          <p:cNvPr id="11" name="Rectangle 10"/>
          <p:cNvSpPr/>
          <p:nvPr/>
        </p:nvSpPr>
        <p:spPr>
          <a:xfrm>
            <a:off x="7460936" y="3578178"/>
            <a:ext cx="4524900" cy="2308324"/>
          </a:xfrm>
          <a:prstGeom prst="rect">
            <a:avLst/>
          </a:prstGeom>
        </p:spPr>
        <p:txBody>
          <a:bodyPr wrap="square">
            <a:spAutoFit/>
          </a:bodyPr>
          <a:lstStyle/>
          <a:p>
            <a:r>
              <a:rPr lang="en-US" i="1" dirty="0">
                <a:solidFill>
                  <a:srgbClr val="C00000"/>
                </a:solidFill>
                <a:latin typeface="Times New Roman" panose="02020603050405020304" pitchFamily="18" charset="0"/>
                <a:cs typeface="Times New Roman" panose="02020603050405020304" pitchFamily="18" charset="0"/>
              </a:rPr>
              <a:t>Curl your right hand around the Amperian loop, with the fingers pointing in the direction of integration. </a:t>
            </a:r>
          </a:p>
          <a:p>
            <a:r>
              <a:rPr lang="en-US" i="1" dirty="0">
                <a:solidFill>
                  <a:srgbClr val="C00000"/>
                </a:solidFill>
                <a:latin typeface="Times New Roman" panose="02020603050405020304" pitchFamily="18" charset="0"/>
                <a:cs typeface="Times New Roman" panose="02020603050405020304" pitchFamily="18" charset="0"/>
              </a:rPr>
              <a:t>A current through the loop in the general direction of your outstretched thumb is assigned a plus sign, and a current generally in the opposite direction is assigned a minus sign.</a:t>
            </a:r>
            <a:endParaRPr lang="en-IN" i="1" dirty="0">
              <a:solidFill>
                <a:srgbClr val="C0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8"/>
          <a:stretch>
            <a:fillRect/>
          </a:stretch>
        </p:blipFill>
        <p:spPr>
          <a:xfrm>
            <a:off x="265662" y="2375197"/>
            <a:ext cx="2597312" cy="2025903"/>
          </a:xfrm>
          <a:prstGeom prst="rect">
            <a:avLst/>
          </a:prstGeom>
        </p:spPr>
      </p:pic>
      <p:pic>
        <p:nvPicPr>
          <p:cNvPr id="13" name="Picture 12"/>
          <p:cNvPicPr>
            <a:picLocks noChangeAspect="1"/>
          </p:cNvPicPr>
          <p:nvPr/>
        </p:nvPicPr>
        <p:blipFill>
          <a:blip r:embed="rId9"/>
          <a:stretch>
            <a:fillRect/>
          </a:stretch>
        </p:blipFill>
        <p:spPr>
          <a:xfrm>
            <a:off x="3448221" y="5182362"/>
            <a:ext cx="1155242" cy="387774"/>
          </a:xfrm>
          <a:prstGeom prst="rect">
            <a:avLst/>
          </a:prstGeom>
        </p:spPr>
      </p:pic>
      <p:pic>
        <p:nvPicPr>
          <p:cNvPr id="14" name="Picture 13"/>
          <p:cNvPicPr>
            <a:picLocks noChangeAspect="1"/>
          </p:cNvPicPr>
          <p:nvPr/>
        </p:nvPicPr>
        <p:blipFill>
          <a:blip r:embed="rId10"/>
          <a:stretch>
            <a:fillRect/>
          </a:stretch>
        </p:blipFill>
        <p:spPr>
          <a:xfrm>
            <a:off x="3015355" y="4577854"/>
            <a:ext cx="2469618" cy="510252"/>
          </a:xfrm>
          <a:prstGeom prst="rect">
            <a:avLst/>
          </a:prstGeom>
        </p:spPr>
      </p:pic>
    </p:spTree>
    <p:extLst>
      <p:ext uri="{BB962C8B-B14F-4D97-AF65-F5344CB8AC3E}">
        <p14:creationId xmlns:p14="http://schemas.microsoft.com/office/powerpoint/2010/main" val="250623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73826" y="181494"/>
            <a:ext cx="11230495" cy="583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Magnetic Field Outside a Long Straight Wire with Current - </a:t>
            </a:r>
            <a:r>
              <a:rPr lang="en-IN" sz="2800" b="1" dirty="0">
                <a:solidFill>
                  <a:srgbClr val="C00000"/>
                </a:solidFill>
                <a:latin typeface="Times New Roman" panose="02020603050405020304" pitchFamily="18" charset="0"/>
                <a:cs typeface="Times New Roman" panose="02020603050405020304" pitchFamily="18" charset="0"/>
              </a:rPr>
              <a:t>Ampere’s Law</a:t>
            </a:r>
          </a:p>
        </p:txBody>
      </p:sp>
      <p:pic>
        <p:nvPicPr>
          <p:cNvPr id="5" name="Picture 4"/>
          <p:cNvPicPr>
            <a:picLocks noChangeAspect="1"/>
          </p:cNvPicPr>
          <p:nvPr/>
        </p:nvPicPr>
        <p:blipFill>
          <a:blip r:embed="rId2"/>
          <a:stretch>
            <a:fillRect/>
          </a:stretch>
        </p:blipFill>
        <p:spPr>
          <a:xfrm>
            <a:off x="365761" y="1020734"/>
            <a:ext cx="4518471" cy="4615295"/>
          </a:xfrm>
          <a:prstGeom prst="rect">
            <a:avLst/>
          </a:prstGeom>
        </p:spPr>
      </p:pic>
      <p:pic>
        <p:nvPicPr>
          <p:cNvPr id="6" name="Picture 5"/>
          <p:cNvPicPr>
            <a:picLocks noChangeAspect="1"/>
          </p:cNvPicPr>
          <p:nvPr/>
        </p:nvPicPr>
        <p:blipFill>
          <a:blip r:embed="rId3"/>
          <a:stretch>
            <a:fillRect/>
          </a:stretch>
        </p:blipFill>
        <p:spPr>
          <a:xfrm>
            <a:off x="6562899" y="1239029"/>
            <a:ext cx="3505200" cy="3781425"/>
          </a:xfrm>
          <a:prstGeom prst="rect">
            <a:avLst/>
          </a:prstGeom>
        </p:spPr>
      </p:pic>
    </p:spTree>
    <p:extLst>
      <p:ext uri="{BB962C8B-B14F-4D97-AF65-F5344CB8AC3E}">
        <p14:creationId xmlns:p14="http://schemas.microsoft.com/office/powerpoint/2010/main" val="198306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7695" y="139929"/>
            <a:ext cx="11230495" cy="583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Magnetic Field Inside a Long Straight Wire with Current - </a:t>
            </a:r>
            <a:r>
              <a:rPr lang="en-IN" sz="2800" b="1" dirty="0">
                <a:solidFill>
                  <a:srgbClr val="C00000"/>
                </a:solidFill>
                <a:latin typeface="Times New Roman" panose="02020603050405020304" pitchFamily="18" charset="0"/>
                <a:cs typeface="Times New Roman" panose="02020603050405020304" pitchFamily="18" charset="0"/>
              </a:rPr>
              <a:t>Ampere’s Law</a:t>
            </a:r>
          </a:p>
        </p:txBody>
      </p:sp>
      <p:pic>
        <p:nvPicPr>
          <p:cNvPr id="5" name="Picture 4"/>
          <p:cNvPicPr>
            <a:picLocks noChangeAspect="1"/>
          </p:cNvPicPr>
          <p:nvPr/>
        </p:nvPicPr>
        <p:blipFill>
          <a:blip r:embed="rId2"/>
          <a:stretch>
            <a:fillRect/>
          </a:stretch>
        </p:blipFill>
        <p:spPr>
          <a:xfrm>
            <a:off x="332511" y="723205"/>
            <a:ext cx="5043990" cy="5167660"/>
          </a:xfrm>
          <a:prstGeom prst="rect">
            <a:avLst/>
          </a:prstGeom>
        </p:spPr>
      </p:pic>
      <p:pic>
        <p:nvPicPr>
          <p:cNvPr id="6" name="Picture 5"/>
          <p:cNvPicPr>
            <a:picLocks noChangeAspect="1"/>
          </p:cNvPicPr>
          <p:nvPr/>
        </p:nvPicPr>
        <p:blipFill>
          <a:blip r:embed="rId3"/>
          <a:stretch>
            <a:fillRect/>
          </a:stretch>
        </p:blipFill>
        <p:spPr>
          <a:xfrm>
            <a:off x="7723216" y="606827"/>
            <a:ext cx="3429000" cy="4914900"/>
          </a:xfrm>
          <a:prstGeom prst="rect">
            <a:avLst/>
          </a:prstGeom>
        </p:spPr>
      </p:pic>
      <p:sp>
        <p:nvSpPr>
          <p:cNvPr id="7" name="Rectangle 6"/>
          <p:cNvSpPr/>
          <p:nvPr/>
        </p:nvSpPr>
        <p:spPr>
          <a:xfrm>
            <a:off x="257695" y="5781837"/>
            <a:ext cx="10894521" cy="707886"/>
          </a:xfrm>
          <a:prstGeom prst="rect">
            <a:avLst/>
          </a:prstGeom>
        </p:spPr>
        <p:txBody>
          <a:bodyPr wrap="square">
            <a:spAutoFit/>
          </a:bodyPr>
          <a:lstStyle/>
          <a:p>
            <a:r>
              <a:rPr lang="en-US" sz="2000" dirty="0">
                <a:solidFill>
                  <a:srgbClr val="C00000"/>
                </a:solidFill>
                <a:latin typeface="Times New Roman" panose="02020603050405020304" pitchFamily="18" charset="0"/>
                <a:cs typeface="Times New Roman" panose="02020603050405020304" pitchFamily="18" charset="0"/>
              </a:rPr>
              <a:t>Thus, inside the wire, the magnitude </a:t>
            </a:r>
            <a:r>
              <a:rPr lang="en-US" sz="2000" i="1" dirty="0">
                <a:solidFill>
                  <a:srgbClr val="C00000"/>
                </a:solidFill>
                <a:latin typeface="Times New Roman" panose="02020603050405020304" pitchFamily="18" charset="0"/>
                <a:cs typeface="Times New Roman" panose="02020603050405020304" pitchFamily="18" charset="0"/>
              </a:rPr>
              <a:t>B</a:t>
            </a:r>
            <a:r>
              <a:rPr lang="en-US" sz="2000" dirty="0">
                <a:solidFill>
                  <a:srgbClr val="C00000"/>
                </a:solidFill>
                <a:latin typeface="Times New Roman" panose="02020603050405020304" pitchFamily="18" charset="0"/>
                <a:cs typeface="Times New Roman" panose="02020603050405020304" pitchFamily="18" charset="0"/>
              </a:rPr>
              <a:t> of the magnetic field is proportional to r, is zero at the center, and is maximum at </a:t>
            </a:r>
            <a:r>
              <a:rPr lang="en-US" sz="2000" i="1" dirty="0">
                <a:solidFill>
                  <a:srgbClr val="C00000"/>
                </a:solidFill>
                <a:latin typeface="Times New Roman" panose="02020603050405020304" pitchFamily="18" charset="0"/>
                <a:cs typeface="Times New Roman" panose="02020603050405020304" pitchFamily="18" charset="0"/>
              </a:rPr>
              <a:t>r</a:t>
            </a:r>
            <a:r>
              <a:rPr lang="en-US" sz="2000" dirty="0">
                <a:solidFill>
                  <a:srgbClr val="C00000"/>
                </a:solidFill>
                <a:latin typeface="Times New Roman" panose="02020603050405020304" pitchFamily="18" charset="0"/>
                <a:cs typeface="Times New Roman" panose="02020603050405020304" pitchFamily="18" charset="0"/>
              </a:rPr>
              <a:t> = </a:t>
            </a:r>
            <a:r>
              <a:rPr lang="en-US" sz="2000" i="1" dirty="0">
                <a:solidFill>
                  <a:srgbClr val="C00000"/>
                </a:solidFill>
                <a:latin typeface="Times New Roman" panose="02020603050405020304" pitchFamily="18" charset="0"/>
                <a:cs typeface="Times New Roman" panose="02020603050405020304" pitchFamily="18" charset="0"/>
              </a:rPr>
              <a:t>R</a:t>
            </a:r>
            <a:r>
              <a:rPr lang="en-US" sz="2000" dirty="0">
                <a:solidFill>
                  <a:srgbClr val="C00000"/>
                </a:solidFill>
                <a:latin typeface="Times New Roman" panose="02020603050405020304" pitchFamily="18" charset="0"/>
                <a:cs typeface="Times New Roman" panose="02020603050405020304" pitchFamily="18" charset="0"/>
              </a:rPr>
              <a:t> (the surface).</a:t>
            </a:r>
            <a:endParaRPr lang="en-I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8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18304" y="769053"/>
            <a:ext cx="5363164" cy="4233343"/>
          </a:xfrm>
          <a:prstGeom prst="rect">
            <a:avLst/>
          </a:prstGeom>
        </p:spPr>
      </p:pic>
      <p:pic>
        <p:nvPicPr>
          <p:cNvPr id="3" name="Picture 2"/>
          <p:cNvPicPr>
            <a:picLocks noChangeAspect="1"/>
          </p:cNvPicPr>
          <p:nvPr/>
        </p:nvPicPr>
        <p:blipFill>
          <a:blip r:embed="rId3"/>
          <a:stretch>
            <a:fillRect/>
          </a:stretch>
        </p:blipFill>
        <p:spPr>
          <a:xfrm>
            <a:off x="248038" y="513329"/>
            <a:ext cx="5193196" cy="3536157"/>
          </a:xfrm>
          <a:prstGeom prst="rect">
            <a:avLst/>
          </a:prstGeom>
        </p:spPr>
      </p:pic>
    </p:spTree>
    <p:extLst>
      <p:ext uri="{BB962C8B-B14F-4D97-AF65-F5344CB8AC3E}">
        <p14:creationId xmlns:p14="http://schemas.microsoft.com/office/powerpoint/2010/main" val="17009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234" y="267396"/>
            <a:ext cx="6057900" cy="4743450"/>
          </a:xfrm>
          <a:prstGeom prst="rect">
            <a:avLst/>
          </a:prstGeom>
        </p:spPr>
      </p:pic>
    </p:spTree>
    <p:extLst>
      <p:ext uri="{BB962C8B-B14F-4D97-AF65-F5344CB8AC3E}">
        <p14:creationId xmlns:p14="http://schemas.microsoft.com/office/powerpoint/2010/main" val="429119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319" y="1046277"/>
            <a:ext cx="3813540" cy="2604515"/>
          </a:xfrm>
          <a:prstGeom prst="rect">
            <a:avLst/>
          </a:prstGeom>
        </p:spPr>
      </p:pic>
      <p:pic>
        <p:nvPicPr>
          <p:cNvPr id="39" name="Picture 38"/>
          <p:cNvPicPr>
            <a:picLocks noChangeAspect="1"/>
          </p:cNvPicPr>
          <p:nvPr/>
        </p:nvPicPr>
        <p:blipFill>
          <a:blip r:embed="rId3"/>
          <a:stretch>
            <a:fillRect/>
          </a:stretch>
        </p:blipFill>
        <p:spPr>
          <a:xfrm>
            <a:off x="259360" y="3952740"/>
            <a:ext cx="3797881" cy="1922058"/>
          </a:xfrm>
          <a:prstGeom prst="rect">
            <a:avLst/>
          </a:prstGeom>
        </p:spPr>
      </p:pic>
      <p:pic>
        <p:nvPicPr>
          <p:cNvPr id="40" name="Picture 39"/>
          <p:cNvPicPr>
            <a:picLocks noChangeAspect="1"/>
          </p:cNvPicPr>
          <p:nvPr/>
        </p:nvPicPr>
        <p:blipFill>
          <a:blip r:embed="rId4"/>
          <a:stretch>
            <a:fillRect/>
          </a:stretch>
        </p:blipFill>
        <p:spPr>
          <a:xfrm>
            <a:off x="6743752" y="644471"/>
            <a:ext cx="3697901" cy="2743984"/>
          </a:xfrm>
          <a:prstGeom prst="rect">
            <a:avLst/>
          </a:prstGeom>
        </p:spPr>
      </p:pic>
      <p:pic>
        <p:nvPicPr>
          <p:cNvPr id="41" name="Picture 2" descr="magnet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9047" y="3567665"/>
            <a:ext cx="2492953" cy="3134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2" descr="F28_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1653" y="1349920"/>
            <a:ext cx="1578264" cy="199722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a:picLocks noChangeAspect="1"/>
          </p:cNvPicPr>
          <p:nvPr/>
        </p:nvPicPr>
        <p:blipFill>
          <a:blip r:embed="rId7"/>
          <a:stretch>
            <a:fillRect/>
          </a:stretch>
        </p:blipFill>
        <p:spPr>
          <a:xfrm>
            <a:off x="6689683" y="3689832"/>
            <a:ext cx="2239864" cy="2184966"/>
          </a:xfrm>
          <a:prstGeom prst="rect">
            <a:avLst/>
          </a:prstGeom>
        </p:spPr>
      </p:pic>
      <p:pic>
        <p:nvPicPr>
          <p:cNvPr id="44" name="Picture 43"/>
          <p:cNvPicPr>
            <a:picLocks noChangeAspect="1"/>
          </p:cNvPicPr>
          <p:nvPr/>
        </p:nvPicPr>
        <p:blipFill>
          <a:blip r:embed="rId8"/>
          <a:stretch>
            <a:fillRect/>
          </a:stretch>
        </p:blipFill>
        <p:spPr>
          <a:xfrm>
            <a:off x="6170935" y="3389191"/>
            <a:ext cx="1511278" cy="551412"/>
          </a:xfrm>
          <a:prstGeom prst="rect">
            <a:avLst/>
          </a:prstGeom>
        </p:spPr>
      </p:pic>
      <p:sp>
        <p:nvSpPr>
          <p:cNvPr id="45" name="Rectangle 44"/>
          <p:cNvSpPr/>
          <p:nvPr/>
        </p:nvSpPr>
        <p:spPr>
          <a:xfrm>
            <a:off x="6127743" y="5831061"/>
            <a:ext cx="2625305" cy="954107"/>
          </a:xfrm>
          <a:prstGeom prst="rect">
            <a:avLst/>
          </a:prstGeom>
        </p:spPr>
        <p:txBody>
          <a:bodyPr wrap="square">
            <a:spAutoFit/>
          </a:bodyPr>
          <a:lstStyle/>
          <a:p>
            <a:r>
              <a:rPr lang="en-US" sz="1400" dirty="0"/>
              <a:t>The magnetic field lines produced by a current in a long straight wire form concentric circles around the wire. </a:t>
            </a:r>
            <a:endParaRPr lang="en-IN" sz="1400" dirty="0"/>
          </a:p>
        </p:txBody>
      </p:sp>
      <p:sp>
        <p:nvSpPr>
          <p:cNvPr id="10" name="Rectangle 3"/>
          <p:cNvSpPr txBox="1">
            <a:spLocks noChangeArrowheads="1"/>
          </p:cNvSpPr>
          <p:nvPr/>
        </p:nvSpPr>
        <p:spPr>
          <a:xfrm>
            <a:off x="3160371" y="150637"/>
            <a:ext cx="4719567" cy="3837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ea typeface="宋体" panose="02010600030101010101" pitchFamily="2" charset="-122"/>
              </a:rPr>
              <a:t>Electric Field &amp; Magnetic Field</a:t>
            </a:r>
          </a:p>
        </p:txBody>
      </p:sp>
    </p:spTree>
    <p:extLst>
      <p:ext uri="{BB962C8B-B14F-4D97-AF65-F5344CB8AC3E}">
        <p14:creationId xmlns:p14="http://schemas.microsoft.com/office/powerpoint/2010/main" val="224039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8795" y="1454423"/>
            <a:ext cx="2965343" cy="1595438"/>
          </a:xfrm>
          <a:prstGeom prst="rect">
            <a:avLst/>
          </a:prstGeom>
        </p:spPr>
      </p:pic>
      <p:pic>
        <p:nvPicPr>
          <p:cNvPr id="3" name="Picture 2"/>
          <p:cNvPicPr>
            <a:picLocks noChangeAspect="1"/>
          </p:cNvPicPr>
          <p:nvPr/>
        </p:nvPicPr>
        <p:blipFill>
          <a:blip r:embed="rId3"/>
          <a:stretch>
            <a:fillRect/>
          </a:stretch>
        </p:blipFill>
        <p:spPr>
          <a:xfrm>
            <a:off x="7230080" y="3531870"/>
            <a:ext cx="4577022" cy="2112472"/>
          </a:xfrm>
          <a:prstGeom prst="rect">
            <a:avLst/>
          </a:prstGeom>
        </p:spPr>
      </p:pic>
      <p:pic>
        <p:nvPicPr>
          <p:cNvPr id="4" name="Picture 3"/>
          <p:cNvPicPr>
            <a:picLocks noChangeAspect="1"/>
          </p:cNvPicPr>
          <p:nvPr/>
        </p:nvPicPr>
        <p:blipFill>
          <a:blip r:embed="rId4"/>
          <a:stretch>
            <a:fillRect/>
          </a:stretch>
        </p:blipFill>
        <p:spPr>
          <a:xfrm>
            <a:off x="241849" y="608766"/>
            <a:ext cx="7621992" cy="1643376"/>
          </a:xfrm>
          <a:prstGeom prst="rect">
            <a:avLst/>
          </a:prstGeom>
        </p:spPr>
      </p:pic>
      <p:pic>
        <p:nvPicPr>
          <p:cNvPr id="5" name="Picture 4"/>
          <p:cNvPicPr>
            <a:picLocks noChangeAspect="1"/>
          </p:cNvPicPr>
          <p:nvPr/>
        </p:nvPicPr>
        <p:blipFill>
          <a:blip r:embed="rId5"/>
          <a:stretch>
            <a:fillRect/>
          </a:stretch>
        </p:blipFill>
        <p:spPr>
          <a:xfrm>
            <a:off x="152703" y="2439006"/>
            <a:ext cx="6819900" cy="3343275"/>
          </a:xfrm>
          <a:prstGeom prst="rect">
            <a:avLst/>
          </a:prstGeom>
        </p:spPr>
      </p:pic>
      <p:sp>
        <p:nvSpPr>
          <p:cNvPr id="7" name="Rectangle 3"/>
          <p:cNvSpPr txBox="1">
            <a:spLocks noChangeArrowheads="1"/>
          </p:cNvSpPr>
          <p:nvPr/>
        </p:nvSpPr>
        <p:spPr>
          <a:xfrm>
            <a:off x="3002429" y="175876"/>
            <a:ext cx="4719567" cy="3837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ea typeface="宋体" panose="02010600030101010101" pitchFamily="2" charset="-122"/>
              </a:rPr>
              <a:t>Electric Field &amp; Magnetic Field</a:t>
            </a:r>
          </a:p>
        </p:txBody>
      </p:sp>
    </p:spTree>
    <p:extLst>
      <p:ext uri="{BB962C8B-B14F-4D97-AF65-F5344CB8AC3E}">
        <p14:creationId xmlns:p14="http://schemas.microsoft.com/office/powerpoint/2010/main" val="141939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626138" y="482051"/>
            <a:ext cx="1412731" cy="6046489"/>
          </a:xfrm>
          <a:prstGeom prst="rect">
            <a:avLst/>
          </a:prstGeom>
        </p:spPr>
      </p:pic>
      <p:pic>
        <p:nvPicPr>
          <p:cNvPr id="7" name="Picture 6"/>
          <p:cNvPicPr>
            <a:picLocks noChangeAspect="1"/>
          </p:cNvPicPr>
          <p:nvPr/>
        </p:nvPicPr>
        <p:blipFill>
          <a:blip r:embed="rId3"/>
          <a:stretch>
            <a:fillRect/>
          </a:stretch>
        </p:blipFill>
        <p:spPr>
          <a:xfrm>
            <a:off x="507595" y="632546"/>
            <a:ext cx="6836595" cy="2185469"/>
          </a:xfrm>
          <a:prstGeom prst="rect">
            <a:avLst/>
          </a:prstGeom>
        </p:spPr>
      </p:pic>
      <p:pic>
        <p:nvPicPr>
          <p:cNvPr id="8" name="Picture 7"/>
          <p:cNvPicPr>
            <a:picLocks noChangeAspect="1"/>
          </p:cNvPicPr>
          <p:nvPr/>
        </p:nvPicPr>
        <p:blipFill>
          <a:blip r:embed="rId4"/>
          <a:stretch>
            <a:fillRect/>
          </a:stretch>
        </p:blipFill>
        <p:spPr>
          <a:xfrm>
            <a:off x="264102" y="3046615"/>
            <a:ext cx="7815201" cy="2996738"/>
          </a:xfrm>
          <a:prstGeom prst="rect">
            <a:avLst/>
          </a:prstGeom>
        </p:spPr>
      </p:pic>
      <p:sp>
        <p:nvSpPr>
          <p:cNvPr id="9" name="Rectangle 4"/>
          <p:cNvSpPr txBox="1">
            <a:spLocks noChangeArrowheads="1"/>
          </p:cNvSpPr>
          <p:nvPr/>
        </p:nvSpPr>
        <p:spPr>
          <a:xfrm>
            <a:off x="3815208" y="97241"/>
            <a:ext cx="4015382" cy="5353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FF0000"/>
                </a:solidFill>
                <a:ea typeface="宋体" panose="02010600030101010101" pitchFamily="2" charset="-122"/>
              </a:rPr>
              <a:t>Magnetic Fields  </a:t>
            </a:r>
          </a:p>
        </p:txBody>
      </p:sp>
    </p:spTree>
    <p:extLst>
      <p:ext uri="{BB962C8B-B14F-4D97-AF65-F5344CB8AC3E}">
        <p14:creationId xmlns:p14="http://schemas.microsoft.com/office/powerpoint/2010/main" val="34876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30326" y="506826"/>
            <a:ext cx="1990651" cy="1720943"/>
          </a:xfrm>
          <a:prstGeom prst="rect">
            <a:avLst/>
          </a:prstGeom>
        </p:spPr>
      </p:pic>
      <p:pic>
        <p:nvPicPr>
          <p:cNvPr id="3" name="Picture 2"/>
          <p:cNvPicPr>
            <a:picLocks noChangeAspect="1"/>
          </p:cNvPicPr>
          <p:nvPr/>
        </p:nvPicPr>
        <p:blipFill>
          <a:blip r:embed="rId3"/>
          <a:stretch>
            <a:fillRect/>
          </a:stretch>
        </p:blipFill>
        <p:spPr>
          <a:xfrm>
            <a:off x="9155610" y="1498197"/>
            <a:ext cx="2694933" cy="2584803"/>
          </a:xfrm>
          <a:prstGeom prst="rect">
            <a:avLst/>
          </a:prstGeom>
        </p:spPr>
      </p:pic>
      <p:pic>
        <p:nvPicPr>
          <p:cNvPr id="4" name="Picture 3"/>
          <p:cNvPicPr>
            <a:picLocks noChangeAspect="1"/>
          </p:cNvPicPr>
          <p:nvPr/>
        </p:nvPicPr>
        <p:blipFill>
          <a:blip r:embed="rId4"/>
          <a:stretch>
            <a:fillRect/>
          </a:stretch>
        </p:blipFill>
        <p:spPr>
          <a:xfrm>
            <a:off x="9851652" y="4393838"/>
            <a:ext cx="1302848" cy="826707"/>
          </a:xfrm>
          <a:prstGeom prst="rect">
            <a:avLst/>
          </a:prstGeom>
        </p:spPr>
      </p:pic>
      <p:pic>
        <p:nvPicPr>
          <p:cNvPr id="5" name="Picture 4"/>
          <p:cNvPicPr>
            <a:picLocks noChangeAspect="1"/>
          </p:cNvPicPr>
          <p:nvPr/>
        </p:nvPicPr>
        <p:blipFill>
          <a:blip r:embed="rId5"/>
          <a:stretch>
            <a:fillRect/>
          </a:stretch>
        </p:blipFill>
        <p:spPr>
          <a:xfrm>
            <a:off x="7068994" y="2490567"/>
            <a:ext cx="1362075" cy="2009775"/>
          </a:xfrm>
          <a:prstGeom prst="rect">
            <a:avLst/>
          </a:prstGeom>
        </p:spPr>
      </p:pic>
      <p:pic>
        <p:nvPicPr>
          <p:cNvPr id="6" name="Picture 5"/>
          <p:cNvPicPr>
            <a:picLocks noChangeAspect="1"/>
          </p:cNvPicPr>
          <p:nvPr/>
        </p:nvPicPr>
        <p:blipFill>
          <a:blip r:embed="rId6"/>
          <a:stretch>
            <a:fillRect/>
          </a:stretch>
        </p:blipFill>
        <p:spPr>
          <a:xfrm>
            <a:off x="7154719" y="4813220"/>
            <a:ext cx="1276350" cy="1666875"/>
          </a:xfrm>
          <a:prstGeom prst="rect">
            <a:avLst/>
          </a:prstGeom>
        </p:spPr>
      </p:pic>
      <p:pic>
        <p:nvPicPr>
          <p:cNvPr id="7" name="Picture 6"/>
          <p:cNvPicPr>
            <a:picLocks noChangeAspect="1"/>
          </p:cNvPicPr>
          <p:nvPr/>
        </p:nvPicPr>
        <p:blipFill>
          <a:blip r:embed="rId7"/>
          <a:stretch>
            <a:fillRect/>
          </a:stretch>
        </p:blipFill>
        <p:spPr>
          <a:xfrm>
            <a:off x="461232" y="865127"/>
            <a:ext cx="4899487" cy="3659617"/>
          </a:xfrm>
          <a:prstGeom prst="rect">
            <a:avLst/>
          </a:prstGeom>
        </p:spPr>
      </p:pic>
      <p:sp>
        <p:nvSpPr>
          <p:cNvPr id="8" name="Rectangle 4"/>
          <p:cNvSpPr txBox="1">
            <a:spLocks noChangeArrowheads="1"/>
          </p:cNvSpPr>
          <p:nvPr/>
        </p:nvSpPr>
        <p:spPr>
          <a:xfrm>
            <a:off x="3815208" y="97241"/>
            <a:ext cx="4015382" cy="5353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b="1" dirty="0">
                <a:solidFill>
                  <a:srgbClr val="FF0000"/>
                </a:solidFill>
                <a:ea typeface="宋体" panose="02010600030101010101" pitchFamily="2" charset="-122"/>
              </a:rPr>
              <a:t>Magnetic Fields  </a:t>
            </a:r>
          </a:p>
        </p:txBody>
      </p:sp>
      <p:pic>
        <p:nvPicPr>
          <p:cNvPr id="9" name="Picture 8"/>
          <p:cNvPicPr>
            <a:picLocks noChangeAspect="1"/>
          </p:cNvPicPr>
          <p:nvPr/>
        </p:nvPicPr>
        <p:blipFill>
          <a:blip r:embed="rId8"/>
          <a:stretch>
            <a:fillRect/>
          </a:stretch>
        </p:blipFill>
        <p:spPr>
          <a:xfrm>
            <a:off x="2929331" y="4613092"/>
            <a:ext cx="4019550" cy="2095500"/>
          </a:xfrm>
          <a:prstGeom prst="rect">
            <a:avLst/>
          </a:prstGeom>
        </p:spPr>
      </p:pic>
      <p:sp>
        <p:nvSpPr>
          <p:cNvPr id="10" name="Rectangle 9"/>
          <p:cNvSpPr/>
          <p:nvPr/>
        </p:nvSpPr>
        <p:spPr>
          <a:xfrm>
            <a:off x="7224894" y="2179298"/>
            <a:ext cx="1018227"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Bar magnet</a:t>
            </a:r>
            <a:endParaRPr lang="en-IN" sz="1400" dirty="0">
              <a:latin typeface="Times New Roman" panose="02020603050405020304" pitchFamily="18" charset="0"/>
              <a:cs typeface="Times New Roman" panose="02020603050405020304" pitchFamily="18" charset="0"/>
            </a:endParaRPr>
          </a:p>
        </p:txBody>
      </p:sp>
      <p:sp>
        <p:nvSpPr>
          <p:cNvPr id="11" name="Rectangle 10"/>
          <p:cNvSpPr/>
          <p:nvPr/>
        </p:nvSpPr>
        <p:spPr>
          <a:xfrm>
            <a:off x="6948881" y="4522069"/>
            <a:ext cx="1688026"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A horseshoe magnet </a:t>
            </a:r>
            <a:endParaRPr lang="en-IN" sz="1400" dirty="0">
              <a:latin typeface="Times New Roman" panose="02020603050405020304" pitchFamily="18" charset="0"/>
              <a:cs typeface="Times New Roman" panose="02020603050405020304" pitchFamily="18" charset="0"/>
            </a:endParaRPr>
          </a:p>
        </p:txBody>
      </p:sp>
      <p:sp>
        <p:nvSpPr>
          <p:cNvPr id="12" name="Rectangle 11"/>
          <p:cNvSpPr/>
          <p:nvPr/>
        </p:nvSpPr>
        <p:spPr>
          <a:xfrm>
            <a:off x="7128618" y="6496513"/>
            <a:ext cx="1438214"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C-shaped magnet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5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1062" y="1204912"/>
            <a:ext cx="8601075" cy="4448175"/>
          </a:xfrm>
          <a:prstGeom prst="rect">
            <a:avLst/>
          </a:prstGeom>
        </p:spPr>
      </p:pic>
      <p:sp>
        <p:nvSpPr>
          <p:cNvPr id="3" name="Rectangle 2"/>
          <p:cNvSpPr txBox="1">
            <a:spLocks noChangeArrowheads="1"/>
          </p:cNvSpPr>
          <p:nvPr/>
        </p:nvSpPr>
        <p:spPr>
          <a:xfrm>
            <a:off x="1945179" y="347749"/>
            <a:ext cx="8545483" cy="441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a:solidFill>
                  <a:srgbClr val="FF0000"/>
                </a:solidFill>
                <a:ea typeface="宋体" panose="02010600030101010101" pitchFamily="2" charset="-122"/>
              </a:rPr>
              <a:t>Motion of a Charged Particle in a Uniform Magnetic Field</a:t>
            </a:r>
            <a:endParaRPr lang="en-US" altLang="zh-CN" sz="28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45841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8820" y="152067"/>
            <a:ext cx="8634067" cy="6378839"/>
          </a:xfrm>
          <a:prstGeom prst="rect">
            <a:avLst/>
          </a:prstGeom>
        </p:spPr>
      </p:pic>
    </p:spTree>
    <p:extLst>
      <p:ext uri="{BB962C8B-B14F-4D97-AF65-F5344CB8AC3E}">
        <p14:creationId xmlns:p14="http://schemas.microsoft.com/office/powerpoint/2010/main" val="371479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441" y="1554804"/>
            <a:ext cx="5124450" cy="3133725"/>
          </a:xfrm>
          <a:prstGeom prst="rect">
            <a:avLst/>
          </a:prstGeom>
        </p:spPr>
      </p:pic>
      <p:pic>
        <p:nvPicPr>
          <p:cNvPr id="3" name="Picture 2"/>
          <p:cNvPicPr>
            <a:picLocks noChangeAspect="1"/>
          </p:cNvPicPr>
          <p:nvPr/>
        </p:nvPicPr>
        <p:blipFill>
          <a:blip r:embed="rId3"/>
          <a:stretch>
            <a:fillRect/>
          </a:stretch>
        </p:blipFill>
        <p:spPr>
          <a:xfrm>
            <a:off x="6782320" y="1554804"/>
            <a:ext cx="4629150" cy="2035969"/>
          </a:xfrm>
          <a:prstGeom prst="rect">
            <a:avLst/>
          </a:prstGeom>
        </p:spPr>
      </p:pic>
      <p:pic>
        <p:nvPicPr>
          <p:cNvPr id="4" name="Picture 3"/>
          <p:cNvPicPr>
            <a:picLocks noChangeAspect="1"/>
          </p:cNvPicPr>
          <p:nvPr/>
        </p:nvPicPr>
        <p:blipFill>
          <a:blip r:embed="rId4"/>
          <a:stretch>
            <a:fillRect/>
          </a:stretch>
        </p:blipFill>
        <p:spPr>
          <a:xfrm>
            <a:off x="2717482" y="151793"/>
            <a:ext cx="6759027" cy="845858"/>
          </a:xfrm>
          <a:prstGeom prst="rect">
            <a:avLst/>
          </a:prstGeom>
        </p:spPr>
      </p:pic>
      <p:pic>
        <p:nvPicPr>
          <p:cNvPr id="5" name="Picture 4"/>
          <p:cNvPicPr>
            <a:picLocks noChangeAspect="1"/>
          </p:cNvPicPr>
          <p:nvPr/>
        </p:nvPicPr>
        <p:blipFill>
          <a:blip r:embed="rId5"/>
          <a:stretch>
            <a:fillRect/>
          </a:stretch>
        </p:blipFill>
        <p:spPr>
          <a:xfrm>
            <a:off x="6707591" y="3912350"/>
            <a:ext cx="4562475" cy="1809750"/>
          </a:xfrm>
          <a:prstGeom prst="rect">
            <a:avLst/>
          </a:prstGeom>
        </p:spPr>
      </p:pic>
    </p:spTree>
    <p:extLst>
      <p:ext uri="{BB962C8B-B14F-4D97-AF65-F5344CB8AC3E}">
        <p14:creationId xmlns:p14="http://schemas.microsoft.com/office/powerpoint/2010/main" val="14946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7" ma:contentTypeDescription="Create a new document." ma:contentTypeScope="" ma:versionID="3b5e33671e184ee86bb6281562cb4978">
  <xsd:schema xmlns:xsd="http://www.w3.org/2001/XMLSchema" xmlns:xs="http://www.w3.org/2001/XMLSchema" xmlns:p="http://schemas.microsoft.com/office/2006/metadata/properties" xmlns:ns2="e1c6362d-a4cf-4332-97ee-bae0976acd4c" targetNamespace="http://schemas.microsoft.com/office/2006/metadata/properties" ma:root="true" ma:fieldsID="fafbac98cdf1b2302fa3c0078c11f836" ns2:_="">
    <xsd:import namespace="e1c6362d-a4cf-4332-97ee-bae0976acd4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23289-DB1E-49AF-926D-2C76CEFD7E2B}">
  <ds:schemaRefs>
    <ds:schemaRef ds:uri="http://schemas.microsoft.com/sharepoint/v3/contenttype/forms"/>
  </ds:schemaRefs>
</ds:datastoreItem>
</file>

<file path=customXml/itemProps2.xml><?xml version="1.0" encoding="utf-8"?>
<ds:datastoreItem xmlns:ds="http://schemas.openxmlformats.org/officeDocument/2006/customXml" ds:itemID="{D69D001E-AD8A-4026-8743-4077F5139FB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73B4B9-E832-4827-9A6C-E90C765103FC}"/>
</file>

<file path=docProps/app.xml><?xml version="1.0" encoding="utf-8"?>
<Properties xmlns="http://schemas.openxmlformats.org/officeDocument/2006/extended-properties" xmlns:vt="http://schemas.openxmlformats.org/officeDocument/2006/docPropsVTypes">
  <TotalTime>4097</TotalTime>
  <Words>822</Words>
  <Application>Microsoft Office PowerPoint</Application>
  <PresentationFormat>Widescreen</PresentationFormat>
  <Paragraphs>47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Times New Roman</vt:lpstr>
      <vt:lpstr>Wingdings</vt:lpstr>
      <vt:lpstr>Office Theme</vt:lpstr>
      <vt:lpstr>Magnetic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Umamaheshwari</dc:creator>
  <cp:lastModifiedBy>Prema P (Science)</cp:lastModifiedBy>
  <cp:revision>59</cp:revision>
  <dcterms:created xsi:type="dcterms:W3CDTF">2021-04-21T12:56:27Z</dcterms:created>
  <dcterms:modified xsi:type="dcterms:W3CDTF">2021-11-11T05:16:50Z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0x010100EF5376321D990243BCF387BF0DFDD19D</vt:lpwstr>
  </property>
</Properties>
</file>