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5" r:id="rId1"/>
  </p:sldMasterIdLst>
  <p:sldIdLst>
    <p:sldId id="256" r:id="rId2"/>
    <p:sldId id="3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373" r:id="rId29"/>
    <p:sldId id="372" r:id="rId30"/>
    <p:sldId id="374" r:id="rId31"/>
    <p:sldId id="282" r:id="rId32"/>
    <p:sldId id="283" r:id="rId33"/>
    <p:sldId id="284" r:id="rId34"/>
    <p:sldId id="285" r:id="rId35"/>
    <p:sldId id="286" r:id="rId36"/>
    <p:sldId id="287" r:id="rId37"/>
    <p:sldId id="288" r:id="rId38"/>
    <p:sldId id="289" r:id="rId39"/>
    <p:sldId id="290" r:id="rId40"/>
    <p:sldId id="291" r:id="rId41"/>
    <p:sldId id="299" r:id="rId42"/>
    <p:sldId id="293" r:id="rId43"/>
    <p:sldId id="294" r:id="rId44"/>
    <p:sldId id="295" r:id="rId45"/>
    <p:sldId id="297" r:id="rId46"/>
  </p:sldIdLst>
  <p:sldSz cx="9906000" cy="6858000" type="A4"/>
  <p:notesSz cx="9906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4" autoAdjust="0"/>
    <p:restoredTop sz="94249" autoAdjust="0"/>
  </p:normalViewPr>
  <p:slideViewPr>
    <p:cSldViewPr>
      <p:cViewPr varScale="1">
        <p:scale>
          <a:sx n="68" d="100"/>
          <a:sy n="68" d="100"/>
        </p:scale>
        <p:origin x="166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689C5-71CA-4912-B243-6AF71370EB49}"/>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IN"/>
          </a:p>
        </p:txBody>
      </p:sp>
      <p:sp>
        <p:nvSpPr>
          <p:cNvPr id="3" name="Subtitle 2">
            <a:extLst>
              <a:ext uri="{FF2B5EF4-FFF2-40B4-BE49-F238E27FC236}">
                <a16:creationId xmlns:a16="http://schemas.microsoft.com/office/drawing/2014/main" id="{23D4E281-F892-449C-B11C-2F5D2351AC87}"/>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61C082-0CA7-4D2F-B1DC-8547EDA9463A}"/>
              </a:ext>
            </a:extLst>
          </p:cNvPr>
          <p:cNvSpPr>
            <a:spLocks noGrp="1"/>
          </p:cNvSpPr>
          <p:nvPr>
            <p:ph type="dt" sz="half" idx="10"/>
          </p:nvPr>
        </p:nvSpPr>
        <p:spPr/>
        <p:txBody>
          <a:bodyPr/>
          <a:lstStyle/>
          <a:p>
            <a:fld id="{1D8BD707-D9CF-40AE-B4C6-C98DA3205C09}" type="datetimeFigureOut">
              <a:rPr lang="en-US" smtClean="0"/>
              <a:t>11/19/2021</a:t>
            </a:fld>
            <a:endParaRPr lang="en-US"/>
          </a:p>
        </p:txBody>
      </p:sp>
      <p:sp>
        <p:nvSpPr>
          <p:cNvPr id="5" name="Footer Placeholder 4">
            <a:extLst>
              <a:ext uri="{FF2B5EF4-FFF2-40B4-BE49-F238E27FC236}">
                <a16:creationId xmlns:a16="http://schemas.microsoft.com/office/drawing/2014/main" id="{1469CB1C-F09D-403D-A164-AC81ED185F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A127B6-979C-4FBA-B9BD-A72A99E67E34}"/>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145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45BE5-2DE9-429B-AE24-3F6D1E9B9F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305E64-6D61-433D-8357-6C0766C34A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952291-3C50-43A5-881A-FBAACE7B4701}"/>
              </a:ext>
            </a:extLst>
          </p:cNvPr>
          <p:cNvSpPr>
            <a:spLocks noGrp="1"/>
          </p:cNvSpPr>
          <p:nvPr>
            <p:ph type="dt" sz="half" idx="10"/>
          </p:nvPr>
        </p:nvSpPr>
        <p:spPr/>
        <p:txBody>
          <a:bodyPr/>
          <a:lstStyle/>
          <a:p>
            <a:fld id="{1D8BD707-D9CF-40AE-B4C6-C98DA3205C09}" type="datetimeFigureOut">
              <a:rPr lang="en-US" smtClean="0"/>
              <a:t>11/19/2021</a:t>
            </a:fld>
            <a:endParaRPr lang="en-US"/>
          </a:p>
        </p:txBody>
      </p:sp>
      <p:sp>
        <p:nvSpPr>
          <p:cNvPr id="5" name="Footer Placeholder 4">
            <a:extLst>
              <a:ext uri="{FF2B5EF4-FFF2-40B4-BE49-F238E27FC236}">
                <a16:creationId xmlns:a16="http://schemas.microsoft.com/office/drawing/2014/main" id="{43675339-2AA8-488A-98E4-2840229921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A07594-1F64-4E2A-8030-4EC34EF80F0F}"/>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96845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0AF6D6-6FC5-4474-B2E2-57E389A7DD06}"/>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321C1B-85D2-41F0-896B-E0C41D11DC2C}"/>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27B2EE-B518-4248-B516-4A5B165C8B70}"/>
              </a:ext>
            </a:extLst>
          </p:cNvPr>
          <p:cNvSpPr>
            <a:spLocks noGrp="1"/>
          </p:cNvSpPr>
          <p:nvPr>
            <p:ph type="dt" sz="half" idx="10"/>
          </p:nvPr>
        </p:nvSpPr>
        <p:spPr/>
        <p:txBody>
          <a:bodyPr/>
          <a:lstStyle/>
          <a:p>
            <a:fld id="{1D8BD707-D9CF-40AE-B4C6-C98DA3205C09}" type="datetimeFigureOut">
              <a:rPr lang="en-US" smtClean="0"/>
              <a:t>11/19/2021</a:t>
            </a:fld>
            <a:endParaRPr lang="en-US"/>
          </a:p>
        </p:txBody>
      </p:sp>
      <p:sp>
        <p:nvSpPr>
          <p:cNvPr id="5" name="Footer Placeholder 4">
            <a:extLst>
              <a:ext uri="{FF2B5EF4-FFF2-40B4-BE49-F238E27FC236}">
                <a16:creationId xmlns:a16="http://schemas.microsoft.com/office/drawing/2014/main" id="{F6BFB6EB-4F3D-4BB3-AA83-B90FE0100E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29DF01-6122-481F-9160-D4E64B0611E6}"/>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6514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12EE-DCF6-4D82-A7E6-FB6002E7EB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201830-093A-4912-A2BD-69915CB297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0F2F11-858E-4E7E-B2EB-88F4976C5462}"/>
              </a:ext>
            </a:extLst>
          </p:cNvPr>
          <p:cNvSpPr>
            <a:spLocks noGrp="1"/>
          </p:cNvSpPr>
          <p:nvPr>
            <p:ph type="dt" sz="half" idx="10"/>
          </p:nvPr>
        </p:nvSpPr>
        <p:spPr/>
        <p:txBody>
          <a:bodyPr/>
          <a:lstStyle/>
          <a:p>
            <a:fld id="{1D8BD707-D9CF-40AE-B4C6-C98DA3205C09}" type="datetimeFigureOut">
              <a:rPr lang="en-US" smtClean="0"/>
              <a:t>11/19/2021</a:t>
            </a:fld>
            <a:endParaRPr lang="en-US"/>
          </a:p>
        </p:txBody>
      </p:sp>
      <p:sp>
        <p:nvSpPr>
          <p:cNvPr id="5" name="Footer Placeholder 4">
            <a:extLst>
              <a:ext uri="{FF2B5EF4-FFF2-40B4-BE49-F238E27FC236}">
                <a16:creationId xmlns:a16="http://schemas.microsoft.com/office/drawing/2014/main" id="{4D1FCF15-3C3D-480E-B459-6972F60334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19B8B1-4FB0-446A-BE5C-5624DE0A564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56679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8CB9F-42FD-4E73-AEB9-B5E984BEB720}"/>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CC3C25-B0D0-472B-BDB8-6491FAC464C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3327E8-9B8F-4F88-B21F-E04ED9BA499A}"/>
              </a:ext>
            </a:extLst>
          </p:cNvPr>
          <p:cNvSpPr>
            <a:spLocks noGrp="1"/>
          </p:cNvSpPr>
          <p:nvPr>
            <p:ph type="dt" sz="half" idx="10"/>
          </p:nvPr>
        </p:nvSpPr>
        <p:spPr/>
        <p:txBody>
          <a:bodyPr/>
          <a:lstStyle/>
          <a:p>
            <a:fld id="{1D8BD707-D9CF-40AE-B4C6-C98DA3205C09}" type="datetimeFigureOut">
              <a:rPr lang="en-US" smtClean="0"/>
              <a:t>11/19/2021</a:t>
            </a:fld>
            <a:endParaRPr lang="en-US"/>
          </a:p>
        </p:txBody>
      </p:sp>
      <p:sp>
        <p:nvSpPr>
          <p:cNvPr id="5" name="Footer Placeholder 4">
            <a:extLst>
              <a:ext uri="{FF2B5EF4-FFF2-40B4-BE49-F238E27FC236}">
                <a16:creationId xmlns:a16="http://schemas.microsoft.com/office/drawing/2014/main" id="{AB65584C-6C1B-439F-86B7-EAC1231C77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AAE1E9-1504-4CFC-A087-B81F6C11F63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02155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0CB1-4512-485E-97B0-36EE6706BC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738846-E26B-4D0D-B6EF-4385A4C3B872}"/>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F07760-6828-49CC-BE9F-8FD0678E28AD}"/>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F7EED3-DEB2-4D81-94AE-27C97023EDA2}"/>
              </a:ext>
            </a:extLst>
          </p:cNvPr>
          <p:cNvSpPr>
            <a:spLocks noGrp="1"/>
          </p:cNvSpPr>
          <p:nvPr>
            <p:ph type="dt" sz="half" idx="10"/>
          </p:nvPr>
        </p:nvSpPr>
        <p:spPr/>
        <p:txBody>
          <a:bodyPr/>
          <a:lstStyle/>
          <a:p>
            <a:fld id="{1D8BD707-D9CF-40AE-B4C6-C98DA3205C09}" type="datetimeFigureOut">
              <a:rPr lang="en-US" smtClean="0"/>
              <a:t>11/19/2021</a:t>
            </a:fld>
            <a:endParaRPr lang="en-US"/>
          </a:p>
        </p:txBody>
      </p:sp>
      <p:sp>
        <p:nvSpPr>
          <p:cNvPr id="6" name="Footer Placeholder 5">
            <a:extLst>
              <a:ext uri="{FF2B5EF4-FFF2-40B4-BE49-F238E27FC236}">
                <a16:creationId xmlns:a16="http://schemas.microsoft.com/office/drawing/2014/main" id="{6D566D33-4BC5-41FD-B8D4-AD8655E03D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86BD65-23E8-4199-8183-C0D3A4ECDF57}"/>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0146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9D601-103C-4A47-98E7-1203118626A4}"/>
              </a:ext>
            </a:extLst>
          </p:cNvPr>
          <p:cNvSpPr>
            <a:spLocks noGrp="1"/>
          </p:cNvSpPr>
          <p:nvPr>
            <p:ph type="title"/>
          </p:nvPr>
        </p:nvSpPr>
        <p:spPr>
          <a:xfrm>
            <a:off x="682328" y="365126"/>
            <a:ext cx="8543925"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4F4222-6345-4BF9-B866-87CF6B7AFE38}"/>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8DA1E212-F26C-4BF1-B924-200BE7A95611}"/>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492EFD-F202-49A0-9FD7-41E290760DD8}"/>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16B85D27-4CC1-4D7D-A607-0FC3507AB79A}"/>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291ACC-3143-4782-8495-C15134B6AFA2}"/>
              </a:ext>
            </a:extLst>
          </p:cNvPr>
          <p:cNvSpPr>
            <a:spLocks noGrp="1"/>
          </p:cNvSpPr>
          <p:nvPr>
            <p:ph type="dt" sz="half" idx="10"/>
          </p:nvPr>
        </p:nvSpPr>
        <p:spPr/>
        <p:txBody>
          <a:bodyPr/>
          <a:lstStyle/>
          <a:p>
            <a:fld id="{1D8BD707-D9CF-40AE-B4C6-C98DA3205C09}" type="datetimeFigureOut">
              <a:rPr lang="en-US" smtClean="0"/>
              <a:t>11/19/2021</a:t>
            </a:fld>
            <a:endParaRPr lang="en-US"/>
          </a:p>
        </p:txBody>
      </p:sp>
      <p:sp>
        <p:nvSpPr>
          <p:cNvPr id="8" name="Footer Placeholder 7">
            <a:extLst>
              <a:ext uri="{FF2B5EF4-FFF2-40B4-BE49-F238E27FC236}">
                <a16:creationId xmlns:a16="http://schemas.microsoft.com/office/drawing/2014/main" id="{2560842A-6E98-419D-A14E-311118931C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52CC0E-4BF5-46BD-A301-ECEDFF92C7CA}"/>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9866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A783-F550-4BA9-9121-A274785397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4D80C1-EE3F-4331-ADF8-9255D5776566}"/>
              </a:ext>
            </a:extLst>
          </p:cNvPr>
          <p:cNvSpPr>
            <a:spLocks noGrp="1"/>
          </p:cNvSpPr>
          <p:nvPr>
            <p:ph type="dt" sz="half" idx="10"/>
          </p:nvPr>
        </p:nvSpPr>
        <p:spPr/>
        <p:txBody>
          <a:bodyPr/>
          <a:lstStyle/>
          <a:p>
            <a:fld id="{1D8BD707-D9CF-40AE-B4C6-C98DA3205C09}" type="datetimeFigureOut">
              <a:rPr lang="en-US" smtClean="0"/>
              <a:t>11/19/2021</a:t>
            </a:fld>
            <a:endParaRPr lang="en-US"/>
          </a:p>
        </p:txBody>
      </p:sp>
      <p:sp>
        <p:nvSpPr>
          <p:cNvPr id="4" name="Footer Placeholder 3">
            <a:extLst>
              <a:ext uri="{FF2B5EF4-FFF2-40B4-BE49-F238E27FC236}">
                <a16:creationId xmlns:a16="http://schemas.microsoft.com/office/drawing/2014/main" id="{193F6F46-E973-4FEB-87D6-F1B548EFA5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AFEEAB-DF56-407C-B087-DF2B4F3D7239}"/>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6072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493CF8-4B9E-456C-8B00-B9A3806A1A94}"/>
              </a:ext>
            </a:extLst>
          </p:cNvPr>
          <p:cNvSpPr>
            <a:spLocks noGrp="1"/>
          </p:cNvSpPr>
          <p:nvPr>
            <p:ph type="dt" sz="half" idx="10"/>
          </p:nvPr>
        </p:nvSpPr>
        <p:spPr/>
        <p:txBody>
          <a:bodyPr/>
          <a:lstStyle/>
          <a:p>
            <a:fld id="{1D8BD707-D9CF-40AE-B4C6-C98DA3205C09}" type="datetimeFigureOut">
              <a:rPr lang="en-US" smtClean="0"/>
              <a:t>11/19/2021</a:t>
            </a:fld>
            <a:endParaRPr lang="en-US"/>
          </a:p>
        </p:txBody>
      </p:sp>
      <p:sp>
        <p:nvSpPr>
          <p:cNvPr id="3" name="Footer Placeholder 2">
            <a:extLst>
              <a:ext uri="{FF2B5EF4-FFF2-40B4-BE49-F238E27FC236}">
                <a16:creationId xmlns:a16="http://schemas.microsoft.com/office/drawing/2014/main" id="{E25D8C44-BD70-4CC0-91FE-9C4B484D58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DF449B-88A8-494F-B01F-824D4F51C440}"/>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07768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F549-E2D2-4D10-B323-125A62EE6673}"/>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90DF18-B810-44CF-BA0C-705207031B8F}"/>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CE65DA-AAF9-42B1-B351-F86F277EF2D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4DAC9F3E-A61C-4E45-9C01-1E0AB53982B3}"/>
              </a:ext>
            </a:extLst>
          </p:cNvPr>
          <p:cNvSpPr>
            <a:spLocks noGrp="1"/>
          </p:cNvSpPr>
          <p:nvPr>
            <p:ph type="dt" sz="half" idx="10"/>
          </p:nvPr>
        </p:nvSpPr>
        <p:spPr/>
        <p:txBody>
          <a:bodyPr/>
          <a:lstStyle/>
          <a:p>
            <a:fld id="{1D8BD707-D9CF-40AE-B4C6-C98DA3205C09}" type="datetimeFigureOut">
              <a:rPr lang="en-US" smtClean="0"/>
              <a:t>11/19/2021</a:t>
            </a:fld>
            <a:endParaRPr lang="en-US"/>
          </a:p>
        </p:txBody>
      </p:sp>
      <p:sp>
        <p:nvSpPr>
          <p:cNvPr id="6" name="Footer Placeholder 5">
            <a:extLst>
              <a:ext uri="{FF2B5EF4-FFF2-40B4-BE49-F238E27FC236}">
                <a16:creationId xmlns:a16="http://schemas.microsoft.com/office/drawing/2014/main" id="{5CCBAD3D-3CCF-43C5-821B-BDE18221C0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F99A42-C5F6-4000-BB49-A143FEE9A851}"/>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5434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CB6C-116B-4022-97E9-9594BAD4FE0D}"/>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F95494-9695-419B-81B6-FEAF16230270}"/>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IN"/>
          </a:p>
        </p:txBody>
      </p:sp>
      <p:sp>
        <p:nvSpPr>
          <p:cNvPr id="4" name="Text Placeholder 3">
            <a:extLst>
              <a:ext uri="{FF2B5EF4-FFF2-40B4-BE49-F238E27FC236}">
                <a16:creationId xmlns:a16="http://schemas.microsoft.com/office/drawing/2014/main" id="{A3F3ECE9-DF34-4D32-B13C-328AB6450230}"/>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26364547-9451-4955-B7B7-1E4DEAE097CA}"/>
              </a:ext>
            </a:extLst>
          </p:cNvPr>
          <p:cNvSpPr>
            <a:spLocks noGrp="1"/>
          </p:cNvSpPr>
          <p:nvPr>
            <p:ph type="dt" sz="half" idx="10"/>
          </p:nvPr>
        </p:nvSpPr>
        <p:spPr/>
        <p:txBody>
          <a:bodyPr/>
          <a:lstStyle/>
          <a:p>
            <a:fld id="{1D8BD707-D9CF-40AE-B4C6-C98DA3205C09}" type="datetimeFigureOut">
              <a:rPr lang="en-US" smtClean="0"/>
              <a:t>11/19/2021</a:t>
            </a:fld>
            <a:endParaRPr lang="en-US"/>
          </a:p>
        </p:txBody>
      </p:sp>
      <p:sp>
        <p:nvSpPr>
          <p:cNvPr id="6" name="Footer Placeholder 5">
            <a:extLst>
              <a:ext uri="{FF2B5EF4-FFF2-40B4-BE49-F238E27FC236}">
                <a16:creationId xmlns:a16="http://schemas.microsoft.com/office/drawing/2014/main" id="{999BDB27-FA23-4E72-80E4-61D765C15E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2119FE-48D0-4E6A-94F9-2FDD3EB2D777}"/>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52800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19E53-D486-460E-A946-BA2F0DCEAA84}"/>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739BEB-CBF1-4E80-8B3C-2DD4EDD97BBA}"/>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5A44C9-9312-4C19-970F-2F10089E172F}"/>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1D8BD707-D9CF-40AE-B4C6-C98DA3205C09}" type="datetimeFigureOut">
              <a:rPr lang="en-US" smtClean="0"/>
              <a:t>11/19/2021</a:t>
            </a:fld>
            <a:endParaRPr lang="en-US"/>
          </a:p>
        </p:txBody>
      </p:sp>
      <p:sp>
        <p:nvSpPr>
          <p:cNvPr id="5" name="Footer Placeholder 4">
            <a:extLst>
              <a:ext uri="{FF2B5EF4-FFF2-40B4-BE49-F238E27FC236}">
                <a16:creationId xmlns:a16="http://schemas.microsoft.com/office/drawing/2014/main" id="{319262EC-64E1-4885-ADCF-F5A81A2DE289}"/>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9EE7D6-F15C-4BE8-B32B-6B53298B8545}"/>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842838794"/>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8DD8A1B-8310-41CD-8B5F-38A6A57ED841}"/>
              </a:ext>
            </a:extLst>
          </p:cNvPr>
          <p:cNvSpPr>
            <a:spLocks noGrp="1"/>
          </p:cNvSpPr>
          <p:nvPr>
            <p:ph type="title"/>
          </p:nvPr>
        </p:nvSpPr>
        <p:spPr>
          <a:xfrm>
            <a:off x="681038" y="2332037"/>
            <a:ext cx="8543925" cy="1325563"/>
          </a:xfrm>
        </p:spPr>
        <p:txBody>
          <a:bodyPr>
            <a:normAutofit/>
          </a:bodyPr>
          <a:lstStyle/>
          <a:p>
            <a:pPr algn="ctr"/>
            <a:r>
              <a:rPr lang="en-IN" sz="6600" b="1" dirty="0">
                <a:latin typeface="Arial" panose="020B0604020202020204" pitchFamily="34" charset="0"/>
                <a:cs typeface="Arial" panose="020B0604020202020204" pitchFamily="34" charset="0"/>
              </a:rPr>
              <a:t>Lasers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3140" y="538480"/>
            <a:ext cx="233426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Laser</a:t>
            </a:r>
            <a:r>
              <a:rPr sz="2800" b="1" spc="-50" dirty="0">
                <a:latin typeface="Arial" panose="020B0604020202020204" pitchFamily="34" charset="0"/>
                <a:cs typeface="Arial" panose="020B0604020202020204" pitchFamily="34" charset="0"/>
              </a:rPr>
              <a:t> </a:t>
            </a:r>
            <a:r>
              <a:rPr sz="2800" b="1" spc="-10" dirty="0">
                <a:latin typeface="Arial" panose="020B0604020202020204" pitchFamily="34" charset="0"/>
                <a:cs typeface="Arial" panose="020B0604020202020204" pitchFamily="34" charset="0"/>
              </a:rPr>
              <a:t>System</a:t>
            </a:r>
            <a:endParaRPr sz="2800" b="1" dirty="0">
              <a:latin typeface="Arial" panose="020B0604020202020204" pitchFamily="34" charset="0"/>
              <a:cs typeface="Arial" panose="020B0604020202020204" pitchFamily="34" charset="0"/>
            </a:endParaRPr>
          </a:p>
        </p:txBody>
      </p:sp>
      <p:pic>
        <p:nvPicPr>
          <p:cNvPr id="4" name="Picture 7" descr="#4-01-hv absorption(CNV))_COLOR">
            <a:extLst>
              <a:ext uri="{FF2B5EF4-FFF2-40B4-BE49-F238E27FC236}">
                <a16:creationId xmlns:a16="http://schemas.microsoft.com/office/drawing/2014/main" id="{9EE0DF31-B2F3-46FA-835E-0EC43BE02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8874952"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8945" y="68656"/>
            <a:ext cx="7196455" cy="879475"/>
          </a:xfrm>
          <a:prstGeom prst="rect">
            <a:avLst/>
          </a:prstGeom>
        </p:spPr>
        <p:txBody>
          <a:bodyPr vert="horz" wrap="square" lIns="0" tIns="12065" rIns="0" bIns="0" rtlCol="0">
            <a:spAutoFit/>
          </a:bodyPr>
          <a:lstStyle/>
          <a:p>
            <a:pPr marL="22860" marR="5080" indent="-10795" algn="ctr">
              <a:lnSpc>
                <a:spcPct val="100000"/>
              </a:lnSpc>
              <a:spcBef>
                <a:spcPts val="95"/>
              </a:spcBef>
            </a:pPr>
            <a:r>
              <a:rPr sz="2800" b="1" spc="-10" dirty="0">
                <a:latin typeface="Arial" panose="020B0604020202020204" pitchFamily="34" charset="0"/>
                <a:cs typeface="Arial" panose="020B0604020202020204" pitchFamily="34" charset="0"/>
              </a:rPr>
              <a:t>LASER </a:t>
            </a:r>
            <a:r>
              <a:rPr sz="2800" b="1" spc="-5" dirty="0">
                <a:latin typeface="Arial" panose="020B0604020202020204" pitchFamily="34" charset="0"/>
                <a:cs typeface="Arial" panose="020B0604020202020204" pitchFamily="34" charset="0"/>
              </a:rPr>
              <a:t>- Light Amplification by Stimulated  Emission of</a:t>
            </a:r>
            <a:r>
              <a:rPr sz="2800" b="1" spc="20"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Radiation</a:t>
            </a:r>
            <a:endParaRPr sz="2800" b="1" dirty="0">
              <a:latin typeface="Arial" panose="020B0604020202020204" pitchFamily="34" charset="0"/>
              <a:cs typeface="Arial" panose="020B0604020202020204" pitchFamily="34" charset="0"/>
            </a:endParaRPr>
          </a:p>
        </p:txBody>
      </p:sp>
      <p:sp>
        <p:nvSpPr>
          <p:cNvPr id="3" name="object 3"/>
          <p:cNvSpPr txBox="1"/>
          <p:nvPr/>
        </p:nvSpPr>
        <p:spPr>
          <a:xfrm>
            <a:off x="246989" y="1277492"/>
            <a:ext cx="9491345" cy="1489075"/>
          </a:xfrm>
          <a:prstGeom prst="rect">
            <a:avLst/>
          </a:prstGeom>
        </p:spPr>
        <p:txBody>
          <a:bodyPr vert="horz" wrap="square" lIns="0" tIns="12700" rIns="0" bIns="0" rtlCol="0">
            <a:spAutoFit/>
          </a:bodyPr>
          <a:lstStyle/>
          <a:p>
            <a:pPr marL="355600" marR="5080" indent="-342900" algn="just">
              <a:lnSpc>
                <a:spcPct val="100000"/>
              </a:lnSpc>
              <a:spcBef>
                <a:spcPts val="100"/>
              </a:spcBef>
              <a:buChar char="•"/>
              <a:tabLst>
                <a:tab pos="355600" algn="l"/>
              </a:tabLst>
            </a:pPr>
            <a:r>
              <a:rPr sz="2400" dirty="0">
                <a:solidFill>
                  <a:srgbClr val="FF0000"/>
                </a:solidFill>
                <a:latin typeface="Arial"/>
                <a:cs typeface="Arial"/>
              </a:rPr>
              <a:t>In </a:t>
            </a:r>
            <a:r>
              <a:rPr sz="2400" spc="-5" dirty="0">
                <a:solidFill>
                  <a:srgbClr val="FF0000"/>
                </a:solidFill>
                <a:latin typeface="Arial"/>
                <a:cs typeface="Arial"/>
              </a:rPr>
              <a:t>1958</a:t>
            </a:r>
            <a:r>
              <a:rPr sz="2400" spc="-5" dirty="0">
                <a:latin typeface="Arial"/>
                <a:cs typeface="Arial"/>
              </a:rPr>
              <a:t>, Charles H. </a:t>
            </a:r>
            <a:r>
              <a:rPr sz="2400" spc="-50" dirty="0">
                <a:latin typeface="Arial"/>
                <a:cs typeface="Arial"/>
              </a:rPr>
              <a:t>Townes </a:t>
            </a:r>
            <a:r>
              <a:rPr sz="2400" spc="-5" dirty="0">
                <a:latin typeface="Arial"/>
                <a:cs typeface="Arial"/>
              </a:rPr>
              <a:t>and </a:t>
            </a:r>
            <a:r>
              <a:rPr sz="2400" dirty="0">
                <a:latin typeface="Arial"/>
                <a:cs typeface="Arial"/>
              </a:rPr>
              <a:t>Arthur </a:t>
            </a:r>
            <a:r>
              <a:rPr sz="2400" spc="-5" dirty="0">
                <a:latin typeface="Arial"/>
                <a:cs typeface="Arial"/>
              </a:rPr>
              <a:t>L. </a:t>
            </a:r>
            <a:r>
              <a:rPr sz="2400" dirty="0">
                <a:latin typeface="Arial"/>
                <a:cs typeface="Arial"/>
              </a:rPr>
              <a:t>Schawlow - </a:t>
            </a:r>
            <a:r>
              <a:rPr sz="2400" spc="-10" dirty="0">
                <a:latin typeface="Arial"/>
                <a:cs typeface="Arial"/>
              </a:rPr>
              <a:t>effect </a:t>
            </a:r>
            <a:r>
              <a:rPr sz="2400" spc="-15" dirty="0">
                <a:latin typeface="Arial"/>
                <a:cs typeface="Arial"/>
              </a:rPr>
              <a:t>of </a:t>
            </a:r>
            <a:r>
              <a:rPr sz="2400" spc="-15" dirty="0">
                <a:solidFill>
                  <a:srgbClr val="FF0000"/>
                </a:solidFill>
                <a:latin typeface="Arial"/>
                <a:cs typeface="Arial"/>
              </a:rPr>
              <a:t> </a:t>
            </a:r>
            <a:r>
              <a:rPr sz="2400" spc="-5" dirty="0">
                <a:solidFill>
                  <a:srgbClr val="FF0000"/>
                </a:solidFill>
                <a:latin typeface="Arial"/>
                <a:cs typeface="Arial"/>
              </a:rPr>
              <a:t>stimulated </a:t>
            </a:r>
            <a:r>
              <a:rPr sz="2400" dirty="0">
                <a:solidFill>
                  <a:srgbClr val="FF0000"/>
                </a:solidFill>
                <a:latin typeface="Arial"/>
                <a:cs typeface="Arial"/>
              </a:rPr>
              <a:t>emission </a:t>
            </a:r>
            <a:r>
              <a:rPr sz="2400" spc="-5" dirty="0">
                <a:solidFill>
                  <a:srgbClr val="FF0000"/>
                </a:solidFill>
                <a:latin typeface="Arial"/>
                <a:cs typeface="Arial"/>
              </a:rPr>
              <a:t>can be amplified </a:t>
            </a:r>
            <a:r>
              <a:rPr sz="2400" dirty="0">
                <a:latin typeface="Arial"/>
                <a:cs typeface="Arial"/>
              </a:rPr>
              <a:t>to </a:t>
            </a:r>
            <a:r>
              <a:rPr sz="2400" spc="-5" dirty="0">
                <a:latin typeface="Arial"/>
                <a:cs typeface="Arial"/>
              </a:rPr>
              <a:t>produce a practical </a:t>
            </a:r>
            <a:r>
              <a:rPr sz="2400" dirty="0">
                <a:latin typeface="Arial"/>
                <a:cs typeface="Arial"/>
              </a:rPr>
              <a:t>source  </a:t>
            </a:r>
            <a:r>
              <a:rPr sz="2400" spc="-5" dirty="0">
                <a:latin typeface="Arial"/>
                <a:cs typeface="Arial"/>
              </a:rPr>
              <a:t>of light, which is </a:t>
            </a:r>
            <a:r>
              <a:rPr sz="2400" b="1" dirty="0">
                <a:solidFill>
                  <a:srgbClr val="FF0000"/>
                </a:solidFill>
                <a:latin typeface="Arial"/>
                <a:cs typeface="Arial"/>
              </a:rPr>
              <a:t>coherent </a:t>
            </a:r>
            <a:r>
              <a:rPr sz="2400" spc="-5" dirty="0">
                <a:latin typeface="Arial"/>
                <a:cs typeface="Arial"/>
              </a:rPr>
              <a:t>and can </a:t>
            </a:r>
            <a:r>
              <a:rPr sz="2400" dirty="0">
                <a:latin typeface="Arial"/>
                <a:cs typeface="Arial"/>
              </a:rPr>
              <a:t>travel </a:t>
            </a:r>
            <a:r>
              <a:rPr sz="2400" spc="-5" dirty="0">
                <a:latin typeface="Arial"/>
                <a:cs typeface="Arial"/>
              </a:rPr>
              <a:t>long distances without  appreciable spread of </a:t>
            </a:r>
            <a:r>
              <a:rPr sz="2400" b="1" spc="-5" dirty="0">
                <a:solidFill>
                  <a:srgbClr val="FF0000"/>
                </a:solidFill>
                <a:latin typeface="Arial"/>
                <a:cs typeface="Arial"/>
              </a:rPr>
              <a:t>beam</a:t>
            </a:r>
            <a:r>
              <a:rPr sz="2400" b="1" spc="60" dirty="0">
                <a:solidFill>
                  <a:srgbClr val="FF0000"/>
                </a:solidFill>
                <a:latin typeface="Arial"/>
                <a:cs typeface="Arial"/>
              </a:rPr>
              <a:t> </a:t>
            </a:r>
            <a:r>
              <a:rPr sz="2400" b="1" spc="5" dirty="0">
                <a:solidFill>
                  <a:srgbClr val="FF0000"/>
                </a:solidFill>
                <a:latin typeface="Arial"/>
                <a:cs typeface="Arial"/>
              </a:rPr>
              <a:t>width</a:t>
            </a:r>
            <a:endParaRPr sz="2400">
              <a:latin typeface="Arial"/>
              <a:cs typeface="Arial"/>
            </a:endParaRPr>
          </a:p>
        </p:txBody>
      </p:sp>
      <p:sp>
        <p:nvSpPr>
          <p:cNvPr id="4" name="object 4"/>
          <p:cNvSpPr txBox="1"/>
          <p:nvPr/>
        </p:nvSpPr>
        <p:spPr>
          <a:xfrm>
            <a:off x="246989" y="2923489"/>
            <a:ext cx="9492615" cy="39179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 pos="1308100" algn="l"/>
                <a:tab pos="1736089" algn="l"/>
                <a:tab pos="2555875" algn="l"/>
                <a:tab pos="3729990" algn="l"/>
                <a:tab pos="4786630" algn="l"/>
                <a:tab pos="6162675" algn="l"/>
                <a:tab pos="6760209" algn="l"/>
                <a:tab pos="8188325" algn="l"/>
                <a:tab pos="8803005" algn="l"/>
              </a:tabLst>
            </a:pPr>
            <a:r>
              <a:rPr sz="2400" dirty="0">
                <a:latin typeface="Arial"/>
                <a:cs typeface="Arial"/>
              </a:rPr>
              <a:t>S</a:t>
            </a:r>
            <a:r>
              <a:rPr sz="2400" spc="-10" dirty="0">
                <a:latin typeface="Arial"/>
                <a:cs typeface="Arial"/>
              </a:rPr>
              <a:t>u</a:t>
            </a:r>
            <a:r>
              <a:rPr sz="2400" dirty="0">
                <a:latin typeface="Arial"/>
                <a:cs typeface="Arial"/>
              </a:rPr>
              <a:t>ch	a	l</a:t>
            </a:r>
            <a:r>
              <a:rPr sz="2400" spc="10" dirty="0">
                <a:latin typeface="Arial"/>
                <a:cs typeface="Arial"/>
              </a:rPr>
              <a:t>i</a:t>
            </a:r>
            <a:r>
              <a:rPr sz="2400" dirty="0">
                <a:latin typeface="Arial"/>
                <a:cs typeface="Arial"/>
              </a:rPr>
              <a:t>g</a:t>
            </a:r>
            <a:r>
              <a:rPr sz="2400" spc="-10" dirty="0">
                <a:latin typeface="Arial"/>
                <a:cs typeface="Arial"/>
              </a:rPr>
              <a:t>h</a:t>
            </a:r>
            <a:r>
              <a:rPr sz="2400" dirty="0">
                <a:latin typeface="Arial"/>
                <a:cs typeface="Arial"/>
              </a:rPr>
              <a:t>t	so</a:t>
            </a:r>
            <a:r>
              <a:rPr sz="2400" spc="-10" dirty="0">
                <a:latin typeface="Arial"/>
                <a:cs typeface="Arial"/>
              </a:rPr>
              <a:t>u</a:t>
            </a:r>
            <a:r>
              <a:rPr sz="2400" dirty="0">
                <a:latin typeface="Arial"/>
                <a:cs typeface="Arial"/>
              </a:rPr>
              <a:t>rce	called	</a:t>
            </a:r>
            <a:r>
              <a:rPr sz="2400" b="1" dirty="0">
                <a:solidFill>
                  <a:srgbClr val="C00000"/>
                </a:solidFill>
                <a:latin typeface="Arial"/>
                <a:cs typeface="Arial"/>
              </a:rPr>
              <a:t>L</a:t>
            </a:r>
            <a:r>
              <a:rPr sz="2400" b="1" spc="-10" dirty="0">
                <a:solidFill>
                  <a:srgbClr val="C00000"/>
                </a:solidFill>
                <a:latin typeface="Arial"/>
                <a:cs typeface="Arial"/>
              </a:rPr>
              <a:t>A</a:t>
            </a:r>
            <a:r>
              <a:rPr sz="2400" b="1" dirty="0">
                <a:solidFill>
                  <a:srgbClr val="C00000"/>
                </a:solidFill>
                <a:latin typeface="Arial"/>
                <a:cs typeface="Arial"/>
              </a:rPr>
              <a:t>SE</a:t>
            </a:r>
            <a:r>
              <a:rPr sz="2400" b="1" spc="-10" dirty="0">
                <a:solidFill>
                  <a:srgbClr val="C00000"/>
                </a:solidFill>
                <a:latin typeface="Arial"/>
                <a:cs typeface="Arial"/>
              </a:rPr>
              <a:t>R</a:t>
            </a:r>
            <a:r>
              <a:rPr sz="2400" dirty="0">
                <a:latin typeface="Arial"/>
                <a:cs typeface="Arial"/>
              </a:rPr>
              <a:t>,	</a:t>
            </a:r>
            <a:r>
              <a:rPr sz="2400" spc="-5" dirty="0">
                <a:latin typeface="Arial"/>
                <a:cs typeface="Arial"/>
              </a:rPr>
              <a:t>a</a:t>
            </a:r>
            <a:r>
              <a:rPr sz="2400" dirty="0">
                <a:latin typeface="Arial"/>
                <a:cs typeface="Arial"/>
              </a:rPr>
              <a:t>n	acro</a:t>
            </a:r>
            <a:r>
              <a:rPr sz="2400" spc="-10" dirty="0">
                <a:latin typeface="Arial"/>
                <a:cs typeface="Arial"/>
              </a:rPr>
              <a:t>n</a:t>
            </a:r>
            <a:r>
              <a:rPr sz="2400" spc="5" dirty="0">
                <a:latin typeface="Arial"/>
                <a:cs typeface="Arial"/>
              </a:rPr>
              <a:t>y</a:t>
            </a:r>
            <a:r>
              <a:rPr sz="2400" dirty="0">
                <a:latin typeface="Arial"/>
                <a:cs typeface="Arial"/>
              </a:rPr>
              <a:t>m	for	</a:t>
            </a:r>
            <a:r>
              <a:rPr sz="2400" b="1" spc="-5" dirty="0">
                <a:solidFill>
                  <a:srgbClr val="FF0000"/>
                </a:solidFill>
                <a:latin typeface="Arial"/>
                <a:cs typeface="Arial"/>
              </a:rPr>
              <a:t>L</a:t>
            </a:r>
            <a:r>
              <a:rPr sz="2400" dirty="0">
                <a:latin typeface="Arial"/>
                <a:cs typeface="Arial"/>
              </a:rPr>
              <a:t>ig</a:t>
            </a:r>
            <a:r>
              <a:rPr sz="2400" spc="-15" dirty="0">
                <a:latin typeface="Arial"/>
                <a:cs typeface="Arial"/>
              </a:rPr>
              <a:t>h</a:t>
            </a:r>
            <a:r>
              <a:rPr sz="2400" dirty="0">
                <a:latin typeface="Arial"/>
                <a:cs typeface="Arial"/>
              </a:rPr>
              <a:t>t</a:t>
            </a:r>
            <a:endParaRPr sz="2400">
              <a:latin typeface="Arial"/>
              <a:cs typeface="Arial"/>
            </a:endParaRPr>
          </a:p>
        </p:txBody>
      </p:sp>
      <p:sp>
        <p:nvSpPr>
          <p:cNvPr id="5" name="object 5"/>
          <p:cNvSpPr txBox="1"/>
          <p:nvPr/>
        </p:nvSpPr>
        <p:spPr>
          <a:xfrm>
            <a:off x="246989" y="3106927"/>
            <a:ext cx="9490710" cy="2769235"/>
          </a:xfrm>
          <a:prstGeom prst="rect">
            <a:avLst/>
          </a:prstGeom>
        </p:spPr>
        <p:txBody>
          <a:bodyPr vert="horz" wrap="square" lIns="0" tIns="195580" rIns="0" bIns="0" rtlCol="0">
            <a:spAutoFit/>
          </a:bodyPr>
          <a:lstStyle/>
          <a:p>
            <a:pPr marL="355600">
              <a:lnSpc>
                <a:spcPct val="100000"/>
              </a:lnSpc>
              <a:spcBef>
                <a:spcPts val="1540"/>
              </a:spcBef>
            </a:pPr>
            <a:r>
              <a:rPr sz="2400" b="1" spc="-5" dirty="0">
                <a:solidFill>
                  <a:srgbClr val="FF0000"/>
                </a:solidFill>
                <a:latin typeface="Arial"/>
                <a:cs typeface="Arial"/>
              </a:rPr>
              <a:t>A</a:t>
            </a:r>
            <a:r>
              <a:rPr sz="2400" spc="-5" dirty="0">
                <a:latin typeface="Arial"/>
                <a:cs typeface="Arial"/>
              </a:rPr>
              <a:t>mplification by </a:t>
            </a:r>
            <a:r>
              <a:rPr sz="2400" b="1" spc="-5" dirty="0">
                <a:solidFill>
                  <a:srgbClr val="FF0000"/>
                </a:solidFill>
                <a:latin typeface="Arial"/>
                <a:cs typeface="Arial"/>
              </a:rPr>
              <a:t>S</a:t>
            </a:r>
            <a:r>
              <a:rPr sz="2400" spc="-5" dirty="0">
                <a:latin typeface="Arial"/>
                <a:cs typeface="Arial"/>
              </a:rPr>
              <a:t>timulated </a:t>
            </a:r>
            <a:r>
              <a:rPr sz="2400" b="1" spc="-5" dirty="0">
                <a:solidFill>
                  <a:srgbClr val="FF0000"/>
                </a:solidFill>
                <a:latin typeface="Arial"/>
                <a:cs typeface="Arial"/>
              </a:rPr>
              <a:t>E</a:t>
            </a:r>
            <a:r>
              <a:rPr sz="2400" spc="-5" dirty="0">
                <a:latin typeface="Arial"/>
                <a:cs typeface="Arial"/>
              </a:rPr>
              <a:t>mission of</a:t>
            </a:r>
            <a:r>
              <a:rPr sz="2400" spc="85" dirty="0">
                <a:latin typeface="Arial"/>
                <a:cs typeface="Arial"/>
              </a:rPr>
              <a:t> </a:t>
            </a:r>
            <a:r>
              <a:rPr sz="2400" b="1" spc="-5" dirty="0">
                <a:solidFill>
                  <a:srgbClr val="FF0000"/>
                </a:solidFill>
                <a:latin typeface="Arial"/>
                <a:cs typeface="Arial"/>
              </a:rPr>
              <a:t>R</a:t>
            </a:r>
            <a:r>
              <a:rPr sz="2400" spc="-5" dirty="0">
                <a:latin typeface="Arial"/>
                <a:cs typeface="Arial"/>
              </a:rPr>
              <a:t>adiation</a:t>
            </a:r>
            <a:endParaRPr sz="2400">
              <a:latin typeface="Arial"/>
              <a:cs typeface="Arial"/>
            </a:endParaRPr>
          </a:p>
          <a:p>
            <a:pPr marL="355600" marR="5715" indent="-342900" algn="just">
              <a:lnSpc>
                <a:spcPct val="100000"/>
              </a:lnSpc>
              <a:spcBef>
                <a:spcPts val="1440"/>
              </a:spcBef>
              <a:buChar char="•"/>
              <a:tabLst>
                <a:tab pos="355600" algn="l"/>
              </a:tabLst>
            </a:pPr>
            <a:r>
              <a:rPr sz="2400" dirty="0">
                <a:solidFill>
                  <a:srgbClr val="FF0000"/>
                </a:solidFill>
                <a:latin typeface="Arial"/>
                <a:cs typeface="Arial"/>
              </a:rPr>
              <a:t>Start </a:t>
            </a:r>
            <a:r>
              <a:rPr sz="2400" spc="-5" dirty="0">
                <a:solidFill>
                  <a:srgbClr val="FF0000"/>
                </a:solidFill>
                <a:latin typeface="Arial"/>
                <a:cs typeface="Arial"/>
              </a:rPr>
              <a:t>with one photon which strikes </a:t>
            </a:r>
            <a:r>
              <a:rPr sz="2400" spc="-5" dirty="0">
                <a:latin typeface="Arial"/>
                <a:cs typeface="Arial"/>
              </a:rPr>
              <a:t>an </a:t>
            </a:r>
            <a:r>
              <a:rPr sz="2400" dirty="0">
                <a:latin typeface="Arial"/>
                <a:cs typeface="Arial"/>
              </a:rPr>
              <a:t>atom </a:t>
            </a:r>
            <a:r>
              <a:rPr sz="2400" spc="-5" dirty="0">
                <a:latin typeface="Arial"/>
                <a:cs typeface="Arial"/>
              </a:rPr>
              <a:t>in an excited </a:t>
            </a:r>
            <a:r>
              <a:rPr sz="2400" dirty="0">
                <a:latin typeface="Arial"/>
                <a:cs typeface="Arial"/>
              </a:rPr>
              <a:t>state </a:t>
            </a:r>
            <a:r>
              <a:rPr sz="2400" spc="-10" dirty="0">
                <a:latin typeface="Arial"/>
                <a:cs typeface="Arial"/>
              </a:rPr>
              <a:t>and  </a:t>
            </a:r>
            <a:r>
              <a:rPr sz="2400" dirty="0">
                <a:latin typeface="Arial"/>
                <a:cs typeface="Arial"/>
              </a:rPr>
              <a:t>releases a </a:t>
            </a:r>
            <a:r>
              <a:rPr sz="2400" spc="-5" dirty="0">
                <a:latin typeface="Arial"/>
                <a:cs typeface="Arial"/>
              </a:rPr>
              <a:t>photon, we would </a:t>
            </a:r>
            <a:r>
              <a:rPr sz="2400" dirty="0">
                <a:latin typeface="Arial"/>
                <a:cs typeface="Arial"/>
              </a:rPr>
              <a:t>have two </a:t>
            </a:r>
            <a:r>
              <a:rPr sz="2400" spc="-5" dirty="0">
                <a:latin typeface="Arial"/>
                <a:cs typeface="Arial"/>
              </a:rPr>
              <a:t>photons </a:t>
            </a:r>
            <a:r>
              <a:rPr sz="2400" dirty="0">
                <a:latin typeface="Arial"/>
                <a:cs typeface="Arial"/>
              </a:rPr>
              <a:t>and </a:t>
            </a:r>
            <a:r>
              <a:rPr sz="2400" spc="-5" dirty="0">
                <a:latin typeface="Arial"/>
                <a:cs typeface="Arial"/>
              </a:rPr>
              <a:t>an </a:t>
            </a:r>
            <a:r>
              <a:rPr sz="2400" dirty="0">
                <a:latin typeface="Arial"/>
                <a:cs typeface="Arial"/>
              </a:rPr>
              <a:t>atom </a:t>
            </a:r>
            <a:r>
              <a:rPr sz="2400" spc="-5" dirty="0">
                <a:latin typeface="Arial"/>
                <a:cs typeface="Arial"/>
              </a:rPr>
              <a:t>in the  ground</a:t>
            </a:r>
            <a:r>
              <a:rPr sz="2400" spc="5" dirty="0">
                <a:latin typeface="Arial"/>
                <a:cs typeface="Arial"/>
              </a:rPr>
              <a:t> </a:t>
            </a:r>
            <a:r>
              <a:rPr sz="2400" dirty="0">
                <a:latin typeface="Arial"/>
                <a:cs typeface="Arial"/>
              </a:rPr>
              <a:t>state</a:t>
            </a:r>
            <a:endParaRPr sz="2400">
              <a:latin typeface="Arial"/>
              <a:cs typeface="Arial"/>
            </a:endParaRPr>
          </a:p>
          <a:p>
            <a:pPr marL="355600" marR="5080" indent="-342900" algn="just">
              <a:lnSpc>
                <a:spcPct val="100000"/>
              </a:lnSpc>
              <a:spcBef>
                <a:spcPts val="1440"/>
              </a:spcBef>
              <a:buChar char="•"/>
              <a:tabLst>
                <a:tab pos="355600" algn="l"/>
              </a:tabLst>
            </a:pPr>
            <a:r>
              <a:rPr sz="2400" spc="-5" dirty="0">
                <a:latin typeface="Arial"/>
                <a:cs typeface="Arial"/>
              </a:rPr>
              <a:t>These </a:t>
            </a:r>
            <a:r>
              <a:rPr sz="2400" dirty="0">
                <a:latin typeface="Arial"/>
                <a:cs typeface="Arial"/>
              </a:rPr>
              <a:t>two </a:t>
            </a:r>
            <a:r>
              <a:rPr sz="2400" spc="-5" dirty="0">
                <a:latin typeface="Arial"/>
                <a:cs typeface="Arial"/>
              </a:rPr>
              <a:t>photons, in </a:t>
            </a:r>
            <a:r>
              <a:rPr sz="2400" dirty="0">
                <a:latin typeface="Arial"/>
                <a:cs typeface="Arial"/>
              </a:rPr>
              <a:t>turn, may </a:t>
            </a:r>
            <a:r>
              <a:rPr sz="2400" spc="-5" dirty="0">
                <a:latin typeface="Arial"/>
                <a:cs typeface="Arial"/>
              </a:rPr>
              <a:t>be </a:t>
            </a:r>
            <a:r>
              <a:rPr sz="2400" dirty="0">
                <a:latin typeface="Arial"/>
                <a:cs typeface="Arial"/>
              </a:rPr>
              <a:t>incident </a:t>
            </a:r>
            <a:r>
              <a:rPr sz="2400" spc="-5" dirty="0">
                <a:latin typeface="Arial"/>
                <a:cs typeface="Arial"/>
              </a:rPr>
              <a:t>on </a:t>
            </a:r>
            <a:r>
              <a:rPr sz="2400" dirty="0">
                <a:solidFill>
                  <a:srgbClr val="FF0000"/>
                </a:solidFill>
                <a:latin typeface="Arial"/>
                <a:cs typeface="Arial"/>
              </a:rPr>
              <a:t>two </a:t>
            </a:r>
            <a:r>
              <a:rPr sz="2400" spc="-5" dirty="0">
                <a:solidFill>
                  <a:srgbClr val="FF0000"/>
                </a:solidFill>
                <a:latin typeface="Arial"/>
                <a:cs typeface="Arial"/>
              </a:rPr>
              <a:t>more </a:t>
            </a:r>
            <a:r>
              <a:rPr sz="2400" dirty="0">
                <a:solidFill>
                  <a:srgbClr val="FF0000"/>
                </a:solidFill>
                <a:latin typeface="Arial"/>
                <a:cs typeface="Arial"/>
              </a:rPr>
              <a:t>atoms </a:t>
            </a:r>
            <a:r>
              <a:rPr sz="2400" spc="-10" dirty="0">
                <a:solidFill>
                  <a:srgbClr val="FF0000"/>
                </a:solidFill>
                <a:latin typeface="Arial"/>
                <a:cs typeface="Arial"/>
              </a:rPr>
              <a:t>in  </a:t>
            </a:r>
            <a:r>
              <a:rPr sz="2400" spc="-5" dirty="0">
                <a:solidFill>
                  <a:srgbClr val="FF0000"/>
                </a:solidFill>
                <a:latin typeface="Arial"/>
                <a:cs typeface="Arial"/>
              </a:rPr>
              <a:t>excited </a:t>
            </a:r>
            <a:r>
              <a:rPr sz="2400" dirty="0">
                <a:solidFill>
                  <a:srgbClr val="FF0000"/>
                </a:solidFill>
                <a:latin typeface="Arial"/>
                <a:cs typeface="Arial"/>
              </a:rPr>
              <a:t>states </a:t>
            </a:r>
            <a:r>
              <a:rPr sz="2400" spc="-5" dirty="0">
                <a:latin typeface="Arial"/>
                <a:cs typeface="Arial"/>
              </a:rPr>
              <a:t>and give rise </a:t>
            </a:r>
            <a:r>
              <a:rPr sz="2400" dirty="0">
                <a:latin typeface="Arial"/>
                <a:cs typeface="Arial"/>
              </a:rPr>
              <a:t>to four </a:t>
            </a:r>
            <a:r>
              <a:rPr sz="2400" spc="-5" dirty="0">
                <a:latin typeface="Arial"/>
                <a:cs typeface="Arial"/>
              </a:rPr>
              <a:t>photons, and so</a:t>
            </a:r>
            <a:r>
              <a:rPr sz="2400" spc="55" dirty="0">
                <a:latin typeface="Arial"/>
                <a:cs typeface="Arial"/>
              </a:rPr>
              <a:t> </a:t>
            </a:r>
            <a:r>
              <a:rPr sz="2400" spc="-10" dirty="0">
                <a:latin typeface="Arial"/>
                <a:cs typeface="Arial"/>
              </a:rPr>
              <a:t>on</a:t>
            </a:r>
            <a:endParaRPr sz="24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0980" y="282016"/>
            <a:ext cx="122682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L</a:t>
            </a:r>
            <a:r>
              <a:rPr sz="2800" b="1" spc="-20" dirty="0">
                <a:latin typeface="Arial" panose="020B0604020202020204" pitchFamily="34" charset="0"/>
                <a:cs typeface="Arial" panose="020B0604020202020204" pitchFamily="34" charset="0"/>
              </a:rPr>
              <a:t>A</a:t>
            </a:r>
            <a:r>
              <a:rPr sz="2800" b="1" spc="-5" dirty="0">
                <a:latin typeface="Arial" panose="020B0604020202020204" pitchFamily="34" charset="0"/>
                <a:cs typeface="Arial" panose="020B0604020202020204" pitchFamily="34" charset="0"/>
              </a:rPr>
              <a:t>S</a:t>
            </a:r>
            <a:r>
              <a:rPr sz="2800" b="1" spc="-20" dirty="0">
                <a:latin typeface="Arial" panose="020B0604020202020204" pitchFamily="34" charset="0"/>
                <a:cs typeface="Arial" panose="020B0604020202020204" pitchFamily="34" charset="0"/>
              </a:rPr>
              <a:t>E</a:t>
            </a:r>
            <a:r>
              <a:rPr sz="2800" b="1" spc="-5" dirty="0">
                <a:latin typeface="Arial" panose="020B0604020202020204" pitchFamily="34" charset="0"/>
                <a:cs typeface="Arial" panose="020B0604020202020204" pitchFamily="34" charset="0"/>
              </a:rPr>
              <a:t>R</a:t>
            </a:r>
            <a:endParaRPr sz="2800" b="1" dirty="0">
              <a:latin typeface="Arial" panose="020B0604020202020204" pitchFamily="34" charset="0"/>
              <a:cs typeface="Arial" panose="020B0604020202020204" pitchFamily="34" charset="0"/>
            </a:endParaRPr>
          </a:p>
        </p:txBody>
      </p:sp>
      <p:sp>
        <p:nvSpPr>
          <p:cNvPr id="3" name="object 3"/>
          <p:cNvSpPr/>
          <p:nvPr/>
        </p:nvSpPr>
        <p:spPr>
          <a:xfrm>
            <a:off x="139219" y="2393465"/>
            <a:ext cx="3799001" cy="332782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978528" y="1225041"/>
            <a:ext cx="5885815" cy="5513070"/>
          </a:xfrm>
          <a:prstGeom prst="rect">
            <a:avLst/>
          </a:prstGeom>
        </p:spPr>
        <p:txBody>
          <a:bodyPr vert="horz" wrap="square" lIns="0" tIns="12700" rIns="0" bIns="0" rtlCol="0">
            <a:spAutoFit/>
          </a:bodyPr>
          <a:lstStyle/>
          <a:p>
            <a:pPr marL="457200" indent="-342900">
              <a:lnSpc>
                <a:spcPct val="100000"/>
              </a:lnSpc>
              <a:spcBef>
                <a:spcPts val="100"/>
              </a:spcBef>
              <a:buChar char="•"/>
              <a:tabLst>
                <a:tab pos="456565" algn="l"/>
                <a:tab pos="457200" algn="l"/>
                <a:tab pos="1753870" algn="l"/>
                <a:tab pos="3017520" algn="l"/>
                <a:tab pos="3435350" algn="l"/>
                <a:tab pos="3952240" algn="l"/>
                <a:tab pos="5096510" algn="l"/>
              </a:tabLst>
            </a:pPr>
            <a:r>
              <a:rPr sz="2400" spc="-5" dirty="0">
                <a:latin typeface="Arial"/>
                <a:cs typeface="Arial"/>
              </a:rPr>
              <a:t>Electron	remains	</a:t>
            </a:r>
            <a:r>
              <a:rPr sz="2400" dirty="0">
                <a:latin typeface="Arial"/>
                <a:cs typeface="Arial"/>
              </a:rPr>
              <a:t>in	</a:t>
            </a:r>
            <a:r>
              <a:rPr sz="2400" spc="-5" dirty="0">
                <a:latin typeface="Arial"/>
                <a:cs typeface="Arial"/>
              </a:rPr>
              <a:t>an	excited	</a:t>
            </a:r>
            <a:r>
              <a:rPr sz="2400" dirty="0">
                <a:latin typeface="Arial"/>
                <a:cs typeface="Arial"/>
              </a:rPr>
              <a:t>state</a:t>
            </a:r>
            <a:endParaRPr sz="2400">
              <a:latin typeface="Arial"/>
              <a:cs typeface="Arial"/>
            </a:endParaRPr>
          </a:p>
          <a:p>
            <a:pPr marL="457200">
              <a:lnSpc>
                <a:spcPct val="100000"/>
              </a:lnSpc>
            </a:pPr>
            <a:r>
              <a:rPr sz="2400" dirty="0">
                <a:solidFill>
                  <a:srgbClr val="FF0000"/>
                </a:solidFill>
                <a:latin typeface="Arial"/>
                <a:cs typeface="Arial"/>
              </a:rPr>
              <a:t>~ </a:t>
            </a:r>
            <a:r>
              <a:rPr sz="2400" spc="-5" dirty="0">
                <a:solidFill>
                  <a:srgbClr val="FF0000"/>
                </a:solidFill>
                <a:latin typeface="Arial"/>
                <a:cs typeface="Arial"/>
              </a:rPr>
              <a:t>10</a:t>
            </a:r>
            <a:r>
              <a:rPr sz="2400" spc="-7" baseline="24305" dirty="0">
                <a:solidFill>
                  <a:srgbClr val="FF0000"/>
                </a:solidFill>
                <a:latin typeface="Arial"/>
                <a:cs typeface="Arial"/>
              </a:rPr>
              <a:t>-8</a:t>
            </a:r>
            <a:r>
              <a:rPr sz="2400" spc="15" baseline="24305" dirty="0">
                <a:solidFill>
                  <a:srgbClr val="FF0000"/>
                </a:solidFill>
                <a:latin typeface="Arial"/>
                <a:cs typeface="Arial"/>
              </a:rPr>
              <a:t> </a:t>
            </a:r>
            <a:r>
              <a:rPr sz="2400" dirty="0">
                <a:solidFill>
                  <a:srgbClr val="FF0000"/>
                </a:solidFill>
                <a:latin typeface="Arial"/>
                <a:cs typeface="Arial"/>
              </a:rPr>
              <a:t>s</a:t>
            </a:r>
            <a:endParaRPr sz="2400">
              <a:latin typeface="Arial"/>
              <a:cs typeface="Arial"/>
            </a:endParaRPr>
          </a:p>
          <a:p>
            <a:pPr marL="457200" marR="183515" indent="-342900">
              <a:lnSpc>
                <a:spcPct val="100000"/>
              </a:lnSpc>
              <a:buChar char="•"/>
              <a:tabLst>
                <a:tab pos="456565" algn="l"/>
                <a:tab pos="457200" algn="l"/>
              </a:tabLst>
            </a:pPr>
            <a:r>
              <a:rPr sz="2400" spc="-5" dirty="0">
                <a:latin typeface="Arial"/>
                <a:cs typeface="Arial"/>
              </a:rPr>
              <a:t>Thus </a:t>
            </a:r>
            <a:r>
              <a:rPr sz="2400" dirty="0">
                <a:latin typeface="Arial"/>
                <a:cs typeface="Arial"/>
              </a:rPr>
              <a:t>it is </a:t>
            </a:r>
            <a:r>
              <a:rPr sz="2400" spc="-10" dirty="0">
                <a:solidFill>
                  <a:srgbClr val="FF0000"/>
                </a:solidFill>
                <a:latin typeface="Arial"/>
                <a:cs typeface="Arial"/>
              </a:rPr>
              <a:t>difficult </a:t>
            </a:r>
            <a:r>
              <a:rPr sz="2400" dirty="0">
                <a:solidFill>
                  <a:srgbClr val="FF0000"/>
                </a:solidFill>
                <a:latin typeface="Arial"/>
                <a:cs typeface="Arial"/>
              </a:rPr>
              <a:t>to </a:t>
            </a:r>
            <a:r>
              <a:rPr sz="2400" spc="-5" dirty="0">
                <a:solidFill>
                  <a:srgbClr val="FF0000"/>
                </a:solidFill>
                <a:latin typeface="Arial"/>
                <a:cs typeface="Arial"/>
              </a:rPr>
              <a:t>keep </a:t>
            </a:r>
            <a:r>
              <a:rPr sz="2400" dirty="0">
                <a:solidFill>
                  <a:srgbClr val="FF0000"/>
                </a:solidFill>
                <a:latin typeface="Arial"/>
                <a:cs typeface="Arial"/>
              </a:rPr>
              <a:t>atoms </a:t>
            </a:r>
            <a:r>
              <a:rPr sz="2400" dirty="0">
                <a:latin typeface="Arial"/>
                <a:cs typeface="Arial"/>
              </a:rPr>
              <a:t>in  </a:t>
            </a:r>
            <a:r>
              <a:rPr sz="2400" spc="-5" dirty="0">
                <a:latin typeface="Arial"/>
                <a:cs typeface="Arial"/>
              </a:rPr>
              <a:t>excited </a:t>
            </a:r>
            <a:r>
              <a:rPr sz="2400" dirty="0">
                <a:latin typeface="Arial"/>
                <a:cs typeface="Arial"/>
              </a:rPr>
              <a:t>states </a:t>
            </a:r>
            <a:r>
              <a:rPr sz="2400" spc="-5" dirty="0">
                <a:latin typeface="Arial"/>
                <a:cs typeface="Arial"/>
              </a:rPr>
              <a:t>till </a:t>
            </a:r>
            <a:r>
              <a:rPr sz="2400" dirty="0">
                <a:latin typeface="Arial"/>
                <a:cs typeface="Arial"/>
              </a:rPr>
              <a:t>they </a:t>
            </a:r>
            <a:r>
              <a:rPr sz="2400" spc="-5" dirty="0">
                <a:latin typeface="Arial"/>
                <a:cs typeface="Arial"/>
              </a:rPr>
              <a:t>are </a:t>
            </a:r>
            <a:r>
              <a:rPr sz="2400" dirty="0">
                <a:latin typeface="Arial"/>
                <a:cs typeface="Arial"/>
              </a:rPr>
              <a:t>stimulated to  </a:t>
            </a:r>
            <a:r>
              <a:rPr sz="2400" spc="-5" dirty="0">
                <a:latin typeface="Arial"/>
                <a:cs typeface="Arial"/>
              </a:rPr>
              <a:t>radiate a</a:t>
            </a:r>
            <a:r>
              <a:rPr sz="2400" spc="10" dirty="0">
                <a:latin typeface="Arial"/>
                <a:cs typeface="Arial"/>
              </a:rPr>
              <a:t> </a:t>
            </a:r>
            <a:r>
              <a:rPr sz="2400" spc="-5" dirty="0">
                <a:latin typeface="Arial"/>
                <a:cs typeface="Arial"/>
              </a:rPr>
              <a:t>photon</a:t>
            </a:r>
            <a:endParaRPr sz="2400">
              <a:latin typeface="Arial"/>
              <a:cs typeface="Arial"/>
            </a:endParaRPr>
          </a:p>
          <a:p>
            <a:pPr marL="457200" marR="152400" indent="-342900">
              <a:lnSpc>
                <a:spcPct val="100000"/>
              </a:lnSpc>
              <a:buChar char="•"/>
              <a:tabLst>
                <a:tab pos="456565" algn="l"/>
                <a:tab pos="457200" algn="l"/>
              </a:tabLst>
            </a:pPr>
            <a:r>
              <a:rPr sz="2400" spc="-5" dirty="0">
                <a:latin typeface="Arial"/>
                <a:cs typeface="Arial"/>
              </a:rPr>
              <a:t>Excited </a:t>
            </a:r>
            <a:r>
              <a:rPr sz="2400" dirty="0">
                <a:latin typeface="Arial"/>
                <a:cs typeface="Arial"/>
              </a:rPr>
              <a:t>atom </a:t>
            </a:r>
            <a:r>
              <a:rPr sz="2400" spc="-5" dirty="0">
                <a:latin typeface="Arial"/>
                <a:cs typeface="Arial"/>
              </a:rPr>
              <a:t>is more likely </a:t>
            </a:r>
            <a:r>
              <a:rPr sz="2400" dirty="0">
                <a:latin typeface="Arial"/>
                <a:cs typeface="Arial"/>
              </a:rPr>
              <a:t>to </a:t>
            </a:r>
            <a:r>
              <a:rPr sz="2400" spc="-5" dirty="0">
                <a:solidFill>
                  <a:srgbClr val="FF0000"/>
                </a:solidFill>
                <a:latin typeface="Arial"/>
                <a:cs typeface="Arial"/>
              </a:rPr>
              <a:t>de-excite  spontaneously</a:t>
            </a:r>
            <a:endParaRPr sz="2400">
              <a:latin typeface="Arial"/>
              <a:cs typeface="Arial"/>
            </a:endParaRPr>
          </a:p>
          <a:p>
            <a:pPr marL="457200" marR="621665" indent="-342900">
              <a:lnSpc>
                <a:spcPct val="100000"/>
              </a:lnSpc>
              <a:spcBef>
                <a:spcPts val="5"/>
              </a:spcBef>
              <a:buChar char="•"/>
              <a:tabLst>
                <a:tab pos="456565" algn="l"/>
                <a:tab pos="457200" algn="l"/>
              </a:tabLst>
            </a:pPr>
            <a:r>
              <a:rPr sz="2400" spc="-5" dirty="0">
                <a:latin typeface="Arial"/>
                <a:cs typeface="Arial"/>
              </a:rPr>
              <a:t>Photons released through </a:t>
            </a:r>
            <a:r>
              <a:rPr sz="2400" spc="-5" dirty="0">
                <a:solidFill>
                  <a:srgbClr val="FF0000"/>
                </a:solidFill>
                <a:latin typeface="Arial"/>
                <a:cs typeface="Arial"/>
              </a:rPr>
              <a:t> spontaneous processes </a:t>
            </a:r>
            <a:r>
              <a:rPr sz="2400" spc="-5" dirty="0">
                <a:latin typeface="Arial"/>
                <a:cs typeface="Arial"/>
              </a:rPr>
              <a:t>emitted in </a:t>
            </a:r>
            <a:r>
              <a:rPr sz="2400" spc="-5" dirty="0">
                <a:solidFill>
                  <a:srgbClr val="FF0000"/>
                </a:solidFill>
                <a:latin typeface="Arial"/>
                <a:cs typeface="Arial"/>
              </a:rPr>
              <a:t> random directions </a:t>
            </a:r>
            <a:r>
              <a:rPr sz="2400" spc="-5" dirty="0">
                <a:latin typeface="Arial"/>
                <a:cs typeface="Arial"/>
              </a:rPr>
              <a:t>and </a:t>
            </a:r>
            <a:r>
              <a:rPr sz="2400" dirty="0">
                <a:solidFill>
                  <a:srgbClr val="FF0000"/>
                </a:solidFill>
                <a:latin typeface="Arial"/>
                <a:cs typeface="Arial"/>
              </a:rPr>
              <a:t>not </a:t>
            </a:r>
            <a:r>
              <a:rPr sz="2400" spc="-5" dirty="0">
                <a:solidFill>
                  <a:srgbClr val="FF0000"/>
                </a:solidFill>
                <a:latin typeface="Arial"/>
                <a:cs typeface="Arial"/>
              </a:rPr>
              <a:t>coherent  with incident</a:t>
            </a:r>
            <a:r>
              <a:rPr sz="2400" spc="30" dirty="0">
                <a:solidFill>
                  <a:srgbClr val="FF0000"/>
                </a:solidFill>
                <a:latin typeface="Arial"/>
                <a:cs typeface="Arial"/>
              </a:rPr>
              <a:t> </a:t>
            </a:r>
            <a:r>
              <a:rPr sz="2400" spc="-5" dirty="0">
                <a:solidFill>
                  <a:srgbClr val="FF0000"/>
                </a:solidFill>
                <a:latin typeface="Arial"/>
                <a:cs typeface="Arial"/>
              </a:rPr>
              <a:t>photon</a:t>
            </a:r>
            <a:endParaRPr sz="2400">
              <a:latin typeface="Arial"/>
              <a:cs typeface="Arial"/>
            </a:endParaRPr>
          </a:p>
          <a:p>
            <a:pPr marL="457200" marR="120650" indent="-342900" algn="just">
              <a:lnSpc>
                <a:spcPct val="100000"/>
              </a:lnSpc>
              <a:buChar char="•"/>
              <a:tabLst>
                <a:tab pos="457200" algn="l"/>
              </a:tabLst>
            </a:pPr>
            <a:r>
              <a:rPr sz="2400" spc="-5" dirty="0">
                <a:latin typeface="Arial"/>
                <a:cs typeface="Arial"/>
              </a:rPr>
              <a:t>Photons </a:t>
            </a:r>
            <a:r>
              <a:rPr sz="2400" dirty="0">
                <a:latin typeface="Arial"/>
                <a:cs typeface="Arial"/>
              </a:rPr>
              <a:t>incident </a:t>
            </a:r>
            <a:r>
              <a:rPr sz="2400" spc="-5" dirty="0">
                <a:latin typeface="Arial"/>
                <a:cs typeface="Arial"/>
              </a:rPr>
              <a:t>and generated </a:t>
            </a:r>
            <a:r>
              <a:rPr sz="2400" dirty="0">
                <a:latin typeface="Arial"/>
                <a:cs typeface="Arial"/>
              </a:rPr>
              <a:t>may  </a:t>
            </a:r>
            <a:r>
              <a:rPr sz="2400" spc="-5" dirty="0">
                <a:latin typeface="Arial"/>
                <a:cs typeface="Arial"/>
              </a:rPr>
              <a:t>be </a:t>
            </a:r>
            <a:r>
              <a:rPr sz="2400" dirty="0">
                <a:solidFill>
                  <a:srgbClr val="FF0000"/>
                </a:solidFill>
                <a:latin typeface="Arial"/>
                <a:cs typeface="Arial"/>
              </a:rPr>
              <a:t>absorbed </a:t>
            </a:r>
            <a:r>
              <a:rPr sz="2400" spc="-5" dirty="0">
                <a:solidFill>
                  <a:srgbClr val="FF0000"/>
                </a:solidFill>
                <a:latin typeface="Arial"/>
                <a:cs typeface="Arial"/>
              </a:rPr>
              <a:t>by </a:t>
            </a:r>
            <a:r>
              <a:rPr sz="2400" dirty="0">
                <a:solidFill>
                  <a:srgbClr val="FF0000"/>
                </a:solidFill>
                <a:latin typeface="Arial"/>
                <a:cs typeface="Arial"/>
              </a:rPr>
              <a:t>atoms </a:t>
            </a:r>
            <a:r>
              <a:rPr sz="2400" spc="-5" dirty="0">
                <a:solidFill>
                  <a:srgbClr val="FF0000"/>
                </a:solidFill>
                <a:latin typeface="Arial"/>
                <a:cs typeface="Arial"/>
              </a:rPr>
              <a:t>in </a:t>
            </a:r>
            <a:r>
              <a:rPr sz="2400" dirty="0">
                <a:solidFill>
                  <a:srgbClr val="FF0000"/>
                </a:solidFill>
                <a:latin typeface="Arial"/>
                <a:cs typeface="Arial"/>
              </a:rPr>
              <a:t>ground  states</a:t>
            </a:r>
            <a:r>
              <a:rPr sz="2400" dirty="0">
                <a:latin typeface="Arial"/>
                <a:cs typeface="Arial"/>
              </a:rPr>
              <a:t>, </a:t>
            </a:r>
            <a:r>
              <a:rPr sz="2400" spc="-5" dirty="0">
                <a:latin typeface="Arial"/>
                <a:cs typeface="Arial"/>
              </a:rPr>
              <a:t>leading </a:t>
            </a:r>
            <a:r>
              <a:rPr sz="2400" dirty="0">
                <a:latin typeface="Arial"/>
                <a:cs typeface="Arial"/>
              </a:rPr>
              <a:t>to </a:t>
            </a:r>
            <a:r>
              <a:rPr sz="2400" spc="-5" dirty="0">
                <a:solidFill>
                  <a:srgbClr val="FF0000"/>
                </a:solidFill>
                <a:latin typeface="Arial"/>
                <a:cs typeface="Arial"/>
              </a:rPr>
              <a:t>depletion in number  of photons</a:t>
            </a:r>
            <a:endParaRPr sz="24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4510" y="843280"/>
            <a:ext cx="5977890" cy="452120"/>
          </a:xfrm>
          <a:prstGeom prst="rect">
            <a:avLst/>
          </a:prstGeom>
        </p:spPr>
        <p:txBody>
          <a:bodyPr vert="horz" wrap="square" lIns="0" tIns="12065" rIns="0" bIns="0" rtlCol="0">
            <a:spAutoFit/>
          </a:bodyPr>
          <a:lstStyle/>
          <a:p>
            <a:pPr marL="12700">
              <a:lnSpc>
                <a:spcPct val="100000"/>
              </a:lnSpc>
              <a:spcBef>
                <a:spcPts val="95"/>
              </a:spcBef>
            </a:pPr>
            <a:r>
              <a:rPr sz="2800" b="1" dirty="0">
                <a:latin typeface="Arial" panose="020B0604020202020204" pitchFamily="34" charset="0"/>
                <a:cs typeface="Arial" panose="020B0604020202020204" pitchFamily="34" charset="0"/>
              </a:rPr>
              <a:t>Interaction </a:t>
            </a:r>
            <a:r>
              <a:rPr sz="2800" b="1" spc="-5" dirty="0">
                <a:latin typeface="Arial" panose="020B0604020202020204" pitchFamily="34" charset="0"/>
                <a:cs typeface="Arial" panose="020B0604020202020204" pitchFamily="34" charset="0"/>
              </a:rPr>
              <a:t>of Radiation with</a:t>
            </a:r>
            <a:r>
              <a:rPr sz="2800" b="1" spc="45"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Matter</a:t>
            </a:r>
            <a:endParaRPr sz="2800" b="1" dirty="0">
              <a:latin typeface="Arial" panose="020B0604020202020204" pitchFamily="34" charset="0"/>
              <a:cs typeface="Arial" panose="020B0604020202020204" pitchFamily="34" charset="0"/>
            </a:endParaRPr>
          </a:p>
        </p:txBody>
      </p:sp>
      <p:sp>
        <p:nvSpPr>
          <p:cNvPr id="3" name="object 3"/>
          <p:cNvSpPr txBox="1"/>
          <p:nvPr/>
        </p:nvSpPr>
        <p:spPr>
          <a:xfrm>
            <a:off x="78739" y="2440051"/>
            <a:ext cx="9469755" cy="756920"/>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 pos="808355" algn="l"/>
                <a:tab pos="1598930" algn="l"/>
                <a:tab pos="2070100" algn="l"/>
                <a:tab pos="3083560" algn="l"/>
                <a:tab pos="3705860" algn="l"/>
                <a:tab pos="4973955" algn="l"/>
                <a:tab pos="5358130" algn="l"/>
                <a:tab pos="6216015" algn="l"/>
                <a:tab pos="6736080" algn="l"/>
                <a:tab pos="7545070" algn="l"/>
                <a:tab pos="7930515" algn="l"/>
              </a:tabLst>
            </a:pPr>
            <a:r>
              <a:rPr sz="2400" spc="-270" dirty="0">
                <a:latin typeface="Arial"/>
                <a:cs typeface="Arial"/>
              </a:rPr>
              <a:t>T</a:t>
            </a:r>
            <a:r>
              <a:rPr sz="2400" dirty="0">
                <a:latin typeface="Arial"/>
                <a:cs typeface="Arial"/>
              </a:rPr>
              <a:t>o	</a:t>
            </a:r>
            <a:r>
              <a:rPr sz="2400" spc="-5" dirty="0">
                <a:latin typeface="Arial"/>
                <a:cs typeface="Arial"/>
              </a:rPr>
              <a:t>have</a:t>
            </a:r>
            <a:r>
              <a:rPr sz="2400" dirty="0">
                <a:latin typeface="Arial"/>
                <a:cs typeface="Arial"/>
              </a:rPr>
              <a:t>	a</a:t>
            </a:r>
            <a:r>
              <a:rPr sz="2400" spc="-5" dirty="0">
                <a:latin typeface="Arial"/>
                <a:cs typeface="Arial"/>
              </a:rPr>
              <a:t>n</a:t>
            </a:r>
            <a:r>
              <a:rPr sz="2400" dirty="0">
                <a:latin typeface="Arial"/>
                <a:cs typeface="Arial"/>
              </a:rPr>
              <a:t>	</a:t>
            </a:r>
            <a:r>
              <a:rPr sz="2400" spc="-5" dirty="0">
                <a:solidFill>
                  <a:srgbClr val="FF0000"/>
                </a:solidFill>
                <a:latin typeface="Arial"/>
                <a:cs typeface="Arial"/>
              </a:rPr>
              <a:t>i</a:t>
            </a:r>
            <a:r>
              <a:rPr sz="2400" spc="-15" dirty="0">
                <a:solidFill>
                  <a:srgbClr val="FF0000"/>
                </a:solidFill>
                <a:latin typeface="Arial"/>
                <a:cs typeface="Arial"/>
              </a:rPr>
              <a:t>n</a:t>
            </a:r>
            <a:r>
              <a:rPr sz="2400" spc="5" dirty="0">
                <a:solidFill>
                  <a:srgbClr val="FF0000"/>
                </a:solidFill>
                <a:latin typeface="Arial"/>
                <a:cs typeface="Arial"/>
              </a:rPr>
              <a:t>s</a:t>
            </a:r>
            <a:r>
              <a:rPr sz="2400" spc="-5" dirty="0">
                <a:solidFill>
                  <a:srgbClr val="FF0000"/>
                </a:solidFill>
                <a:latin typeface="Arial"/>
                <a:cs typeface="Arial"/>
              </a:rPr>
              <a:t>ight</a:t>
            </a:r>
            <a:r>
              <a:rPr sz="2400" dirty="0">
                <a:solidFill>
                  <a:srgbClr val="FF0000"/>
                </a:solidFill>
                <a:latin typeface="Arial"/>
                <a:cs typeface="Arial"/>
              </a:rPr>
              <a:t>	</a:t>
            </a:r>
            <a:r>
              <a:rPr sz="2400" spc="-5" dirty="0">
                <a:solidFill>
                  <a:srgbClr val="FF0000"/>
                </a:solidFill>
                <a:latin typeface="Arial"/>
                <a:cs typeface="Arial"/>
              </a:rPr>
              <a:t>i</a:t>
            </a:r>
            <a:r>
              <a:rPr sz="2400" spc="-15" dirty="0">
                <a:solidFill>
                  <a:srgbClr val="FF0000"/>
                </a:solidFill>
                <a:latin typeface="Arial"/>
                <a:cs typeface="Arial"/>
              </a:rPr>
              <a:t>n</a:t>
            </a:r>
            <a:r>
              <a:rPr sz="2400" dirty="0">
                <a:solidFill>
                  <a:srgbClr val="FF0000"/>
                </a:solidFill>
                <a:latin typeface="Arial"/>
                <a:cs typeface="Arial"/>
              </a:rPr>
              <a:t>to	</a:t>
            </a:r>
            <a:r>
              <a:rPr sz="2400" spc="-5" dirty="0">
                <a:solidFill>
                  <a:srgbClr val="FF0000"/>
                </a:solidFill>
                <a:latin typeface="Arial"/>
                <a:cs typeface="Arial"/>
              </a:rPr>
              <a:t>principle</a:t>
            </a:r>
            <a:r>
              <a:rPr sz="2400" dirty="0">
                <a:solidFill>
                  <a:srgbClr val="FF0000"/>
                </a:solidFill>
                <a:latin typeface="Arial"/>
                <a:cs typeface="Arial"/>
              </a:rPr>
              <a:t>	</a:t>
            </a:r>
            <a:r>
              <a:rPr sz="2400" spc="-5" dirty="0">
                <a:solidFill>
                  <a:srgbClr val="FF0000"/>
                </a:solidFill>
                <a:latin typeface="Arial"/>
                <a:cs typeface="Arial"/>
              </a:rPr>
              <a:t>o</a:t>
            </a:r>
            <a:r>
              <a:rPr sz="2400" dirty="0">
                <a:solidFill>
                  <a:srgbClr val="FF0000"/>
                </a:solidFill>
                <a:latin typeface="Arial"/>
                <a:cs typeface="Arial"/>
              </a:rPr>
              <a:t>f	</a:t>
            </a:r>
            <a:r>
              <a:rPr sz="2400" spc="-5" dirty="0">
                <a:solidFill>
                  <a:srgbClr val="FF0000"/>
                </a:solidFill>
                <a:latin typeface="Arial"/>
                <a:cs typeface="Arial"/>
              </a:rPr>
              <a:t>l</a:t>
            </a:r>
            <a:r>
              <a:rPr sz="2400" spc="-15" dirty="0">
                <a:solidFill>
                  <a:srgbClr val="FF0000"/>
                </a:solidFill>
                <a:latin typeface="Arial"/>
                <a:cs typeface="Arial"/>
              </a:rPr>
              <a:t>a</a:t>
            </a:r>
            <a:r>
              <a:rPr sz="2400" spc="-5" dirty="0">
                <a:solidFill>
                  <a:srgbClr val="FF0000"/>
                </a:solidFill>
                <a:latin typeface="Arial"/>
                <a:cs typeface="Arial"/>
              </a:rPr>
              <a:t>se</a:t>
            </a:r>
            <a:r>
              <a:rPr sz="2400" spc="-130" dirty="0">
                <a:solidFill>
                  <a:srgbClr val="FF0000"/>
                </a:solidFill>
                <a:latin typeface="Arial"/>
                <a:cs typeface="Arial"/>
              </a:rPr>
              <a:t>r</a:t>
            </a:r>
            <a:r>
              <a:rPr sz="2400" dirty="0">
                <a:latin typeface="Arial"/>
                <a:cs typeface="Arial"/>
              </a:rPr>
              <a:t>,	</a:t>
            </a:r>
            <a:r>
              <a:rPr sz="2400" spc="-10" dirty="0">
                <a:latin typeface="Arial"/>
                <a:cs typeface="Arial"/>
              </a:rPr>
              <a:t>w</a:t>
            </a:r>
            <a:r>
              <a:rPr sz="2400" spc="-5" dirty="0">
                <a:latin typeface="Arial"/>
                <a:cs typeface="Arial"/>
              </a:rPr>
              <a:t>e</a:t>
            </a:r>
            <a:r>
              <a:rPr sz="2400" dirty="0">
                <a:latin typeface="Arial"/>
                <a:cs typeface="Arial"/>
              </a:rPr>
              <a:t>	</a:t>
            </a:r>
            <a:r>
              <a:rPr sz="2400" spc="-5" dirty="0">
                <a:latin typeface="Arial"/>
                <a:cs typeface="Arial"/>
              </a:rPr>
              <a:t>need</a:t>
            </a:r>
            <a:r>
              <a:rPr sz="2400" dirty="0">
                <a:latin typeface="Arial"/>
                <a:cs typeface="Arial"/>
              </a:rPr>
              <a:t>	to	</a:t>
            </a:r>
            <a:r>
              <a:rPr sz="2400" spc="-5" dirty="0">
                <a:latin typeface="Arial"/>
                <a:cs typeface="Arial"/>
              </a:rPr>
              <a:t>understand  the way </a:t>
            </a:r>
            <a:r>
              <a:rPr sz="2400" spc="-5" dirty="0">
                <a:solidFill>
                  <a:srgbClr val="FF0000"/>
                </a:solidFill>
                <a:latin typeface="Arial"/>
                <a:cs typeface="Arial"/>
              </a:rPr>
              <a:t>radiation field interacts with</a:t>
            </a:r>
            <a:r>
              <a:rPr sz="2400" spc="80" dirty="0">
                <a:solidFill>
                  <a:srgbClr val="FF0000"/>
                </a:solidFill>
                <a:latin typeface="Arial"/>
                <a:cs typeface="Arial"/>
              </a:rPr>
              <a:t> </a:t>
            </a:r>
            <a:r>
              <a:rPr sz="2400" dirty="0">
                <a:solidFill>
                  <a:srgbClr val="FF0000"/>
                </a:solidFill>
                <a:latin typeface="Arial"/>
                <a:cs typeface="Arial"/>
              </a:rPr>
              <a:t>matter</a:t>
            </a:r>
            <a:endParaRPr sz="2400" dirty="0">
              <a:latin typeface="Arial"/>
              <a:cs typeface="Arial"/>
            </a:endParaRPr>
          </a:p>
        </p:txBody>
      </p:sp>
      <p:sp>
        <p:nvSpPr>
          <p:cNvPr id="4" name="object 4"/>
          <p:cNvSpPr txBox="1"/>
          <p:nvPr/>
        </p:nvSpPr>
        <p:spPr>
          <a:xfrm>
            <a:off x="78739" y="3537584"/>
            <a:ext cx="1546225" cy="391160"/>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 pos="871855" algn="l"/>
              </a:tabLst>
            </a:pPr>
            <a:r>
              <a:rPr sz="2400" dirty="0">
                <a:latin typeface="Arial"/>
                <a:cs typeface="Arial"/>
              </a:rPr>
              <a:t>In	</a:t>
            </a:r>
            <a:r>
              <a:rPr sz="2400" spc="-5" dirty="0">
                <a:latin typeface="Arial"/>
                <a:cs typeface="Arial"/>
              </a:rPr>
              <a:t>early</a:t>
            </a:r>
            <a:endParaRPr sz="2400">
              <a:latin typeface="Arial"/>
              <a:cs typeface="Arial"/>
            </a:endParaRPr>
          </a:p>
        </p:txBody>
      </p:sp>
      <p:sp>
        <p:nvSpPr>
          <p:cNvPr id="5" name="object 5"/>
          <p:cNvSpPr txBox="1"/>
          <p:nvPr/>
        </p:nvSpPr>
        <p:spPr>
          <a:xfrm>
            <a:off x="1833626" y="3446145"/>
            <a:ext cx="584200" cy="391160"/>
          </a:xfrm>
          <a:prstGeom prst="rect">
            <a:avLst/>
          </a:prstGeom>
        </p:spPr>
        <p:txBody>
          <a:bodyPr vert="horz" wrap="square" lIns="0" tIns="12700" rIns="0" bIns="0" rtlCol="0">
            <a:spAutoFit/>
          </a:bodyPr>
          <a:lstStyle/>
          <a:p>
            <a:pPr marL="38100">
              <a:lnSpc>
                <a:spcPct val="100000"/>
              </a:lnSpc>
              <a:spcBef>
                <a:spcPts val="100"/>
              </a:spcBef>
            </a:pPr>
            <a:r>
              <a:rPr sz="3600" spc="-7" baseline="-16203" dirty="0">
                <a:latin typeface="Arial"/>
                <a:cs typeface="Arial"/>
              </a:rPr>
              <a:t>20</a:t>
            </a:r>
            <a:r>
              <a:rPr sz="1600" spc="-5" dirty="0">
                <a:latin typeface="Arial"/>
                <a:cs typeface="Arial"/>
              </a:rPr>
              <a:t>th</a:t>
            </a:r>
            <a:endParaRPr sz="1600">
              <a:latin typeface="Arial"/>
              <a:cs typeface="Arial"/>
            </a:endParaRPr>
          </a:p>
        </p:txBody>
      </p:sp>
      <p:sp>
        <p:nvSpPr>
          <p:cNvPr id="6" name="object 6"/>
          <p:cNvSpPr txBox="1"/>
          <p:nvPr/>
        </p:nvSpPr>
        <p:spPr>
          <a:xfrm>
            <a:off x="2628645" y="3537584"/>
            <a:ext cx="6920230" cy="391160"/>
          </a:xfrm>
          <a:prstGeom prst="rect">
            <a:avLst/>
          </a:prstGeom>
        </p:spPr>
        <p:txBody>
          <a:bodyPr vert="horz" wrap="square" lIns="0" tIns="12700" rIns="0" bIns="0" rtlCol="0">
            <a:spAutoFit/>
          </a:bodyPr>
          <a:lstStyle/>
          <a:p>
            <a:pPr marL="12700">
              <a:lnSpc>
                <a:spcPct val="100000"/>
              </a:lnSpc>
              <a:spcBef>
                <a:spcPts val="100"/>
              </a:spcBef>
              <a:tabLst>
                <a:tab pos="1337310" algn="l"/>
                <a:tab pos="2512060" algn="l"/>
                <a:tab pos="4215130" algn="l"/>
                <a:tab pos="5323205" algn="l"/>
                <a:tab pos="5840095" algn="l"/>
              </a:tabLst>
            </a:pPr>
            <a:r>
              <a:rPr sz="2400" spc="-25" dirty="0">
                <a:latin typeface="Arial"/>
                <a:cs typeface="Arial"/>
              </a:rPr>
              <a:t>century,	</a:t>
            </a:r>
            <a:r>
              <a:rPr sz="2400" spc="-5" dirty="0">
                <a:solidFill>
                  <a:srgbClr val="FF0000"/>
                </a:solidFill>
                <a:latin typeface="Arial"/>
                <a:cs typeface="Arial"/>
              </a:rPr>
              <a:t>Planck	</a:t>
            </a:r>
            <a:r>
              <a:rPr sz="2400" spc="-5" dirty="0">
                <a:latin typeface="Arial"/>
                <a:cs typeface="Arial"/>
              </a:rPr>
              <a:t>formulated	</a:t>
            </a:r>
            <a:r>
              <a:rPr sz="2400" spc="-5" dirty="0">
                <a:solidFill>
                  <a:srgbClr val="FF0000"/>
                </a:solidFill>
                <a:latin typeface="Arial"/>
                <a:cs typeface="Arial"/>
              </a:rPr>
              <a:t>theory	of	spectral</a:t>
            </a:r>
            <a:endParaRPr sz="2400">
              <a:latin typeface="Arial"/>
              <a:cs typeface="Arial"/>
            </a:endParaRPr>
          </a:p>
        </p:txBody>
      </p:sp>
      <p:sp>
        <p:nvSpPr>
          <p:cNvPr id="7" name="object 7"/>
          <p:cNvSpPr txBox="1"/>
          <p:nvPr/>
        </p:nvSpPr>
        <p:spPr>
          <a:xfrm>
            <a:off x="78739" y="3903345"/>
            <a:ext cx="9469755" cy="1489075"/>
          </a:xfrm>
          <a:prstGeom prst="rect">
            <a:avLst/>
          </a:prstGeom>
        </p:spPr>
        <p:txBody>
          <a:bodyPr vert="horz" wrap="square" lIns="0" tIns="12700" rIns="0" bIns="0" rtlCol="0">
            <a:spAutoFit/>
          </a:bodyPr>
          <a:lstStyle/>
          <a:p>
            <a:pPr marL="355600">
              <a:lnSpc>
                <a:spcPct val="100000"/>
              </a:lnSpc>
              <a:spcBef>
                <a:spcPts val="100"/>
              </a:spcBef>
            </a:pPr>
            <a:r>
              <a:rPr sz="2400" spc="-5" dirty="0">
                <a:solidFill>
                  <a:srgbClr val="FF0000"/>
                </a:solidFill>
                <a:latin typeface="Arial"/>
                <a:cs typeface="Arial"/>
              </a:rPr>
              <a:t>distribution of </a:t>
            </a:r>
            <a:r>
              <a:rPr sz="2400" dirty="0">
                <a:solidFill>
                  <a:srgbClr val="FF0000"/>
                </a:solidFill>
                <a:latin typeface="Arial"/>
                <a:cs typeface="Arial"/>
              </a:rPr>
              <a:t>thermal</a:t>
            </a:r>
            <a:r>
              <a:rPr sz="2400" spc="25" dirty="0">
                <a:solidFill>
                  <a:srgbClr val="FF0000"/>
                </a:solidFill>
                <a:latin typeface="Arial"/>
                <a:cs typeface="Arial"/>
              </a:rPr>
              <a:t> </a:t>
            </a:r>
            <a:r>
              <a:rPr sz="2400" spc="-5" dirty="0">
                <a:solidFill>
                  <a:srgbClr val="FF0000"/>
                </a:solidFill>
                <a:latin typeface="Arial"/>
                <a:cs typeface="Arial"/>
              </a:rPr>
              <a:t>radiation</a:t>
            </a:r>
            <a:endParaRPr sz="2400" dirty="0">
              <a:latin typeface="Arial"/>
              <a:cs typeface="Arial"/>
            </a:endParaRPr>
          </a:p>
          <a:p>
            <a:pPr>
              <a:lnSpc>
                <a:spcPct val="100000"/>
              </a:lnSpc>
              <a:spcBef>
                <a:spcPts val="5"/>
              </a:spcBef>
            </a:pPr>
            <a:endParaRPr sz="2500" dirty="0">
              <a:latin typeface="Arial"/>
              <a:cs typeface="Arial"/>
            </a:endParaRPr>
          </a:p>
          <a:p>
            <a:pPr marL="342265" marR="5080" indent="-342265" algn="r">
              <a:lnSpc>
                <a:spcPct val="100000"/>
              </a:lnSpc>
              <a:buChar char="•"/>
              <a:tabLst>
                <a:tab pos="342265" algn="l"/>
                <a:tab pos="342900" algn="l"/>
              </a:tabLst>
            </a:pPr>
            <a:r>
              <a:rPr sz="2400" spc="-5" dirty="0">
                <a:solidFill>
                  <a:srgbClr val="FF0000"/>
                </a:solidFill>
                <a:latin typeface="Arial"/>
                <a:cs typeface="Arial"/>
              </a:rPr>
              <a:t>Einstein</a:t>
            </a:r>
            <a:r>
              <a:rPr sz="2400" spc="-5" dirty="0">
                <a:latin typeface="Arial"/>
                <a:cs typeface="Arial"/>
              </a:rPr>
              <a:t>, by combining </a:t>
            </a:r>
            <a:r>
              <a:rPr sz="2400" b="1" spc="-5" dirty="0">
                <a:solidFill>
                  <a:srgbClr val="FF0000"/>
                </a:solidFill>
                <a:latin typeface="Arial"/>
                <a:cs typeface="Arial"/>
              </a:rPr>
              <a:t>Planck's </a:t>
            </a:r>
            <a:r>
              <a:rPr sz="2400" b="1" dirty="0">
                <a:solidFill>
                  <a:srgbClr val="FF0000"/>
                </a:solidFill>
                <a:latin typeface="Arial"/>
                <a:cs typeface="Arial"/>
              </a:rPr>
              <a:t>theory </a:t>
            </a:r>
            <a:r>
              <a:rPr sz="2400" b="1" spc="-5" dirty="0">
                <a:solidFill>
                  <a:srgbClr val="FF0000"/>
                </a:solidFill>
                <a:latin typeface="Arial"/>
                <a:cs typeface="Arial"/>
              </a:rPr>
              <a:t>and Boltzmann</a:t>
            </a:r>
            <a:r>
              <a:rPr sz="2400" b="1" spc="515" dirty="0">
                <a:solidFill>
                  <a:srgbClr val="FF0000"/>
                </a:solidFill>
                <a:latin typeface="Arial"/>
                <a:cs typeface="Arial"/>
              </a:rPr>
              <a:t> </a:t>
            </a:r>
            <a:r>
              <a:rPr sz="2400" b="1" spc="-5" dirty="0">
                <a:solidFill>
                  <a:srgbClr val="FF0000"/>
                </a:solidFill>
                <a:latin typeface="Arial"/>
                <a:cs typeface="Arial"/>
              </a:rPr>
              <a:t>statistics</a:t>
            </a:r>
            <a:endParaRPr sz="2400" dirty="0">
              <a:latin typeface="Arial"/>
              <a:cs typeface="Arial"/>
            </a:endParaRPr>
          </a:p>
          <a:p>
            <a:pPr marR="87630" algn="r">
              <a:lnSpc>
                <a:spcPct val="100000"/>
              </a:lnSpc>
            </a:pPr>
            <a:r>
              <a:rPr sz="2400" spc="-5" dirty="0">
                <a:latin typeface="Arial"/>
                <a:cs typeface="Arial"/>
              </a:rPr>
              <a:t>gave </a:t>
            </a:r>
            <a:r>
              <a:rPr sz="2400" spc="-5" dirty="0">
                <a:solidFill>
                  <a:srgbClr val="FF0000"/>
                </a:solidFill>
                <a:latin typeface="Arial"/>
                <a:cs typeface="Arial"/>
              </a:rPr>
              <a:t>a theory of stimulated emission </a:t>
            </a:r>
            <a:r>
              <a:rPr sz="2400" dirty="0">
                <a:latin typeface="Arial"/>
                <a:cs typeface="Arial"/>
              </a:rPr>
              <a:t>- </a:t>
            </a:r>
            <a:r>
              <a:rPr sz="2400" spc="-5" dirty="0">
                <a:latin typeface="Arial"/>
                <a:cs typeface="Arial"/>
              </a:rPr>
              <a:t>governing principle of</a:t>
            </a:r>
            <a:r>
              <a:rPr sz="2400" spc="235" dirty="0">
                <a:latin typeface="Arial"/>
                <a:cs typeface="Arial"/>
              </a:rPr>
              <a:t> </a:t>
            </a:r>
            <a:r>
              <a:rPr sz="2400" spc="-5" dirty="0">
                <a:latin typeface="Arial"/>
                <a:cs typeface="Arial"/>
              </a:rPr>
              <a:t>lasers</a:t>
            </a:r>
            <a:endParaRPr sz="24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7500" y="282016"/>
            <a:ext cx="354330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Blackbody</a:t>
            </a:r>
            <a:r>
              <a:rPr sz="2800" b="1" spc="-15"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Radiation</a:t>
            </a:r>
            <a:endParaRPr sz="2800" b="1" dirty="0">
              <a:latin typeface="Arial" panose="020B0604020202020204" pitchFamily="34" charset="0"/>
              <a:cs typeface="Arial" panose="020B0604020202020204" pitchFamily="34" charset="0"/>
            </a:endParaRPr>
          </a:p>
        </p:txBody>
      </p:sp>
      <p:sp>
        <p:nvSpPr>
          <p:cNvPr id="3" name="object 3"/>
          <p:cNvSpPr txBox="1"/>
          <p:nvPr/>
        </p:nvSpPr>
        <p:spPr>
          <a:xfrm>
            <a:off x="278384" y="1225041"/>
            <a:ext cx="9471660" cy="3317875"/>
          </a:xfrm>
          <a:prstGeom prst="rect">
            <a:avLst/>
          </a:prstGeom>
        </p:spPr>
        <p:txBody>
          <a:bodyPr vert="horz" wrap="square" lIns="0" tIns="12700" rIns="0" bIns="0" rtlCol="0">
            <a:spAutoFit/>
          </a:bodyPr>
          <a:lstStyle/>
          <a:p>
            <a:pPr marL="355600" marR="5080" indent="-343535" algn="just">
              <a:lnSpc>
                <a:spcPct val="100000"/>
              </a:lnSpc>
              <a:spcBef>
                <a:spcPts val="100"/>
              </a:spcBef>
              <a:buChar char="•"/>
              <a:tabLst>
                <a:tab pos="356235" algn="l"/>
              </a:tabLst>
            </a:pPr>
            <a:r>
              <a:rPr sz="2400" dirty="0">
                <a:latin typeface="Arial"/>
                <a:cs typeface="Arial"/>
              </a:rPr>
              <a:t>Planck's </a:t>
            </a:r>
            <a:r>
              <a:rPr sz="2400" spc="-5" dirty="0">
                <a:latin typeface="Arial"/>
                <a:cs typeface="Arial"/>
              </a:rPr>
              <a:t>formula </a:t>
            </a:r>
            <a:r>
              <a:rPr sz="2400" dirty="0">
                <a:latin typeface="Arial"/>
                <a:cs typeface="Arial"/>
              </a:rPr>
              <a:t>gives </a:t>
            </a:r>
            <a:r>
              <a:rPr sz="2400" spc="-5" dirty="0">
                <a:latin typeface="Arial"/>
                <a:cs typeface="Arial"/>
              </a:rPr>
              <a:t>radiation of radiant intensity when  electromagnetic radiation </a:t>
            </a:r>
            <a:r>
              <a:rPr sz="2400" dirty="0">
                <a:latin typeface="Arial"/>
                <a:cs typeface="Arial"/>
              </a:rPr>
              <a:t>confined to </a:t>
            </a:r>
            <a:r>
              <a:rPr sz="2400" spc="-5" dirty="0">
                <a:latin typeface="Arial"/>
                <a:cs typeface="Arial"/>
              </a:rPr>
              <a:t>an isothermal </a:t>
            </a:r>
            <a:r>
              <a:rPr sz="2400" dirty="0">
                <a:latin typeface="Arial"/>
                <a:cs typeface="Arial"/>
              </a:rPr>
              <a:t>cavity - </a:t>
            </a:r>
            <a:r>
              <a:rPr sz="2400" spc="-5" dirty="0">
                <a:latin typeface="Arial"/>
                <a:cs typeface="Arial"/>
              </a:rPr>
              <a:t>known  as </a:t>
            </a:r>
            <a:r>
              <a:rPr sz="2400" b="1" spc="-5" dirty="0">
                <a:solidFill>
                  <a:srgbClr val="C00000"/>
                </a:solidFill>
                <a:latin typeface="Arial"/>
                <a:cs typeface="Arial"/>
              </a:rPr>
              <a:t>blackbody</a:t>
            </a:r>
            <a:endParaRPr sz="2400">
              <a:latin typeface="Arial"/>
              <a:cs typeface="Arial"/>
            </a:endParaRPr>
          </a:p>
          <a:p>
            <a:pPr marL="355600" marR="6350" indent="-343535" algn="just">
              <a:lnSpc>
                <a:spcPct val="100000"/>
              </a:lnSpc>
              <a:buChar char="•"/>
              <a:tabLst>
                <a:tab pos="356235" algn="l"/>
              </a:tabLst>
            </a:pPr>
            <a:r>
              <a:rPr sz="2400" dirty="0">
                <a:latin typeface="Arial"/>
                <a:cs typeface="Arial"/>
              </a:rPr>
              <a:t>In </a:t>
            </a:r>
            <a:r>
              <a:rPr sz="2400" spc="-5" dirty="0">
                <a:solidFill>
                  <a:srgbClr val="FF0000"/>
                </a:solidFill>
                <a:latin typeface="Arial"/>
                <a:cs typeface="Arial"/>
              </a:rPr>
              <a:t>classical physics</a:t>
            </a:r>
            <a:r>
              <a:rPr sz="2400" spc="-5" dirty="0">
                <a:latin typeface="Arial"/>
                <a:cs typeface="Arial"/>
              </a:rPr>
              <a:t>, radiation is considered as waves which </a:t>
            </a:r>
            <a:r>
              <a:rPr sz="2400" dirty="0">
                <a:latin typeface="Arial"/>
                <a:cs typeface="Arial"/>
              </a:rPr>
              <a:t>form  </a:t>
            </a:r>
            <a:r>
              <a:rPr sz="2400" spc="-5" dirty="0">
                <a:latin typeface="Arial"/>
                <a:cs typeface="Arial"/>
              </a:rPr>
              <a:t>standing wave pattern in </a:t>
            </a:r>
            <a:r>
              <a:rPr sz="2400" dirty="0">
                <a:latin typeface="Arial"/>
                <a:cs typeface="Arial"/>
              </a:rPr>
              <a:t>cavity </a:t>
            </a:r>
            <a:r>
              <a:rPr sz="2400" spc="-5" dirty="0">
                <a:latin typeface="Arial"/>
                <a:cs typeface="Arial"/>
              </a:rPr>
              <a:t>with nodes at</a:t>
            </a:r>
            <a:r>
              <a:rPr sz="2400" spc="75" dirty="0">
                <a:latin typeface="Arial"/>
                <a:cs typeface="Arial"/>
              </a:rPr>
              <a:t> </a:t>
            </a:r>
            <a:r>
              <a:rPr sz="2400" spc="-5" dirty="0">
                <a:latin typeface="Arial"/>
                <a:cs typeface="Arial"/>
              </a:rPr>
              <a:t>walls</a:t>
            </a:r>
            <a:endParaRPr sz="2400">
              <a:latin typeface="Arial"/>
              <a:cs typeface="Arial"/>
            </a:endParaRPr>
          </a:p>
          <a:p>
            <a:pPr marL="355600" marR="5080" indent="-343535" algn="just">
              <a:lnSpc>
                <a:spcPts val="2880"/>
              </a:lnSpc>
              <a:spcBef>
                <a:spcPts val="85"/>
              </a:spcBef>
              <a:buChar char="•"/>
              <a:tabLst>
                <a:tab pos="356235" algn="l"/>
              </a:tabLst>
            </a:pPr>
            <a:r>
              <a:rPr sz="2400" dirty="0">
                <a:solidFill>
                  <a:srgbClr val="FF0000"/>
                </a:solidFill>
                <a:latin typeface="Arial"/>
                <a:cs typeface="Arial"/>
              </a:rPr>
              <a:t>Classical </a:t>
            </a:r>
            <a:r>
              <a:rPr sz="2400" spc="-5" dirty="0">
                <a:solidFill>
                  <a:srgbClr val="FF0000"/>
                </a:solidFill>
                <a:latin typeface="Arial"/>
                <a:cs typeface="Arial"/>
              </a:rPr>
              <a:t>formula </a:t>
            </a:r>
            <a:r>
              <a:rPr sz="2400" dirty="0">
                <a:solidFill>
                  <a:srgbClr val="FF0000"/>
                </a:solidFill>
                <a:latin typeface="Arial"/>
                <a:cs typeface="Arial"/>
              </a:rPr>
              <a:t>for </a:t>
            </a:r>
            <a:r>
              <a:rPr sz="2400" spc="-5" dirty="0">
                <a:solidFill>
                  <a:srgbClr val="FF0000"/>
                </a:solidFill>
                <a:latin typeface="Arial"/>
                <a:cs typeface="Arial"/>
              </a:rPr>
              <a:t>radiant </a:t>
            </a:r>
            <a:r>
              <a:rPr sz="2400" dirty="0">
                <a:solidFill>
                  <a:srgbClr val="FF0000"/>
                </a:solidFill>
                <a:latin typeface="Arial"/>
                <a:cs typeface="Arial"/>
              </a:rPr>
              <a:t>energy </a:t>
            </a:r>
            <a:r>
              <a:rPr sz="2400" spc="-5" dirty="0">
                <a:solidFill>
                  <a:srgbClr val="FF0000"/>
                </a:solidFill>
                <a:latin typeface="Arial"/>
                <a:cs typeface="Arial"/>
              </a:rPr>
              <a:t>density </a:t>
            </a:r>
            <a:r>
              <a:rPr sz="2400" i="1" spc="15" dirty="0">
                <a:solidFill>
                  <a:srgbClr val="FF0000"/>
                </a:solidFill>
                <a:latin typeface="Times New Roman"/>
                <a:cs typeface="Times New Roman"/>
              </a:rPr>
              <a:t>u(</a:t>
            </a:r>
            <a:r>
              <a:rPr sz="2500" i="1" spc="15" dirty="0">
                <a:solidFill>
                  <a:srgbClr val="FF0000"/>
                </a:solidFill>
                <a:latin typeface="Symbol"/>
                <a:cs typeface="Symbol"/>
              </a:rPr>
              <a:t></a:t>
            </a:r>
            <a:r>
              <a:rPr sz="2400" i="1" spc="15" dirty="0">
                <a:solidFill>
                  <a:srgbClr val="FF0000"/>
                </a:solidFill>
                <a:latin typeface="Times New Roman"/>
                <a:cs typeface="Times New Roman"/>
              </a:rPr>
              <a:t>) </a:t>
            </a:r>
            <a:r>
              <a:rPr sz="2400" spc="-5" dirty="0">
                <a:latin typeface="Arial"/>
                <a:cs typeface="Arial"/>
              </a:rPr>
              <a:t>at frequency </a:t>
            </a:r>
            <a:r>
              <a:rPr sz="2500" i="1" spc="75" dirty="0">
                <a:latin typeface="Symbol"/>
                <a:cs typeface="Symbol"/>
              </a:rPr>
              <a:t></a:t>
            </a:r>
            <a:r>
              <a:rPr sz="2500" i="1" spc="75" dirty="0">
                <a:latin typeface="Times New Roman"/>
                <a:cs typeface="Times New Roman"/>
              </a:rPr>
              <a:t> </a:t>
            </a:r>
            <a:r>
              <a:rPr sz="2400" dirty="0">
                <a:latin typeface="Arial"/>
                <a:cs typeface="Arial"/>
              </a:rPr>
              <a:t>in  </a:t>
            </a:r>
            <a:r>
              <a:rPr sz="2400" spc="-5" dirty="0">
                <a:latin typeface="Arial"/>
                <a:cs typeface="Arial"/>
              </a:rPr>
              <a:t>energy </a:t>
            </a:r>
            <a:r>
              <a:rPr sz="2400" dirty="0">
                <a:latin typeface="Arial"/>
                <a:cs typeface="Arial"/>
              </a:rPr>
              <a:t>interval to </a:t>
            </a:r>
            <a:r>
              <a:rPr sz="2400" spc="40" dirty="0">
                <a:latin typeface="Arial"/>
                <a:cs typeface="Arial"/>
              </a:rPr>
              <a:t>(</a:t>
            </a:r>
            <a:r>
              <a:rPr sz="2500" i="1" spc="40" dirty="0">
                <a:latin typeface="Symbol"/>
                <a:cs typeface="Symbol"/>
              </a:rPr>
              <a:t></a:t>
            </a:r>
            <a:r>
              <a:rPr sz="2500" i="1" spc="40" dirty="0">
                <a:latin typeface="Times New Roman"/>
                <a:cs typeface="Times New Roman"/>
              </a:rPr>
              <a:t> </a:t>
            </a:r>
            <a:r>
              <a:rPr sz="2400" i="1" dirty="0">
                <a:latin typeface="Times New Roman"/>
                <a:cs typeface="Times New Roman"/>
              </a:rPr>
              <a:t>+ </a:t>
            </a:r>
            <a:r>
              <a:rPr sz="2400" i="1" spc="35" dirty="0">
                <a:latin typeface="Times New Roman"/>
                <a:cs typeface="Times New Roman"/>
              </a:rPr>
              <a:t>d</a:t>
            </a:r>
            <a:r>
              <a:rPr sz="2500" i="1" spc="35" dirty="0">
                <a:latin typeface="Symbol"/>
                <a:cs typeface="Symbol"/>
              </a:rPr>
              <a:t></a:t>
            </a:r>
            <a:r>
              <a:rPr sz="2500" i="1" spc="35" dirty="0">
                <a:latin typeface="Times New Roman"/>
                <a:cs typeface="Times New Roman"/>
              </a:rPr>
              <a:t> </a:t>
            </a:r>
            <a:r>
              <a:rPr sz="2400" i="1" spc="-10" dirty="0">
                <a:latin typeface="Times New Roman"/>
                <a:cs typeface="Times New Roman"/>
              </a:rPr>
              <a:t>): </a:t>
            </a:r>
            <a:r>
              <a:rPr sz="2400" dirty="0">
                <a:latin typeface="Arial"/>
                <a:cs typeface="Arial"/>
              </a:rPr>
              <a:t>number </a:t>
            </a:r>
            <a:r>
              <a:rPr sz="2400" spc="-5" dirty="0">
                <a:latin typeface="Arial"/>
                <a:cs typeface="Arial"/>
              </a:rPr>
              <a:t>of modes of</a:t>
            </a:r>
            <a:r>
              <a:rPr sz="2400" spc="250" dirty="0">
                <a:latin typeface="Arial"/>
                <a:cs typeface="Arial"/>
              </a:rPr>
              <a:t> </a:t>
            </a:r>
            <a:r>
              <a:rPr sz="2400" spc="-5" dirty="0">
                <a:latin typeface="Arial"/>
                <a:cs typeface="Arial"/>
              </a:rPr>
              <a:t>electromagnetic</a:t>
            </a:r>
            <a:endParaRPr sz="2400">
              <a:latin typeface="Arial"/>
              <a:cs typeface="Arial"/>
            </a:endParaRPr>
          </a:p>
          <a:p>
            <a:pPr marL="355600" algn="just">
              <a:lnSpc>
                <a:spcPts val="2785"/>
              </a:lnSpc>
            </a:pPr>
            <a:r>
              <a:rPr sz="2400" spc="-5" dirty="0">
                <a:latin typeface="Arial"/>
                <a:cs typeface="Arial"/>
              </a:rPr>
              <a:t>waves in </a:t>
            </a:r>
            <a:r>
              <a:rPr sz="2400" dirty="0">
                <a:latin typeface="Arial"/>
                <a:cs typeface="Arial"/>
              </a:rPr>
              <a:t>this </a:t>
            </a:r>
            <a:r>
              <a:rPr sz="2400" spc="-5" dirty="0">
                <a:latin typeface="Arial"/>
                <a:cs typeface="Arial"/>
              </a:rPr>
              <a:t>interval </a:t>
            </a:r>
            <a:r>
              <a:rPr sz="2400" dirty="0">
                <a:latin typeface="Symbol"/>
                <a:cs typeface="Symbol"/>
              </a:rPr>
              <a:t></a:t>
            </a:r>
            <a:r>
              <a:rPr sz="2400" dirty="0">
                <a:latin typeface="Times New Roman"/>
                <a:cs typeface="Times New Roman"/>
              </a:rPr>
              <a:t> </a:t>
            </a:r>
            <a:r>
              <a:rPr sz="2400" spc="-5" dirty="0">
                <a:latin typeface="Arial"/>
                <a:cs typeface="Arial"/>
              </a:rPr>
              <a:t>average energy per mode</a:t>
            </a:r>
            <a:r>
              <a:rPr sz="2400" spc="155" dirty="0">
                <a:latin typeface="Arial"/>
                <a:cs typeface="Arial"/>
              </a:rPr>
              <a:t> </a:t>
            </a:r>
            <a:r>
              <a:rPr sz="2400" i="1" spc="-5" dirty="0">
                <a:latin typeface="Times New Roman"/>
                <a:cs typeface="Times New Roman"/>
              </a:rPr>
              <a:t>kT</a:t>
            </a:r>
            <a:endParaRPr sz="2400">
              <a:latin typeface="Times New Roman"/>
              <a:cs typeface="Times New Roman"/>
            </a:endParaRPr>
          </a:p>
          <a:p>
            <a:pPr marL="355600" indent="-343535" algn="just">
              <a:lnSpc>
                <a:spcPct val="100000"/>
              </a:lnSpc>
              <a:spcBef>
                <a:spcPts val="15"/>
              </a:spcBef>
              <a:buChar char="•"/>
              <a:tabLst>
                <a:tab pos="356235" algn="l"/>
              </a:tabLst>
            </a:pPr>
            <a:r>
              <a:rPr sz="2400" spc="-5" dirty="0">
                <a:solidFill>
                  <a:srgbClr val="FF0000"/>
                </a:solidFill>
                <a:latin typeface="Arial"/>
                <a:cs typeface="Arial"/>
              </a:rPr>
              <a:t>Rayleigh- Jeans'</a:t>
            </a:r>
            <a:r>
              <a:rPr sz="2400" spc="55" dirty="0">
                <a:solidFill>
                  <a:srgbClr val="FF0000"/>
                </a:solidFill>
                <a:latin typeface="Arial"/>
                <a:cs typeface="Arial"/>
              </a:rPr>
              <a:t> </a:t>
            </a:r>
            <a:r>
              <a:rPr sz="2400" spc="-5" dirty="0">
                <a:solidFill>
                  <a:srgbClr val="FF0000"/>
                </a:solidFill>
                <a:latin typeface="Arial"/>
                <a:cs typeface="Arial"/>
              </a:rPr>
              <a:t>Law:</a:t>
            </a:r>
            <a:endParaRPr sz="2400">
              <a:latin typeface="Arial"/>
              <a:cs typeface="Arial"/>
            </a:endParaRPr>
          </a:p>
        </p:txBody>
      </p:sp>
      <p:sp>
        <p:nvSpPr>
          <p:cNvPr id="7" name="object 7"/>
          <p:cNvSpPr txBox="1"/>
          <p:nvPr/>
        </p:nvSpPr>
        <p:spPr>
          <a:xfrm>
            <a:off x="183867" y="5791200"/>
            <a:ext cx="9534525" cy="776495"/>
          </a:xfrm>
          <a:prstGeom prst="rect">
            <a:avLst/>
          </a:prstGeom>
        </p:spPr>
        <p:txBody>
          <a:bodyPr vert="horz" wrap="square" lIns="0" tIns="37465" rIns="0" bIns="0" rtlCol="0">
            <a:spAutoFit/>
          </a:bodyPr>
          <a:lstStyle/>
          <a:p>
            <a:pPr marL="381000" marR="43180" indent="-343535">
              <a:lnSpc>
                <a:spcPct val="100000"/>
              </a:lnSpc>
              <a:spcBef>
                <a:spcPts val="195"/>
              </a:spcBef>
              <a:buChar char="•"/>
              <a:tabLst>
                <a:tab pos="381000" algn="l"/>
                <a:tab pos="381635" algn="l"/>
              </a:tabLst>
            </a:pPr>
            <a:r>
              <a:rPr sz="2400" dirty="0">
                <a:latin typeface="Arial"/>
                <a:cs typeface="Arial"/>
              </a:rPr>
              <a:t>Unphysical </a:t>
            </a:r>
            <a:r>
              <a:rPr sz="2400" spc="-5" dirty="0">
                <a:latin typeface="Arial"/>
                <a:cs typeface="Arial"/>
              </a:rPr>
              <a:t>result in </a:t>
            </a:r>
            <a:r>
              <a:rPr sz="2400" dirty="0">
                <a:latin typeface="Arial"/>
                <a:cs typeface="Arial"/>
              </a:rPr>
              <a:t>short wavelength region (known as </a:t>
            </a:r>
            <a:r>
              <a:rPr sz="2400" b="1" spc="-5" dirty="0">
                <a:solidFill>
                  <a:srgbClr val="C00000"/>
                </a:solidFill>
                <a:latin typeface="Arial"/>
                <a:cs typeface="Arial"/>
              </a:rPr>
              <a:t>ultraviolet  catastrophe</a:t>
            </a:r>
            <a:r>
              <a:rPr sz="2400" spc="-5" dirty="0">
                <a:latin typeface="Arial"/>
                <a:cs typeface="Arial"/>
              </a:rPr>
              <a:t>)</a:t>
            </a:r>
            <a:endParaRPr sz="2400" dirty="0">
              <a:latin typeface="Arial"/>
              <a:cs typeface="Arial"/>
            </a:endParaRPr>
          </a:p>
        </p:txBody>
      </p:sp>
      <p:pic>
        <p:nvPicPr>
          <p:cNvPr id="9" name="Picture 8">
            <a:extLst>
              <a:ext uri="{FF2B5EF4-FFF2-40B4-BE49-F238E27FC236}">
                <a16:creationId xmlns:a16="http://schemas.microsoft.com/office/drawing/2014/main" id="{2346683F-4C26-4A30-8FAB-8C43897AE0B7}"/>
              </a:ext>
            </a:extLst>
          </p:cNvPr>
          <p:cNvPicPr>
            <a:picLocks noChangeAspect="1"/>
          </p:cNvPicPr>
          <p:nvPr/>
        </p:nvPicPr>
        <p:blipFill>
          <a:blip r:embed="rId2"/>
          <a:stretch>
            <a:fillRect/>
          </a:stretch>
        </p:blipFill>
        <p:spPr>
          <a:xfrm>
            <a:off x="2057400" y="4648201"/>
            <a:ext cx="4576293" cy="990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9868" y="1360360"/>
            <a:ext cx="7393788" cy="500602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933700" y="282016"/>
            <a:ext cx="354330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Blackbody</a:t>
            </a:r>
            <a:r>
              <a:rPr sz="2800" b="1" spc="-15"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Radiation</a:t>
            </a:r>
            <a:endParaRPr sz="2800" b="1" dirty="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462280"/>
            <a:ext cx="354330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Blackbody</a:t>
            </a:r>
            <a:r>
              <a:rPr sz="2800" b="1" spc="-15"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Radiation</a:t>
            </a:r>
            <a:endParaRPr sz="2800" b="1" dirty="0">
              <a:latin typeface="Arial" panose="020B0604020202020204" pitchFamily="34" charset="0"/>
              <a:cs typeface="Arial" panose="020B0604020202020204" pitchFamily="34" charset="0"/>
            </a:endParaRPr>
          </a:p>
        </p:txBody>
      </p:sp>
      <p:sp>
        <p:nvSpPr>
          <p:cNvPr id="3" name="object 3"/>
          <p:cNvSpPr/>
          <p:nvPr/>
        </p:nvSpPr>
        <p:spPr>
          <a:xfrm>
            <a:off x="117925" y="1682853"/>
            <a:ext cx="4073075" cy="497769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073144" y="2235200"/>
            <a:ext cx="1283335" cy="391160"/>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400" spc="-5" dirty="0">
                <a:latin typeface="Arial"/>
                <a:cs typeface="Arial"/>
              </a:rPr>
              <a:t>Planck</a:t>
            </a:r>
            <a:endParaRPr sz="2400">
              <a:latin typeface="Arial"/>
              <a:cs typeface="Arial"/>
            </a:endParaRPr>
          </a:p>
        </p:txBody>
      </p:sp>
      <p:sp>
        <p:nvSpPr>
          <p:cNvPr id="5" name="object 5"/>
          <p:cNvSpPr txBox="1"/>
          <p:nvPr/>
        </p:nvSpPr>
        <p:spPr>
          <a:xfrm>
            <a:off x="5579109" y="2235200"/>
            <a:ext cx="4099560" cy="391160"/>
          </a:xfrm>
          <a:prstGeom prst="rect">
            <a:avLst/>
          </a:prstGeom>
        </p:spPr>
        <p:txBody>
          <a:bodyPr vert="horz" wrap="square" lIns="0" tIns="12700" rIns="0" bIns="0" rtlCol="0">
            <a:spAutoFit/>
          </a:bodyPr>
          <a:lstStyle/>
          <a:p>
            <a:pPr marL="12700">
              <a:lnSpc>
                <a:spcPct val="100000"/>
              </a:lnSpc>
              <a:spcBef>
                <a:spcPts val="100"/>
              </a:spcBef>
              <a:tabLst>
                <a:tab pos="1666239" algn="l"/>
                <a:tab pos="3256279" algn="l"/>
              </a:tabLst>
            </a:pPr>
            <a:r>
              <a:rPr sz="2400" spc="-5" dirty="0">
                <a:latin typeface="Arial"/>
                <a:cs typeface="Arial"/>
              </a:rPr>
              <a:t>sugg</a:t>
            </a:r>
            <a:r>
              <a:rPr sz="2400" spc="-15" dirty="0">
                <a:latin typeface="Arial"/>
                <a:cs typeface="Arial"/>
              </a:rPr>
              <a:t>e</a:t>
            </a:r>
            <a:r>
              <a:rPr sz="2400" spc="-5" dirty="0">
                <a:latin typeface="Arial"/>
                <a:cs typeface="Arial"/>
              </a:rPr>
              <a:t>sted	</a:t>
            </a:r>
            <a:r>
              <a:rPr sz="2400" dirty="0">
                <a:latin typeface="Arial"/>
                <a:cs typeface="Arial"/>
              </a:rPr>
              <a:t>o</a:t>
            </a:r>
            <a:r>
              <a:rPr sz="2400" spc="-5" dirty="0">
                <a:latin typeface="Arial"/>
                <a:cs typeface="Arial"/>
              </a:rPr>
              <a:t>scillati</a:t>
            </a:r>
            <a:r>
              <a:rPr sz="2400" dirty="0">
                <a:latin typeface="Arial"/>
                <a:cs typeface="Arial"/>
              </a:rPr>
              <a:t>n</a:t>
            </a:r>
            <a:r>
              <a:rPr sz="2400" spc="-5" dirty="0">
                <a:latin typeface="Arial"/>
                <a:cs typeface="Arial"/>
              </a:rPr>
              <a:t>g</a:t>
            </a:r>
            <a:r>
              <a:rPr sz="2400" dirty="0">
                <a:latin typeface="Arial"/>
                <a:cs typeface="Arial"/>
              </a:rPr>
              <a:t>	atoms</a:t>
            </a:r>
            <a:endParaRPr sz="2400">
              <a:latin typeface="Arial"/>
              <a:cs typeface="Arial"/>
            </a:endParaRPr>
          </a:p>
        </p:txBody>
      </p:sp>
      <p:sp>
        <p:nvSpPr>
          <p:cNvPr id="6" name="object 6"/>
          <p:cNvSpPr txBox="1"/>
          <p:nvPr/>
        </p:nvSpPr>
        <p:spPr>
          <a:xfrm>
            <a:off x="4416044" y="2600959"/>
            <a:ext cx="5261610" cy="391160"/>
          </a:xfrm>
          <a:prstGeom prst="rect">
            <a:avLst/>
          </a:prstGeom>
        </p:spPr>
        <p:txBody>
          <a:bodyPr vert="horz" wrap="square" lIns="0" tIns="12700" rIns="0" bIns="0" rtlCol="0">
            <a:spAutoFit/>
          </a:bodyPr>
          <a:lstStyle/>
          <a:p>
            <a:pPr marL="12700">
              <a:lnSpc>
                <a:spcPct val="100000"/>
              </a:lnSpc>
              <a:spcBef>
                <a:spcPts val="100"/>
              </a:spcBef>
              <a:tabLst>
                <a:tab pos="922655" algn="l"/>
                <a:tab pos="1679575" algn="l"/>
                <a:tab pos="2131060" algn="l"/>
                <a:tab pos="3243580" algn="l"/>
                <a:tab pos="4356735" algn="l"/>
                <a:tab pos="4773930" algn="l"/>
              </a:tabLst>
            </a:pPr>
            <a:r>
              <a:rPr sz="2400" spc="-5" dirty="0">
                <a:latin typeface="Arial"/>
                <a:cs typeface="Arial"/>
              </a:rPr>
              <a:t>could	emit	</a:t>
            </a:r>
            <a:r>
              <a:rPr sz="2400" spc="-10" dirty="0">
                <a:latin typeface="Arial"/>
                <a:cs typeface="Arial"/>
              </a:rPr>
              <a:t>o</a:t>
            </a:r>
            <a:r>
              <a:rPr sz="2400" spc="-5" dirty="0">
                <a:latin typeface="Arial"/>
                <a:cs typeface="Arial"/>
              </a:rPr>
              <a:t>r</a:t>
            </a:r>
            <a:r>
              <a:rPr sz="2400" dirty="0">
                <a:latin typeface="Arial"/>
                <a:cs typeface="Arial"/>
              </a:rPr>
              <a:t>	</a:t>
            </a:r>
            <a:r>
              <a:rPr sz="2400" spc="-5" dirty="0">
                <a:latin typeface="Arial"/>
                <a:cs typeface="Arial"/>
              </a:rPr>
              <a:t>abs</a:t>
            </a:r>
            <a:r>
              <a:rPr sz="2400" spc="-15" dirty="0">
                <a:latin typeface="Arial"/>
                <a:cs typeface="Arial"/>
              </a:rPr>
              <a:t>o</a:t>
            </a:r>
            <a:r>
              <a:rPr sz="2400" spc="-5" dirty="0">
                <a:latin typeface="Arial"/>
                <a:cs typeface="Arial"/>
              </a:rPr>
              <a:t>rb</a:t>
            </a:r>
            <a:r>
              <a:rPr sz="2400" dirty="0">
                <a:latin typeface="Arial"/>
                <a:cs typeface="Arial"/>
              </a:rPr>
              <a:t>	</a:t>
            </a:r>
            <a:r>
              <a:rPr sz="2400" spc="-5" dirty="0">
                <a:latin typeface="Arial"/>
                <a:cs typeface="Arial"/>
              </a:rPr>
              <a:t>en</a:t>
            </a:r>
            <a:r>
              <a:rPr sz="2400" spc="-15" dirty="0">
                <a:latin typeface="Arial"/>
                <a:cs typeface="Arial"/>
              </a:rPr>
              <a:t>e</a:t>
            </a:r>
            <a:r>
              <a:rPr sz="2400" spc="-5" dirty="0">
                <a:latin typeface="Arial"/>
                <a:cs typeface="Arial"/>
              </a:rPr>
              <a:t>rgy</a:t>
            </a:r>
            <a:r>
              <a:rPr sz="2400" dirty="0">
                <a:latin typeface="Arial"/>
                <a:cs typeface="Arial"/>
              </a:rPr>
              <a:t>	</a:t>
            </a:r>
            <a:r>
              <a:rPr sz="2400" spc="-10" dirty="0">
                <a:latin typeface="Arial"/>
                <a:cs typeface="Arial"/>
              </a:rPr>
              <a:t>i</a:t>
            </a:r>
            <a:r>
              <a:rPr sz="2400" spc="-5" dirty="0">
                <a:latin typeface="Arial"/>
                <a:cs typeface="Arial"/>
              </a:rPr>
              <a:t>n</a:t>
            </a:r>
            <a:r>
              <a:rPr sz="2400" dirty="0">
                <a:latin typeface="Arial"/>
                <a:cs typeface="Arial"/>
              </a:rPr>
              <a:t>	tiny</a:t>
            </a:r>
            <a:endParaRPr sz="2400">
              <a:latin typeface="Arial"/>
              <a:cs typeface="Arial"/>
            </a:endParaRPr>
          </a:p>
        </p:txBody>
      </p:sp>
      <p:sp>
        <p:nvSpPr>
          <p:cNvPr id="7" name="object 7"/>
          <p:cNvSpPr txBox="1"/>
          <p:nvPr/>
        </p:nvSpPr>
        <p:spPr>
          <a:xfrm>
            <a:off x="8810625" y="2966973"/>
            <a:ext cx="868680" cy="756920"/>
          </a:xfrm>
          <a:prstGeom prst="rect">
            <a:avLst/>
          </a:prstGeom>
        </p:spPr>
        <p:txBody>
          <a:bodyPr vert="horz" wrap="square" lIns="0" tIns="12700" rIns="0" bIns="0" rtlCol="0">
            <a:spAutoFit/>
          </a:bodyPr>
          <a:lstStyle/>
          <a:p>
            <a:pPr marL="12700" marR="5080" indent="185420">
              <a:lnSpc>
                <a:spcPct val="100000"/>
              </a:lnSpc>
              <a:spcBef>
                <a:spcPts val="100"/>
              </a:spcBef>
              <a:tabLst>
                <a:tab pos="548640" algn="l"/>
                <a:tab pos="685800" algn="l"/>
              </a:tabLst>
            </a:pPr>
            <a:r>
              <a:rPr sz="2400" spc="-5" dirty="0">
                <a:latin typeface="Arial"/>
                <a:cs typeface="Arial"/>
              </a:rPr>
              <a:t>o</a:t>
            </a:r>
            <a:r>
              <a:rPr sz="2400" dirty="0">
                <a:latin typeface="Arial"/>
                <a:cs typeface="Arial"/>
              </a:rPr>
              <a:t>f		</a:t>
            </a:r>
            <a:r>
              <a:rPr sz="2400" spc="-5" dirty="0">
                <a:latin typeface="Arial"/>
                <a:cs typeface="Arial"/>
              </a:rPr>
              <a:t>a  </a:t>
            </a:r>
            <a:r>
              <a:rPr sz="2400" spc="-10" dirty="0">
                <a:latin typeface="Arial"/>
                <a:cs typeface="Arial"/>
              </a:rPr>
              <a:t>t</a:t>
            </a:r>
            <a:r>
              <a:rPr sz="2400" dirty="0">
                <a:latin typeface="Arial"/>
                <a:cs typeface="Arial"/>
              </a:rPr>
              <a:t>o	its</a:t>
            </a:r>
            <a:endParaRPr sz="2400">
              <a:latin typeface="Arial"/>
              <a:cs typeface="Arial"/>
            </a:endParaRPr>
          </a:p>
        </p:txBody>
      </p:sp>
      <p:sp>
        <p:nvSpPr>
          <p:cNvPr id="8" name="object 8"/>
          <p:cNvSpPr txBox="1"/>
          <p:nvPr/>
        </p:nvSpPr>
        <p:spPr>
          <a:xfrm>
            <a:off x="4416044" y="2966973"/>
            <a:ext cx="4370705" cy="1122680"/>
          </a:xfrm>
          <a:prstGeom prst="rect">
            <a:avLst/>
          </a:prstGeom>
        </p:spPr>
        <p:txBody>
          <a:bodyPr vert="horz" wrap="square" lIns="0" tIns="12700" rIns="0" bIns="0" rtlCol="0">
            <a:spAutoFit/>
          </a:bodyPr>
          <a:lstStyle/>
          <a:p>
            <a:pPr marL="12700" marR="5080">
              <a:lnSpc>
                <a:spcPct val="100000"/>
              </a:lnSpc>
              <a:spcBef>
                <a:spcPts val="100"/>
              </a:spcBef>
              <a:tabLst>
                <a:tab pos="1077595" algn="l"/>
                <a:tab pos="1481455" algn="l"/>
                <a:tab pos="2108200" algn="l"/>
                <a:tab pos="2512060" algn="l"/>
                <a:tab pos="3426460" algn="l"/>
              </a:tabLst>
            </a:pPr>
            <a:r>
              <a:rPr sz="2400" spc="-5" dirty="0">
                <a:latin typeface="Arial"/>
                <a:cs typeface="Arial"/>
              </a:rPr>
              <a:t>bursts	called	</a:t>
            </a:r>
            <a:r>
              <a:rPr sz="2400" b="1" dirty="0">
                <a:solidFill>
                  <a:srgbClr val="C00000"/>
                </a:solidFill>
                <a:latin typeface="Arial"/>
                <a:cs typeface="Arial"/>
              </a:rPr>
              <a:t>qua</a:t>
            </a:r>
            <a:r>
              <a:rPr sz="2400" b="1" spc="-10" dirty="0">
                <a:solidFill>
                  <a:srgbClr val="C00000"/>
                </a:solidFill>
                <a:latin typeface="Arial"/>
                <a:cs typeface="Arial"/>
              </a:rPr>
              <a:t>n</a:t>
            </a:r>
            <a:r>
              <a:rPr sz="2400" b="1" spc="-5" dirty="0">
                <a:solidFill>
                  <a:srgbClr val="C00000"/>
                </a:solidFill>
                <a:latin typeface="Arial"/>
                <a:cs typeface="Arial"/>
              </a:rPr>
              <a:t>ta</a:t>
            </a:r>
            <a:r>
              <a:rPr sz="2400" dirty="0">
                <a:latin typeface="Arial"/>
                <a:cs typeface="Arial"/>
              </a:rPr>
              <a:t>,	</a:t>
            </a:r>
            <a:r>
              <a:rPr sz="2400" spc="-5" dirty="0">
                <a:latin typeface="Arial"/>
                <a:cs typeface="Arial"/>
              </a:rPr>
              <a:t>en</a:t>
            </a:r>
            <a:r>
              <a:rPr sz="2400" spc="-15" dirty="0">
                <a:latin typeface="Arial"/>
                <a:cs typeface="Arial"/>
              </a:rPr>
              <a:t>e</a:t>
            </a:r>
            <a:r>
              <a:rPr sz="2400" spc="-5" dirty="0">
                <a:latin typeface="Arial"/>
                <a:cs typeface="Arial"/>
              </a:rPr>
              <a:t>rgy  quantum	being	</a:t>
            </a:r>
            <a:r>
              <a:rPr sz="2400" dirty="0">
                <a:latin typeface="Arial"/>
                <a:cs typeface="Arial"/>
              </a:rPr>
              <a:t>proportional  </a:t>
            </a:r>
            <a:r>
              <a:rPr sz="2400" spc="-5" dirty="0">
                <a:latin typeface="Arial"/>
                <a:cs typeface="Arial"/>
              </a:rPr>
              <a:t>frequency</a:t>
            </a:r>
            <a:endParaRPr sz="2400">
              <a:latin typeface="Arial"/>
              <a:cs typeface="Arial"/>
            </a:endParaRPr>
          </a:p>
        </p:txBody>
      </p:sp>
      <p:sp>
        <p:nvSpPr>
          <p:cNvPr id="9" name="object 9"/>
          <p:cNvSpPr txBox="1"/>
          <p:nvPr/>
        </p:nvSpPr>
        <p:spPr>
          <a:xfrm>
            <a:off x="4073144" y="4430395"/>
            <a:ext cx="5602605" cy="756920"/>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 pos="1699895" algn="l"/>
                <a:tab pos="2933065" algn="l"/>
                <a:tab pos="3507740" algn="l"/>
                <a:tab pos="4658360" algn="l"/>
              </a:tabLst>
            </a:pPr>
            <a:r>
              <a:rPr sz="2400" spc="-5" dirty="0">
                <a:solidFill>
                  <a:srgbClr val="FF0000"/>
                </a:solidFill>
                <a:latin typeface="Arial"/>
                <a:cs typeface="Arial"/>
              </a:rPr>
              <a:t>Planc</a:t>
            </a:r>
            <a:r>
              <a:rPr sz="2400" dirty="0">
                <a:solidFill>
                  <a:srgbClr val="FF0000"/>
                </a:solidFill>
                <a:latin typeface="Arial"/>
                <a:cs typeface="Arial"/>
              </a:rPr>
              <a:t>k's	f</a:t>
            </a:r>
            <a:r>
              <a:rPr sz="2400" spc="-10" dirty="0">
                <a:solidFill>
                  <a:srgbClr val="FF0000"/>
                </a:solidFill>
                <a:latin typeface="Arial"/>
                <a:cs typeface="Arial"/>
              </a:rPr>
              <a:t>o</a:t>
            </a:r>
            <a:r>
              <a:rPr sz="2400" dirty="0">
                <a:solidFill>
                  <a:srgbClr val="FF0000"/>
                </a:solidFill>
                <a:latin typeface="Arial"/>
                <a:cs typeface="Arial"/>
              </a:rPr>
              <a:t>r</a:t>
            </a:r>
            <a:r>
              <a:rPr sz="2400" spc="5" dirty="0">
                <a:solidFill>
                  <a:srgbClr val="FF0000"/>
                </a:solidFill>
                <a:latin typeface="Arial"/>
                <a:cs typeface="Arial"/>
              </a:rPr>
              <a:t>m</a:t>
            </a:r>
            <a:r>
              <a:rPr sz="2400" spc="-5" dirty="0">
                <a:solidFill>
                  <a:srgbClr val="FF0000"/>
                </a:solidFill>
                <a:latin typeface="Arial"/>
                <a:cs typeface="Arial"/>
              </a:rPr>
              <a:t>u</a:t>
            </a:r>
            <a:r>
              <a:rPr sz="2400" spc="-15" dirty="0">
                <a:solidFill>
                  <a:srgbClr val="FF0000"/>
                </a:solidFill>
                <a:latin typeface="Arial"/>
                <a:cs typeface="Arial"/>
              </a:rPr>
              <a:t>l</a:t>
            </a:r>
            <a:r>
              <a:rPr sz="2400" spc="-5" dirty="0">
                <a:solidFill>
                  <a:srgbClr val="FF0000"/>
                </a:solidFill>
                <a:latin typeface="Arial"/>
                <a:cs typeface="Arial"/>
              </a:rPr>
              <a:t>a</a:t>
            </a:r>
            <a:r>
              <a:rPr sz="2400" dirty="0">
                <a:solidFill>
                  <a:srgbClr val="FF0000"/>
                </a:solidFill>
                <a:latin typeface="Arial"/>
                <a:cs typeface="Arial"/>
              </a:rPr>
              <a:t>	</a:t>
            </a:r>
            <a:r>
              <a:rPr sz="2400" dirty="0">
                <a:latin typeface="Arial"/>
                <a:cs typeface="Arial"/>
              </a:rPr>
              <a:t>for	</a:t>
            </a:r>
            <a:r>
              <a:rPr sz="2400" spc="-5" dirty="0">
                <a:latin typeface="Arial"/>
                <a:cs typeface="Arial"/>
              </a:rPr>
              <a:t>radiant</a:t>
            </a:r>
            <a:r>
              <a:rPr sz="2400" dirty="0">
                <a:latin typeface="Arial"/>
                <a:cs typeface="Arial"/>
              </a:rPr>
              <a:t>	</a:t>
            </a:r>
            <a:r>
              <a:rPr sz="2400" spc="-5" dirty="0">
                <a:latin typeface="Arial"/>
                <a:cs typeface="Arial"/>
              </a:rPr>
              <a:t>en</a:t>
            </a:r>
            <a:r>
              <a:rPr sz="2400" spc="-15" dirty="0">
                <a:latin typeface="Arial"/>
                <a:cs typeface="Arial"/>
              </a:rPr>
              <a:t>e</a:t>
            </a:r>
            <a:r>
              <a:rPr sz="2400" spc="-5" dirty="0">
                <a:latin typeface="Arial"/>
                <a:cs typeface="Arial"/>
              </a:rPr>
              <a:t>rgy  density:</a:t>
            </a:r>
            <a:endParaRPr sz="2400">
              <a:latin typeface="Arial"/>
              <a:cs typeface="Arial"/>
            </a:endParaRPr>
          </a:p>
        </p:txBody>
      </p:sp>
      <p:pic>
        <p:nvPicPr>
          <p:cNvPr id="17" name="Picture 16">
            <a:extLst>
              <a:ext uri="{FF2B5EF4-FFF2-40B4-BE49-F238E27FC236}">
                <a16:creationId xmlns:a16="http://schemas.microsoft.com/office/drawing/2014/main" id="{3314640A-BFD5-4B06-B9AC-A59CDCD39187}"/>
              </a:ext>
            </a:extLst>
          </p:cNvPr>
          <p:cNvPicPr>
            <a:picLocks noChangeAspect="1"/>
          </p:cNvPicPr>
          <p:nvPr/>
        </p:nvPicPr>
        <p:blipFill>
          <a:blip r:embed="rId3"/>
          <a:stretch>
            <a:fillRect/>
          </a:stretch>
        </p:blipFill>
        <p:spPr>
          <a:xfrm>
            <a:off x="4659085" y="5257801"/>
            <a:ext cx="4909571" cy="1066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6100" y="386080"/>
            <a:ext cx="354330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Blackbody</a:t>
            </a:r>
            <a:r>
              <a:rPr sz="2800" b="1" spc="-15"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Radiation</a:t>
            </a:r>
            <a:endParaRPr sz="2800" b="1">
              <a:latin typeface="Arial" panose="020B0604020202020204" pitchFamily="34" charset="0"/>
              <a:cs typeface="Arial" panose="020B0604020202020204" pitchFamily="34" charset="0"/>
            </a:endParaRPr>
          </a:p>
        </p:txBody>
      </p:sp>
      <p:sp>
        <p:nvSpPr>
          <p:cNvPr id="3" name="object 3"/>
          <p:cNvSpPr txBox="1"/>
          <p:nvPr/>
        </p:nvSpPr>
        <p:spPr>
          <a:xfrm>
            <a:off x="278384" y="1225041"/>
            <a:ext cx="9471660" cy="754380"/>
          </a:xfrm>
          <a:prstGeom prst="rect">
            <a:avLst/>
          </a:prstGeom>
        </p:spPr>
        <p:txBody>
          <a:bodyPr vert="horz" wrap="square" lIns="0" tIns="26670" rIns="0" bIns="0" rtlCol="0">
            <a:spAutoFit/>
          </a:bodyPr>
          <a:lstStyle/>
          <a:p>
            <a:pPr marL="355600" marR="5080" indent="-343535">
              <a:lnSpc>
                <a:spcPts val="2860"/>
              </a:lnSpc>
              <a:spcBef>
                <a:spcPts val="210"/>
              </a:spcBef>
              <a:buChar char="•"/>
              <a:tabLst>
                <a:tab pos="355600" algn="l"/>
                <a:tab pos="356235" algn="l"/>
                <a:tab pos="1282065" algn="l"/>
                <a:tab pos="2557780" algn="l"/>
                <a:tab pos="3162935" algn="l"/>
                <a:tab pos="3818254" algn="l"/>
                <a:tab pos="4457065" algn="l"/>
                <a:tab pos="5316855" algn="l"/>
                <a:tab pos="5972175" algn="l"/>
                <a:tab pos="6694805" algn="l"/>
                <a:tab pos="7675245" algn="l"/>
                <a:tab pos="8822690" algn="l"/>
                <a:tab pos="9288780" algn="l"/>
              </a:tabLst>
            </a:pPr>
            <a:r>
              <a:rPr sz="2400" spc="-5" dirty="0">
                <a:latin typeface="Arial"/>
                <a:cs typeface="Arial"/>
              </a:rPr>
              <a:t>Using	Pla</a:t>
            </a:r>
            <a:r>
              <a:rPr sz="2400" spc="5" dirty="0">
                <a:latin typeface="Arial"/>
                <a:cs typeface="Arial"/>
              </a:rPr>
              <a:t>n</a:t>
            </a:r>
            <a:r>
              <a:rPr sz="2400" dirty="0">
                <a:latin typeface="Arial"/>
                <a:cs typeface="Arial"/>
              </a:rPr>
              <a:t>ck's	</a:t>
            </a:r>
            <a:r>
              <a:rPr sz="2400" spc="-5" dirty="0">
                <a:latin typeface="Arial"/>
                <a:cs typeface="Arial"/>
              </a:rPr>
              <a:t>law</a:t>
            </a:r>
            <a:r>
              <a:rPr sz="2400" dirty="0">
                <a:latin typeface="Arial"/>
                <a:cs typeface="Arial"/>
              </a:rPr>
              <a:t>	</a:t>
            </a:r>
            <a:r>
              <a:rPr sz="2400" spc="-10" dirty="0">
                <a:latin typeface="Arial"/>
                <a:cs typeface="Arial"/>
              </a:rPr>
              <a:t>on</a:t>
            </a:r>
            <a:r>
              <a:rPr sz="2400" spc="-5" dirty="0">
                <a:latin typeface="Arial"/>
                <a:cs typeface="Arial"/>
              </a:rPr>
              <a:t>e</a:t>
            </a:r>
            <a:r>
              <a:rPr sz="2400" dirty="0">
                <a:latin typeface="Arial"/>
                <a:cs typeface="Arial"/>
              </a:rPr>
              <a:t>	</a:t>
            </a:r>
            <a:r>
              <a:rPr sz="2400" spc="-5" dirty="0">
                <a:latin typeface="Arial"/>
                <a:cs typeface="Arial"/>
              </a:rPr>
              <a:t>can</a:t>
            </a:r>
            <a:r>
              <a:rPr sz="2400" dirty="0">
                <a:latin typeface="Arial"/>
                <a:cs typeface="Arial"/>
              </a:rPr>
              <a:t>	</a:t>
            </a:r>
            <a:r>
              <a:rPr sz="2400" spc="-5" dirty="0">
                <a:latin typeface="Arial"/>
                <a:cs typeface="Arial"/>
              </a:rPr>
              <a:t>s</a:t>
            </a:r>
            <a:r>
              <a:rPr sz="2400" dirty="0">
                <a:latin typeface="Arial"/>
                <a:cs typeface="Arial"/>
              </a:rPr>
              <a:t>h</a:t>
            </a:r>
            <a:r>
              <a:rPr sz="2400" spc="-5" dirty="0">
                <a:latin typeface="Arial"/>
                <a:cs typeface="Arial"/>
              </a:rPr>
              <a:t>ow</a:t>
            </a:r>
            <a:r>
              <a:rPr sz="2400" dirty="0">
                <a:latin typeface="Arial"/>
                <a:cs typeface="Arial"/>
              </a:rPr>
              <a:t>	that	</a:t>
            </a:r>
            <a:r>
              <a:rPr sz="2400" dirty="0">
                <a:solidFill>
                  <a:srgbClr val="FF0000"/>
                </a:solidFill>
                <a:latin typeface="Arial"/>
                <a:cs typeface="Arial"/>
              </a:rPr>
              <a:t>tot</a:t>
            </a:r>
            <a:r>
              <a:rPr sz="2400" spc="-10" dirty="0">
                <a:solidFill>
                  <a:srgbClr val="FF0000"/>
                </a:solidFill>
                <a:latin typeface="Arial"/>
                <a:cs typeface="Arial"/>
              </a:rPr>
              <a:t>a</a:t>
            </a:r>
            <a:r>
              <a:rPr sz="2400" spc="-5" dirty="0">
                <a:solidFill>
                  <a:srgbClr val="FF0000"/>
                </a:solidFill>
                <a:latin typeface="Arial"/>
                <a:cs typeface="Arial"/>
              </a:rPr>
              <a:t>l</a:t>
            </a:r>
            <a:r>
              <a:rPr sz="2400" dirty="0">
                <a:solidFill>
                  <a:srgbClr val="FF0000"/>
                </a:solidFill>
                <a:latin typeface="Arial"/>
                <a:cs typeface="Arial"/>
              </a:rPr>
              <a:t>	</a:t>
            </a:r>
            <a:r>
              <a:rPr sz="2400" spc="-5" dirty="0">
                <a:solidFill>
                  <a:srgbClr val="FF0000"/>
                </a:solidFill>
                <a:latin typeface="Arial"/>
                <a:cs typeface="Arial"/>
              </a:rPr>
              <a:t>power</a:t>
            </a:r>
            <a:r>
              <a:rPr sz="2400" dirty="0">
                <a:solidFill>
                  <a:srgbClr val="FF0000"/>
                </a:solidFill>
                <a:latin typeface="Arial"/>
                <a:cs typeface="Arial"/>
              </a:rPr>
              <a:t>	emitt</a:t>
            </a:r>
            <a:r>
              <a:rPr sz="2400" spc="-5" dirty="0">
                <a:solidFill>
                  <a:srgbClr val="FF0000"/>
                </a:solidFill>
                <a:latin typeface="Arial"/>
                <a:cs typeface="Arial"/>
              </a:rPr>
              <a:t>ed</a:t>
            </a:r>
            <a:r>
              <a:rPr sz="2400" dirty="0">
                <a:solidFill>
                  <a:srgbClr val="FF0000"/>
                </a:solidFill>
                <a:latin typeface="Arial"/>
                <a:cs typeface="Arial"/>
              </a:rPr>
              <a:t>	</a:t>
            </a:r>
            <a:r>
              <a:rPr sz="2400" spc="-10" dirty="0">
                <a:solidFill>
                  <a:srgbClr val="FF0000"/>
                </a:solidFill>
                <a:latin typeface="Arial"/>
                <a:cs typeface="Arial"/>
              </a:rPr>
              <a:t>b</a:t>
            </a:r>
            <a:r>
              <a:rPr sz="2400" spc="-5" dirty="0">
                <a:solidFill>
                  <a:srgbClr val="FF0000"/>
                </a:solidFill>
                <a:latin typeface="Arial"/>
                <a:cs typeface="Arial"/>
              </a:rPr>
              <a:t>y</a:t>
            </a:r>
            <a:r>
              <a:rPr sz="2400" dirty="0">
                <a:solidFill>
                  <a:srgbClr val="FF0000"/>
                </a:solidFill>
                <a:latin typeface="Arial"/>
                <a:cs typeface="Arial"/>
              </a:rPr>
              <a:t>	</a:t>
            </a:r>
            <a:r>
              <a:rPr sz="2400" spc="-5" dirty="0">
                <a:solidFill>
                  <a:srgbClr val="FF0000"/>
                </a:solidFill>
                <a:latin typeface="Arial"/>
                <a:cs typeface="Arial"/>
              </a:rPr>
              <a:t>a  blackbody at temperature </a:t>
            </a:r>
            <a:r>
              <a:rPr sz="2400" i="1" spc="-5" dirty="0">
                <a:solidFill>
                  <a:srgbClr val="FF0000"/>
                </a:solidFill>
                <a:latin typeface="Times New Roman"/>
                <a:cs typeface="Times New Roman"/>
              </a:rPr>
              <a:t>T</a:t>
            </a:r>
            <a:r>
              <a:rPr sz="2400" i="1" spc="100" dirty="0">
                <a:solidFill>
                  <a:srgbClr val="FF0000"/>
                </a:solidFill>
                <a:latin typeface="Times New Roman"/>
                <a:cs typeface="Times New Roman"/>
              </a:rPr>
              <a:t> </a:t>
            </a:r>
            <a:r>
              <a:rPr sz="2400" spc="-5" dirty="0">
                <a:latin typeface="Arial"/>
                <a:cs typeface="Arial"/>
              </a:rPr>
              <a:t>is:</a:t>
            </a:r>
            <a:endParaRPr sz="2400">
              <a:latin typeface="Arial"/>
              <a:cs typeface="Arial"/>
            </a:endParaRPr>
          </a:p>
        </p:txBody>
      </p:sp>
      <p:sp>
        <p:nvSpPr>
          <p:cNvPr id="8" name="object 8"/>
          <p:cNvSpPr txBox="1"/>
          <p:nvPr/>
        </p:nvSpPr>
        <p:spPr>
          <a:xfrm>
            <a:off x="252984" y="2688463"/>
            <a:ext cx="9533255" cy="1155445"/>
          </a:xfrm>
          <a:prstGeom prst="rect">
            <a:avLst/>
          </a:prstGeom>
        </p:spPr>
        <p:txBody>
          <a:bodyPr vert="horz" wrap="square" lIns="0" tIns="12700" rIns="0" bIns="0" rtlCol="0">
            <a:spAutoFit/>
          </a:bodyPr>
          <a:lstStyle/>
          <a:p>
            <a:pPr marL="381000" marR="43180" indent="-343535">
              <a:lnSpc>
                <a:spcPct val="100000"/>
              </a:lnSpc>
              <a:spcBef>
                <a:spcPts val="100"/>
              </a:spcBef>
              <a:buChar char="•"/>
              <a:tabLst>
                <a:tab pos="381000" algn="l"/>
                <a:tab pos="381635" algn="l"/>
                <a:tab pos="1548130" algn="l"/>
                <a:tab pos="2851785" algn="l"/>
                <a:tab pos="3477895" algn="l"/>
                <a:tab pos="3781425" algn="l"/>
                <a:tab pos="4575810" algn="l"/>
                <a:tab pos="4962525" algn="l"/>
                <a:tab pos="6639559" algn="l"/>
                <a:tab pos="7428865" algn="l"/>
                <a:tab pos="8121015" algn="l"/>
                <a:tab pos="8576945" algn="l"/>
              </a:tabLst>
            </a:pPr>
            <a:r>
              <a:rPr sz="2400" dirty="0">
                <a:latin typeface="Arial"/>
                <a:cs typeface="Arial"/>
              </a:rPr>
              <a:t>Emitted	</a:t>
            </a:r>
            <a:r>
              <a:rPr sz="2400" spc="-5" dirty="0">
                <a:latin typeface="Arial"/>
                <a:cs typeface="Arial"/>
              </a:rPr>
              <a:t>r</a:t>
            </a:r>
            <a:r>
              <a:rPr sz="2400" spc="-15" dirty="0">
                <a:latin typeface="Arial"/>
                <a:cs typeface="Arial"/>
              </a:rPr>
              <a:t>a</a:t>
            </a:r>
            <a:r>
              <a:rPr sz="2400" spc="-5" dirty="0">
                <a:latin typeface="Arial"/>
                <a:cs typeface="Arial"/>
              </a:rPr>
              <a:t>diation</a:t>
            </a:r>
            <a:r>
              <a:rPr sz="2400" dirty="0">
                <a:latin typeface="Arial"/>
                <a:cs typeface="Arial"/>
              </a:rPr>
              <a:t>	</a:t>
            </a:r>
            <a:r>
              <a:rPr sz="2400" spc="-10" dirty="0">
                <a:latin typeface="Arial"/>
                <a:cs typeface="Arial"/>
              </a:rPr>
              <a:t>ha</a:t>
            </a:r>
            <a:r>
              <a:rPr sz="2400" spc="-5" dirty="0">
                <a:latin typeface="Arial"/>
                <a:cs typeface="Arial"/>
              </a:rPr>
              <a:t>s</a:t>
            </a:r>
            <a:r>
              <a:rPr sz="2400" dirty="0">
                <a:latin typeface="Arial"/>
                <a:cs typeface="Arial"/>
              </a:rPr>
              <a:t>	</a:t>
            </a:r>
            <a:r>
              <a:rPr sz="2400" spc="-5" dirty="0">
                <a:latin typeface="Arial"/>
                <a:cs typeface="Arial"/>
              </a:rPr>
              <a:t>a</a:t>
            </a:r>
            <a:r>
              <a:rPr sz="2400" dirty="0">
                <a:latin typeface="Arial"/>
                <a:cs typeface="Arial"/>
              </a:rPr>
              <a:t>	</a:t>
            </a:r>
            <a:r>
              <a:rPr sz="2400" spc="-10" dirty="0">
                <a:latin typeface="Arial"/>
                <a:cs typeface="Arial"/>
              </a:rPr>
              <a:t>pea</a:t>
            </a:r>
            <a:r>
              <a:rPr sz="2400" spc="-5" dirty="0">
                <a:latin typeface="Arial"/>
                <a:cs typeface="Arial"/>
              </a:rPr>
              <a:t>k</a:t>
            </a:r>
            <a:r>
              <a:rPr sz="2400" dirty="0">
                <a:latin typeface="Arial"/>
                <a:cs typeface="Arial"/>
              </a:rPr>
              <a:t>	</a:t>
            </a:r>
            <a:r>
              <a:rPr sz="2400" spc="-5" dirty="0">
                <a:latin typeface="Arial"/>
                <a:cs typeface="Arial"/>
              </a:rPr>
              <a:t>a</a:t>
            </a:r>
            <a:r>
              <a:rPr sz="2400" dirty="0">
                <a:latin typeface="Arial"/>
                <a:cs typeface="Arial"/>
              </a:rPr>
              <a:t>t	</a:t>
            </a:r>
            <a:r>
              <a:rPr sz="2400" spc="-5" dirty="0">
                <a:latin typeface="Arial"/>
                <a:cs typeface="Arial"/>
              </a:rPr>
              <a:t>w</a:t>
            </a:r>
            <a:r>
              <a:rPr sz="2400" spc="-15" dirty="0">
                <a:latin typeface="Arial"/>
                <a:cs typeface="Arial"/>
              </a:rPr>
              <a:t>a</a:t>
            </a:r>
            <a:r>
              <a:rPr sz="2400" spc="-5" dirty="0">
                <a:latin typeface="Arial"/>
                <a:cs typeface="Arial"/>
              </a:rPr>
              <a:t>v</a:t>
            </a:r>
            <a:r>
              <a:rPr sz="2400" dirty="0">
                <a:latin typeface="Arial"/>
                <a:cs typeface="Arial"/>
              </a:rPr>
              <a:t>e</a:t>
            </a:r>
            <a:r>
              <a:rPr sz="2400" spc="-5" dirty="0">
                <a:latin typeface="Arial"/>
                <a:cs typeface="Arial"/>
              </a:rPr>
              <a:t>length</a:t>
            </a:r>
            <a:r>
              <a:rPr sz="2400" dirty="0">
                <a:latin typeface="Arial"/>
                <a:cs typeface="Arial"/>
              </a:rPr>
              <a:t>	</a:t>
            </a:r>
            <a:r>
              <a:rPr sz="2400" spc="-950" dirty="0">
                <a:latin typeface="UKIJ Tughra"/>
                <a:cs typeface="UKIJ Tughra"/>
              </a:rPr>
              <a:t>𝜆</a:t>
            </a:r>
            <a:r>
              <a:rPr sz="2625" spc="240" baseline="-15873" dirty="0">
                <a:latin typeface="UKIJ Tughra"/>
                <a:cs typeface="UKIJ Tughra"/>
              </a:rPr>
              <a:t>𝑚</a:t>
            </a:r>
            <a:r>
              <a:rPr sz="2625" spc="-765" baseline="-15873" dirty="0">
                <a:latin typeface="UKIJ Tughra"/>
                <a:cs typeface="UKIJ Tughra"/>
              </a:rPr>
              <a:t>𝑎𝑥</a:t>
            </a:r>
            <a:r>
              <a:rPr sz="2625" baseline="-15873" dirty="0">
                <a:latin typeface="UKIJ Tughra"/>
                <a:cs typeface="UKIJ Tughra"/>
              </a:rPr>
              <a:t>	</a:t>
            </a:r>
            <a:r>
              <a:rPr sz="2400" spc="-5" dirty="0">
                <a:latin typeface="Arial"/>
                <a:cs typeface="Arial"/>
              </a:rPr>
              <a:t>g</a:t>
            </a:r>
            <a:r>
              <a:rPr sz="2400" spc="-15" dirty="0">
                <a:latin typeface="Arial"/>
                <a:cs typeface="Arial"/>
              </a:rPr>
              <a:t>i</a:t>
            </a:r>
            <a:r>
              <a:rPr sz="2400" spc="-5" dirty="0">
                <a:latin typeface="Arial"/>
                <a:cs typeface="Arial"/>
              </a:rPr>
              <a:t>ve</a:t>
            </a:r>
            <a:r>
              <a:rPr sz="2400" dirty="0">
                <a:latin typeface="Arial"/>
                <a:cs typeface="Arial"/>
              </a:rPr>
              <a:t>	</a:t>
            </a:r>
            <a:r>
              <a:rPr sz="2400" spc="-10" dirty="0">
                <a:latin typeface="Arial"/>
                <a:cs typeface="Arial"/>
              </a:rPr>
              <a:t>b</a:t>
            </a:r>
            <a:r>
              <a:rPr sz="2400" spc="-5" dirty="0">
                <a:latin typeface="Arial"/>
                <a:cs typeface="Arial"/>
              </a:rPr>
              <a:t>y</a:t>
            </a:r>
            <a:r>
              <a:rPr sz="2400" dirty="0">
                <a:latin typeface="Arial"/>
                <a:cs typeface="Arial"/>
              </a:rPr>
              <a:t>	</a:t>
            </a:r>
            <a:r>
              <a:rPr sz="2400" dirty="0">
                <a:solidFill>
                  <a:srgbClr val="FF0000"/>
                </a:solidFill>
                <a:latin typeface="Arial"/>
                <a:cs typeface="Arial"/>
              </a:rPr>
              <a:t>Wien's  </a:t>
            </a:r>
            <a:r>
              <a:rPr sz="2400" spc="-5" dirty="0">
                <a:solidFill>
                  <a:srgbClr val="FF0000"/>
                </a:solidFill>
                <a:latin typeface="Arial"/>
                <a:cs typeface="Arial"/>
              </a:rPr>
              <a:t>Displacement</a:t>
            </a:r>
            <a:r>
              <a:rPr sz="2400" spc="40" dirty="0">
                <a:solidFill>
                  <a:srgbClr val="FF0000"/>
                </a:solidFill>
                <a:latin typeface="Arial"/>
                <a:cs typeface="Arial"/>
              </a:rPr>
              <a:t> </a:t>
            </a:r>
            <a:r>
              <a:rPr sz="2400" spc="-5" dirty="0">
                <a:solidFill>
                  <a:srgbClr val="FF0000"/>
                </a:solidFill>
                <a:latin typeface="Arial"/>
                <a:cs typeface="Arial"/>
              </a:rPr>
              <a:t>Law</a:t>
            </a:r>
            <a:r>
              <a:rPr sz="2400" spc="-5" dirty="0">
                <a:latin typeface="Arial"/>
                <a:cs typeface="Arial"/>
              </a:rPr>
              <a:t>:</a:t>
            </a:r>
            <a:endParaRPr sz="2400" dirty="0">
              <a:latin typeface="Arial"/>
              <a:cs typeface="Arial"/>
            </a:endParaRPr>
          </a:p>
          <a:p>
            <a:pPr marR="12065" algn="ctr">
              <a:lnSpc>
                <a:spcPct val="100000"/>
              </a:lnSpc>
            </a:pPr>
            <a:endParaRPr sz="2400" dirty="0">
              <a:latin typeface="UKIJ Tughra"/>
              <a:cs typeface="UKIJ Tughra"/>
            </a:endParaRPr>
          </a:p>
        </p:txBody>
      </p:sp>
      <p:sp>
        <p:nvSpPr>
          <p:cNvPr id="9" name="object 9"/>
          <p:cNvSpPr txBox="1"/>
          <p:nvPr/>
        </p:nvSpPr>
        <p:spPr>
          <a:xfrm>
            <a:off x="4431029" y="4536440"/>
            <a:ext cx="2288540" cy="391160"/>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 pos="1054735" algn="l"/>
              </a:tabLst>
            </a:pPr>
            <a:r>
              <a:rPr sz="2400" spc="-5" dirty="0">
                <a:latin typeface="Arial"/>
                <a:cs typeface="Arial"/>
              </a:rPr>
              <a:t>For	instance,</a:t>
            </a:r>
            <a:endParaRPr sz="2400">
              <a:latin typeface="Arial"/>
              <a:cs typeface="Arial"/>
            </a:endParaRPr>
          </a:p>
        </p:txBody>
      </p:sp>
      <p:sp>
        <p:nvSpPr>
          <p:cNvPr id="10" name="object 10"/>
          <p:cNvSpPr txBox="1"/>
          <p:nvPr/>
        </p:nvSpPr>
        <p:spPr>
          <a:xfrm>
            <a:off x="4773929" y="4902200"/>
            <a:ext cx="4428490" cy="391160"/>
          </a:xfrm>
          <a:prstGeom prst="rect">
            <a:avLst/>
          </a:prstGeom>
        </p:spPr>
        <p:txBody>
          <a:bodyPr vert="horz" wrap="square" lIns="0" tIns="12700" rIns="0" bIns="0" rtlCol="0">
            <a:spAutoFit/>
          </a:bodyPr>
          <a:lstStyle/>
          <a:p>
            <a:pPr marL="12700">
              <a:lnSpc>
                <a:spcPct val="100000"/>
              </a:lnSpc>
              <a:spcBef>
                <a:spcPts val="100"/>
              </a:spcBef>
              <a:tabLst>
                <a:tab pos="1940560" algn="l"/>
                <a:tab pos="2478405" algn="l"/>
                <a:tab pos="3438525" algn="l"/>
                <a:tab pos="3924935" algn="l"/>
              </a:tabLst>
            </a:pPr>
            <a:r>
              <a:rPr sz="2400" dirty="0">
                <a:latin typeface="Arial"/>
                <a:cs typeface="Arial"/>
              </a:rPr>
              <a:t>tem</a:t>
            </a:r>
            <a:r>
              <a:rPr sz="2400" spc="-5" dirty="0">
                <a:latin typeface="Arial"/>
                <a:cs typeface="Arial"/>
              </a:rPr>
              <a:t>perature	o</a:t>
            </a:r>
            <a:r>
              <a:rPr sz="2400" dirty="0">
                <a:latin typeface="Arial"/>
                <a:cs typeface="Arial"/>
              </a:rPr>
              <a:t>f	</a:t>
            </a:r>
            <a:r>
              <a:rPr sz="2400" spc="-10" dirty="0">
                <a:latin typeface="Arial"/>
                <a:cs typeface="Arial"/>
              </a:rPr>
              <a:t>500</a:t>
            </a:r>
            <a:r>
              <a:rPr sz="2400" spc="-5" dirty="0">
                <a:latin typeface="Arial"/>
                <a:cs typeface="Arial"/>
              </a:rPr>
              <a:t>0</a:t>
            </a:r>
            <a:r>
              <a:rPr sz="2400" dirty="0">
                <a:latin typeface="Arial"/>
                <a:cs typeface="Arial"/>
              </a:rPr>
              <a:t>	K	</a:t>
            </a:r>
            <a:r>
              <a:rPr sz="2400" spc="-10" dirty="0">
                <a:latin typeface="Arial"/>
                <a:cs typeface="Arial"/>
              </a:rPr>
              <a:t>has</a:t>
            </a:r>
            <a:endParaRPr sz="2400">
              <a:latin typeface="Arial"/>
              <a:cs typeface="Arial"/>
            </a:endParaRPr>
          </a:p>
        </p:txBody>
      </p:sp>
      <p:sp>
        <p:nvSpPr>
          <p:cNvPr id="11" name="object 11"/>
          <p:cNvSpPr txBox="1"/>
          <p:nvPr/>
        </p:nvSpPr>
        <p:spPr>
          <a:xfrm>
            <a:off x="6936740" y="4536440"/>
            <a:ext cx="2719705" cy="756920"/>
          </a:xfrm>
          <a:prstGeom prst="rect">
            <a:avLst/>
          </a:prstGeom>
        </p:spPr>
        <p:txBody>
          <a:bodyPr vert="horz" wrap="square" lIns="0" tIns="12700" rIns="0" bIns="0" rtlCol="0">
            <a:spAutoFit/>
          </a:bodyPr>
          <a:lstStyle/>
          <a:p>
            <a:pPr marR="5080" algn="r">
              <a:lnSpc>
                <a:spcPct val="100000"/>
              </a:lnSpc>
              <a:spcBef>
                <a:spcPts val="100"/>
              </a:spcBef>
              <a:tabLst>
                <a:tab pos="411480" algn="l"/>
                <a:tab pos="2025650" algn="l"/>
                <a:tab pos="2524125" algn="l"/>
              </a:tabLst>
            </a:pPr>
            <a:r>
              <a:rPr sz="2400" spc="-5" dirty="0">
                <a:latin typeface="Arial"/>
                <a:cs typeface="Arial"/>
              </a:rPr>
              <a:t>a	b</a:t>
            </a:r>
            <a:r>
              <a:rPr sz="2400" spc="-15" dirty="0">
                <a:latin typeface="Arial"/>
                <a:cs typeface="Arial"/>
              </a:rPr>
              <a:t>l</a:t>
            </a:r>
            <a:r>
              <a:rPr sz="2400" dirty="0">
                <a:latin typeface="Arial"/>
                <a:cs typeface="Arial"/>
              </a:rPr>
              <a:t>a</a:t>
            </a:r>
            <a:r>
              <a:rPr sz="2400" spc="-5" dirty="0">
                <a:latin typeface="Arial"/>
                <a:cs typeface="Arial"/>
              </a:rPr>
              <a:t>ckbody</a:t>
            </a:r>
            <a:r>
              <a:rPr sz="2400" dirty="0">
                <a:latin typeface="Arial"/>
                <a:cs typeface="Arial"/>
              </a:rPr>
              <a:t>	</a:t>
            </a:r>
            <a:r>
              <a:rPr sz="2400" spc="-5" dirty="0">
                <a:latin typeface="Arial"/>
                <a:cs typeface="Arial"/>
              </a:rPr>
              <a:t>a</a:t>
            </a:r>
            <a:r>
              <a:rPr sz="2400" dirty="0">
                <a:latin typeface="Arial"/>
                <a:cs typeface="Arial"/>
              </a:rPr>
              <a:t>t	</a:t>
            </a:r>
            <a:r>
              <a:rPr sz="2400" spc="-5" dirty="0">
                <a:latin typeface="Arial"/>
                <a:cs typeface="Arial"/>
              </a:rPr>
              <a:t>a</a:t>
            </a:r>
            <a:endParaRPr sz="2400">
              <a:latin typeface="Arial"/>
              <a:cs typeface="Arial"/>
            </a:endParaRPr>
          </a:p>
          <a:p>
            <a:pPr marR="5080" algn="r">
              <a:lnSpc>
                <a:spcPct val="100000"/>
              </a:lnSpc>
            </a:pPr>
            <a:r>
              <a:rPr sz="2400" spc="-5" dirty="0">
                <a:latin typeface="Arial"/>
                <a:cs typeface="Arial"/>
              </a:rPr>
              <a:t>a</a:t>
            </a:r>
            <a:endParaRPr sz="2400">
              <a:latin typeface="Arial"/>
              <a:cs typeface="Arial"/>
            </a:endParaRPr>
          </a:p>
        </p:txBody>
      </p:sp>
      <p:sp>
        <p:nvSpPr>
          <p:cNvPr id="12" name="object 12"/>
          <p:cNvSpPr txBox="1"/>
          <p:nvPr/>
        </p:nvSpPr>
        <p:spPr>
          <a:xfrm>
            <a:off x="4773929" y="5267655"/>
            <a:ext cx="4879975" cy="757555"/>
          </a:xfrm>
          <a:prstGeom prst="rect">
            <a:avLst/>
          </a:prstGeom>
        </p:spPr>
        <p:txBody>
          <a:bodyPr vert="horz" wrap="square" lIns="0" tIns="12700" rIns="0" bIns="0" rtlCol="0">
            <a:spAutoFit/>
          </a:bodyPr>
          <a:lstStyle/>
          <a:p>
            <a:pPr marL="12700">
              <a:lnSpc>
                <a:spcPct val="100000"/>
              </a:lnSpc>
              <a:spcBef>
                <a:spcPts val="100"/>
              </a:spcBef>
              <a:tabLst>
                <a:tab pos="1309370" algn="l"/>
              </a:tabLst>
            </a:pPr>
            <a:r>
              <a:rPr sz="2400" dirty="0">
                <a:latin typeface="Arial"/>
                <a:cs typeface="Arial"/>
              </a:rPr>
              <a:t>radiation	</a:t>
            </a:r>
            <a:r>
              <a:rPr sz="2400" spc="-5" dirty="0">
                <a:latin typeface="Arial"/>
                <a:cs typeface="Arial"/>
              </a:rPr>
              <a:t>peak at 580 nm,</a:t>
            </a:r>
            <a:r>
              <a:rPr sz="2400" spc="265" dirty="0">
                <a:latin typeface="Arial"/>
                <a:cs typeface="Arial"/>
              </a:rPr>
              <a:t> </a:t>
            </a:r>
            <a:r>
              <a:rPr sz="2400" spc="-5" dirty="0">
                <a:latin typeface="Arial"/>
                <a:cs typeface="Arial"/>
              </a:rPr>
              <a:t>which </a:t>
            </a:r>
            <a:r>
              <a:rPr sz="2400" spc="-10" dirty="0">
                <a:latin typeface="Arial"/>
                <a:cs typeface="Arial"/>
              </a:rPr>
              <a:t>is</a:t>
            </a:r>
            <a:endParaRPr sz="2400">
              <a:latin typeface="Arial"/>
              <a:cs typeface="Arial"/>
            </a:endParaRPr>
          </a:p>
          <a:p>
            <a:pPr marL="12700">
              <a:lnSpc>
                <a:spcPct val="100000"/>
              </a:lnSpc>
              <a:spcBef>
                <a:spcPts val="5"/>
              </a:spcBef>
            </a:pPr>
            <a:r>
              <a:rPr sz="2400" spc="-5" dirty="0">
                <a:latin typeface="Arial"/>
                <a:cs typeface="Arial"/>
              </a:rPr>
              <a:t>near </a:t>
            </a:r>
            <a:r>
              <a:rPr sz="2400" spc="-5" dirty="0">
                <a:solidFill>
                  <a:srgbClr val="FF0000"/>
                </a:solidFill>
                <a:latin typeface="Arial"/>
                <a:cs typeface="Arial"/>
              </a:rPr>
              <a:t>middle visible</a:t>
            </a:r>
            <a:r>
              <a:rPr sz="2400" spc="75" dirty="0">
                <a:solidFill>
                  <a:srgbClr val="FF0000"/>
                </a:solidFill>
                <a:latin typeface="Arial"/>
                <a:cs typeface="Arial"/>
              </a:rPr>
              <a:t> </a:t>
            </a:r>
            <a:r>
              <a:rPr sz="2400" spc="-5" dirty="0">
                <a:solidFill>
                  <a:srgbClr val="FF0000"/>
                </a:solidFill>
                <a:latin typeface="Arial"/>
                <a:cs typeface="Arial"/>
              </a:rPr>
              <a:t>region</a:t>
            </a:r>
            <a:endParaRPr sz="2400">
              <a:latin typeface="Arial"/>
              <a:cs typeface="Arial"/>
            </a:endParaRPr>
          </a:p>
        </p:txBody>
      </p:sp>
      <p:sp>
        <p:nvSpPr>
          <p:cNvPr id="13" name="object 13"/>
          <p:cNvSpPr/>
          <p:nvPr/>
        </p:nvSpPr>
        <p:spPr>
          <a:xfrm>
            <a:off x="368808" y="3570732"/>
            <a:ext cx="4076700" cy="2982468"/>
          </a:xfrm>
          <a:prstGeom prst="rect">
            <a:avLst/>
          </a:prstGeom>
          <a:blipFill>
            <a:blip r:embed="rId2" cstate="print"/>
            <a:stretch>
              <a:fillRect/>
            </a:stretch>
          </a:blipFill>
        </p:spPr>
        <p:txBody>
          <a:bodyPr wrap="square" lIns="0" tIns="0" rIns="0" bIns="0" rtlCol="0"/>
          <a:lstStyle/>
          <a:p>
            <a:endParaRPr/>
          </a:p>
        </p:txBody>
      </p:sp>
      <p:pic>
        <p:nvPicPr>
          <p:cNvPr id="15" name="Picture 14">
            <a:extLst>
              <a:ext uri="{FF2B5EF4-FFF2-40B4-BE49-F238E27FC236}">
                <a16:creationId xmlns:a16="http://schemas.microsoft.com/office/drawing/2014/main" id="{2F2EFB17-8F4E-4072-884D-B7FDB3B9E040}"/>
              </a:ext>
            </a:extLst>
          </p:cNvPr>
          <p:cNvPicPr>
            <a:picLocks noChangeAspect="1"/>
          </p:cNvPicPr>
          <p:nvPr/>
        </p:nvPicPr>
        <p:blipFill>
          <a:blip r:embed="rId3"/>
          <a:stretch>
            <a:fillRect/>
          </a:stretch>
        </p:blipFill>
        <p:spPr>
          <a:xfrm>
            <a:off x="1899557" y="1899014"/>
            <a:ext cx="7729810" cy="754380"/>
          </a:xfrm>
          <a:prstGeom prst="rect">
            <a:avLst/>
          </a:prstGeom>
        </p:spPr>
      </p:pic>
      <p:pic>
        <p:nvPicPr>
          <p:cNvPr id="17" name="Picture 16">
            <a:extLst>
              <a:ext uri="{FF2B5EF4-FFF2-40B4-BE49-F238E27FC236}">
                <a16:creationId xmlns:a16="http://schemas.microsoft.com/office/drawing/2014/main" id="{364FAF6E-9630-430B-B4D3-01722FD48725}"/>
              </a:ext>
            </a:extLst>
          </p:cNvPr>
          <p:cNvPicPr>
            <a:picLocks noChangeAspect="1"/>
          </p:cNvPicPr>
          <p:nvPr/>
        </p:nvPicPr>
        <p:blipFill>
          <a:blip r:embed="rId4"/>
          <a:stretch>
            <a:fillRect/>
          </a:stretch>
        </p:blipFill>
        <p:spPr>
          <a:xfrm>
            <a:off x="4648200" y="3345926"/>
            <a:ext cx="4685206" cy="61647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5150" y="282016"/>
            <a:ext cx="352425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Boltzmann</a:t>
            </a:r>
            <a:r>
              <a:rPr sz="2800" b="1" spc="-55" dirty="0">
                <a:latin typeface="Arial" panose="020B0604020202020204" pitchFamily="34" charset="0"/>
                <a:cs typeface="Arial" panose="020B0604020202020204" pitchFamily="34" charset="0"/>
              </a:rPr>
              <a:t> </a:t>
            </a:r>
            <a:r>
              <a:rPr sz="2800" b="1" dirty="0">
                <a:latin typeface="Arial" panose="020B0604020202020204" pitchFamily="34" charset="0"/>
                <a:cs typeface="Arial" panose="020B0604020202020204" pitchFamily="34" charset="0"/>
              </a:rPr>
              <a:t>Statistics</a:t>
            </a:r>
          </a:p>
        </p:txBody>
      </p:sp>
      <p:sp>
        <p:nvSpPr>
          <p:cNvPr id="3" name="object 3"/>
          <p:cNvSpPr txBox="1"/>
          <p:nvPr/>
        </p:nvSpPr>
        <p:spPr>
          <a:xfrm>
            <a:off x="252984" y="1221994"/>
            <a:ext cx="9279255" cy="391160"/>
          </a:xfrm>
          <a:prstGeom prst="rect">
            <a:avLst/>
          </a:prstGeom>
        </p:spPr>
        <p:txBody>
          <a:bodyPr vert="horz" wrap="square" lIns="0" tIns="12700" rIns="0" bIns="0" rtlCol="0">
            <a:spAutoFit/>
          </a:bodyPr>
          <a:lstStyle/>
          <a:p>
            <a:pPr marL="381000" indent="-343535">
              <a:lnSpc>
                <a:spcPct val="100000"/>
              </a:lnSpc>
              <a:spcBef>
                <a:spcPts val="100"/>
              </a:spcBef>
              <a:buFont typeface="Arial"/>
              <a:buChar char="•"/>
              <a:tabLst>
                <a:tab pos="381000" algn="l"/>
                <a:tab pos="381635" algn="l"/>
              </a:tabLst>
            </a:pPr>
            <a:r>
              <a:rPr sz="2400" b="1" spc="-55" dirty="0">
                <a:solidFill>
                  <a:srgbClr val="C00000"/>
                </a:solidFill>
                <a:latin typeface="Arial"/>
                <a:cs typeface="Arial"/>
              </a:rPr>
              <a:t>Two </a:t>
            </a:r>
            <a:r>
              <a:rPr sz="2400" b="1" dirty="0">
                <a:solidFill>
                  <a:srgbClr val="C00000"/>
                </a:solidFill>
                <a:latin typeface="Arial"/>
                <a:cs typeface="Arial"/>
              </a:rPr>
              <a:t>level </a:t>
            </a:r>
            <a:r>
              <a:rPr sz="2400" b="1" spc="-10" dirty="0">
                <a:solidFill>
                  <a:srgbClr val="C00000"/>
                </a:solidFill>
                <a:latin typeface="Arial"/>
                <a:cs typeface="Arial"/>
              </a:rPr>
              <a:t>system: </a:t>
            </a:r>
            <a:r>
              <a:rPr sz="2400" i="1" spc="-5" dirty="0">
                <a:latin typeface="Times New Roman"/>
                <a:cs typeface="Times New Roman"/>
              </a:rPr>
              <a:t>N</a:t>
            </a:r>
            <a:r>
              <a:rPr sz="2400" i="1" spc="-7" baseline="-20833" dirty="0">
                <a:latin typeface="Times New Roman"/>
                <a:cs typeface="Times New Roman"/>
              </a:rPr>
              <a:t>1 </a:t>
            </a:r>
            <a:r>
              <a:rPr sz="2400" spc="-5" dirty="0">
                <a:latin typeface="Arial"/>
                <a:cs typeface="Arial"/>
              </a:rPr>
              <a:t>number </a:t>
            </a:r>
            <a:r>
              <a:rPr sz="2400" dirty="0">
                <a:latin typeface="Arial"/>
                <a:cs typeface="Arial"/>
              </a:rPr>
              <a:t>of </a:t>
            </a:r>
            <a:r>
              <a:rPr sz="2400" spc="-5" dirty="0">
                <a:latin typeface="Arial"/>
                <a:cs typeface="Arial"/>
              </a:rPr>
              <a:t>atoms per unit volume in</a:t>
            </a:r>
            <a:r>
              <a:rPr sz="2400" spc="-15" dirty="0">
                <a:latin typeface="Arial"/>
                <a:cs typeface="Arial"/>
              </a:rPr>
              <a:t> </a:t>
            </a:r>
            <a:r>
              <a:rPr sz="2400" spc="-5" dirty="0">
                <a:latin typeface="Arial"/>
                <a:cs typeface="Arial"/>
              </a:rPr>
              <a:t>energy</a:t>
            </a:r>
            <a:endParaRPr sz="2400">
              <a:latin typeface="Arial"/>
              <a:cs typeface="Arial"/>
            </a:endParaRPr>
          </a:p>
        </p:txBody>
      </p:sp>
      <p:sp>
        <p:nvSpPr>
          <p:cNvPr id="4" name="object 4"/>
          <p:cNvSpPr txBox="1"/>
          <p:nvPr/>
        </p:nvSpPr>
        <p:spPr>
          <a:xfrm>
            <a:off x="596188" y="1589278"/>
            <a:ext cx="5503545" cy="391160"/>
          </a:xfrm>
          <a:prstGeom prst="rect">
            <a:avLst/>
          </a:prstGeom>
        </p:spPr>
        <p:txBody>
          <a:bodyPr vert="horz" wrap="square" lIns="0" tIns="12700" rIns="0" bIns="0" rtlCol="0">
            <a:spAutoFit/>
          </a:bodyPr>
          <a:lstStyle/>
          <a:p>
            <a:pPr marL="38100">
              <a:lnSpc>
                <a:spcPct val="100000"/>
              </a:lnSpc>
              <a:spcBef>
                <a:spcPts val="100"/>
              </a:spcBef>
            </a:pPr>
            <a:r>
              <a:rPr sz="2400" spc="-5" dirty="0">
                <a:latin typeface="Arial"/>
                <a:cs typeface="Arial"/>
              </a:rPr>
              <a:t>level </a:t>
            </a:r>
            <a:r>
              <a:rPr sz="2400" i="1" spc="-5" dirty="0">
                <a:latin typeface="Times New Roman"/>
                <a:cs typeface="Times New Roman"/>
              </a:rPr>
              <a:t>E</a:t>
            </a:r>
            <a:r>
              <a:rPr sz="2400" i="1" spc="-7" baseline="-20833" dirty="0">
                <a:latin typeface="Times New Roman"/>
                <a:cs typeface="Times New Roman"/>
              </a:rPr>
              <a:t>1 </a:t>
            </a:r>
            <a:r>
              <a:rPr sz="2400" spc="-5" dirty="0">
                <a:latin typeface="Arial"/>
                <a:cs typeface="Arial"/>
              </a:rPr>
              <a:t>and </a:t>
            </a:r>
            <a:r>
              <a:rPr sz="2400" i="1" spc="-5" dirty="0">
                <a:latin typeface="Times New Roman"/>
                <a:cs typeface="Times New Roman"/>
              </a:rPr>
              <a:t>N</a:t>
            </a:r>
            <a:r>
              <a:rPr sz="2400" i="1" spc="-7" baseline="-20833" dirty="0">
                <a:latin typeface="Times New Roman"/>
                <a:cs typeface="Times New Roman"/>
              </a:rPr>
              <a:t>2 </a:t>
            </a:r>
            <a:r>
              <a:rPr sz="2400" spc="-5" dirty="0">
                <a:latin typeface="Arial"/>
                <a:cs typeface="Arial"/>
              </a:rPr>
              <a:t>in higher energy level</a:t>
            </a:r>
            <a:r>
              <a:rPr sz="2400" spc="-160" dirty="0">
                <a:latin typeface="Arial"/>
                <a:cs typeface="Arial"/>
              </a:rPr>
              <a:t> </a:t>
            </a:r>
            <a:r>
              <a:rPr sz="2400" i="1" spc="-5" dirty="0">
                <a:latin typeface="Times New Roman"/>
                <a:cs typeface="Times New Roman"/>
              </a:rPr>
              <a:t>E</a:t>
            </a:r>
            <a:r>
              <a:rPr sz="2400" i="1" spc="-7" baseline="-20833" dirty="0">
                <a:latin typeface="Times New Roman"/>
                <a:cs typeface="Times New Roman"/>
              </a:rPr>
              <a:t>2</a:t>
            </a:r>
            <a:r>
              <a:rPr sz="2400" spc="-5" dirty="0">
                <a:latin typeface="Arial"/>
                <a:cs typeface="Arial"/>
              </a:rPr>
              <a:t>.</a:t>
            </a:r>
            <a:endParaRPr sz="2400">
              <a:latin typeface="Arial"/>
              <a:cs typeface="Arial"/>
            </a:endParaRPr>
          </a:p>
        </p:txBody>
      </p:sp>
      <p:sp>
        <p:nvSpPr>
          <p:cNvPr id="5" name="object 5"/>
          <p:cNvSpPr txBox="1"/>
          <p:nvPr/>
        </p:nvSpPr>
        <p:spPr>
          <a:xfrm>
            <a:off x="6655054" y="1572794"/>
            <a:ext cx="1523365" cy="411480"/>
          </a:xfrm>
          <a:prstGeom prst="rect">
            <a:avLst/>
          </a:prstGeom>
        </p:spPr>
        <p:txBody>
          <a:bodyPr vert="horz" wrap="square" lIns="0" tIns="16510" rIns="0" bIns="0" rtlCol="0">
            <a:spAutoFit/>
          </a:bodyPr>
          <a:lstStyle/>
          <a:p>
            <a:pPr marL="38100">
              <a:lnSpc>
                <a:spcPct val="100000"/>
              </a:lnSpc>
              <a:spcBef>
                <a:spcPts val="130"/>
              </a:spcBef>
            </a:pPr>
            <a:r>
              <a:rPr sz="2400" i="1" spc="-5" dirty="0">
                <a:latin typeface="Times New Roman"/>
                <a:cs typeface="Times New Roman"/>
              </a:rPr>
              <a:t>E</a:t>
            </a:r>
            <a:r>
              <a:rPr sz="2400" i="1" spc="-7" baseline="-20833" dirty="0">
                <a:latin typeface="Times New Roman"/>
                <a:cs typeface="Times New Roman"/>
              </a:rPr>
              <a:t>1 </a:t>
            </a:r>
            <a:r>
              <a:rPr sz="2400" i="1" dirty="0">
                <a:latin typeface="Times New Roman"/>
                <a:cs typeface="Times New Roman"/>
              </a:rPr>
              <a:t>– </a:t>
            </a:r>
            <a:r>
              <a:rPr sz="2400" i="1" spc="-5" dirty="0">
                <a:latin typeface="Times New Roman"/>
                <a:cs typeface="Times New Roman"/>
              </a:rPr>
              <a:t>E</a:t>
            </a:r>
            <a:r>
              <a:rPr sz="2400" i="1" spc="-7" baseline="-20833" dirty="0">
                <a:latin typeface="Times New Roman"/>
                <a:cs typeface="Times New Roman"/>
              </a:rPr>
              <a:t>2</a:t>
            </a:r>
            <a:r>
              <a:rPr sz="2400" i="1" spc="179" baseline="-20833" dirty="0">
                <a:latin typeface="Times New Roman"/>
                <a:cs typeface="Times New Roman"/>
              </a:rPr>
              <a:t> </a:t>
            </a:r>
            <a:r>
              <a:rPr sz="2400" i="1" spc="25" dirty="0">
                <a:latin typeface="Times New Roman"/>
                <a:cs typeface="Times New Roman"/>
              </a:rPr>
              <a:t>=h</a:t>
            </a:r>
            <a:r>
              <a:rPr sz="2500" i="1" spc="25" dirty="0">
                <a:latin typeface="Symbol"/>
                <a:cs typeface="Symbol"/>
              </a:rPr>
              <a:t></a:t>
            </a:r>
            <a:endParaRPr sz="2500">
              <a:latin typeface="Symbol"/>
              <a:cs typeface="Symbol"/>
            </a:endParaRPr>
          </a:p>
        </p:txBody>
      </p:sp>
      <p:sp>
        <p:nvSpPr>
          <p:cNvPr id="6" name="object 6"/>
          <p:cNvSpPr/>
          <p:nvPr/>
        </p:nvSpPr>
        <p:spPr>
          <a:xfrm>
            <a:off x="4137659" y="4187825"/>
            <a:ext cx="340360" cy="20320"/>
          </a:xfrm>
          <a:custGeom>
            <a:avLst/>
            <a:gdLst/>
            <a:ahLst/>
            <a:cxnLst/>
            <a:rect l="l" t="t" r="r" b="b"/>
            <a:pathLst>
              <a:path w="340360" h="20320">
                <a:moveTo>
                  <a:pt x="339851" y="0"/>
                </a:moveTo>
                <a:lnTo>
                  <a:pt x="0" y="0"/>
                </a:lnTo>
                <a:lnTo>
                  <a:pt x="0" y="19812"/>
                </a:lnTo>
                <a:lnTo>
                  <a:pt x="339851" y="19812"/>
                </a:lnTo>
                <a:lnTo>
                  <a:pt x="339851" y="0"/>
                </a:lnTo>
                <a:close/>
              </a:path>
            </a:pathLst>
          </a:custGeom>
          <a:solidFill>
            <a:srgbClr val="000000"/>
          </a:solidFill>
        </p:spPr>
        <p:txBody>
          <a:bodyPr wrap="square" lIns="0" tIns="0" rIns="0" bIns="0" rtlCol="0"/>
          <a:lstStyle/>
          <a:p>
            <a:endParaRPr/>
          </a:p>
        </p:txBody>
      </p:sp>
      <p:sp>
        <p:nvSpPr>
          <p:cNvPr id="7" name="object 7"/>
          <p:cNvSpPr txBox="1"/>
          <p:nvPr/>
        </p:nvSpPr>
        <p:spPr>
          <a:xfrm>
            <a:off x="202184" y="1953209"/>
            <a:ext cx="9596755" cy="4713855"/>
          </a:xfrm>
          <a:prstGeom prst="rect">
            <a:avLst/>
          </a:prstGeom>
        </p:spPr>
        <p:txBody>
          <a:bodyPr vert="horz" wrap="square" lIns="0" tIns="12700" rIns="0" bIns="0" rtlCol="0">
            <a:spAutoFit/>
          </a:bodyPr>
          <a:lstStyle/>
          <a:p>
            <a:pPr marL="431800" indent="-343535">
              <a:lnSpc>
                <a:spcPct val="100000"/>
              </a:lnSpc>
              <a:spcBef>
                <a:spcPts val="100"/>
              </a:spcBef>
              <a:buChar char="•"/>
              <a:tabLst>
                <a:tab pos="431800" algn="l"/>
                <a:tab pos="432434" algn="l"/>
              </a:tabLst>
            </a:pPr>
            <a:r>
              <a:rPr sz="2400" spc="-55" dirty="0">
                <a:latin typeface="Arial"/>
                <a:cs typeface="Arial"/>
              </a:rPr>
              <a:t>Total </a:t>
            </a:r>
            <a:r>
              <a:rPr sz="2400" spc="-5" dirty="0">
                <a:latin typeface="Arial"/>
                <a:cs typeface="Arial"/>
              </a:rPr>
              <a:t>population density in </a:t>
            </a:r>
            <a:r>
              <a:rPr sz="2400" dirty="0">
                <a:latin typeface="Arial"/>
                <a:cs typeface="Arial"/>
              </a:rPr>
              <a:t>the system: </a:t>
            </a:r>
            <a:r>
              <a:rPr sz="2400" i="1" spc="-5" dirty="0">
                <a:latin typeface="Times New Roman"/>
                <a:cs typeface="Times New Roman"/>
              </a:rPr>
              <a:t>N</a:t>
            </a:r>
            <a:r>
              <a:rPr sz="2400" i="1" spc="-7" baseline="-20833" dirty="0">
                <a:latin typeface="Times New Roman"/>
                <a:cs typeface="Times New Roman"/>
              </a:rPr>
              <a:t>1 </a:t>
            </a:r>
            <a:r>
              <a:rPr sz="2400" i="1" dirty="0">
                <a:latin typeface="Times New Roman"/>
                <a:cs typeface="Times New Roman"/>
              </a:rPr>
              <a:t>+</a:t>
            </a:r>
            <a:r>
              <a:rPr sz="2400" i="1" spc="-105" dirty="0">
                <a:latin typeface="Times New Roman"/>
                <a:cs typeface="Times New Roman"/>
              </a:rPr>
              <a:t> </a:t>
            </a:r>
            <a:r>
              <a:rPr sz="2400" i="1" spc="-5" dirty="0">
                <a:latin typeface="Times New Roman"/>
                <a:cs typeface="Times New Roman"/>
              </a:rPr>
              <a:t>N</a:t>
            </a:r>
            <a:r>
              <a:rPr sz="2400" i="1" spc="-7" baseline="-20833" dirty="0">
                <a:latin typeface="Times New Roman"/>
                <a:cs typeface="Times New Roman"/>
              </a:rPr>
              <a:t>2</a:t>
            </a:r>
            <a:endParaRPr sz="2400" baseline="-20833" dirty="0">
              <a:latin typeface="Times New Roman"/>
              <a:cs typeface="Times New Roman"/>
            </a:endParaRPr>
          </a:p>
          <a:p>
            <a:pPr>
              <a:lnSpc>
                <a:spcPct val="100000"/>
              </a:lnSpc>
              <a:spcBef>
                <a:spcPts val="45"/>
              </a:spcBef>
              <a:buFont typeface="Arial"/>
              <a:buChar char="•"/>
            </a:pPr>
            <a:endParaRPr sz="2450" dirty="0">
              <a:latin typeface="Times New Roman"/>
              <a:cs typeface="Times New Roman"/>
            </a:endParaRPr>
          </a:p>
          <a:p>
            <a:pPr marL="431800" marR="55880" indent="-343535">
              <a:lnSpc>
                <a:spcPct val="100800"/>
              </a:lnSpc>
              <a:buChar char="•"/>
              <a:tabLst>
                <a:tab pos="431800" algn="l"/>
                <a:tab pos="432434" algn="l"/>
              </a:tabLst>
            </a:pPr>
            <a:r>
              <a:rPr sz="2400" spc="-5" dirty="0">
                <a:latin typeface="Arial"/>
                <a:cs typeface="Arial"/>
              </a:rPr>
              <a:t>At </a:t>
            </a:r>
            <a:r>
              <a:rPr sz="2400" dirty="0">
                <a:latin typeface="Arial"/>
                <a:cs typeface="Arial"/>
              </a:rPr>
              <a:t>thermal </a:t>
            </a:r>
            <a:r>
              <a:rPr sz="2400" spc="-5" dirty="0">
                <a:latin typeface="Arial"/>
                <a:cs typeface="Arial"/>
              </a:rPr>
              <a:t>equilibrium with surrounding at a temperature </a:t>
            </a:r>
            <a:r>
              <a:rPr sz="2400" i="1" spc="-5" dirty="0">
                <a:latin typeface="Times New Roman"/>
                <a:cs typeface="Times New Roman"/>
              </a:rPr>
              <a:t>T</a:t>
            </a:r>
            <a:r>
              <a:rPr sz="2400" spc="-5" dirty="0">
                <a:latin typeface="Arial"/>
                <a:cs typeface="Arial"/>
              </a:rPr>
              <a:t>, relative  population in </a:t>
            </a:r>
            <a:r>
              <a:rPr sz="2400" dirty="0">
                <a:latin typeface="Arial"/>
                <a:cs typeface="Arial"/>
              </a:rPr>
              <a:t>two </a:t>
            </a:r>
            <a:r>
              <a:rPr sz="2400" spc="-5" dirty="0">
                <a:latin typeface="Arial"/>
                <a:cs typeface="Arial"/>
              </a:rPr>
              <a:t>levels by </a:t>
            </a:r>
            <a:r>
              <a:rPr sz="2400" b="1" spc="-5" dirty="0">
                <a:solidFill>
                  <a:srgbClr val="FF0000"/>
                </a:solidFill>
                <a:latin typeface="Arial"/>
                <a:cs typeface="Arial"/>
              </a:rPr>
              <a:t>Boltzmann</a:t>
            </a:r>
            <a:r>
              <a:rPr sz="2400" b="1" spc="80" dirty="0">
                <a:solidFill>
                  <a:srgbClr val="FF0000"/>
                </a:solidFill>
                <a:latin typeface="Arial"/>
                <a:cs typeface="Arial"/>
              </a:rPr>
              <a:t> </a:t>
            </a:r>
            <a:r>
              <a:rPr sz="2400" b="1" spc="-5" dirty="0">
                <a:solidFill>
                  <a:srgbClr val="FF0000"/>
                </a:solidFill>
                <a:latin typeface="Arial"/>
                <a:cs typeface="Arial"/>
              </a:rPr>
              <a:t>distribution:</a:t>
            </a:r>
            <a:endParaRPr sz="2400" dirty="0">
              <a:latin typeface="Arial"/>
              <a:cs typeface="Arial"/>
            </a:endParaRPr>
          </a:p>
          <a:p>
            <a:pPr>
              <a:lnSpc>
                <a:spcPct val="100000"/>
              </a:lnSpc>
              <a:spcBef>
                <a:spcPts val="40"/>
              </a:spcBef>
              <a:buFont typeface="Arial"/>
              <a:buChar char="•"/>
            </a:pPr>
            <a:endParaRPr lang="en-IN" sz="2950" dirty="0">
              <a:latin typeface="Arial"/>
              <a:cs typeface="Arial"/>
            </a:endParaRPr>
          </a:p>
          <a:p>
            <a:pPr>
              <a:lnSpc>
                <a:spcPct val="100000"/>
              </a:lnSpc>
              <a:spcBef>
                <a:spcPts val="40"/>
              </a:spcBef>
              <a:buFont typeface="Arial"/>
              <a:buChar char="•"/>
            </a:pPr>
            <a:endParaRPr lang="en-IN" sz="2950" dirty="0">
              <a:latin typeface="Arial"/>
              <a:cs typeface="Arial"/>
            </a:endParaRPr>
          </a:p>
          <a:p>
            <a:pPr>
              <a:lnSpc>
                <a:spcPct val="100000"/>
              </a:lnSpc>
              <a:spcBef>
                <a:spcPts val="40"/>
              </a:spcBef>
              <a:buFont typeface="Arial"/>
              <a:buChar char="•"/>
            </a:pPr>
            <a:endParaRPr sz="2950" dirty="0">
              <a:latin typeface="Arial"/>
              <a:cs typeface="Arial"/>
            </a:endParaRPr>
          </a:p>
          <a:p>
            <a:pPr marL="431800" indent="-343535">
              <a:lnSpc>
                <a:spcPct val="100000"/>
              </a:lnSpc>
              <a:buChar char="•"/>
              <a:tabLst>
                <a:tab pos="431800" algn="l"/>
                <a:tab pos="432434" algn="l"/>
              </a:tabLst>
            </a:pPr>
            <a:r>
              <a:rPr sz="2400" spc="-5" dirty="0">
                <a:latin typeface="Arial"/>
                <a:cs typeface="Arial"/>
              </a:rPr>
              <a:t>As </a:t>
            </a:r>
            <a:r>
              <a:rPr sz="2400" dirty="0">
                <a:latin typeface="Arial"/>
                <a:cs typeface="Arial"/>
              </a:rPr>
              <a:t>temperature </a:t>
            </a:r>
            <a:r>
              <a:rPr sz="2400" spc="-5" dirty="0">
                <a:latin typeface="Arial"/>
                <a:cs typeface="Arial"/>
              </a:rPr>
              <a:t>increases, population of excited </a:t>
            </a:r>
            <a:r>
              <a:rPr sz="2400" dirty="0">
                <a:latin typeface="Arial"/>
                <a:cs typeface="Arial"/>
              </a:rPr>
              <a:t>states</a:t>
            </a:r>
            <a:r>
              <a:rPr sz="2400" spc="85" dirty="0">
                <a:latin typeface="Arial"/>
                <a:cs typeface="Arial"/>
              </a:rPr>
              <a:t> </a:t>
            </a:r>
            <a:r>
              <a:rPr sz="2400" spc="-5" dirty="0">
                <a:latin typeface="Arial"/>
                <a:cs typeface="Arial"/>
              </a:rPr>
              <a:t>increases</a:t>
            </a:r>
            <a:endParaRPr sz="2400" dirty="0">
              <a:latin typeface="Arial"/>
              <a:cs typeface="Arial"/>
            </a:endParaRPr>
          </a:p>
          <a:p>
            <a:pPr marL="431800" marR="55880" indent="-343535">
              <a:lnSpc>
                <a:spcPct val="100000"/>
              </a:lnSpc>
              <a:spcBef>
                <a:spcPts val="5"/>
              </a:spcBef>
              <a:buChar char="•"/>
              <a:tabLst>
                <a:tab pos="431800" algn="l"/>
                <a:tab pos="432434" algn="l"/>
                <a:tab pos="1868805" algn="l"/>
                <a:tab pos="3444875" algn="l"/>
                <a:tab pos="3863975" algn="l"/>
                <a:tab pos="4368800" algn="l"/>
                <a:tab pos="5497830" algn="l"/>
                <a:tab pos="6324600" algn="l"/>
                <a:tab pos="7421880" algn="l"/>
                <a:tab pos="8045450" algn="l"/>
                <a:tab pos="8940165" algn="l"/>
              </a:tabLst>
            </a:pPr>
            <a:r>
              <a:rPr sz="2400" spc="-5" dirty="0">
                <a:latin typeface="Arial"/>
                <a:cs typeface="Arial"/>
              </a:rPr>
              <a:t>Howe</a:t>
            </a:r>
            <a:r>
              <a:rPr sz="2400" dirty="0">
                <a:latin typeface="Arial"/>
                <a:cs typeface="Arial"/>
              </a:rPr>
              <a:t>v</a:t>
            </a:r>
            <a:r>
              <a:rPr sz="2400" spc="-5" dirty="0">
                <a:latin typeface="Arial"/>
                <a:cs typeface="Arial"/>
              </a:rPr>
              <a:t>e</a:t>
            </a:r>
            <a:r>
              <a:rPr sz="2400" spc="-130" dirty="0">
                <a:latin typeface="Arial"/>
                <a:cs typeface="Arial"/>
              </a:rPr>
              <a:t>r</a:t>
            </a:r>
            <a:r>
              <a:rPr sz="2400" dirty="0">
                <a:latin typeface="Arial"/>
                <a:cs typeface="Arial"/>
              </a:rPr>
              <a:t>,	</a:t>
            </a:r>
            <a:r>
              <a:rPr sz="2400" spc="-5" dirty="0">
                <a:solidFill>
                  <a:srgbClr val="FF0000"/>
                </a:solidFill>
                <a:latin typeface="Arial"/>
                <a:cs typeface="Arial"/>
              </a:rPr>
              <a:t>pop</a:t>
            </a:r>
            <a:r>
              <a:rPr sz="2400" spc="5" dirty="0">
                <a:solidFill>
                  <a:srgbClr val="FF0000"/>
                </a:solidFill>
                <a:latin typeface="Arial"/>
                <a:cs typeface="Arial"/>
              </a:rPr>
              <a:t>u</a:t>
            </a:r>
            <a:r>
              <a:rPr sz="2400" spc="-5" dirty="0">
                <a:solidFill>
                  <a:srgbClr val="FF0000"/>
                </a:solidFill>
                <a:latin typeface="Arial"/>
                <a:cs typeface="Arial"/>
              </a:rPr>
              <a:t>l</a:t>
            </a:r>
            <a:r>
              <a:rPr sz="2400" spc="-15" dirty="0">
                <a:solidFill>
                  <a:srgbClr val="FF0000"/>
                </a:solidFill>
                <a:latin typeface="Arial"/>
                <a:cs typeface="Arial"/>
              </a:rPr>
              <a:t>a</a:t>
            </a:r>
            <a:r>
              <a:rPr sz="2400" dirty="0">
                <a:solidFill>
                  <a:srgbClr val="FF0000"/>
                </a:solidFill>
                <a:latin typeface="Arial"/>
                <a:cs typeface="Arial"/>
              </a:rPr>
              <a:t>t</a:t>
            </a:r>
            <a:r>
              <a:rPr sz="2400" spc="5" dirty="0">
                <a:solidFill>
                  <a:srgbClr val="FF0000"/>
                </a:solidFill>
                <a:latin typeface="Arial"/>
                <a:cs typeface="Arial"/>
              </a:rPr>
              <a:t>i</a:t>
            </a:r>
            <a:r>
              <a:rPr sz="2400" spc="-5" dirty="0">
                <a:solidFill>
                  <a:srgbClr val="FF0000"/>
                </a:solidFill>
                <a:latin typeface="Arial"/>
                <a:cs typeface="Arial"/>
              </a:rPr>
              <a:t>on</a:t>
            </a:r>
            <a:r>
              <a:rPr sz="2400" dirty="0">
                <a:solidFill>
                  <a:srgbClr val="FF0000"/>
                </a:solidFill>
                <a:latin typeface="Arial"/>
                <a:cs typeface="Arial"/>
              </a:rPr>
              <a:t>	</a:t>
            </a:r>
            <a:r>
              <a:rPr sz="2400" spc="-5" dirty="0">
                <a:solidFill>
                  <a:srgbClr val="FF0000"/>
                </a:solidFill>
                <a:latin typeface="Arial"/>
                <a:cs typeface="Arial"/>
              </a:rPr>
              <a:t>o</a:t>
            </a:r>
            <a:r>
              <a:rPr sz="2400" dirty="0">
                <a:solidFill>
                  <a:srgbClr val="FF0000"/>
                </a:solidFill>
                <a:latin typeface="Arial"/>
                <a:cs typeface="Arial"/>
              </a:rPr>
              <a:t>f	</a:t>
            </a:r>
            <a:r>
              <a:rPr sz="2400" spc="-10" dirty="0">
                <a:solidFill>
                  <a:srgbClr val="FF0000"/>
                </a:solidFill>
                <a:latin typeface="Arial"/>
                <a:cs typeface="Arial"/>
              </a:rPr>
              <a:t>a</a:t>
            </a:r>
            <a:r>
              <a:rPr sz="2400" spc="-5" dirty="0">
                <a:solidFill>
                  <a:srgbClr val="FF0000"/>
                </a:solidFill>
                <a:latin typeface="Arial"/>
                <a:cs typeface="Arial"/>
              </a:rPr>
              <a:t>n</a:t>
            </a:r>
            <a:r>
              <a:rPr sz="2400" dirty="0">
                <a:solidFill>
                  <a:srgbClr val="FF0000"/>
                </a:solidFill>
                <a:latin typeface="Arial"/>
                <a:cs typeface="Arial"/>
              </a:rPr>
              <a:t>	</a:t>
            </a:r>
            <a:r>
              <a:rPr sz="2400" spc="-5" dirty="0">
                <a:solidFill>
                  <a:srgbClr val="FF0000"/>
                </a:solidFill>
                <a:latin typeface="Arial"/>
                <a:cs typeface="Arial"/>
              </a:rPr>
              <a:t>e</a:t>
            </a:r>
            <a:r>
              <a:rPr sz="2400" spc="-20" dirty="0">
                <a:solidFill>
                  <a:srgbClr val="FF0000"/>
                </a:solidFill>
                <a:latin typeface="Arial"/>
                <a:cs typeface="Arial"/>
              </a:rPr>
              <a:t>x</a:t>
            </a:r>
            <a:r>
              <a:rPr sz="2400" spc="-5" dirty="0">
                <a:solidFill>
                  <a:srgbClr val="FF0000"/>
                </a:solidFill>
                <a:latin typeface="Arial"/>
                <a:cs typeface="Arial"/>
              </a:rPr>
              <a:t>cited</a:t>
            </a:r>
            <a:r>
              <a:rPr sz="2400" dirty="0">
                <a:solidFill>
                  <a:srgbClr val="FF0000"/>
                </a:solidFill>
                <a:latin typeface="Arial"/>
                <a:cs typeface="Arial"/>
              </a:rPr>
              <a:t>	stat</a:t>
            </a:r>
            <a:r>
              <a:rPr sz="2400" spc="-5" dirty="0">
                <a:solidFill>
                  <a:srgbClr val="FF0000"/>
                </a:solidFill>
                <a:latin typeface="Arial"/>
                <a:cs typeface="Arial"/>
              </a:rPr>
              <a:t>e</a:t>
            </a:r>
            <a:r>
              <a:rPr sz="2400" dirty="0">
                <a:solidFill>
                  <a:srgbClr val="FF0000"/>
                </a:solidFill>
                <a:latin typeface="Arial"/>
                <a:cs typeface="Arial"/>
              </a:rPr>
              <a:t>	</a:t>
            </a:r>
            <a:r>
              <a:rPr sz="2400" spc="-5" dirty="0">
                <a:solidFill>
                  <a:srgbClr val="FF0000"/>
                </a:solidFill>
                <a:latin typeface="Arial"/>
                <a:cs typeface="Arial"/>
              </a:rPr>
              <a:t>a</a:t>
            </a:r>
            <a:r>
              <a:rPr sz="2400" spc="-15" dirty="0">
                <a:solidFill>
                  <a:srgbClr val="FF0000"/>
                </a:solidFill>
                <a:latin typeface="Arial"/>
                <a:cs typeface="Arial"/>
              </a:rPr>
              <a:t>l</a:t>
            </a:r>
            <a:r>
              <a:rPr sz="2400" spc="-5" dirty="0">
                <a:solidFill>
                  <a:srgbClr val="FF0000"/>
                </a:solidFill>
                <a:latin typeface="Arial"/>
                <a:cs typeface="Arial"/>
              </a:rPr>
              <a:t>ways</a:t>
            </a:r>
            <a:r>
              <a:rPr sz="2400" dirty="0">
                <a:solidFill>
                  <a:srgbClr val="FF0000"/>
                </a:solidFill>
                <a:latin typeface="Arial"/>
                <a:cs typeface="Arial"/>
              </a:rPr>
              <a:t>	</a:t>
            </a:r>
            <a:r>
              <a:rPr sz="2400" spc="-5" dirty="0">
                <a:solidFill>
                  <a:srgbClr val="FF0000"/>
                </a:solidFill>
                <a:latin typeface="Arial"/>
                <a:cs typeface="Arial"/>
              </a:rPr>
              <a:t>lies</a:t>
            </a:r>
            <a:r>
              <a:rPr sz="2400" dirty="0">
                <a:solidFill>
                  <a:srgbClr val="FF0000"/>
                </a:solidFill>
                <a:latin typeface="Arial"/>
                <a:cs typeface="Arial"/>
              </a:rPr>
              <a:t>	</a:t>
            </a:r>
            <a:r>
              <a:rPr sz="2400" spc="-5" dirty="0">
                <a:solidFill>
                  <a:srgbClr val="FF0000"/>
                </a:solidFill>
                <a:latin typeface="Arial"/>
                <a:cs typeface="Arial"/>
              </a:rPr>
              <a:t>lower</a:t>
            </a:r>
            <a:r>
              <a:rPr sz="2400" dirty="0">
                <a:solidFill>
                  <a:srgbClr val="FF0000"/>
                </a:solidFill>
                <a:latin typeface="Arial"/>
                <a:cs typeface="Arial"/>
              </a:rPr>
              <a:t>	t</a:t>
            </a:r>
            <a:r>
              <a:rPr sz="2400" spc="-10" dirty="0">
                <a:solidFill>
                  <a:srgbClr val="FF0000"/>
                </a:solidFill>
                <a:latin typeface="Arial"/>
                <a:cs typeface="Arial"/>
              </a:rPr>
              <a:t>h</a:t>
            </a:r>
            <a:r>
              <a:rPr sz="2400" dirty="0">
                <a:solidFill>
                  <a:srgbClr val="FF0000"/>
                </a:solidFill>
                <a:latin typeface="Arial"/>
                <a:cs typeface="Arial"/>
              </a:rPr>
              <a:t>a</a:t>
            </a:r>
            <a:r>
              <a:rPr sz="2400" spc="-5" dirty="0">
                <a:solidFill>
                  <a:srgbClr val="FF0000"/>
                </a:solidFill>
                <a:latin typeface="Arial"/>
                <a:cs typeface="Arial"/>
              </a:rPr>
              <a:t>n  population of ground </a:t>
            </a:r>
            <a:r>
              <a:rPr sz="2400" dirty="0">
                <a:solidFill>
                  <a:srgbClr val="FF0000"/>
                </a:solidFill>
                <a:latin typeface="Arial"/>
                <a:cs typeface="Arial"/>
              </a:rPr>
              <a:t>state, </a:t>
            </a:r>
            <a:r>
              <a:rPr sz="2400" spc="-5" dirty="0">
                <a:solidFill>
                  <a:srgbClr val="FF0000"/>
                </a:solidFill>
                <a:latin typeface="Arial"/>
                <a:cs typeface="Arial"/>
              </a:rPr>
              <a:t>under equilibrium</a:t>
            </a:r>
            <a:r>
              <a:rPr sz="2400" spc="120" dirty="0">
                <a:solidFill>
                  <a:srgbClr val="FF0000"/>
                </a:solidFill>
                <a:latin typeface="Arial"/>
                <a:cs typeface="Arial"/>
              </a:rPr>
              <a:t> </a:t>
            </a:r>
            <a:r>
              <a:rPr sz="2400" spc="-5" dirty="0">
                <a:solidFill>
                  <a:srgbClr val="FF0000"/>
                </a:solidFill>
                <a:latin typeface="Arial"/>
                <a:cs typeface="Arial"/>
              </a:rPr>
              <a:t>condition</a:t>
            </a:r>
            <a:endParaRPr sz="2400" dirty="0">
              <a:latin typeface="Arial"/>
              <a:cs typeface="Arial"/>
            </a:endParaRPr>
          </a:p>
          <a:p>
            <a:pPr marL="431800" marR="55244" indent="-343535">
              <a:lnSpc>
                <a:spcPct val="100000"/>
              </a:lnSpc>
              <a:buChar char="•"/>
              <a:tabLst>
                <a:tab pos="431800" algn="l"/>
                <a:tab pos="432434" algn="l"/>
              </a:tabLst>
            </a:pPr>
            <a:r>
              <a:rPr sz="2400" spc="-5" dirty="0">
                <a:latin typeface="Arial"/>
                <a:cs typeface="Arial"/>
              </a:rPr>
              <a:t>For large </a:t>
            </a:r>
            <a:r>
              <a:rPr sz="2400" dirty="0">
                <a:latin typeface="Arial"/>
                <a:cs typeface="Arial"/>
              </a:rPr>
              <a:t>energy gaps </a:t>
            </a:r>
            <a:r>
              <a:rPr sz="2400" spc="-5" dirty="0">
                <a:latin typeface="Arial"/>
                <a:cs typeface="Arial"/>
              </a:rPr>
              <a:t>such </a:t>
            </a:r>
            <a:r>
              <a:rPr sz="2400" dirty="0">
                <a:latin typeface="Arial"/>
                <a:cs typeface="Arial"/>
              </a:rPr>
              <a:t>that </a:t>
            </a:r>
            <a:r>
              <a:rPr sz="2400" spc="-380" dirty="0">
                <a:latin typeface="UKIJ Tughra"/>
                <a:cs typeface="UKIJ Tughra"/>
              </a:rPr>
              <a:t>ℎ𝜐 </a:t>
            </a:r>
            <a:r>
              <a:rPr sz="2400" spc="-455" dirty="0">
                <a:latin typeface="UKIJ Tughra"/>
                <a:cs typeface="UKIJ Tughra"/>
              </a:rPr>
              <a:t>≫ </a:t>
            </a:r>
            <a:r>
              <a:rPr sz="2400" spc="-434" dirty="0">
                <a:latin typeface="UKIJ Tughra"/>
                <a:cs typeface="UKIJ Tughra"/>
              </a:rPr>
              <a:t>𝑘𝑇</a:t>
            </a:r>
            <a:r>
              <a:rPr sz="2400" spc="-434" dirty="0">
                <a:latin typeface="Arial"/>
                <a:cs typeface="Arial"/>
              </a:rPr>
              <a:t>, </a:t>
            </a:r>
            <a:r>
              <a:rPr sz="2400" spc="-5" dirty="0">
                <a:latin typeface="Arial"/>
                <a:cs typeface="Arial"/>
              </a:rPr>
              <a:t>ratio is close </a:t>
            </a:r>
            <a:r>
              <a:rPr sz="2400" dirty="0">
                <a:latin typeface="Arial"/>
                <a:cs typeface="Arial"/>
              </a:rPr>
              <a:t>to </a:t>
            </a:r>
            <a:r>
              <a:rPr sz="2400" spc="-5" dirty="0">
                <a:latin typeface="Arial"/>
                <a:cs typeface="Arial"/>
              </a:rPr>
              <a:t>zero so  </a:t>
            </a:r>
            <a:r>
              <a:rPr sz="2400" dirty="0">
                <a:latin typeface="Arial"/>
                <a:cs typeface="Arial"/>
              </a:rPr>
              <a:t>that </a:t>
            </a:r>
            <a:r>
              <a:rPr sz="2400" spc="-5" dirty="0">
                <a:latin typeface="Arial"/>
                <a:cs typeface="Arial"/>
              </a:rPr>
              <a:t>very few atoms are in upper energy</a:t>
            </a:r>
            <a:r>
              <a:rPr sz="2400" spc="50" dirty="0">
                <a:latin typeface="Arial"/>
                <a:cs typeface="Arial"/>
              </a:rPr>
              <a:t> </a:t>
            </a:r>
            <a:r>
              <a:rPr sz="2400" dirty="0">
                <a:latin typeface="Arial"/>
                <a:cs typeface="Arial"/>
              </a:rPr>
              <a:t>state</a:t>
            </a:r>
          </a:p>
        </p:txBody>
      </p:sp>
      <p:pic>
        <p:nvPicPr>
          <p:cNvPr id="9" name="Picture 8">
            <a:extLst>
              <a:ext uri="{FF2B5EF4-FFF2-40B4-BE49-F238E27FC236}">
                <a16:creationId xmlns:a16="http://schemas.microsoft.com/office/drawing/2014/main" id="{DBAB3320-C6C9-4ED8-9D26-3F4049F9AE3A}"/>
              </a:ext>
            </a:extLst>
          </p:cNvPr>
          <p:cNvPicPr>
            <a:picLocks noChangeAspect="1"/>
          </p:cNvPicPr>
          <p:nvPr/>
        </p:nvPicPr>
        <p:blipFill>
          <a:blip r:embed="rId2"/>
          <a:stretch>
            <a:fillRect/>
          </a:stretch>
        </p:blipFill>
        <p:spPr>
          <a:xfrm>
            <a:off x="3505200" y="3551904"/>
            <a:ext cx="2743200" cy="117249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5150" y="386080"/>
            <a:ext cx="352425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Boltzmann</a:t>
            </a:r>
            <a:r>
              <a:rPr sz="2800" b="1" spc="-55" dirty="0">
                <a:latin typeface="Arial" panose="020B0604020202020204" pitchFamily="34" charset="0"/>
                <a:cs typeface="Arial" panose="020B0604020202020204" pitchFamily="34" charset="0"/>
              </a:rPr>
              <a:t> </a:t>
            </a:r>
            <a:r>
              <a:rPr sz="2800" b="1" dirty="0">
                <a:latin typeface="Arial" panose="020B0604020202020204" pitchFamily="34" charset="0"/>
                <a:cs typeface="Arial" panose="020B0604020202020204" pitchFamily="34" charset="0"/>
              </a:rPr>
              <a:t>Statistics</a:t>
            </a:r>
            <a:endParaRPr sz="2800" b="1">
              <a:latin typeface="Arial" panose="020B0604020202020204" pitchFamily="34" charset="0"/>
              <a:cs typeface="Arial" panose="020B0604020202020204" pitchFamily="34" charset="0"/>
            </a:endParaRPr>
          </a:p>
        </p:txBody>
      </p:sp>
      <p:sp>
        <p:nvSpPr>
          <p:cNvPr id="3" name="object 3"/>
          <p:cNvSpPr/>
          <p:nvPr/>
        </p:nvSpPr>
        <p:spPr>
          <a:xfrm>
            <a:off x="3954779" y="4395342"/>
            <a:ext cx="340360" cy="20320"/>
          </a:xfrm>
          <a:custGeom>
            <a:avLst/>
            <a:gdLst/>
            <a:ahLst/>
            <a:cxnLst/>
            <a:rect l="l" t="t" r="r" b="b"/>
            <a:pathLst>
              <a:path w="340360" h="20320">
                <a:moveTo>
                  <a:pt x="339851" y="0"/>
                </a:moveTo>
                <a:lnTo>
                  <a:pt x="0" y="0"/>
                </a:lnTo>
                <a:lnTo>
                  <a:pt x="0" y="19811"/>
                </a:lnTo>
                <a:lnTo>
                  <a:pt x="339851" y="19811"/>
                </a:lnTo>
                <a:lnTo>
                  <a:pt x="339851" y="0"/>
                </a:lnTo>
                <a:close/>
              </a:path>
            </a:pathLst>
          </a:custGeom>
          <a:solidFill>
            <a:srgbClr val="000000"/>
          </a:solidFill>
        </p:spPr>
        <p:txBody>
          <a:bodyPr wrap="square" lIns="0" tIns="0" rIns="0" bIns="0" rtlCol="0"/>
          <a:lstStyle/>
          <a:p>
            <a:endParaRPr/>
          </a:p>
        </p:txBody>
      </p:sp>
      <p:sp>
        <p:nvSpPr>
          <p:cNvPr id="4" name="object 4"/>
          <p:cNvSpPr/>
          <p:nvPr/>
        </p:nvSpPr>
        <p:spPr>
          <a:xfrm>
            <a:off x="4690871" y="4395342"/>
            <a:ext cx="317500" cy="20320"/>
          </a:xfrm>
          <a:custGeom>
            <a:avLst/>
            <a:gdLst/>
            <a:ahLst/>
            <a:cxnLst/>
            <a:rect l="l" t="t" r="r" b="b"/>
            <a:pathLst>
              <a:path w="317500" h="20320">
                <a:moveTo>
                  <a:pt x="316991" y="0"/>
                </a:moveTo>
                <a:lnTo>
                  <a:pt x="0" y="0"/>
                </a:lnTo>
                <a:lnTo>
                  <a:pt x="0" y="19811"/>
                </a:lnTo>
                <a:lnTo>
                  <a:pt x="316991" y="19811"/>
                </a:lnTo>
                <a:lnTo>
                  <a:pt x="316991" y="0"/>
                </a:lnTo>
                <a:close/>
              </a:path>
            </a:pathLst>
          </a:custGeom>
          <a:solidFill>
            <a:srgbClr val="000000"/>
          </a:solidFill>
        </p:spPr>
        <p:txBody>
          <a:bodyPr wrap="square" lIns="0" tIns="0" rIns="0" bIns="0" rtlCol="0"/>
          <a:lstStyle/>
          <a:p>
            <a:endParaRPr/>
          </a:p>
        </p:txBody>
      </p:sp>
      <p:sp>
        <p:nvSpPr>
          <p:cNvPr id="5" name="object 5"/>
          <p:cNvSpPr txBox="1"/>
          <p:nvPr/>
        </p:nvSpPr>
        <p:spPr>
          <a:xfrm>
            <a:off x="265684" y="1798446"/>
            <a:ext cx="9497695" cy="4079899"/>
          </a:xfrm>
          <a:prstGeom prst="rect">
            <a:avLst/>
          </a:prstGeom>
        </p:spPr>
        <p:txBody>
          <a:bodyPr vert="horz" wrap="square" lIns="0" tIns="12700" rIns="0" bIns="0" rtlCol="0">
            <a:spAutoFit/>
          </a:bodyPr>
          <a:lstStyle/>
          <a:p>
            <a:pPr marL="368300" marR="17780" indent="-343535">
              <a:lnSpc>
                <a:spcPct val="100000"/>
              </a:lnSpc>
              <a:spcBef>
                <a:spcPts val="100"/>
              </a:spcBef>
              <a:buChar char="•"/>
              <a:tabLst>
                <a:tab pos="368300" algn="l"/>
                <a:tab pos="368935" algn="l"/>
              </a:tabLst>
            </a:pPr>
            <a:r>
              <a:rPr sz="2400" spc="-5" dirty="0">
                <a:latin typeface="Arial"/>
                <a:cs typeface="Arial"/>
              </a:rPr>
              <a:t>When </a:t>
            </a:r>
            <a:r>
              <a:rPr sz="2400" dirty="0">
                <a:latin typeface="Arial"/>
                <a:cs typeface="Arial"/>
              </a:rPr>
              <a:t>two </a:t>
            </a:r>
            <a:r>
              <a:rPr sz="2400" spc="-5" dirty="0">
                <a:latin typeface="Arial"/>
                <a:cs typeface="Arial"/>
              </a:rPr>
              <a:t>or more states have same </a:t>
            </a:r>
            <a:r>
              <a:rPr sz="2400" spc="-30" dirty="0">
                <a:latin typeface="Arial"/>
                <a:cs typeface="Arial"/>
              </a:rPr>
              <a:t>energy, </a:t>
            </a:r>
            <a:r>
              <a:rPr sz="2400" spc="-5" dirty="0">
                <a:latin typeface="Arial"/>
                <a:cs typeface="Arial"/>
              </a:rPr>
              <a:t>states are said </a:t>
            </a:r>
            <a:r>
              <a:rPr sz="2400" dirty="0">
                <a:latin typeface="Arial"/>
                <a:cs typeface="Arial"/>
              </a:rPr>
              <a:t>to </a:t>
            </a:r>
            <a:r>
              <a:rPr sz="2400" spc="-10" dirty="0">
                <a:latin typeface="Arial"/>
                <a:cs typeface="Arial"/>
              </a:rPr>
              <a:t>be </a:t>
            </a:r>
            <a:r>
              <a:rPr sz="2400" spc="-10" dirty="0">
                <a:solidFill>
                  <a:srgbClr val="FF0000"/>
                </a:solidFill>
                <a:latin typeface="Arial"/>
                <a:cs typeface="Arial"/>
              </a:rPr>
              <a:t> </a:t>
            </a:r>
            <a:r>
              <a:rPr sz="2400" spc="-5" dirty="0">
                <a:solidFill>
                  <a:srgbClr val="FF0000"/>
                </a:solidFill>
                <a:latin typeface="Arial"/>
                <a:cs typeface="Arial"/>
              </a:rPr>
              <a:t>degenerate</a:t>
            </a:r>
            <a:endParaRPr sz="2400" dirty="0">
              <a:latin typeface="Arial"/>
              <a:cs typeface="Arial"/>
            </a:endParaRPr>
          </a:p>
          <a:p>
            <a:pPr marL="368300" indent="-343535">
              <a:lnSpc>
                <a:spcPct val="100000"/>
              </a:lnSpc>
              <a:buChar char="•"/>
              <a:tabLst>
                <a:tab pos="368300" algn="l"/>
                <a:tab pos="368935" algn="l"/>
                <a:tab pos="1625600" algn="l"/>
                <a:tab pos="2050414" algn="l"/>
                <a:tab pos="3034030" algn="l"/>
                <a:tab pos="3459479" algn="l"/>
                <a:tab pos="4375150" algn="l"/>
                <a:tab pos="5478780" algn="l"/>
                <a:tab pos="6279515" algn="l"/>
                <a:tab pos="6670675" algn="l"/>
                <a:tab pos="7637145" algn="l"/>
                <a:tab pos="9217660" algn="l"/>
              </a:tabLst>
            </a:pPr>
            <a:r>
              <a:rPr sz="2400" dirty="0">
                <a:latin typeface="Arial"/>
                <a:cs typeface="Arial"/>
              </a:rPr>
              <a:t>Number	</a:t>
            </a:r>
            <a:r>
              <a:rPr sz="2400" spc="-5" dirty="0">
                <a:latin typeface="Arial"/>
                <a:cs typeface="Arial"/>
              </a:rPr>
              <a:t>of	</a:t>
            </a:r>
            <a:r>
              <a:rPr sz="2400" dirty="0">
                <a:latin typeface="Arial"/>
                <a:cs typeface="Arial"/>
              </a:rPr>
              <a:t>states	</a:t>
            </a:r>
            <a:r>
              <a:rPr sz="2400" spc="-5" dirty="0">
                <a:latin typeface="Arial"/>
                <a:cs typeface="Arial"/>
              </a:rPr>
              <a:t>at	</a:t>
            </a:r>
            <a:r>
              <a:rPr sz="2400" dirty="0">
                <a:latin typeface="Arial"/>
                <a:cs typeface="Arial"/>
              </a:rPr>
              <a:t>same	</a:t>
            </a:r>
            <a:r>
              <a:rPr sz="2400" spc="-5" dirty="0">
                <a:latin typeface="Arial"/>
                <a:cs typeface="Arial"/>
              </a:rPr>
              <a:t>energy	level	is	called	</a:t>
            </a:r>
            <a:r>
              <a:rPr sz="2400" dirty="0">
                <a:solidFill>
                  <a:srgbClr val="FF0000"/>
                </a:solidFill>
                <a:latin typeface="Arial"/>
                <a:cs typeface="Arial"/>
              </a:rPr>
              <a:t>multiplicity	</a:t>
            </a:r>
            <a:r>
              <a:rPr sz="2400" spc="-5" dirty="0">
                <a:solidFill>
                  <a:srgbClr val="FF0000"/>
                </a:solidFill>
                <a:latin typeface="Arial"/>
                <a:cs typeface="Arial"/>
              </a:rPr>
              <a:t>of</a:t>
            </a:r>
            <a:endParaRPr sz="2400" dirty="0">
              <a:latin typeface="Arial"/>
              <a:cs typeface="Arial"/>
            </a:endParaRPr>
          </a:p>
          <a:p>
            <a:pPr marL="368300">
              <a:lnSpc>
                <a:spcPct val="100000"/>
              </a:lnSpc>
            </a:pPr>
            <a:r>
              <a:rPr sz="2400" spc="-5" dirty="0">
                <a:solidFill>
                  <a:srgbClr val="FF0000"/>
                </a:solidFill>
                <a:latin typeface="Arial"/>
                <a:cs typeface="Arial"/>
              </a:rPr>
              <a:t>energy</a:t>
            </a:r>
            <a:r>
              <a:rPr sz="2400" spc="10" dirty="0">
                <a:solidFill>
                  <a:srgbClr val="FF0000"/>
                </a:solidFill>
                <a:latin typeface="Arial"/>
                <a:cs typeface="Arial"/>
              </a:rPr>
              <a:t> </a:t>
            </a:r>
            <a:r>
              <a:rPr sz="2400" spc="-5" dirty="0">
                <a:solidFill>
                  <a:srgbClr val="FF0000"/>
                </a:solidFill>
                <a:latin typeface="Arial"/>
                <a:cs typeface="Arial"/>
              </a:rPr>
              <a:t>level</a:t>
            </a:r>
            <a:endParaRPr sz="2400" dirty="0">
              <a:latin typeface="Arial"/>
              <a:cs typeface="Arial"/>
            </a:endParaRPr>
          </a:p>
          <a:p>
            <a:pPr marL="368300" indent="-343535">
              <a:lnSpc>
                <a:spcPct val="100000"/>
              </a:lnSpc>
              <a:buChar char="•"/>
              <a:tabLst>
                <a:tab pos="368300" algn="l"/>
                <a:tab pos="368935" algn="l"/>
              </a:tabLst>
            </a:pPr>
            <a:r>
              <a:rPr sz="2400" spc="-5" dirty="0">
                <a:latin typeface="Arial"/>
                <a:cs typeface="Arial"/>
              </a:rPr>
              <a:t>As all </a:t>
            </a:r>
            <a:r>
              <a:rPr sz="2400" dirty="0">
                <a:latin typeface="Arial"/>
                <a:cs typeface="Arial"/>
              </a:rPr>
              <a:t>states </a:t>
            </a:r>
            <a:r>
              <a:rPr sz="2400" spc="-5" dirty="0">
                <a:latin typeface="Arial"/>
                <a:cs typeface="Arial"/>
              </a:rPr>
              <a:t>having same energy have </a:t>
            </a:r>
            <a:r>
              <a:rPr sz="2400" dirty="0">
                <a:latin typeface="Arial"/>
                <a:cs typeface="Arial"/>
              </a:rPr>
              <a:t>same </a:t>
            </a:r>
            <a:r>
              <a:rPr sz="2400" spc="-5" dirty="0">
                <a:latin typeface="Arial"/>
                <a:cs typeface="Arial"/>
              </a:rPr>
              <a:t>population, we</a:t>
            </a:r>
            <a:r>
              <a:rPr sz="2400" spc="130" dirty="0">
                <a:latin typeface="Arial"/>
                <a:cs typeface="Arial"/>
              </a:rPr>
              <a:t> </a:t>
            </a:r>
            <a:r>
              <a:rPr sz="2400" spc="-5" dirty="0">
                <a:latin typeface="Arial"/>
                <a:cs typeface="Arial"/>
              </a:rPr>
              <a:t>have</a:t>
            </a:r>
            <a:endParaRPr sz="2400" dirty="0">
              <a:latin typeface="Arial"/>
              <a:cs typeface="Arial"/>
            </a:endParaRPr>
          </a:p>
          <a:p>
            <a:pPr marL="25400">
              <a:lnSpc>
                <a:spcPct val="100000"/>
              </a:lnSpc>
            </a:pPr>
            <a:r>
              <a:rPr sz="2400" dirty="0">
                <a:latin typeface="Arial"/>
                <a:cs typeface="Arial"/>
              </a:rPr>
              <a:t>•</a:t>
            </a:r>
          </a:p>
          <a:p>
            <a:pPr>
              <a:lnSpc>
                <a:spcPct val="100000"/>
              </a:lnSpc>
            </a:pPr>
            <a:endParaRPr sz="2500" dirty="0">
              <a:latin typeface="UKIJ Tughra"/>
              <a:cs typeface="UKIJ Tughra"/>
            </a:endParaRPr>
          </a:p>
          <a:p>
            <a:pPr marL="363855">
              <a:lnSpc>
                <a:spcPts val="2875"/>
              </a:lnSpc>
              <a:spcBef>
                <a:spcPts val="5"/>
              </a:spcBef>
            </a:pPr>
            <a:endParaRPr lang="en-IN" sz="2400" spc="-5" dirty="0">
              <a:latin typeface="Arial"/>
              <a:cs typeface="Arial"/>
            </a:endParaRPr>
          </a:p>
          <a:p>
            <a:pPr marL="363855">
              <a:lnSpc>
                <a:spcPts val="2875"/>
              </a:lnSpc>
              <a:spcBef>
                <a:spcPts val="5"/>
              </a:spcBef>
            </a:pPr>
            <a:endParaRPr lang="en-IN" sz="2400" spc="-5" dirty="0">
              <a:latin typeface="Arial"/>
              <a:cs typeface="Arial"/>
            </a:endParaRPr>
          </a:p>
          <a:p>
            <a:pPr marL="363855">
              <a:lnSpc>
                <a:spcPts val="2875"/>
              </a:lnSpc>
              <a:spcBef>
                <a:spcPts val="5"/>
              </a:spcBef>
            </a:pPr>
            <a:r>
              <a:rPr sz="2400" spc="-5" dirty="0">
                <a:latin typeface="Arial"/>
                <a:cs typeface="Arial"/>
              </a:rPr>
              <a:t>where </a:t>
            </a:r>
            <a:r>
              <a:rPr sz="2400" spc="-229" dirty="0">
                <a:latin typeface="UKIJ Tughra"/>
                <a:cs typeface="UKIJ Tughra"/>
              </a:rPr>
              <a:t>𝑔</a:t>
            </a:r>
            <a:r>
              <a:rPr sz="2625" spc="-345" baseline="-15873" dirty="0">
                <a:latin typeface="UKIJ Tughra"/>
                <a:cs typeface="UKIJ Tughra"/>
              </a:rPr>
              <a:t>1</a:t>
            </a:r>
            <a:r>
              <a:rPr lang="en-IN" sz="2625" spc="-345" baseline="-15873" dirty="0">
                <a:latin typeface="UKIJ Tughra"/>
                <a:cs typeface="UKIJ Tughra"/>
              </a:rPr>
              <a:t>      </a:t>
            </a:r>
            <a:r>
              <a:rPr sz="2400" spc="-229" dirty="0">
                <a:latin typeface="Arial"/>
                <a:cs typeface="Arial"/>
              </a:rPr>
              <a:t>and </a:t>
            </a:r>
            <a:r>
              <a:rPr lang="en-IN" sz="2400" spc="-229" dirty="0">
                <a:latin typeface="Arial"/>
                <a:cs typeface="Arial"/>
              </a:rPr>
              <a:t>    </a:t>
            </a:r>
            <a:r>
              <a:rPr sz="2400" spc="-355" dirty="0">
                <a:latin typeface="UKIJ Tughra"/>
                <a:cs typeface="UKIJ Tughra"/>
              </a:rPr>
              <a:t>𝑔</a:t>
            </a:r>
            <a:r>
              <a:rPr sz="2625" spc="-532" baseline="-15873" dirty="0">
                <a:latin typeface="UKIJ Tughra"/>
                <a:cs typeface="UKIJ Tughra"/>
              </a:rPr>
              <a:t>2</a:t>
            </a:r>
            <a:r>
              <a:rPr sz="2400" spc="-355" dirty="0">
                <a:latin typeface="Arial"/>
                <a:cs typeface="Arial"/>
              </a:rPr>
              <a:t>, </a:t>
            </a:r>
            <a:r>
              <a:rPr lang="en-IN" sz="2400" spc="-355" dirty="0">
                <a:latin typeface="Arial"/>
                <a:cs typeface="Arial"/>
              </a:rPr>
              <a:t>   </a:t>
            </a:r>
            <a:r>
              <a:rPr sz="2400" spc="-15" dirty="0">
                <a:latin typeface="Arial"/>
                <a:cs typeface="Arial"/>
              </a:rPr>
              <a:t>respectively, </a:t>
            </a:r>
            <a:r>
              <a:rPr sz="2400" spc="-5" dirty="0">
                <a:latin typeface="Arial"/>
                <a:cs typeface="Arial"/>
              </a:rPr>
              <a:t>are multiplicities of</a:t>
            </a:r>
            <a:r>
              <a:rPr sz="2400" spc="-70" dirty="0">
                <a:latin typeface="Arial"/>
                <a:cs typeface="Arial"/>
              </a:rPr>
              <a:t> </a:t>
            </a:r>
            <a:r>
              <a:rPr sz="2400" spc="-5" dirty="0">
                <a:latin typeface="Arial"/>
                <a:cs typeface="Arial"/>
              </a:rPr>
              <a:t>levels</a:t>
            </a:r>
            <a:endParaRPr sz="2400" dirty="0">
              <a:latin typeface="Arial"/>
              <a:cs typeface="Arial"/>
            </a:endParaRPr>
          </a:p>
          <a:p>
            <a:pPr marL="363855">
              <a:lnSpc>
                <a:spcPts val="2875"/>
              </a:lnSpc>
            </a:pPr>
            <a:r>
              <a:rPr sz="2400" i="1" spc="-5" dirty="0">
                <a:latin typeface="Times New Roman"/>
                <a:cs typeface="Times New Roman"/>
              </a:rPr>
              <a:t>E</a:t>
            </a:r>
            <a:r>
              <a:rPr sz="2400" i="1" spc="-7" baseline="-20833" dirty="0">
                <a:latin typeface="Times New Roman"/>
                <a:cs typeface="Times New Roman"/>
              </a:rPr>
              <a:t>1 </a:t>
            </a:r>
            <a:r>
              <a:rPr sz="2400" spc="-5" dirty="0">
                <a:latin typeface="Arial"/>
                <a:cs typeface="Arial"/>
              </a:rPr>
              <a:t>and</a:t>
            </a:r>
            <a:r>
              <a:rPr sz="2400" spc="-204" dirty="0">
                <a:latin typeface="Arial"/>
                <a:cs typeface="Arial"/>
              </a:rPr>
              <a:t> </a:t>
            </a:r>
            <a:r>
              <a:rPr sz="2400" i="1" spc="-5" dirty="0">
                <a:latin typeface="Times New Roman"/>
                <a:cs typeface="Times New Roman"/>
              </a:rPr>
              <a:t>E</a:t>
            </a:r>
            <a:r>
              <a:rPr sz="2400" i="1" spc="-7" baseline="-20833" dirty="0">
                <a:latin typeface="Times New Roman"/>
                <a:cs typeface="Times New Roman"/>
              </a:rPr>
              <a:t>2</a:t>
            </a:r>
            <a:endParaRPr sz="2400" baseline="-20833" dirty="0">
              <a:latin typeface="Times New Roman"/>
              <a:cs typeface="Times New Roman"/>
            </a:endParaRPr>
          </a:p>
        </p:txBody>
      </p:sp>
      <p:pic>
        <p:nvPicPr>
          <p:cNvPr id="7" name="Picture 6">
            <a:extLst>
              <a:ext uri="{FF2B5EF4-FFF2-40B4-BE49-F238E27FC236}">
                <a16:creationId xmlns:a16="http://schemas.microsoft.com/office/drawing/2014/main" id="{447268F7-D5C7-441A-86C8-B59436641C11}"/>
              </a:ext>
            </a:extLst>
          </p:cNvPr>
          <p:cNvPicPr>
            <a:picLocks noChangeAspect="1"/>
          </p:cNvPicPr>
          <p:nvPr/>
        </p:nvPicPr>
        <p:blipFill>
          <a:blip r:embed="rId2"/>
          <a:stretch>
            <a:fillRect/>
          </a:stretch>
        </p:blipFill>
        <p:spPr>
          <a:xfrm>
            <a:off x="3657600" y="3838575"/>
            <a:ext cx="2971800" cy="11144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D63D-5684-4ECC-A3F7-CA29F0935A37}"/>
              </a:ext>
            </a:extLst>
          </p:cNvPr>
          <p:cNvSpPr txBox="1">
            <a:spLocks/>
          </p:cNvSpPr>
          <p:nvPr/>
        </p:nvSpPr>
        <p:spPr>
          <a:xfrm>
            <a:off x="168812" y="1295400"/>
            <a:ext cx="9127588" cy="3429000"/>
          </a:xfrm>
          <a:prstGeom prst="rect">
            <a:avLst/>
          </a:prstGeom>
        </p:spPr>
        <p:txBody>
          <a:bodyPr>
            <a:normAutofit fontScale="90000" lnSpcReduction="10000"/>
          </a:bodyPr>
          <a:lstStyle>
            <a:lvl1pPr algn="l" defTabSz="742950" rtl="0" eaLnBrk="1" latinLnBrk="0" hangingPunct="1">
              <a:lnSpc>
                <a:spcPct val="90000"/>
              </a:lnSpc>
              <a:spcBef>
                <a:spcPct val="0"/>
              </a:spcBef>
              <a:buNone/>
              <a:defRPr sz="3575" kern="1200">
                <a:solidFill>
                  <a:schemeClr val="tx1"/>
                </a:solidFill>
                <a:latin typeface="+mj-lt"/>
                <a:ea typeface="+mj-ea"/>
                <a:cs typeface="+mj-cs"/>
              </a:defRPr>
            </a:lvl1pPr>
          </a:lstStyle>
          <a:p>
            <a:pPr algn="ctr"/>
            <a:r>
              <a:rPr lang="en-US" sz="6600" dirty="0">
                <a:latin typeface="Arial" panose="020B0604020202020204" pitchFamily="34" charset="0"/>
                <a:cs typeface="Arial" panose="020B0604020202020204" pitchFamily="34" charset="0"/>
              </a:rPr>
              <a:t>Laser</a:t>
            </a:r>
            <a:br>
              <a:rPr lang="en-US" sz="6600" dirty="0">
                <a:latin typeface="Arial" panose="020B0604020202020204" pitchFamily="34" charset="0"/>
                <a:cs typeface="Arial" panose="020B0604020202020204" pitchFamily="34" charset="0"/>
              </a:rPr>
            </a:br>
            <a:br>
              <a:rPr lang="en-US" sz="6600" dirty="0">
                <a:latin typeface="Arial" panose="020B0604020202020204" pitchFamily="34" charset="0"/>
                <a:cs typeface="Arial" panose="020B0604020202020204" pitchFamily="34" charset="0"/>
              </a:rPr>
            </a:br>
            <a:r>
              <a:rPr lang="en-US" sz="4000" b="1" dirty="0" err="1">
                <a:solidFill>
                  <a:srgbClr val="FF0000"/>
                </a:solidFill>
                <a:latin typeface="Times New Roman" panose="02020603050405020304" pitchFamily="18" charset="0"/>
              </a:rPr>
              <a:t>LASER</a:t>
            </a:r>
            <a:r>
              <a:rPr lang="en-US" sz="4000" b="1" dirty="0">
                <a:solidFill>
                  <a:srgbClr val="FF0000"/>
                </a:solidFill>
                <a:latin typeface="Times New Roman" panose="02020603050405020304" pitchFamily="18" charset="0"/>
              </a:rPr>
              <a:t> </a:t>
            </a:r>
            <a:br>
              <a:rPr lang="en-US" sz="4000" dirty="0">
                <a:solidFill>
                  <a:srgbClr val="313197"/>
                </a:solidFill>
                <a:latin typeface="Times New Roman" panose="02020603050405020304" pitchFamily="18" charset="0"/>
              </a:rPr>
            </a:br>
            <a:br>
              <a:rPr lang="en-US" sz="4000" dirty="0">
                <a:solidFill>
                  <a:srgbClr val="313197"/>
                </a:solidFill>
                <a:latin typeface="Times New Roman" panose="02020603050405020304" pitchFamily="18" charset="0"/>
              </a:rPr>
            </a:br>
            <a:r>
              <a:rPr lang="en-US" sz="4000" dirty="0">
                <a:solidFill>
                  <a:srgbClr val="313197"/>
                </a:solidFill>
                <a:latin typeface="Times New Roman" panose="02020603050405020304" pitchFamily="18" charset="0"/>
              </a:rPr>
              <a:t>"</a:t>
            </a:r>
            <a:r>
              <a:rPr lang="en-US" sz="4000" b="1" dirty="0">
                <a:solidFill>
                  <a:srgbClr val="FF0000"/>
                </a:solidFill>
                <a:latin typeface="Times New Roman" panose="02020603050405020304" pitchFamily="18" charset="0"/>
              </a:rPr>
              <a:t>L</a:t>
            </a:r>
            <a:r>
              <a:rPr lang="en-US" sz="4000" b="1" dirty="0">
                <a:solidFill>
                  <a:srgbClr val="313197"/>
                </a:solidFill>
                <a:latin typeface="Times New Roman" panose="02020603050405020304" pitchFamily="18" charset="0"/>
              </a:rPr>
              <a:t>ight </a:t>
            </a:r>
            <a:r>
              <a:rPr lang="en-US" sz="4000" b="1" dirty="0">
                <a:solidFill>
                  <a:srgbClr val="FF0000"/>
                </a:solidFill>
                <a:latin typeface="Times New Roman" panose="02020603050405020304" pitchFamily="18" charset="0"/>
              </a:rPr>
              <a:t>A</a:t>
            </a:r>
            <a:r>
              <a:rPr lang="en-US" sz="4000" b="1" dirty="0">
                <a:solidFill>
                  <a:srgbClr val="313197"/>
                </a:solidFill>
                <a:latin typeface="Times New Roman" panose="02020603050405020304" pitchFamily="18" charset="0"/>
              </a:rPr>
              <a:t>mplification by </a:t>
            </a:r>
            <a:r>
              <a:rPr lang="en-US" sz="4000" b="1" dirty="0">
                <a:solidFill>
                  <a:srgbClr val="FF0000"/>
                </a:solidFill>
                <a:latin typeface="Times New Roman" panose="02020603050405020304" pitchFamily="18" charset="0"/>
              </a:rPr>
              <a:t>S</a:t>
            </a:r>
            <a:r>
              <a:rPr lang="en-US" sz="4000" b="1" dirty="0">
                <a:solidFill>
                  <a:srgbClr val="313197"/>
                </a:solidFill>
                <a:latin typeface="Times New Roman" panose="02020603050405020304" pitchFamily="18" charset="0"/>
              </a:rPr>
              <a:t>timulated </a:t>
            </a:r>
            <a:r>
              <a:rPr lang="en-US" sz="4000" b="1" dirty="0">
                <a:solidFill>
                  <a:srgbClr val="FF0000"/>
                </a:solidFill>
                <a:latin typeface="Times New Roman" panose="02020603050405020304" pitchFamily="18" charset="0"/>
              </a:rPr>
              <a:t>E</a:t>
            </a:r>
            <a:r>
              <a:rPr lang="en-US" sz="4000" b="1" dirty="0">
                <a:solidFill>
                  <a:srgbClr val="313197"/>
                </a:solidFill>
                <a:latin typeface="Times New Roman" panose="02020603050405020304" pitchFamily="18" charset="0"/>
              </a:rPr>
              <a:t>mission of </a:t>
            </a:r>
            <a:r>
              <a:rPr lang="en-US" sz="4000" b="1" dirty="0">
                <a:solidFill>
                  <a:srgbClr val="FF0000"/>
                </a:solidFill>
                <a:latin typeface="Times New Roman" panose="02020603050405020304" pitchFamily="18" charset="0"/>
              </a:rPr>
              <a:t>R</a:t>
            </a:r>
            <a:r>
              <a:rPr lang="en-US" sz="4000" b="1" dirty="0">
                <a:solidFill>
                  <a:srgbClr val="313197"/>
                </a:solidFill>
                <a:latin typeface="Times New Roman" panose="02020603050405020304" pitchFamily="18" charset="0"/>
              </a:rPr>
              <a:t>adiation"</a:t>
            </a:r>
            <a:endParaRPr lang="en-I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4566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1810" y="282016"/>
            <a:ext cx="690499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Einstein Relations - A and B</a:t>
            </a:r>
            <a:r>
              <a:rPr sz="2800" b="1" spc="90"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Coefficients</a:t>
            </a:r>
            <a:endParaRPr sz="2800" b="1" dirty="0">
              <a:latin typeface="Arial" panose="020B0604020202020204" pitchFamily="34" charset="0"/>
              <a:cs typeface="Arial" panose="020B0604020202020204" pitchFamily="34" charset="0"/>
            </a:endParaRPr>
          </a:p>
        </p:txBody>
      </p:sp>
      <p:sp>
        <p:nvSpPr>
          <p:cNvPr id="3" name="object 3"/>
          <p:cNvSpPr txBox="1"/>
          <p:nvPr/>
        </p:nvSpPr>
        <p:spPr>
          <a:xfrm>
            <a:off x="227584" y="1225041"/>
            <a:ext cx="9585960" cy="2952115"/>
          </a:xfrm>
          <a:prstGeom prst="rect">
            <a:avLst/>
          </a:prstGeom>
        </p:spPr>
        <p:txBody>
          <a:bodyPr vert="horz" wrap="square" lIns="0" tIns="12700" rIns="0" bIns="0" rtlCol="0">
            <a:spAutoFit/>
          </a:bodyPr>
          <a:lstStyle/>
          <a:p>
            <a:pPr marL="406400" marR="69850" indent="-343535">
              <a:lnSpc>
                <a:spcPct val="100000"/>
              </a:lnSpc>
              <a:spcBef>
                <a:spcPts val="100"/>
              </a:spcBef>
              <a:buChar char="•"/>
              <a:tabLst>
                <a:tab pos="406400" algn="l"/>
                <a:tab pos="407034" algn="l"/>
              </a:tabLst>
            </a:pPr>
            <a:r>
              <a:rPr sz="2400" spc="-5" dirty="0">
                <a:solidFill>
                  <a:srgbClr val="FF0000"/>
                </a:solidFill>
                <a:latin typeface="Arial"/>
                <a:cs typeface="Arial"/>
              </a:rPr>
              <a:t>Distribution of </a:t>
            </a:r>
            <a:r>
              <a:rPr sz="2400" dirty="0">
                <a:solidFill>
                  <a:srgbClr val="FF0000"/>
                </a:solidFill>
                <a:latin typeface="Arial"/>
                <a:cs typeface="Arial"/>
              </a:rPr>
              <a:t>atoms </a:t>
            </a:r>
            <a:r>
              <a:rPr sz="2400" spc="-5" dirty="0">
                <a:solidFill>
                  <a:srgbClr val="FF0000"/>
                </a:solidFill>
                <a:latin typeface="Arial"/>
                <a:cs typeface="Arial"/>
              </a:rPr>
              <a:t>in </a:t>
            </a:r>
            <a:r>
              <a:rPr sz="2400" dirty="0">
                <a:solidFill>
                  <a:srgbClr val="FF0000"/>
                </a:solidFill>
                <a:latin typeface="Arial"/>
                <a:cs typeface="Arial"/>
              </a:rPr>
              <a:t>two </a:t>
            </a:r>
            <a:r>
              <a:rPr sz="2400" spc="-5" dirty="0">
                <a:solidFill>
                  <a:srgbClr val="FF0000"/>
                </a:solidFill>
                <a:latin typeface="Arial"/>
                <a:cs typeface="Arial"/>
              </a:rPr>
              <a:t>energy levels </a:t>
            </a:r>
            <a:r>
              <a:rPr sz="2400" dirty="0">
                <a:latin typeface="Arial"/>
                <a:cs typeface="Arial"/>
              </a:rPr>
              <a:t>will change by </a:t>
            </a:r>
            <a:r>
              <a:rPr sz="2400" spc="-5" dirty="0">
                <a:latin typeface="Arial"/>
                <a:cs typeface="Arial"/>
              </a:rPr>
              <a:t>absorption  or emission </a:t>
            </a:r>
            <a:r>
              <a:rPr sz="2400" dirty="0">
                <a:latin typeface="Arial"/>
                <a:cs typeface="Arial"/>
              </a:rPr>
              <a:t>of</a:t>
            </a:r>
            <a:r>
              <a:rPr sz="2400" spc="15" dirty="0">
                <a:latin typeface="Arial"/>
                <a:cs typeface="Arial"/>
              </a:rPr>
              <a:t> </a:t>
            </a:r>
            <a:r>
              <a:rPr sz="2400" spc="-5" dirty="0">
                <a:latin typeface="Arial"/>
                <a:cs typeface="Arial"/>
              </a:rPr>
              <a:t>radiation</a:t>
            </a:r>
            <a:endParaRPr sz="2400">
              <a:latin typeface="Arial"/>
              <a:cs typeface="Arial"/>
            </a:endParaRPr>
          </a:p>
          <a:p>
            <a:pPr marL="406400" indent="-343535">
              <a:lnSpc>
                <a:spcPct val="100000"/>
              </a:lnSpc>
              <a:buChar char="•"/>
              <a:tabLst>
                <a:tab pos="406400" algn="l"/>
                <a:tab pos="407034" algn="l"/>
              </a:tabLst>
            </a:pPr>
            <a:r>
              <a:rPr sz="2400" spc="-5" dirty="0">
                <a:latin typeface="Arial"/>
                <a:cs typeface="Arial"/>
              </a:rPr>
              <a:t>Einstein</a:t>
            </a:r>
            <a:r>
              <a:rPr sz="2400" spc="290" dirty="0">
                <a:latin typeface="Arial"/>
                <a:cs typeface="Arial"/>
              </a:rPr>
              <a:t> </a:t>
            </a:r>
            <a:r>
              <a:rPr sz="2400" spc="-5" dirty="0">
                <a:latin typeface="Arial"/>
                <a:cs typeface="Arial"/>
              </a:rPr>
              <a:t>introduced</a:t>
            </a:r>
            <a:r>
              <a:rPr sz="2400" spc="285" dirty="0">
                <a:latin typeface="Arial"/>
                <a:cs typeface="Arial"/>
              </a:rPr>
              <a:t> </a:t>
            </a:r>
            <a:r>
              <a:rPr sz="2400" dirty="0">
                <a:solidFill>
                  <a:srgbClr val="FF0000"/>
                </a:solidFill>
                <a:latin typeface="Arial"/>
                <a:cs typeface="Arial"/>
              </a:rPr>
              <a:t>three</a:t>
            </a:r>
            <a:r>
              <a:rPr sz="2400" spc="280" dirty="0">
                <a:solidFill>
                  <a:srgbClr val="FF0000"/>
                </a:solidFill>
                <a:latin typeface="Arial"/>
                <a:cs typeface="Arial"/>
              </a:rPr>
              <a:t> </a:t>
            </a:r>
            <a:r>
              <a:rPr sz="2400" dirty="0">
                <a:solidFill>
                  <a:srgbClr val="FF0000"/>
                </a:solidFill>
                <a:latin typeface="Arial"/>
                <a:cs typeface="Arial"/>
              </a:rPr>
              <a:t>empirical</a:t>
            </a:r>
            <a:r>
              <a:rPr sz="2400" spc="254" dirty="0">
                <a:solidFill>
                  <a:srgbClr val="FF0000"/>
                </a:solidFill>
                <a:latin typeface="Arial"/>
                <a:cs typeface="Arial"/>
              </a:rPr>
              <a:t> </a:t>
            </a:r>
            <a:r>
              <a:rPr sz="2400" spc="-5" dirty="0">
                <a:solidFill>
                  <a:srgbClr val="FF0000"/>
                </a:solidFill>
                <a:latin typeface="Arial"/>
                <a:cs typeface="Arial"/>
              </a:rPr>
              <a:t>coefficients</a:t>
            </a:r>
            <a:r>
              <a:rPr sz="2400" spc="275" dirty="0">
                <a:solidFill>
                  <a:srgbClr val="FF0000"/>
                </a:solidFill>
                <a:latin typeface="Arial"/>
                <a:cs typeface="Arial"/>
              </a:rPr>
              <a:t> </a:t>
            </a:r>
            <a:r>
              <a:rPr sz="2400" dirty="0">
                <a:latin typeface="Arial"/>
                <a:cs typeface="Arial"/>
              </a:rPr>
              <a:t>to</a:t>
            </a:r>
            <a:r>
              <a:rPr sz="2400" spc="280" dirty="0">
                <a:latin typeface="Arial"/>
                <a:cs typeface="Arial"/>
              </a:rPr>
              <a:t> </a:t>
            </a:r>
            <a:r>
              <a:rPr sz="2400" spc="-5" dirty="0">
                <a:latin typeface="Arial"/>
                <a:cs typeface="Arial"/>
              </a:rPr>
              <a:t>quantify</a:t>
            </a:r>
            <a:r>
              <a:rPr sz="2400" spc="285" dirty="0">
                <a:latin typeface="Arial"/>
                <a:cs typeface="Arial"/>
              </a:rPr>
              <a:t> </a:t>
            </a:r>
            <a:r>
              <a:rPr sz="2400" spc="-5" dirty="0">
                <a:latin typeface="Arial"/>
                <a:cs typeface="Arial"/>
              </a:rPr>
              <a:t>change</a:t>
            </a:r>
            <a:endParaRPr sz="2400">
              <a:latin typeface="Arial"/>
              <a:cs typeface="Arial"/>
            </a:endParaRPr>
          </a:p>
          <a:p>
            <a:pPr marL="406400">
              <a:lnSpc>
                <a:spcPct val="100000"/>
              </a:lnSpc>
            </a:pPr>
            <a:r>
              <a:rPr sz="2400" spc="-5" dirty="0">
                <a:latin typeface="Arial"/>
                <a:cs typeface="Arial"/>
              </a:rPr>
              <a:t>of population of </a:t>
            </a:r>
            <a:r>
              <a:rPr sz="2400" dirty="0">
                <a:latin typeface="Arial"/>
                <a:cs typeface="Arial"/>
              </a:rPr>
              <a:t>two</a:t>
            </a:r>
            <a:r>
              <a:rPr sz="2400" spc="35" dirty="0">
                <a:latin typeface="Arial"/>
                <a:cs typeface="Arial"/>
              </a:rPr>
              <a:t> </a:t>
            </a:r>
            <a:r>
              <a:rPr sz="2400" spc="-5" dirty="0">
                <a:latin typeface="Arial"/>
                <a:cs typeface="Arial"/>
              </a:rPr>
              <a:t>levels</a:t>
            </a:r>
            <a:endParaRPr sz="2400">
              <a:latin typeface="Arial"/>
              <a:cs typeface="Arial"/>
            </a:endParaRPr>
          </a:p>
          <a:p>
            <a:pPr>
              <a:lnSpc>
                <a:spcPct val="100000"/>
              </a:lnSpc>
              <a:spcBef>
                <a:spcPts val="5"/>
              </a:spcBef>
            </a:pPr>
            <a:endParaRPr sz="2500">
              <a:latin typeface="Arial"/>
              <a:cs typeface="Arial"/>
            </a:endParaRPr>
          </a:p>
          <a:p>
            <a:pPr marL="406400" marR="68580" indent="-343535">
              <a:lnSpc>
                <a:spcPct val="100000"/>
              </a:lnSpc>
              <a:buFont typeface="Arial"/>
              <a:buChar char="•"/>
              <a:tabLst>
                <a:tab pos="406400" algn="l"/>
                <a:tab pos="407034" algn="l"/>
                <a:tab pos="2126615" algn="l"/>
                <a:tab pos="4015740" algn="l"/>
                <a:tab pos="5617210" algn="l"/>
                <a:tab pos="6035675" algn="l"/>
                <a:tab pos="6977380" algn="l"/>
                <a:tab pos="7769859" algn="l"/>
                <a:tab pos="8355330" algn="l"/>
              </a:tabLst>
            </a:pPr>
            <a:r>
              <a:rPr sz="2400" b="1" dirty="0">
                <a:solidFill>
                  <a:srgbClr val="FF0000"/>
                </a:solidFill>
                <a:latin typeface="Arial"/>
                <a:cs typeface="Arial"/>
              </a:rPr>
              <a:t>Stim</a:t>
            </a:r>
            <a:r>
              <a:rPr sz="2400" b="1" spc="-10" dirty="0">
                <a:solidFill>
                  <a:srgbClr val="FF0000"/>
                </a:solidFill>
                <a:latin typeface="Arial"/>
                <a:cs typeface="Arial"/>
              </a:rPr>
              <a:t>u</a:t>
            </a:r>
            <a:r>
              <a:rPr sz="2400" b="1" dirty="0">
                <a:solidFill>
                  <a:srgbClr val="FF0000"/>
                </a:solidFill>
                <a:latin typeface="Arial"/>
                <a:cs typeface="Arial"/>
              </a:rPr>
              <a:t>lated	Absorp</a:t>
            </a:r>
            <a:r>
              <a:rPr sz="2400" b="1" spc="5" dirty="0">
                <a:solidFill>
                  <a:srgbClr val="FF0000"/>
                </a:solidFill>
                <a:latin typeface="Arial"/>
                <a:cs typeface="Arial"/>
              </a:rPr>
              <a:t>t</a:t>
            </a:r>
            <a:r>
              <a:rPr sz="2400" b="1" dirty="0">
                <a:solidFill>
                  <a:srgbClr val="FF0000"/>
                </a:solidFill>
                <a:latin typeface="Arial"/>
                <a:cs typeface="Arial"/>
              </a:rPr>
              <a:t>io</a:t>
            </a:r>
            <a:r>
              <a:rPr sz="2400" b="1" spc="-25" dirty="0">
                <a:solidFill>
                  <a:srgbClr val="FF0000"/>
                </a:solidFill>
                <a:latin typeface="Arial"/>
                <a:cs typeface="Arial"/>
              </a:rPr>
              <a:t>n</a:t>
            </a:r>
            <a:r>
              <a:rPr sz="2400" b="1" dirty="0">
                <a:solidFill>
                  <a:srgbClr val="FF0000"/>
                </a:solidFill>
                <a:latin typeface="Arial"/>
                <a:cs typeface="Arial"/>
              </a:rPr>
              <a:t>:	</a:t>
            </a:r>
            <a:r>
              <a:rPr sz="2400" dirty="0">
                <a:latin typeface="Arial"/>
                <a:cs typeface="Arial"/>
              </a:rPr>
              <a:t>P</a:t>
            </a:r>
            <a:r>
              <a:rPr sz="2400" spc="-10" dirty="0">
                <a:latin typeface="Arial"/>
                <a:cs typeface="Arial"/>
              </a:rPr>
              <a:t>o</a:t>
            </a:r>
            <a:r>
              <a:rPr sz="2400" spc="-5" dirty="0">
                <a:latin typeface="Arial"/>
                <a:cs typeface="Arial"/>
              </a:rPr>
              <a:t>pulation</a:t>
            </a:r>
            <a:r>
              <a:rPr sz="2400" dirty="0">
                <a:latin typeface="Arial"/>
                <a:cs typeface="Arial"/>
              </a:rPr>
              <a:t>	</a:t>
            </a:r>
            <a:r>
              <a:rPr sz="2400" spc="-5" dirty="0">
                <a:latin typeface="Arial"/>
                <a:cs typeface="Arial"/>
              </a:rPr>
              <a:t>o</a:t>
            </a:r>
            <a:r>
              <a:rPr sz="2400" dirty="0">
                <a:latin typeface="Arial"/>
                <a:cs typeface="Arial"/>
              </a:rPr>
              <a:t>f	</a:t>
            </a:r>
            <a:r>
              <a:rPr sz="2400" spc="-10" dirty="0">
                <a:latin typeface="Arial"/>
                <a:cs typeface="Arial"/>
              </a:rPr>
              <a:t>uppe</a:t>
            </a:r>
            <a:r>
              <a:rPr sz="2400" spc="-5" dirty="0">
                <a:latin typeface="Arial"/>
                <a:cs typeface="Arial"/>
              </a:rPr>
              <a:t>r</a:t>
            </a:r>
            <a:r>
              <a:rPr sz="2400" dirty="0">
                <a:latin typeface="Arial"/>
                <a:cs typeface="Arial"/>
              </a:rPr>
              <a:t>	</a:t>
            </a:r>
            <a:r>
              <a:rPr sz="2400" spc="-5" dirty="0">
                <a:latin typeface="Arial"/>
                <a:cs typeface="Arial"/>
              </a:rPr>
              <a:t>l</a:t>
            </a:r>
            <a:r>
              <a:rPr sz="2400" spc="-15" dirty="0">
                <a:latin typeface="Arial"/>
                <a:cs typeface="Arial"/>
              </a:rPr>
              <a:t>e</a:t>
            </a:r>
            <a:r>
              <a:rPr sz="2400" spc="5" dirty="0">
                <a:latin typeface="Arial"/>
                <a:cs typeface="Arial"/>
              </a:rPr>
              <a:t>v</a:t>
            </a:r>
            <a:r>
              <a:rPr sz="2400" dirty="0">
                <a:latin typeface="Arial"/>
                <a:cs typeface="Arial"/>
              </a:rPr>
              <a:t>e</a:t>
            </a:r>
            <a:r>
              <a:rPr sz="2400" spc="-5" dirty="0">
                <a:latin typeface="Arial"/>
                <a:cs typeface="Arial"/>
              </a:rPr>
              <a:t>l</a:t>
            </a:r>
            <a:r>
              <a:rPr sz="2400" dirty="0">
                <a:latin typeface="Arial"/>
                <a:cs typeface="Arial"/>
              </a:rPr>
              <a:t>	</a:t>
            </a:r>
            <a:r>
              <a:rPr sz="2400" spc="-5" dirty="0">
                <a:latin typeface="Arial"/>
                <a:cs typeface="Arial"/>
              </a:rPr>
              <a:t>w</a:t>
            </a:r>
            <a:r>
              <a:rPr sz="2400" spc="-15" dirty="0">
                <a:latin typeface="Arial"/>
                <a:cs typeface="Arial"/>
              </a:rPr>
              <a:t>i</a:t>
            </a:r>
            <a:r>
              <a:rPr sz="2400" spc="-5" dirty="0">
                <a:latin typeface="Arial"/>
                <a:cs typeface="Arial"/>
              </a:rPr>
              <a:t>ll</a:t>
            </a:r>
            <a:r>
              <a:rPr sz="2400" dirty="0">
                <a:latin typeface="Arial"/>
                <a:cs typeface="Arial"/>
              </a:rPr>
              <a:t>	</a:t>
            </a:r>
            <a:r>
              <a:rPr sz="2400" spc="-5" dirty="0">
                <a:latin typeface="Arial"/>
                <a:cs typeface="Arial"/>
              </a:rPr>
              <a:t>incr</a:t>
            </a:r>
            <a:r>
              <a:rPr sz="2400" dirty="0">
                <a:latin typeface="Arial"/>
                <a:cs typeface="Arial"/>
              </a:rPr>
              <a:t>e</a:t>
            </a:r>
            <a:r>
              <a:rPr sz="2400" spc="-5" dirty="0">
                <a:latin typeface="Arial"/>
                <a:cs typeface="Arial"/>
              </a:rPr>
              <a:t>ase  due </a:t>
            </a:r>
            <a:r>
              <a:rPr sz="2400" dirty="0">
                <a:latin typeface="Arial"/>
                <a:cs typeface="Arial"/>
              </a:rPr>
              <a:t>to </a:t>
            </a:r>
            <a:r>
              <a:rPr sz="2400" spc="-5" dirty="0">
                <a:latin typeface="Arial"/>
                <a:cs typeface="Arial"/>
              </a:rPr>
              <a:t>absorption of radiation by </a:t>
            </a:r>
            <a:r>
              <a:rPr sz="2400" dirty="0">
                <a:latin typeface="Arial"/>
                <a:cs typeface="Arial"/>
              </a:rPr>
              <a:t>atoms </a:t>
            </a:r>
            <a:r>
              <a:rPr sz="2400" spc="-5" dirty="0">
                <a:latin typeface="Arial"/>
                <a:cs typeface="Arial"/>
              </a:rPr>
              <a:t>in lower</a:t>
            </a:r>
            <a:r>
              <a:rPr sz="2400" spc="75" dirty="0">
                <a:latin typeface="Arial"/>
                <a:cs typeface="Arial"/>
              </a:rPr>
              <a:t> </a:t>
            </a:r>
            <a:r>
              <a:rPr sz="2400" spc="-5" dirty="0">
                <a:latin typeface="Arial"/>
                <a:cs typeface="Arial"/>
              </a:rPr>
              <a:t>level</a:t>
            </a:r>
            <a:endParaRPr sz="2400">
              <a:latin typeface="Arial"/>
              <a:cs typeface="Arial"/>
            </a:endParaRPr>
          </a:p>
          <a:p>
            <a:pPr marL="406400" indent="-343535">
              <a:lnSpc>
                <a:spcPct val="100000"/>
              </a:lnSpc>
              <a:spcBef>
                <a:spcPts val="5"/>
              </a:spcBef>
              <a:buChar char="•"/>
              <a:tabLst>
                <a:tab pos="406400" algn="l"/>
                <a:tab pos="407034" algn="l"/>
              </a:tabLst>
            </a:pPr>
            <a:r>
              <a:rPr sz="2400" spc="-5" dirty="0">
                <a:latin typeface="Arial"/>
                <a:cs typeface="Arial"/>
              </a:rPr>
              <a:t>Rate</a:t>
            </a:r>
            <a:r>
              <a:rPr sz="2400" spc="114" dirty="0">
                <a:latin typeface="Arial"/>
                <a:cs typeface="Arial"/>
              </a:rPr>
              <a:t> </a:t>
            </a:r>
            <a:r>
              <a:rPr sz="2400" spc="-5" dirty="0">
                <a:latin typeface="Arial"/>
                <a:cs typeface="Arial"/>
              </a:rPr>
              <a:t>is</a:t>
            </a:r>
            <a:r>
              <a:rPr sz="2400" spc="110" dirty="0">
                <a:latin typeface="Arial"/>
                <a:cs typeface="Arial"/>
              </a:rPr>
              <a:t> </a:t>
            </a:r>
            <a:r>
              <a:rPr sz="2400" dirty="0">
                <a:latin typeface="Arial"/>
                <a:cs typeface="Arial"/>
              </a:rPr>
              <a:t>proportional</a:t>
            </a:r>
            <a:r>
              <a:rPr sz="2400" spc="114" dirty="0">
                <a:latin typeface="Arial"/>
                <a:cs typeface="Arial"/>
              </a:rPr>
              <a:t> </a:t>
            </a:r>
            <a:r>
              <a:rPr sz="2400" dirty="0">
                <a:latin typeface="Arial"/>
                <a:cs typeface="Arial"/>
              </a:rPr>
              <a:t>to</a:t>
            </a:r>
            <a:r>
              <a:rPr sz="2400" spc="114" dirty="0">
                <a:latin typeface="Arial"/>
                <a:cs typeface="Arial"/>
              </a:rPr>
              <a:t> </a:t>
            </a:r>
            <a:r>
              <a:rPr sz="2400" spc="-5" dirty="0">
                <a:latin typeface="Arial"/>
                <a:cs typeface="Arial"/>
              </a:rPr>
              <a:t>population</a:t>
            </a:r>
            <a:r>
              <a:rPr sz="2400" spc="130" dirty="0">
                <a:latin typeface="Arial"/>
                <a:cs typeface="Arial"/>
              </a:rPr>
              <a:t> </a:t>
            </a:r>
            <a:r>
              <a:rPr sz="2400" spc="-5" dirty="0">
                <a:latin typeface="Arial"/>
                <a:cs typeface="Arial"/>
              </a:rPr>
              <a:t>of</a:t>
            </a:r>
            <a:r>
              <a:rPr sz="2400" spc="114" dirty="0">
                <a:latin typeface="Arial"/>
                <a:cs typeface="Arial"/>
              </a:rPr>
              <a:t> </a:t>
            </a:r>
            <a:r>
              <a:rPr sz="2400" spc="-5" dirty="0">
                <a:latin typeface="Arial"/>
                <a:cs typeface="Arial"/>
              </a:rPr>
              <a:t>atoms</a:t>
            </a:r>
            <a:r>
              <a:rPr sz="2400" spc="120" dirty="0">
                <a:latin typeface="Arial"/>
                <a:cs typeface="Arial"/>
              </a:rPr>
              <a:t> </a:t>
            </a:r>
            <a:r>
              <a:rPr sz="2400" spc="-5" dirty="0">
                <a:latin typeface="Arial"/>
                <a:cs typeface="Arial"/>
              </a:rPr>
              <a:t>in</a:t>
            </a:r>
            <a:r>
              <a:rPr sz="2400" spc="110" dirty="0">
                <a:latin typeface="Arial"/>
                <a:cs typeface="Arial"/>
              </a:rPr>
              <a:t> </a:t>
            </a:r>
            <a:r>
              <a:rPr sz="2400" dirty="0">
                <a:latin typeface="Arial"/>
                <a:cs typeface="Arial"/>
              </a:rPr>
              <a:t>lower</a:t>
            </a:r>
            <a:r>
              <a:rPr sz="2400" spc="114" dirty="0">
                <a:latin typeface="Arial"/>
                <a:cs typeface="Arial"/>
              </a:rPr>
              <a:t> </a:t>
            </a:r>
            <a:r>
              <a:rPr sz="2400" spc="-5" dirty="0">
                <a:latin typeface="Arial"/>
                <a:cs typeface="Arial"/>
              </a:rPr>
              <a:t>level</a:t>
            </a:r>
            <a:r>
              <a:rPr sz="2400" spc="125" dirty="0">
                <a:latin typeface="Arial"/>
                <a:cs typeface="Arial"/>
              </a:rPr>
              <a:t> </a:t>
            </a:r>
            <a:r>
              <a:rPr sz="2400" spc="-5" dirty="0">
                <a:latin typeface="Arial"/>
                <a:cs typeface="Arial"/>
              </a:rPr>
              <a:t>N</a:t>
            </a:r>
            <a:r>
              <a:rPr sz="2400" spc="-7" baseline="-20833" dirty="0">
                <a:latin typeface="Arial"/>
                <a:cs typeface="Arial"/>
              </a:rPr>
              <a:t>1</a:t>
            </a:r>
            <a:r>
              <a:rPr sz="2400" spc="502" baseline="-20833" dirty="0">
                <a:latin typeface="Arial"/>
                <a:cs typeface="Arial"/>
              </a:rPr>
              <a:t> </a:t>
            </a:r>
            <a:r>
              <a:rPr sz="2400" spc="-5" dirty="0">
                <a:latin typeface="Arial"/>
                <a:cs typeface="Arial"/>
              </a:rPr>
              <a:t>and</a:t>
            </a:r>
            <a:r>
              <a:rPr sz="2400" spc="110" dirty="0">
                <a:latin typeface="Arial"/>
                <a:cs typeface="Arial"/>
              </a:rPr>
              <a:t> </a:t>
            </a:r>
            <a:r>
              <a:rPr sz="2400" spc="-10" dirty="0">
                <a:latin typeface="Arial"/>
                <a:cs typeface="Arial"/>
              </a:rPr>
              <a:t>to</a:t>
            </a:r>
            <a:endParaRPr sz="2400">
              <a:latin typeface="Arial"/>
              <a:cs typeface="Arial"/>
            </a:endParaRPr>
          </a:p>
        </p:txBody>
      </p:sp>
      <p:sp>
        <p:nvSpPr>
          <p:cNvPr id="4" name="object 4"/>
          <p:cNvSpPr/>
          <p:nvPr/>
        </p:nvSpPr>
        <p:spPr>
          <a:xfrm>
            <a:off x="2911729" y="4326382"/>
            <a:ext cx="358140" cy="282575"/>
          </a:xfrm>
          <a:custGeom>
            <a:avLst/>
            <a:gdLst/>
            <a:ahLst/>
            <a:cxnLst/>
            <a:rect l="l" t="t" r="r" b="b"/>
            <a:pathLst>
              <a:path w="358139" h="282575">
                <a:moveTo>
                  <a:pt x="267969" y="0"/>
                </a:moveTo>
                <a:lnTo>
                  <a:pt x="263906" y="11430"/>
                </a:lnTo>
                <a:lnTo>
                  <a:pt x="280269" y="18522"/>
                </a:lnTo>
                <a:lnTo>
                  <a:pt x="294322" y="28352"/>
                </a:lnTo>
                <a:lnTo>
                  <a:pt x="322855" y="73852"/>
                </a:lnTo>
                <a:lnTo>
                  <a:pt x="331186" y="115623"/>
                </a:lnTo>
                <a:lnTo>
                  <a:pt x="332231" y="139700"/>
                </a:lnTo>
                <a:lnTo>
                  <a:pt x="331184" y="164635"/>
                </a:lnTo>
                <a:lnTo>
                  <a:pt x="322802" y="207601"/>
                </a:lnTo>
                <a:lnTo>
                  <a:pt x="294306" y="253857"/>
                </a:lnTo>
                <a:lnTo>
                  <a:pt x="264287" y="270891"/>
                </a:lnTo>
                <a:lnTo>
                  <a:pt x="267969" y="282321"/>
                </a:lnTo>
                <a:lnTo>
                  <a:pt x="306419" y="264255"/>
                </a:lnTo>
                <a:lnTo>
                  <a:pt x="334771" y="233045"/>
                </a:lnTo>
                <a:lnTo>
                  <a:pt x="352202" y="191135"/>
                </a:lnTo>
                <a:lnTo>
                  <a:pt x="358012" y="141224"/>
                </a:lnTo>
                <a:lnTo>
                  <a:pt x="356540" y="115341"/>
                </a:lnTo>
                <a:lnTo>
                  <a:pt x="344832" y="69482"/>
                </a:lnTo>
                <a:lnTo>
                  <a:pt x="321762" y="32146"/>
                </a:lnTo>
                <a:lnTo>
                  <a:pt x="288424" y="7381"/>
                </a:lnTo>
                <a:lnTo>
                  <a:pt x="267969" y="0"/>
                </a:lnTo>
                <a:close/>
              </a:path>
              <a:path w="358139" h="282575">
                <a:moveTo>
                  <a:pt x="90043" y="0"/>
                </a:moveTo>
                <a:lnTo>
                  <a:pt x="51657" y="18097"/>
                </a:lnTo>
                <a:lnTo>
                  <a:pt x="23368" y="49530"/>
                </a:lnTo>
                <a:lnTo>
                  <a:pt x="5826" y="91424"/>
                </a:lnTo>
                <a:lnTo>
                  <a:pt x="0" y="141224"/>
                </a:lnTo>
                <a:lnTo>
                  <a:pt x="1452" y="167179"/>
                </a:lnTo>
                <a:lnTo>
                  <a:pt x="13073" y="213090"/>
                </a:lnTo>
                <a:lnTo>
                  <a:pt x="36125" y="250281"/>
                </a:lnTo>
                <a:lnTo>
                  <a:pt x="69514" y="274943"/>
                </a:lnTo>
                <a:lnTo>
                  <a:pt x="90043" y="282321"/>
                </a:lnTo>
                <a:lnTo>
                  <a:pt x="93598" y="270891"/>
                </a:lnTo>
                <a:lnTo>
                  <a:pt x="77549" y="263773"/>
                </a:lnTo>
                <a:lnTo>
                  <a:pt x="63690" y="253857"/>
                </a:lnTo>
                <a:lnTo>
                  <a:pt x="35210" y="207601"/>
                </a:lnTo>
                <a:lnTo>
                  <a:pt x="26828" y="164635"/>
                </a:lnTo>
                <a:lnTo>
                  <a:pt x="25781" y="139700"/>
                </a:lnTo>
                <a:lnTo>
                  <a:pt x="26828" y="115623"/>
                </a:lnTo>
                <a:lnTo>
                  <a:pt x="35210" y="73852"/>
                </a:lnTo>
                <a:lnTo>
                  <a:pt x="63801" y="28352"/>
                </a:lnTo>
                <a:lnTo>
                  <a:pt x="94106" y="11430"/>
                </a:lnTo>
                <a:lnTo>
                  <a:pt x="90043" y="0"/>
                </a:lnTo>
                <a:close/>
              </a:path>
            </a:pathLst>
          </a:custGeom>
          <a:solidFill>
            <a:srgbClr val="000000"/>
          </a:solidFill>
        </p:spPr>
        <p:txBody>
          <a:bodyPr wrap="square" lIns="0" tIns="0" rIns="0" bIns="0" rtlCol="0"/>
          <a:lstStyle/>
          <a:p>
            <a:endParaRPr/>
          </a:p>
        </p:txBody>
      </p:sp>
      <p:sp>
        <p:nvSpPr>
          <p:cNvPr id="5" name="object 5"/>
          <p:cNvSpPr txBox="1"/>
          <p:nvPr/>
        </p:nvSpPr>
        <p:spPr>
          <a:xfrm>
            <a:off x="621588" y="4237101"/>
            <a:ext cx="5741035" cy="391160"/>
          </a:xfrm>
          <a:prstGeom prst="rect">
            <a:avLst/>
          </a:prstGeom>
        </p:spPr>
        <p:txBody>
          <a:bodyPr vert="horz" wrap="square" lIns="0" tIns="12700" rIns="0" bIns="0" rtlCol="0">
            <a:spAutoFit/>
          </a:bodyPr>
          <a:lstStyle/>
          <a:p>
            <a:pPr marL="12700">
              <a:lnSpc>
                <a:spcPct val="100000"/>
              </a:lnSpc>
              <a:spcBef>
                <a:spcPts val="100"/>
              </a:spcBef>
              <a:tabLst>
                <a:tab pos="2390140" algn="l"/>
                <a:tab pos="2760345" algn="l"/>
              </a:tabLst>
            </a:pPr>
            <a:r>
              <a:rPr sz="2400" spc="-5" dirty="0">
                <a:latin typeface="Arial"/>
                <a:cs typeface="Arial"/>
              </a:rPr>
              <a:t>energy</a:t>
            </a:r>
            <a:r>
              <a:rPr sz="2400" spc="25" dirty="0">
                <a:latin typeface="Arial"/>
                <a:cs typeface="Arial"/>
              </a:rPr>
              <a:t> </a:t>
            </a:r>
            <a:r>
              <a:rPr sz="2400" spc="-5" dirty="0">
                <a:latin typeface="Arial"/>
                <a:cs typeface="Arial"/>
              </a:rPr>
              <a:t>density</a:t>
            </a:r>
            <a:r>
              <a:rPr sz="2400" spc="15" dirty="0">
                <a:latin typeface="Arial"/>
                <a:cs typeface="Arial"/>
              </a:rPr>
              <a:t> </a:t>
            </a:r>
            <a:r>
              <a:rPr sz="2400" spc="-680" dirty="0">
                <a:latin typeface="UKIJ Tughra"/>
                <a:cs typeface="UKIJ Tughra"/>
              </a:rPr>
              <a:t>𝑢	</a:t>
            </a:r>
            <a:r>
              <a:rPr sz="2400" spc="-844" dirty="0">
                <a:latin typeface="UKIJ Tughra"/>
                <a:cs typeface="UKIJ Tughra"/>
              </a:rPr>
              <a:t>𝜐	</a:t>
            </a:r>
            <a:r>
              <a:rPr sz="2400" spc="-5" dirty="0">
                <a:latin typeface="Arial"/>
                <a:cs typeface="Arial"/>
              </a:rPr>
              <a:t>of radiation in</a:t>
            </a:r>
            <a:r>
              <a:rPr sz="2400" spc="-15" dirty="0">
                <a:latin typeface="Arial"/>
                <a:cs typeface="Arial"/>
              </a:rPr>
              <a:t> </a:t>
            </a:r>
            <a:r>
              <a:rPr sz="2400" dirty="0">
                <a:latin typeface="Arial"/>
                <a:cs typeface="Arial"/>
              </a:rPr>
              <a:t>system:</a:t>
            </a:r>
            <a:endParaRPr sz="2400">
              <a:latin typeface="Arial"/>
              <a:cs typeface="Arial"/>
            </a:endParaRPr>
          </a:p>
        </p:txBody>
      </p:sp>
      <p:sp>
        <p:nvSpPr>
          <p:cNvPr id="13" name="object 13"/>
          <p:cNvSpPr txBox="1"/>
          <p:nvPr/>
        </p:nvSpPr>
        <p:spPr>
          <a:xfrm>
            <a:off x="252984" y="4686376"/>
            <a:ext cx="9533890" cy="1133644"/>
          </a:xfrm>
          <a:prstGeom prst="rect">
            <a:avLst/>
          </a:prstGeom>
        </p:spPr>
        <p:txBody>
          <a:bodyPr vert="horz" wrap="square" lIns="0" tIns="12700" rIns="0" bIns="0" rtlCol="0">
            <a:spAutoFit/>
          </a:bodyPr>
          <a:lstStyle/>
          <a:p>
            <a:pPr marL="381000" indent="-343535">
              <a:lnSpc>
                <a:spcPct val="100000"/>
              </a:lnSpc>
              <a:spcBef>
                <a:spcPts val="100"/>
              </a:spcBef>
              <a:buChar char="•"/>
              <a:tabLst>
                <a:tab pos="381000" algn="l"/>
                <a:tab pos="381635" algn="l"/>
              </a:tabLst>
            </a:pPr>
            <a:endParaRPr lang="en-IN" sz="2400" spc="-5" dirty="0">
              <a:latin typeface="Arial"/>
              <a:cs typeface="Arial"/>
            </a:endParaRPr>
          </a:p>
          <a:p>
            <a:pPr marL="381000" indent="-343535">
              <a:lnSpc>
                <a:spcPct val="100000"/>
              </a:lnSpc>
              <a:spcBef>
                <a:spcPts val="100"/>
              </a:spcBef>
              <a:buChar char="•"/>
              <a:tabLst>
                <a:tab pos="381000" algn="l"/>
                <a:tab pos="381635" algn="l"/>
              </a:tabLst>
            </a:pPr>
            <a:r>
              <a:rPr sz="2400" spc="-5" dirty="0">
                <a:latin typeface="Arial"/>
                <a:cs typeface="Arial"/>
              </a:rPr>
              <a:t>If</a:t>
            </a:r>
            <a:r>
              <a:rPr sz="2400" spc="165" dirty="0">
                <a:latin typeface="Arial"/>
                <a:cs typeface="Arial"/>
              </a:rPr>
              <a:t> </a:t>
            </a:r>
            <a:r>
              <a:rPr sz="2400" i="1" spc="-10" dirty="0">
                <a:solidFill>
                  <a:srgbClr val="FF0000"/>
                </a:solidFill>
                <a:latin typeface="Times New Roman"/>
                <a:cs typeface="Times New Roman"/>
              </a:rPr>
              <a:t>B</a:t>
            </a:r>
            <a:r>
              <a:rPr sz="2400" i="1" spc="-15" baseline="-20833" dirty="0">
                <a:solidFill>
                  <a:srgbClr val="FF0000"/>
                </a:solidFill>
                <a:latin typeface="Times New Roman"/>
                <a:cs typeface="Times New Roman"/>
              </a:rPr>
              <a:t>12</a:t>
            </a:r>
            <a:r>
              <a:rPr sz="2400" i="1" spc="52" baseline="-20833" dirty="0">
                <a:solidFill>
                  <a:srgbClr val="FF0000"/>
                </a:solidFill>
                <a:latin typeface="Times New Roman"/>
                <a:cs typeface="Times New Roman"/>
              </a:rPr>
              <a:t> </a:t>
            </a:r>
            <a:r>
              <a:rPr sz="2400" spc="-5" dirty="0">
                <a:solidFill>
                  <a:srgbClr val="FF0000"/>
                </a:solidFill>
                <a:latin typeface="Arial"/>
                <a:cs typeface="Arial"/>
              </a:rPr>
              <a:t>is</a:t>
            </a:r>
            <a:r>
              <a:rPr sz="2400" spc="165" dirty="0">
                <a:solidFill>
                  <a:srgbClr val="FF0000"/>
                </a:solidFill>
                <a:latin typeface="Arial"/>
                <a:cs typeface="Arial"/>
              </a:rPr>
              <a:t> </a:t>
            </a:r>
            <a:r>
              <a:rPr sz="2400" dirty="0">
                <a:solidFill>
                  <a:srgbClr val="FF0000"/>
                </a:solidFill>
                <a:latin typeface="Arial"/>
                <a:cs typeface="Arial"/>
              </a:rPr>
              <a:t>probability</a:t>
            </a:r>
            <a:r>
              <a:rPr sz="2400" spc="170" dirty="0">
                <a:solidFill>
                  <a:srgbClr val="FF0000"/>
                </a:solidFill>
                <a:latin typeface="Arial"/>
                <a:cs typeface="Arial"/>
              </a:rPr>
              <a:t> </a:t>
            </a:r>
            <a:r>
              <a:rPr sz="2400" dirty="0">
                <a:solidFill>
                  <a:srgbClr val="FF0000"/>
                </a:solidFill>
                <a:latin typeface="Arial"/>
                <a:cs typeface="Arial"/>
              </a:rPr>
              <a:t>(per</a:t>
            </a:r>
            <a:r>
              <a:rPr sz="2400" spc="165" dirty="0">
                <a:solidFill>
                  <a:srgbClr val="FF0000"/>
                </a:solidFill>
                <a:latin typeface="Arial"/>
                <a:cs typeface="Arial"/>
              </a:rPr>
              <a:t> </a:t>
            </a:r>
            <a:r>
              <a:rPr sz="2400" spc="-5" dirty="0">
                <a:solidFill>
                  <a:srgbClr val="FF0000"/>
                </a:solidFill>
                <a:latin typeface="Arial"/>
                <a:cs typeface="Arial"/>
              </a:rPr>
              <a:t>unit</a:t>
            </a:r>
            <a:r>
              <a:rPr sz="2400" spc="145" dirty="0">
                <a:solidFill>
                  <a:srgbClr val="FF0000"/>
                </a:solidFill>
                <a:latin typeface="Arial"/>
                <a:cs typeface="Arial"/>
              </a:rPr>
              <a:t> </a:t>
            </a:r>
            <a:r>
              <a:rPr sz="2400" dirty="0">
                <a:solidFill>
                  <a:srgbClr val="FF0000"/>
                </a:solidFill>
                <a:latin typeface="Arial"/>
                <a:cs typeface="Arial"/>
              </a:rPr>
              <a:t>time)</a:t>
            </a:r>
            <a:r>
              <a:rPr sz="2400" spc="165" dirty="0">
                <a:solidFill>
                  <a:srgbClr val="FF0000"/>
                </a:solidFill>
                <a:latin typeface="Arial"/>
                <a:cs typeface="Arial"/>
              </a:rPr>
              <a:t> </a:t>
            </a:r>
            <a:r>
              <a:rPr sz="2400" spc="-5" dirty="0">
                <a:solidFill>
                  <a:srgbClr val="FF0000"/>
                </a:solidFill>
                <a:latin typeface="Arial"/>
                <a:cs typeface="Arial"/>
              </a:rPr>
              <a:t>of</a:t>
            </a:r>
            <a:r>
              <a:rPr sz="2400" spc="155" dirty="0">
                <a:solidFill>
                  <a:srgbClr val="FF0000"/>
                </a:solidFill>
                <a:latin typeface="Arial"/>
                <a:cs typeface="Arial"/>
              </a:rPr>
              <a:t> </a:t>
            </a:r>
            <a:r>
              <a:rPr sz="2400" spc="-5" dirty="0">
                <a:solidFill>
                  <a:srgbClr val="FF0000"/>
                </a:solidFill>
                <a:latin typeface="Arial"/>
                <a:cs typeface="Arial"/>
              </a:rPr>
              <a:t>absorption</a:t>
            </a:r>
            <a:r>
              <a:rPr sz="2400" spc="165" dirty="0">
                <a:solidFill>
                  <a:srgbClr val="FF0000"/>
                </a:solidFill>
                <a:latin typeface="Arial"/>
                <a:cs typeface="Arial"/>
              </a:rPr>
              <a:t> </a:t>
            </a:r>
            <a:r>
              <a:rPr sz="2400" spc="-5" dirty="0">
                <a:solidFill>
                  <a:srgbClr val="FF0000"/>
                </a:solidFill>
                <a:latin typeface="Arial"/>
                <a:cs typeface="Arial"/>
              </a:rPr>
              <a:t>of</a:t>
            </a:r>
            <a:r>
              <a:rPr sz="2400" spc="170" dirty="0">
                <a:solidFill>
                  <a:srgbClr val="FF0000"/>
                </a:solidFill>
                <a:latin typeface="Arial"/>
                <a:cs typeface="Arial"/>
              </a:rPr>
              <a:t> </a:t>
            </a:r>
            <a:r>
              <a:rPr sz="2400" spc="-5" dirty="0">
                <a:solidFill>
                  <a:srgbClr val="FF0000"/>
                </a:solidFill>
                <a:latin typeface="Arial"/>
                <a:cs typeface="Arial"/>
              </a:rPr>
              <a:t>radiation</a:t>
            </a:r>
            <a:r>
              <a:rPr sz="2400" spc="-5" dirty="0">
                <a:latin typeface="Arial"/>
                <a:cs typeface="Arial"/>
              </a:rPr>
              <a:t>,</a:t>
            </a:r>
            <a:r>
              <a:rPr sz="2400" spc="170" dirty="0">
                <a:latin typeface="Arial"/>
                <a:cs typeface="Arial"/>
              </a:rPr>
              <a:t> </a:t>
            </a:r>
            <a:r>
              <a:rPr sz="2400" dirty="0">
                <a:latin typeface="Arial"/>
                <a:cs typeface="Arial"/>
              </a:rPr>
              <a:t>rate</a:t>
            </a:r>
            <a:r>
              <a:rPr sz="2400" spc="160" dirty="0">
                <a:latin typeface="Arial"/>
                <a:cs typeface="Arial"/>
              </a:rPr>
              <a:t> </a:t>
            </a:r>
            <a:r>
              <a:rPr sz="2400" spc="-20" dirty="0">
                <a:latin typeface="Arial"/>
                <a:cs typeface="Arial"/>
              </a:rPr>
              <a:t>of</a:t>
            </a:r>
            <a:endParaRPr sz="2400" dirty="0">
              <a:latin typeface="Arial"/>
              <a:cs typeface="Arial"/>
            </a:endParaRPr>
          </a:p>
          <a:p>
            <a:pPr marL="381000">
              <a:lnSpc>
                <a:spcPct val="100000"/>
              </a:lnSpc>
              <a:spcBef>
                <a:spcPts val="15"/>
              </a:spcBef>
            </a:pPr>
            <a:r>
              <a:rPr sz="2400" spc="-5" dirty="0">
                <a:latin typeface="Arial"/>
                <a:cs typeface="Arial"/>
              </a:rPr>
              <a:t>increase of population of excited</a:t>
            </a:r>
            <a:r>
              <a:rPr sz="2400" spc="75" dirty="0">
                <a:latin typeface="Arial"/>
                <a:cs typeface="Arial"/>
              </a:rPr>
              <a:t> </a:t>
            </a:r>
            <a:r>
              <a:rPr sz="2400" dirty="0">
                <a:latin typeface="Arial"/>
                <a:cs typeface="Arial"/>
              </a:rPr>
              <a:t>state:</a:t>
            </a:r>
          </a:p>
        </p:txBody>
      </p:sp>
      <p:sp>
        <p:nvSpPr>
          <p:cNvPr id="20" name="object 20"/>
          <p:cNvSpPr txBox="1"/>
          <p:nvPr/>
        </p:nvSpPr>
        <p:spPr>
          <a:xfrm>
            <a:off x="591616" y="6390005"/>
            <a:ext cx="6337300" cy="391795"/>
          </a:xfrm>
          <a:prstGeom prst="rect">
            <a:avLst/>
          </a:prstGeom>
        </p:spPr>
        <p:txBody>
          <a:bodyPr vert="horz" wrap="square" lIns="0" tIns="12700" rIns="0" bIns="0" rtlCol="0">
            <a:spAutoFit/>
          </a:bodyPr>
          <a:lstStyle/>
          <a:p>
            <a:pPr marL="38100">
              <a:lnSpc>
                <a:spcPct val="100000"/>
              </a:lnSpc>
              <a:spcBef>
                <a:spcPts val="100"/>
              </a:spcBef>
            </a:pPr>
            <a:r>
              <a:rPr sz="2400" spc="-5" dirty="0">
                <a:latin typeface="Arial"/>
                <a:cs typeface="Arial"/>
              </a:rPr>
              <a:t>where </a:t>
            </a:r>
            <a:r>
              <a:rPr sz="2400" spc="-545" dirty="0">
                <a:latin typeface="UKIJ Tughra"/>
                <a:cs typeface="UKIJ Tughra"/>
              </a:rPr>
              <a:t>𝐵</a:t>
            </a:r>
            <a:r>
              <a:rPr sz="2625" spc="-817" baseline="-15873" dirty="0">
                <a:latin typeface="UKIJ Tughra"/>
                <a:cs typeface="UKIJ Tughra"/>
              </a:rPr>
              <a:t>12</a:t>
            </a:r>
            <a:r>
              <a:rPr sz="2625" spc="502" baseline="-15873" dirty="0">
                <a:latin typeface="UKIJ Tughra"/>
                <a:cs typeface="UKIJ Tughra"/>
              </a:rPr>
              <a:t> </a:t>
            </a:r>
            <a:r>
              <a:rPr sz="2400" spc="-5" dirty="0">
                <a:latin typeface="Arial"/>
                <a:cs typeface="Arial"/>
              </a:rPr>
              <a:t>constant of proportionality</a:t>
            </a:r>
            <a:r>
              <a:rPr sz="2400" spc="75" dirty="0">
                <a:latin typeface="Arial"/>
                <a:cs typeface="Arial"/>
              </a:rPr>
              <a:t> </a:t>
            </a:r>
            <a:r>
              <a:rPr sz="2400" spc="-5" dirty="0">
                <a:latin typeface="Arial"/>
                <a:cs typeface="Arial"/>
              </a:rPr>
              <a:t>(m</a:t>
            </a:r>
            <a:r>
              <a:rPr sz="2400" spc="-7" baseline="24305" dirty="0">
                <a:latin typeface="Arial"/>
                <a:cs typeface="Arial"/>
              </a:rPr>
              <a:t>3</a:t>
            </a:r>
            <a:r>
              <a:rPr sz="2400" spc="-5" dirty="0">
                <a:latin typeface="Arial"/>
                <a:cs typeface="Arial"/>
              </a:rPr>
              <a:t>s</a:t>
            </a:r>
            <a:r>
              <a:rPr sz="2400" spc="-7" baseline="24305" dirty="0">
                <a:latin typeface="Arial"/>
                <a:cs typeface="Arial"/>
              </a:rPr>
              <a:t>-2</a:t>
            </a:r>
            <a:r>
              <a:rPr sz="2400" spc="-5" dirty="0">
                <a:latin typeface="Arial"/>
                <a:cs typeface="Arial"/>
              </a:rPr>
              <a:t>J</a:t>
            </a:r>
            <a:r>
              <a:rPr sz="2400" spc="-7" baseline="24305" dirty="0">
                <a:latin typeface="Arial"/>
                <a:cs typeface="Arial"/>
              </a:rPr>
              <a:t>-1</a:t>
            </a:r>
            <a:r>
              <a:rPr sz="2400" spc="-5" dirty="0">
                <a:latin typeface="Arial"/>
                <a:cs typeface="Arial"/>
              </a:rPr>
              <a:t>)</a:t>
            </a:r>
            <a:endParaRPr sz="2400" dirty="0">
              <a:latin typeface="Arial"/>
              <a:cs typeface="Arial"/>
            </a:endParaRPr>
          </a:p>
        </p:txBody>
      </p:sp>
      <p:pic>
        <p:nvPicPr>
          <p:cNvPr id="22" name="Picture 21">
            <a:extLst>
              <a:ext uri="{FF2B5EF4-FFF2-40B4-BE49-F238E27FC236}">
                <a16:creationId xmlns:a16="http://schemas.microsoft.com/office/drawing/2014/main" id="{164BAAA3-F661-423E-B6AC-F587D825550D}"/>
              </a:ext>
            </a:extLst>
          </p:cNvPr>
          <p:cNvPicPr>
            <a:picLocks noChangeAspect="1"/>
          </p:cNvPicPr>
          <p:nvPr/>
        </p:nvPicPr>
        <p:blipFill>
          <a:blip r:embed="rId2"/>
          <a:stretch>
            <a:fillRect/>
          </a:stretch>
        </p:blipFill>
        <p:spPr>
          <a:xfrm>
            <a:off x="6705599" y="4244593"/>
            <a:ext cx="2149643" cy="767841"/>
          </a:xfrm>
          <a:prstGeom prst="rect">
            <a:avLst/>
          </a:prstGeom>
        </p:spPr>
      </p:pic>
      <p:pic>
        <p:nvPicPr>
          <p:cNvPr id="24" name="Picture 23">
            <a:extLst>
              <a:ext uri="{FF2B5EF4-FFF2-40B4-BE49-F238E27FC236}">
                <a16:creationId xmlns:a16="http://schemas.microsoft.com/office/drawing/2014/main" id="{FECDE18F-840B-4291-A583-DFB5D074933C}"/>
              </a:ext>
            </a:extLst>
          </p:cNvPr>
          <p:cNvPicPr>
            <a:picLocks noChangeAspect="1"/>
          </p:cNvPicPr>
          <p:nvPr/>
        </p:nvPicPr>
        <p:blipFill>
          <a:blip r:embed="rId3"/>
          <a:stretch>
            <a:fillRect/>
          </a:stretch>
        </p:blipFill>
        <p:spPr>
          <a:xfrm>
            <a:off x="6352537" y="5632959"/>
            <a:ext cx="2715263" cy="76784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7010" y="282016"/>
            <a:ext cx="690499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Einstein Relations - A and B</a:t>
            </a:r>
            <a:r>
              <a:rPr sz="2800" b="1" spc="90"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Coefficients</a:t>
            </a:r>
            <a:endParaRPr sz="2800" b="1" dirty="0">
              <a:latin typeface="Arial" panose="020B0604020202020204" pitchFamily="34" charset="0"/>
              <a:cs typeface="Arial" panose="020B0604020202020204" pitchFamily="34" charset="0"/>
            </a:endParaRPr>
          </a:p>
        </p:txBody>
      </p:sp>
      <p:sp>
        <p:nvSpPr>
          <p:cNvPr id="3" name="object 3"/>
          <p:cNvSpPr txBox="1"/>
          <p:nvPr/>
        </p:nvSpPr>
        <p:spPr>
          <a:xfrm>
            <a:off x="240284" y="1361694"/>
            <a:ext cx="9562465" cy="2220595"/>
          </a:xfrm>
          <a:prstGeom prst="rect">
            <a:avLst/>
          </a:prstGeom>
        </p:spPr>
        <p:txBody>
          <a:bodyPr vert="horz" wrap="square" lIns="0" tIns="12700" rIns="0" bIns="0" rtlCol="0">
            <a:spAutoFit/>
          </a:bodyPr>
          <a:lstStyle/>
          <a:p>
            <a:pPr marL="393700" marR="58419" indent="-343535" algn="just">
              <a:lnSpc>
                <a:spcPct val="100000"/>
              </a:lnSpc>
              <a:spcBef>
                <a:spcPts val="100"/>
              </a:spcBef>
              <a:buFont typeface="Arial"/>
              <a:buChar char="•"/>
              <a:tabLst>
                <a:tab pos="394335" algn="l"/>
              </a:tabLst>
            </a:pPr>
            <a:r>
              <a:rPr sz="2400" b="1" spc="-5" dirty="0">
                <a:solidFill>
                  <a:srgbClr val="FF0000"/>
                </a:solidFill>
                <a:latin typeface="Arial"/>
                <a:cs typeface="Arial"/>
              </a:rPr>
              <a:t>Spontaneous Emission: </a:t>
            </a:r>
            <a:r>
              <a:rPr sz="2400" spc="-5" dirty="0">
                <a:latin typeface="Arial"/>
                <a:cs typeface="Arial"/>
              </a:rPr>
              <a:t>Population of upper level will </a:t>
            </a:r>
            <a:r>
              <a:rPr sz="2400" dirty="0">
                <a:latin typeface="Arial"/>
                <a:cs typeface="Arial"/>
              </a:rPr>
              <a:t>decrease  </a:t>
            </a:r>
            <a:r>
              <a:rPr sz="2400" spc="-5" dirty="0">
                <a:latin typeface="Arial"/>
                <a:cs typeface="Arial"/>
              </a:rPr>
              <a:t>due </a:t>
            </a:r>
            <a:r>
              <a:rPr sz="2400" dirty="0">
                <a:latin typeface="Arial"/>
                <a:cs typeface="Arial"/>
              </a:rPr>
              <a:t>to </a:t>
            </a:r>
            <a:r>
              <a:rPr sz="2400" dirty="0">
                <a:solidFill>
                  <a:srgbClr val="FF0000"/>
                </a:solidFill>
                <a:latin typeface="Arial"/>
                <a:cs typeface="Arial"/>
              </a:rPr>
              <a:t>spontaneous </a:t>
            </a:r>
            <a:r>
              <a:rPr sz="2400" spc="-5" dirty="0">
                <a:solidFill>
                  <a:srgbClr val="FF0000"/>
                </a:solidFill>
                <a:latin typeface="Arial"/>
                <a:cs typeface="Arial"/>
              </a:rPr>
              <a:t>transition </a:t>
            </a:r>
            <a:r>
              <a:rPr sz="2400" dirty="0">
                <a:solidFill>
                  <a:srgbClr val="FF0000"/>
                </a:solidFill>
                <a:latin typeface="Arial"/>
                <a:cs typeface="Arial"/>
              </a:rPr>
              <a:t>to </a:t>
            </a:r>
            <a:r>
              <a:rPr sz="2400" spc="-5" dirty="0">
                <a:solidFill>
                  <a:srgbClr val="FF0000"/>
                </a:solidFill>
                <a:latin typeface="Arial"/>
                <a:cs typeface="Arial"/>
              </a:rPr>
              <a:t>lower level </a:t>
            </a:r>
            <a:r>
              <a:rPr sz="2400" spc="-5" dirty="0">
                <a:latin typeface="Arial"/>
                <a:cs typeface="Arial"/>
              </a:rPr>
              <a:t>with emission of  radiation</a:t>
            </a:r>
            <a:endParaRPr sz="2400">
              <a:latin typeface="Arial"/>
              <a:cs typeface="Arial"/>
            </a:endParaRPr>
          </a:p>
          <a:p>
            <a:pPr marL="393700" indent="-343535" algn="just">
              <a:lnSpc>
                <a:spcPts val="2870"/>
              </a:lnSpc>
              <a:buChar char="•"/>
              <a:tabLst>
                <a:tab pos="394335" algn="l"/>
              </a:tabLst>
            </a:pPr>
            <a:r>
              <a:rPr sz="2400" spc="-5" dirty="0">
                <a:latin typeface="Arial"/>
                <a:cs typeface="Arial"/>
              </a:rPr>
              <a:t>Rate of emission will </a:t>
            </a:r>
            <a:r>
              <a:rPr sz="2400" spc="-5" dirty="0">
                <a:solidFill>
                  <a:srgbClr val="FF0000"/>
                </a:solidFill>
                <a:latin typeface="Arial"/>
                <a:cs typeface="Arial"/>
              </a:rPr>
              <a:t>depend on population of upper</a:t>
            </a:r>
            <a:r>
              <a:rPr sz="2400" spc="160" dirty="0">
                <a:solidFill>
                  <a:srgbClr val="FF0000"/>
                </a:solidFill>
                <a:latin typeface="Arial"/>
                <a:cs typeface="Arial"/>
              </a:rPr>
              <a:t> </a:t>
            </a:r>
            <a:r>
              <a:rPr sz="2400" spc="-5" dirty="0">
                <a:solidFill>
                  <a:srgbClr val="FF0000"/>
                </a:solidFill>
                <a:latin typeface="Arial"/>
                <a:cs typeface="Arial"/>
              </a:rPr>
              <a:t>level</a:t>
            </a:r>
            <a:endParaRPr sz="2400">
              <a:latin typeface="Arial"/>
              <a:cs typeface="Arial"/>
            </a:endParaRPr>
          </a:p>
          <a:p>
            <a:pPr marL="393700" marR="55880" indent="-343535" algn="just">
              <a:lnSpc>
                <a:spcPts val="2900"/>
              </a:lnSpc>
              <a:spcBef>
                <a:spcPts val="70"/>
              </a:spcBef>
              <a:buChar char="•"/>
              <a:tabLst>
                <a:tab pos="394335" algn="l"/>
              </a:tabLst>
            </a:pPr>
            <a:r>
              <a:rPr sz="2400" spc="-5" dirty="0">
                <a:latin typeface="Arial"/>
                <a:cs typeface="Arial"/>
              </a:rPr>
              <a:t>If </a:t>
            </a:r>
            <a:r>
              <a:rPr sz="2400" i="1" spc="-5" dirty="0">
                <a:latin typeface="Times New Roman"/>
                <a:cs typeface="Times New Roman"/>
              </a:rPr>
              <a:t>A</a:t>
            </a:r>
            <a:r>
              <a:rPr sz="2400" i="1" spc="-7" baseline="-20833" dirty="0">
                <a:latin typeface="Times New Roman"/>
                <a:cs typeface="Times New Roman"/>
              </a:rPr>
              <a:t>12 </a:t>
            </a:r>
            <a:r>
              <a:rPr sz="2400" spc="-5" dirty="0">
                <a:latin typeface="Arial"/>
                <a:cs typeface="Arial"/>
              </a:rPr>
              <a:t>is </a:t>
            </a:r>
            <a:r>
              <a:rPr sz="2400" dirty="0">
                <a:latin typeface="Arial"/>
                <a:cs typeface="Arial"/>
              </a:rPr>
              <a:t>probability </a:t>
            </a:r>
            <a:r>
              <a:rPr sz="2400" spc="-5" dirty="0">
                <a:latin typeface="Arial"/>
                <a:cs typeface="Arial"/>
              </a:rPr>
              <a:t>that an </a:t>
            </a:r>
            <a:r>
              <a:rPr sz="2400" dirty="0">
                <a:latin typeface="Arial"/>
                <a:cs typeface="Arial"/>
              </a:rPr>
              <a:t>atom </a:t>
            </a:r>
            <a:r>
              <a:rPr sz="2400" spc="-5" dirty="0">
                <a:latin typeface="Arial"/>
                <a:cs typeface="Arial"/>
              </a:rPr>
              <a:t>in excited </a:t>
            </a:r>
            <a:r>
              <a:rPr sz="2400" dirty="0">
                <a:latin typeface="Arial"/>
                <a:cs typeface="Arial"/>
              </a:rPr>
              <a:t>state </a:t>
            </a:r>
            <a:r>
              <a:rPr sz="2400" spc="-5" dirty="0">
                <a:latin typeface="Arial"/>
                <a:cs typeface="Arial"/>
              </a:rPr>
              <a:t>will </a:t>
            </a:r>
            <a:r>
              <a:rPr sz="2400" dirty="0">
                <a:latin typeface="Arial"/>
                <a:cs typeface="Arial"/>
              </a:rPr>
              <a:t>spontaneously  </a:t>
            </a:r>
            <a:r>
              <a:rPr sz="2400" spc="-5" dirty="0">
                <a:latin typeface="Arial"/>
                <a:cs typeface="Arial"/>
              </a:rPr>
              <a:t>decay </a:t>
            </a:r>
            <a:r>
              <a:rPr sz="2400" dirty="0">
                <a:latin typeface="Arial"/>
                <a:cs typeface="Arial"/>
              </a:rPr>
              <a:t>to </a:t>
            </a:r>
            <a:r>
              <a:rPr sz="2400" spc="-5" dirty="0">
                <a:latin typeface="Arial"/>
                <a:cs typeface="Arial"/>
              </a:rPr>
              <a:t>ground</a:t>
            </a:r>
            <a:r>
              <a:rPr sz="2400" spc="15" dirty="0">
                <a:latin typeface="Arial"/>
                <a:cs typeface="Arial"/>
              </a:rPr>
              <a:t> </a:t>
            </a:r>
            <a:r>
              <a:rPr sz="2400" dirty="0">
                <a:latin typeface="Arial"/>
                <a:cs typeface="Arial"/>
              </a:rPr>
              <a:t>state:</a:t>
            </a:r>
            <a:endParaRPr sz="2400">
              <a:latin typeface="Arial"/>
              <a:cs typeface="Arial"/>
            </a:endParaRPr>
          </a:p>
        </p:txBody>
      </p:sp>
      <p:sp>
        <p:nvSpPr>
          <p:cNvPr id="11" name="object 11"/>
          <p:cNvSpPr txBox="1"/>
          <p:nvPr/>
        </p:nvSpPr>
        <p:spPr>
          <a:xfrm>
            <a:off x="278384" y="4631182"/>
            <a:ext cx="9469755" cy="1489075"/>
          </a:xfrm>
          <a:prstGeom prst="rect">
            <a:avLst/>
          </a:prstGeom>
        </p:spPr>
        <p:txBody>
          <a:bodyPr vert="horz" wrap="square" lIns="0" tIns="12700" rIns="0" bIns="0" rtlCol="0">
            <a:spAutoFit/>
          </a:bodyPr>
          <a:lstStyle/>
          <a:p>
            <a:pPr marL="355600">
              <a:lnSpc>
                <a:spcPct val="100000"/>
              </a:lnSpc>
              <a:spcBef>
                <a:spcPts val="100"/>
              </a:spcBef>
            </a:pPr>
            <a:r>
              <a:rPr sz="2400" spc="-5" dirty="0">
                <a:latin typeface="Arial"/>
                <a:cs typeface="Arial"/>
              </a:rPr>
              <a:t>lifetime of an </a:t>
            </a:r>
            <a:r>
              <a:rPr sz="2400" dirty="0">
                <a:latin typeface="Arial"/>
                <a:cs typeface="Arial"/>
              </a:rPr>
              <a:t>atom </a:t>
            </a:r>
            <a:r>
              <a:rPr sz="2400" spc="-5" dirty="0">
                <a:latin typeface="Arial"/>
                <a:cs typeface="Arial"/>
              </a:rPr>
              <a:t>in excited level before </a:t>
            </a:r>
            <a:r>
              <a:rPr sz="2400" dirty="0">
                <a:latin typeface="Arial"/>
                <a:cs typeface="Arial"/>
              </a:rPr>
              <a:t>returns to </a:t>
            </a:r>
            <a:r>
              <a:rPr sz="2400" spc="-5" dirty="0">
                <a:latin typeface="Arial"/>
                <a:cs typeface="Arial"/>
              </a:rPr>
              <a:t>ground</a:t>
            </a:r>
            <a:r>
              <a:rPr sz="2400" spc="95" dirty="0">
                <a:latin typeface="Arial"/>
                <a:cs typeface="Arial"/>
              </a:rPr>
              <a:t> </a:t>
            </a:r>
            <a:r>
              <a:rPr sz="2400" dirty="0">
                <a:latin typeface="Arial"/>
                <a:cs typeface="Arial"/>
              </a:rPr>
              <a:t>state</a:t>
            </a:r>
          </a:p>
          <a:p>
            <a:pPr marL="355600" indent="-343535">
              <a:lnSpc>
                <a:spcPct val="100000"/>
              </a:lnSpc>
              <a:buChar char="•"/>
              <a:tabLst>
                <a:tab pos="355600" algn="l"/>
                <a:tab pos="356235" algn="l"/>
              </a:tabLst>
            </a:pPr>
            <a:r>
              <a:rPr sz="2400" spc="-5" dirty="0">
                <a:latin typeface="Arial"/>
                <a:cs typeface="Arial"/>
              </a:rPr>
              <a:t>Spontaneous emission depends on </a:t>
            </a:r>
            <a:r>
              <a:rPr sz="2400" spc="-5" dirty="0">
                <a:solidFill>
                  <a:srgbClr val="FF0000"/>
                </a:solidFill>
                <a:latin typeface="Arial"/>
                <a:cs typeface="Arial"/>
              </a:rPr>
              <a:t>lifetime of </a:t>
            </a:r>
            <a:r>
              <a:rPr sz="2400" dirty="0">
                <a:solidFill>
                  <a:srgbClr val="FF0000"/>
                </a:solidFill>
                <a:latin typeface="Arial"/>
                <a:cs typeface="Arial"/>
              </a:rPr>
              <a:t>atom </a:t>
            </a:r>
            <a:r>
              <a:rPr sz="2400" spc="-5" dirty="0">
                <a:solidFill>
                  <a:srgbClr val="FF0000"/>
                </a:solidFill>
                <a:latin typeface="Arial"/>
                <a:cs typeface="Arial"/>
              </a:rPr>
              <a:t>in excited</a:t>
            </a:r>
            <a:r>
              <a:rPr sz="2400" spc="160" dirty="0">
                <a:solidFill>
                  <a:srgbClr val="FF0000"/>
                </a:solidFill>
                <a:latin typeface="Arial"/>
                <a:cs typeface="Arial"/>
              </a:rPr>
              <a:t> </a:t>
            </a:r>
            <a:r>
              <a:rPr sz="2400" dirty="0">
                <a:solidFill>
                  <a:srgbClr val="FF0000"/>
                </a:solidFill>
                <a:latin typeface="Arial"/>
                <a:cs typeface="Arial"/>
              </a:rPr>
              <a:t>state</a:t>
            </a:r>
            <a:endParaRPr sz="2400" dirty="0">
              <a:latin typeface="Arial"/>
              <a:cs typeface="Arial"/>
            </a:endParaRPr>
          </a:p>
          <a:p>
            <a:pPr marL="355600" marR="5080" indent="-343535">
              <a:lnSpc>
                <a:spcPct val="100000"/>
              </a:lnSpc>
              <a:buChar char="•"/>
              <a:tabLst>
                <a:tab pos="355600" algn="l"/>
                <a:tab pos="356235" algn="l"/>
                <a:tab pos="1743710" algn="l"/>
                <a:tab pos="2252980" algn="l"/>
                <a:tab pos="3792220" algn="l"/>
                <a:tab pos="4589780" algn="l"/>
                <a:tab pos="5879465" algn="l"/>
                <a:tab pos="7098665" algn="l"/>
                <a:tab pos="7997825" algn="l"/>
                <a:tab pos="8624570" algn="l"/>
              </a:tabLst>
            </a:pPr>
            <a:r>
              <a:rPr sz="2400" dirty="0">
                <a:latin typeface="Arial"/>
                <a:cs typeface="Arial"/>
              </a:rPr>
              <a:t>Process	i</a:t>
            </a:r>
            <a:r>
              <a:rPr sz="2400" spc="-5" dirty="0">
                <a:latin typeface="Arial"/>
                <a:cs typeface="Arial"/>
              </a:rPr>
              <a:t>s</a:t>
            </a:r>
            <a:r>
              <a:rPr sz="2400" dirty="0">
                <a:latin typeface="Arial"/>
                <a:cs typeface="Arial"/>
              </a:rPr>
              <a:t>	st</a:t>
            </a:r>
            <a:r>
              <a:rPr sz="2400" spc="-10" dirty="0">
                <a:latin typeface="Arial"/>
                <a:cs typeface="Arial"/>
              </a:rPr>
              <a:t>a</a:t>
            </a:r>
            <a:r>
              <a:rPr sz="2400" spc="-5" dirty="0">
                <a:latin typeface="Arial"/>
                <a:cs typeface="Arial"/>
              </a:rPr>
              <a:t>tistical</a:t>
            </a:r>
            <a:r>
              <a:rPr sz="2400" dirty="0">
                <a:latin typeface="Arial"/>
                <a:cs typeface="Arial"/>
              </a:rPr>
              <a:t>	a</a:t>
            </a:r>
            <a:r>
              <a:rPr sz="2400" spc="-5" dirty="0">
                <a:latin typeface="Arial"/>
                <a:cs typeface="Arial"/>
              </a:rPr>
              <a:t>nd</a:t>
            </a:r>
            <a:r>
              <a:rPr sz="2400" dirty="0">
                <a:latin typeface="Arial"/>
                <a:cs typeface="Arial"/>
              </a:rPr>
              <a:t>	emit</a:t>
            </a:r>
            <a:r>
              <a:rPr sz="2400" spc="5" dirty="0">
                <a:latin typeface="Arial"/>
                <a:cs typeface="Arial"/>
              </a:rPr>
              <a:t>t</a:t>
            </a:r>
            <a:r>
              <a:rPr sz="2400" spc="-5" dirty="0">
                <a:latin typeface="Arial"/>
                <a:cs typeface="Arial"/>
              </a:rPr>
              <a:t>ed</a:t>
            </a:r>
            <a:r>
              <a:rPr sz="2400" dirty="0">
                <a:latin typeface="Arial"/>
                <a:cs typeface="Arial"/>
              </a:rPr>
              <a:t>	</a:t>
            </a:r>
            <a:r>
              <a:rPr sz="2400" spc="-5" dirty="0">
                <a:latin typeface="Arial"/>
                <a:cs typeface="Arial"/>
              </a:rPr>
              <a:t>qu</a:t>
            </a:r>
            <a:r>
              <a:rPr sz="2400" spc="-15" dirty="0">
                <a:latin typeface="Arial"/>
                <a:cs typeface="Arial"/>
              </a:rPr>
              <a:t>a</a:t>
            </a:r>
            <a:r>
              <a:rPr sz="2400" spc="-5" dirty="0">
                <a:latin typeface="Arial"/>
                <a:cs typeface="Arial"/>
              </a:rPr>
              <a:t>nta</a:t>
            </a:r>
            <a:r>
              <a:rPr sz="2400" dirty="0">
                <a:latin typeface="Arial"/>
                <a:cs typeface="Arial"/>
              </a:rPr>
              <a:t>	</a:t>
            </a:r>
            <a:r>
              <a:rPr sz="2400" spc="-10" dirty="0">
                <a:latin typeface="Arial"/>
                <a:cs typeface="Arial"/>
              </a:rPr>
              <a:t>bea</a:t>
            </a:r>
            <a:r>
              <a:rPr sz="2400" spc="-5" dirty="0">
                <a:latin typeface="Arial"/>
                <a:cs typeface="Arial"/>
              </a:rPr>
              <a:t>r</a:t>
            </a:r>
            <a:r>
              <a:rPr sz="2400" dirty="0">
                <a:latin typeface="Arial"/>
                <a:cs typeface="Arial"/>
              </a:rPr>
              <a:t>	</a:t>
            </a:r>
            <a:r>
              <a:rPr sz="2400" spc="-10" dirty="0">
                <a:solidFill>
                  <a:srgbClr val="FF0000"/>
                </a:solidFill>
                <a:latin typeface="Arial"/>
                <a:cs typeface="Arial"/>
              </a:rPr>
              <a:t>n</a:t>
            </a:r>
            <a:r>
              <a:rPr sz="2400" spc="-5" dirty="0">
                <a:solidFill>
                  <a:srgbClr val="FF0000"/>
                </a:solidFill>
                <a:latin typeface="Arial"/>
                <a:cs typeface="Arial"/>
              </a:rPr>
              <a:t>o</a:t>
            </a:r>
            <a:r>
              <a:rPr sz="2400" dirty="0">
                <a:solidFill>
                  <a:srgbClr val="FF0000"/>
                </a:solidFill>
                <a:latin typeface="Arial"/>
                <a:cs typeface="Arial"/>
              </a:rPr>
              <a:t>	</a:t>
            </a:r>
            <a:r>
              <a:rPr sz="2400" spc="-5" dirty="0">
                <a:solidFill>
                  <a:srgbClr val="FF0000"/>
                </a:solidFill>
                <a:latin typeface="Arial"/>
                <a:cs typeface="Arial"/>
              </a:rPr>
              <a:t>pha</a:t>
            </a:r>
            <a:r>
              <a:rPr sz="2400" spc="5" dirty="0">
                <a:solidFill>
                  <a:srgbClr val="FF0000"/>
                </a:solidFill>
                <a:latin typeface="Arial"/>
                <a:cs typeface="Arial"/>
              </a:rPr>
              <a:t>s</a:t>
            </a:r>
            <a:r>
              <a:rPr sz="2400" spc="-5" dirty="0">
                <a:solidFill>
                  <a:srgbClr val="FF0000"/>
                </a:solidFill>
                <a:latin typeface="Arial"/>
                <a:cs typeface="Arial"/>
              </a:rPr>
              <a:t>e  relationship with one </a:t>
            </a:r>
            <a:r>
              <a:rPr sz="2400" spc="-20" dirty="0">
                <a:solidFill>
                  <a:srgbClr val="FF0000"/>
                </a:solidFill>
                <a:latin typeface="Arial"/>
                <a:cs typeface="Arial"/>
              </a:rPr>
              <a:t>another, </a:t>
            </a:r>
            <a:r>
              <a:rPr sz="2400" spc="-5" dirty="0">
                <a:solidFill>
                  <a:srgbClr val="FF0000"/>
                </a:solidFill>
                <a:latin typeface="Arial"/>
                <a:cs typeface="Arial"/>
              </a:rPr>
              <a:t>i.e. </a:t>
            </a:r>
            <a:r>
              <a:rPr sz="2400" dirty="0">
                <a:solidFill>
                  <a:srgbClr val="FF0000"/>
                </a:solidFill>
                <a:latin typeface="Arial"/>
                <a:cs typeface="Arial"/>
              </a:rPr>
              <a:t>the </a:t>
            </a:r>
            <a:r>
              <a:rPr sz="2400" spc="-5" dirty="0">
                <a:solidFill>
                  <a:srgbClr val="FF0000"/>
                </a:solidFill>
                <a:latin typeface="Arial"/>
                <a:cs typeface="Arial"/>
              </a:rPr>
              <a:t>emission is</a:t>
            </a:r>
            <a:r>
              <a:rPr sz="2400" spc="135" dirty="0">
                <a:solidFill>
                  <a:srgbClr val="FF0000"/>
                </a:solidFill>
                <a:latin typeface="Arial"/>
                <a:cs typeface="Arial"/>
              </a:rPr>
              <a:t> </a:t>
            </a:r>
            <a:r>
              <a:rPr sz="2400" spc="-5" dirty="0">
                <a:solidFill>
                  <a:srgbClr val="FF0000"/>
                </a:solidFill>
                <a:latin typeface="Arial"/>
                <a:cs typeface="Arial"/>
              </a:rPr>
              <a:t>incoherent</a:t>
            </a:r>
            <a:endParaRPr sz="2400" dirty="0">
              <a:latin typeface="Arial"/>
              <a:cs typeface="Arial"/>
            </a:endParaRPr>
          </a:p>
        </p:txBody>
      </p:sp>
      <p:pic>
        <p:nvPicPr>
          <p:cNvPr id="13" name="Picture 12">
            <a:extLst>
              <a:ext uri="{FF2B5EF4-FFF2-40B4-BE49-F238E27FC236}">
                <a16:creationId xmlns:a16="http://schemas.microsoft.com/office/drawing/2014/main" id="{71C40ACE-11FD-4DB3-86E1-AAAD04B51A2D}"/>
              </a:ext>
            </a:extLst>
          </p:cNvPr>
          <p:cNvPicPr>
            <a:picLocks noChangeAspect="1"/>
          </p:cNvPicPr>
          <p:nvPr/>
        </p:nvPicPr>
        <p:blipFill>
          <a:blip r:embed="rId2"/>
          <a:stretch>
            <a:fillRect/>
          </a:stretch>
        </p:blipFill>
        <p:spPr>
          <a:xfrm>
            <a:off x="4093029" y="3276601"/>
            <a:ext cx="2430162" cy="762000"/>
          </a:xfrm>
          <a:prstGeom prst="rect">
            <a:avLst/>
          </a:prstGeom>
        </p:spPr>
      </p:pic>
      <p:pic>
        <p:nvPicPr>
          <p:cNvPr id="15" name="Picture 14">
            <a:extLst>
              <a:ext uri="{FF2B5EF4-FFF2-40B4-BE49-F238E27FC236}">
                <a16:creationId xmlns:a16="http://schemas.microsoft.com/office/drawing/2014/main" id="{6B713AE7-4523-4D68-83CE-324CD778CF40}"/>
              </a:ext>
            </a:extLst>
          </p:cNvPr>
          <p:cNvPicPr>
            <a:picLocks noChangeAspect="1"/>
          </p:cNvPicPr>
          <p:nvPr/>
        </p:nvPicPr>
        <p:blipFill>
          <a:blip r:embed="rId3"/>
          <a:stretch>
            <a:fillRect/>
          </a:stretch>
        </p:blipFill>
        <p:spPr>
          <a:xfrm>
            <a:off x="521465" y="4174870"/>
            <a:ext cx="8546335" cy="4352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9410" y="253880"/>
            <a:ext cx="690499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Einstein Relations - A and B</a:t>
            </a:r>
            <a:r>
              <a:rPr sz="2800" b="1" spc="90"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Coefficients</a:t>
            </a:r>
            <a:endParaRPr sz="2800" b="1">
              <a:latin typeface="Arial" panose="020B0604020202020204" pitchFamily="34" charset="0"/>
              <a:cs typeface="Arial" panose="020B0604020202020204" pitchFamily="34" charset="0"/>
            </a:endParaRPr>
          </a:p>
        </p:txBody>
      </p:sp>
      <p:sp>
        <p:nvSpPr>
          <p:cNvPr id="4" name="object 4"/>
          <p:cNvSpPr txBox="1"/>
          <p:nvPr/>
        </p:nvSpPr>
        <p:spPr>
          <a:xfrm>
            <a:off x="227584" y="827405"/>
            <a:ext cx="9588500" cy="2220595"/>
          </a:xfrm>
          <a:prstGeom prst="rect">
            <a:avLst/>
          </a:prstGeom>
        </p:spPr>
        <p:txBody>
          <a:bodyPr vert="horz" wrap="square" lIns="0" tIns="12700" rIns="0" bIns="0" rtlCol="0">
            <a:spAutoFit/>
          </a:bodyPr>
          <a:lstStyle/>
          <a:p>
            <a:pPr marL="406400" marR="73025" indent="-343535">
              <a:lnSpc>
                <a:spcPct val="100000"/>
              </a:lnSpc>
              <a:spcBef>
                <a:spcPts val="100"/>
              </a:spcBef>
              <a:buFont typeface="Arial"/>
              <a:buChar char="•"/>
              <a:tabLst>
                <a:tab pos="406400" algn="l"/>
                <a:tab pos="407034" algn="l"/>
                <a:tab pos="2122170" algn="l"/>
                <a:tab pos="3733800" algn="l"/>
                <a:tab pos="5062855" algn="l"/>
                <a:tab pos="5558155" algn="l"/>
                <a:tab pos="6750050" algn="l"/>
                <a:tab pos="7160259" algn="l"/>
                <a:tab pos="8146415" algn="l"/>
                <a:tab pos="8539480" algn="l"/>
              </a:tabLst>
            </a:pPr>
            <a:r>
              <a:rPr sz="2400" b="1" dirty="0">
                <a:solidFill>
                  <a:srgbClr val="FF0000"/>
                </a:solidFill>
                <a:latin typeface="Arial"/>
                <a:cs typeface="Arial"/>
              </a:rPr>
              <a:t>Stim</a:t>
            </a:r>
            <a:r>
              <a:rPr sz="2400" b="1" spc="-10" dirty="0">
                <a:solidFill>
                  <a:srgbClr val="FF0000"/>
                </a:solidFill>
                <a:latin typeface="Arial"/>
                <a:cs typeface="Arial"/>
              </a:rPr>
              <a:t>u</a:t>
            </a:r>
            <a:r>
              <a:rPr sz="2400" b="1" spc="-5" dirty="0">
                <a:solidFill>
                  <a:srgbClr val="FF0000"/>
                </a:solidFill>
                <a:latin typeface="Arial"/>
                <a:cs typeface="Arial"/>
              </a:rPr>
              <a:t>la</a:t>
            </a:r>
            <a:r>
              <a:rPr sz="2400" b="1" dirty="0">
                <a:solidFill>
                  <a:srgbClr val="FF0000"/>
                </a:solidFill>
                <a:latin typeface="Arial"/>
                <a:cs typeface="Arial"/>
              </a:rPr>
              <a:t>t</a:t>
            </a:r>
            <a:r>
              <a:rPr sz="2400" b="1" spc="-5" dirty="0">
                <a:solidFill>
                  <a:srgbClr val="FF0000"/>
                </a:solidFill>
                <a:latin typeface="Arial"/>
                <a:cs typeface="Arial"/>
              </a:rPr>
              <a:t>ed</a:t>
            </a:r>
            <a:r>
              <a:rPr sz="2400" b="1" dirty="0">
                <a:solidFill>
                  <a:srgbClr val="FF0000"/>
                </a:solidFill>
                <a:latin typeface="Arial"/>
                <a:cs typeface="Arial"/>
              </a:rPr>
              <a:t>	</a:t>
            </a:r>
            <a:r>
              <a:rPr sz="2400" b="1" spc="-5" dirty="0">
                <a:solidFill>
                  <a:srgbClr val="FF0000"/>
                </a:solidFill>
                <a:latin typeface="Arial"/>
                <a:cs typeface="Arial"/>
              </a:rPr>
              <a:t>E</a:t>
            </a:r>
            <a:r>
              <a:rPr sz="2400" b="1" spc="-15" dirty="0">
                <a:solidFill>
                  <a:srgbClr val="FF0000"/>
                </a:solidFill>
                <a:latin typeface="Arial"/>
                <a:cs typeface="Arial"/>
              </a:rPr>
              <a:t>m</a:t>
            </a:r>
            <a:r>
              <a:rPr sz="2400" b="1" spc="-5" dirty="0">
                <a:solidFill>
                  <a:srgbClr val="FF0000"/>
                </a:solidFill>
                <a:latin typeface="Arial"/>
                <a:cs typeface="Arial"/>
              </a:rPr>
              <a:t>i</a:t>
            </a:r>
            <a:r>
              <a:rPr sz="2400" b="1" dirty="0">
                <a:solidFill>
                  <a:srgbClr val="FF0000"/>
                </a:solidFill>
                <a:latin typeface="Arial"/>
                <a:cs typeface="Arial"/>
              </a:rPr>
              <a:t>s</a:t>
            </a:r>
            <a:r>
              <a:rPr sz="2400" b="1" spc="-5" dirty="0">
                <a:solidFill>
                  <a:srgbClr val="FF0000"/>
                </a:solidFill>
                <a:latin typeface="Arial"/>
                <a:cs typeface="Arial"/>
              </a:rPr>
              <a:t>si</a:t>
            </a:r>
            <a:r>
              <a:rPr sz="2400" b="1" dirty="0">
                <a:solidFill>
                  <a:srgbClr val="FF0000"/>
                </a:solidFill>
                <a:latin typeface="Arial"/>
                <a:cs typeface="Arial"/>
              </a:rPr>
              <a:t>o</a:t>
            </a:r>
            <a:r>
              <a:rPr sz="2400" b="1" spc="-25" dirty="0">
                <a:solidFill>
                  <a:srgbClr val="FF0000"/>
                </a:solidFill>
                <a:latin typeface="Arial"/>
                <a:cs typeface="Arial"/>
              </a:rPr>
              <a:t>n</a:t>
            </a:r>
            <a:r>
              <a:rPr sz="2400" b="1" dirty="0">
                <a:solidFill>
                  <a:srgbClr val="FF0000"/>
                </a:solidFill>
                <a:latin typeface="Arial"/>
                <a:cs typeface="Arial"/>
              </a:rPr>
              <a:t>:	</a:t>
            </a:r>
            <a:r>
              <a:rPr sz="2400" spc="-5" dirty="0">
                <a:latin typeface="Arial"/>
                <a:cs typeface="Arial"/>
              </a:rPr>
              <a:t>de</a:t>
            </a:r>
            <a:r>
              <a:rPr sz="2400" spc="-15" dirty="0">
                <a:latin typeface="Arial"/>
                <a:cs typeface="Arial"/>
              </a:rPr>
              <a:t>p</a:t>
            </a:r>
            <a:r>
              <a:rPr sz="2400" dirty="0">
                <a:latin typeface="Arial"/>
                <a:cs typeface="Arial"/>
              </a:rPr>
              <a:t>e</a:t>
            </a:r>
            <a:r>
              <a:rPr sz="2400" spc="-5" dirty="0">
                <a:latin typeface="Arial"/>
                <a:cs typeface="Arial"/>
              </a:rPr>
              <a:t>nds</a:t>
            </a:r>
            <a:r>
              <a:rPr sz="2400" dirty="0">
                <a:latin typeface="Arial"/>
                <a:cs typeface="Arial"/>
              </a:rPr>
              <a:t>	</a:t>
            </a:r>
            <a:r>
              <a:rPr sz="2400" spc="-10" dirty="0">
                <a:latin typeface="Arial"/>
                <a:cs typeface="Arial"/>
              </a:rPr>
              <a:t>o</a:t>
            </a:r>
            <a:r>
              <a:rPr sz="2400" spc="-5" dirty="0">
                <a:latin typeface="Arial"/>
                <a:cs typeface="Arial"/>
              </a:rPr>
              <a:t>n</a:t>
            </a:r>
            <a:r>
              <a:rPr sz="2400" dirty="0">
                <a:latin typeface="Arial"/>
                <a:cs typeface="Arial"/>
              </a:rPr>
              <a:t>	</a:t>
            </a:r>
            <a:r>
              <a:rPr sz="2400" spc="-5" dirty="0">
                <a:latin typeface="Arial"/>
                <a:cs typeface="Arial"/>
              </a:rPr>
              <a:t>number</a:t>
            </a:r>
            <a:r>
              <a:rPr sz="2400" dirty="0">
                <a:latin typeface="Arial"/>
                <a:cs typeface="Arial"/>
              </a:rPr>
              <a:t>	</a:t>
            </a:r>
            <a:r>
              <a:rPr sz="2400" spc="-5" dirty="0">
                <a:latin typeface="Arial"/>
                <a:cs typeface="Arial"/>
              </a:rPr>
              <a:t>o</a:t>
            </a:r>
            <a:r>
              <a:rPr sz="2400" dirty="0">
                <a:latin typeface="Arial"/>
                <a:cs typeface="Arial"/>
              </a:rPr>
              <a:t>f	ato</a:t>
            </a:r>
            <a:r>
              <a:rPr sz="2400" spc="-10" dirty="0">
                <a:latin typeface="Arial"/>
                <a:cs typeface="Arial"/>
              </a:rPr>
              <a:t>m</a:t>
            </a:r>
            <a:r>
              <a:rPr sz="2400" dirty="0">
                <a:latin typeface="Arial"/>
                <a:cs typeface="Arial"/>
              </a:rPr>
              <a:t>s	</a:t>
            </a:r>
            <a:r>
              <a:rPr sz="2400" spc="-10" dirty="0">
                <a:latin typeface="Arial"/>
                <a:cs typeface="Arial"/>
              </a:rPr>
              <a:t>i</a:t>
            </a:r>
            <a:r>
              <a:rPr sz="2400" spc="-5" dirty="0">
                <a:latin typeface="Arial"/>
                <a:cs typeface="Arial"/>
              </a:rPr>
              <a:t>n</a:t>
            </a:r>
            <a:r>
              <a:rPr sz="2400" dirty="0">
                <a:latin typeface="Arial"/>
                <a:cs typeface="Arial"/>
              </a:rPr>
              <a:t>	e</a:t>
            </a:r>
            <a:r>
              <a:rPr sz="2400" spc="-15" dirty="0">
                <a:latin typeface="Arial"/>
                <a:cs typeface="Arial"/>
              </a:rPr>
              <a:t>x</a:t>
            </a:r>
            <a:r>
              <a:rPr sz="2400" spc="5" dirty="0">
                <a:latin typeface="Arial"/>
                <a:cs typeface="Arial"/>
              </a:rPr>
              <a:t>c</a:t>
            </a:r>
            <a:r>
              <a:rPr sz="2400" spc="-5" dirty="0">
                <a:latin typeface="Arial"/>
                <a:cs typeface="Arial"/>
              </a:rPr>
              <a:t>it</a:t>
            </a:r>
            <a:r>
              <a:rPr sz="2400" dirty="0">
                <a:latin typeface="Arial"/>
                <a:cs typeface="Arial"/>
              </a:rPr>
              <a:t>e</a:t>
            </a:r>
            <a:r>
              <a:rPr sz="2400" spc="-5" dirty="0">
                <a:latin typeface="Arial"/>
                <a:cs typeface="Arial"/>
              </a:rPr>
              <a:t>d  level as well as on energy density of incident</a:t>
            </a:r>
            <a:r>
              <a:rPr sz="2400" spc="130" dirty="0">
                <a:latin typeface="Arial"/>
                <a:cs typeface="Arial"/>
              </a:rPr>
              <a:t> </a:t>
            </a:r>
            <a:r>
              <a:rPr sz="2400" spc="-5" dirty="0">
                <a:latin typeface="Arial"/>
                <a:cs typeface="Arial"/>
              </a:rPr>
              <a:t>radiation</a:t>
            </a:r>
            <a:endParaRPr sz="2400" dirty="0">
              <a:latin typeface="Arial"/>
              <a:cs typeface="Arial"/>
            </a:endParaRPr>
          </a:p>
          <a:p>
            <a:pPr marL="406400" indent="-343535">
              <a:lnSpc>
                <a:spcPts val="2855"/>
              </a:lnSpc>
              <a:buChar char="•"/>
              <a:tabLst>
                <a:tab pos="406400" algn="l"/>
                <a:tab pos="407034" algn="l"/>
              </a:tabLst>
            </a:pPr>
            <a:r>
              <a:rPr sz="2400" spc="-5" dirty="0">
                <a:latin typeface="Arial"/>
                <a:cs typeface="Arial"/>
              </a:rPr>
              <a:t>If </a:t>
            </a:r>
            <a:r>
              <a:rPr sz="2400" i="1" spc="-5" dirty="0">
                <a:latin typeface="Times New Roman"/>
                <a:cs typeface="Times New Roman"/>
              </a:rPr>
              <a:t>B</a:t>
            </a:r>
            <a:r>
              <a:rPr sz="2400" i="1" spc="-7" baseline="-20833" dirty="0">
                <a:latin typeface="Times New Roman"/>
                <a:cs typeface="Times New Roman"/>
              </a:rPr>
              <a:t>21 </a:t>
            </a:r>
            <a:r>
              <a:rPr sz="2400" spc="-5" dirty="0">
                <a:latin typeface="Arial"/>
                <a:cs typeface="Arial"/>
              </a:rPr>
              <a:t>be transition </a:t>
            </a:r>
            <a:r>
              <a:rPr sz="2400" dirty="0">
                <a:latin typeface="Arial"/>
                <a:cs typeface="Arial"/>
              </a:rPr>
              <a:t>probability </a:t>
            </a:r>
            <a:r>
              <a:rPr sz="2400" spc="-5" dirty="0">
                <a:latin typeface="Arial"/>
                <a:cs typeface="Arial"/>
              </a:rPr>
              <a:t>per unit </a:t>
            </a:r>
            <a:r>
              <a:rPr sz="2400" dirty="0">
                <a:latin typeface="Arial"/>
                <a:cs typeface="Arial"/>
              </a:rPr>
              <a:t>time </a:t>
            </a:r>
            <a:r>
              <a:rPr sz="2400" spc="-10" dirty="0">
                <a:latin typeface="Arial"/>
                <a:cs typeface="Arial"/>
              </a:rPr>
              <a:t>per </a:t>
            </a:r>
            <a:r>
              <a:rPr sz="2400" spc="-5" dirty="0">
                <a:latin typeface="Arial"/>
                <a:cs typeface="Arial"/>
              </a:rPr>
              <a:t>unit energy density</a:t>
            </a:r>
            <a:r>
              <a:rPr sz="2400" spc="135" dirty="0">
                <a:latin typeface="Arial"/>
                <a:cs typeface="Arial"/>
              </a:rPr>
              <a:t> </a:t>
            </a:r>
            <a:r>
              <a:rPr sz="2400" spc="-5" dirty="0">
                <a:latin typeface="Arial"/>
                <a:cs typeface="Arial"/>
              </a:rPr>
              <a:t>of</a:t>
            </a:r>
            <a:endParaRPr sz="2400" dirty="0">
              <a:latin typeface="Arial"/>
              <a:cs typeface="Arial"/>
            </a:endParaRPr>
          </a:p>
          <a:p>
            <a:pPr marL="406400" marR="68580">
              <a:lnSpc>
                <a:spcPct val="100000"/>
              </a:lnSpc>
              <a:spcBef>
                <a:spcPts val="25"/>
              </a:spcBef>
              <a:tabLst>
                <a:tab pos="1457960" algn="l"/>
                <a:tab pos="1743075" algn="l"/>
                <a:tab pos="1945639" algn="l"/>
                <a:tab pos="2756535" algn="l"/>
                <a:tab pos="3293110" algn="l"/>
                <a:tab pos="4831080" algn="l"/>
                <a:tab pos="5370830" algn="l"/>
                <a:tab pos="7062470" algn="l"/>
                <a:tab pos="7600315" algn="l"/>
                <a:tab pos="8850630" algn="l"/>
              </a:tabLst>
            </a:pPr>
            <a:r>
              <a:rPr sz="2400" spc="-5" dirty="0">
                <a:latin typeface="Arial"/>
                <a:cs typeface="Arial"/>
              </a:rPr>
              <a:t>radiatio</a:t>
            </a:r>
            <a:r>
              <a:rPr sz="2400" dirty="0">
                <a:latin typeface="Arial"/>
                <a:cs typeface="Arial"/>
              </a:rPr>
              <a:t>n,		</a:t>
            </a:r>
            <a:r>
              <a:rPr sz="2400" spc="-5" dirty="0">
                <a:latin typeface="Arial"/>
                <a:cs typeface="Arial"/>
              </a:rPr>
              <a:t>rate	</a:t>
            </a:r>
            <a:r>
              <a:rPr sz="2400" spc="-20" dirty="0">
                <a:latin typeface="Arial"/>
                <a:cs typeface="Arial"/>
              </a:rPr>
              <a:t>o</a:t>
            </a:r>
            <a:r>
              <a:rPr sz="2400" spc="-5" dirty="0">
                <a:latin typeface="Arial"/>
                <a:cs typeface="Arial"/>
              </a:rPr>
              <a:t>f	decrease</a:t>
            </a:r>
            <a:r>
              <a:rPr sz="2400" dirty="0">
                <a:latin typeface="Arial"/>
                <a:cs typeface="Arial"/>
              </a:rPr>
              <a:t>	</a:t>
            </a:r>
            <a:r>
              <a:rPr sz="2400" spc="5" dirty="0">
                <a:latin typeface="Arial"/>
                <a:cs typeface="Arial"/>
              </a:rPr>
              <a:t>o</a:t>
            </a:r>
            <a:r>
              <a:rPr sz="2400" dirty="0">
                <a:latin typeface="Arial"/>
                <a:cs typeface="Arial"/>
              </a:rPr>
              <a:t>f	</a:t>
            </a:r>
            <a:r>
              <a:rPr sz="2400" spc="-5" dirty="0">
                <a:latin typeface="Arial"/>
                <a:cs typeface="Arial"/>
              </a:rPr>
              <a:t>po</a:t>
            </a:r>
            <a:r>
              <a:rPr sz="2400" spc="-15" dirty="0">
                <a:latin typeface="Arial"/>
                <a:cs typeface="Arial"/>
              </a:rPr>
              <a:t>p</a:t>
            </a:r>
            <a:r>
              <a:rPr sz="2400" dirty="0">
                <a:latin typeface="Arial"/>
                <a:cs typeface="Arial"/>
              </a:rPr>
              <a:t>u</a:t>
            </a:r>
            <a:r>
              <a:rPr sz="2400" spc="-5" dirty="0">
                <a:latin typeface="Arial"/>
                <a:cs typeface="Arial"/>
              </a:rPr>
              <a:t>l</a:t>
            </a:r>
            <a:r>
              <a:rPr sz="2400" spc="-15" dirty="0">
                <a:latin typeface="Arial"/>
                <a:cs typeface="Arial"/>
              </a:rPr>
              <a:t>a</a:t>
            </a:r>
            <a:r>
              <a:rPr sz="2400" dirty="0">
                <a:latin typeface="Arial"/>
                <a:cs typeface="Arial"/>
              </a:rPr>
              <a:t>t</a:t>
            </a:r>
            <a:r>
              <a:rPr sz="2400" spc="5" dirty="0">
                <a:latin typeface="Arial"/>
                <a:cs typeface="Arial"/>
              </a:rPr>
              <a:t>i</a:t>
            </a:r>
            <a:r>
              <a:rPr sz="2400" spc="-5" dirty="0">
                <a:latin typeface="Arial"/>
                <a:cs typeface="Arial"/>
              </a:rPr>
              <a:t>on</a:t>
            </a:r>
            <a:r>
              <a:rPr sz="2400" dirty="0">
                <a:latin typeface="Arial"/>
                <a:cs typeface="Arial"/>
              </a:rPr>
              <a:t>	</a:t>
            </a:r>
            <a:r>
              <a:rPr sz="2400" spc="-5" dirty="0">
                <a:latin typeface="Arial"/>
                <a:cs typeface="Arial"/>
              </a:rPr>
              <a:t>o</a:t>
            </a:r>
            <a:r>
              <a:rPr sz="2400" dirty="0">
                <a:latin typeface="Arial"/>
                <a:cs typeface="Arial"/>
              </a:rPr>
              <a:t>f	exci</a:t>
            </a:r>
            <a:r>
              <a:rPr sz="2400" spc="5" dirty="0">
                <a:latin typeface="Arial"/>
                <a:cs typeface="Arial"/>
              </a:rPr>
              <a:t>t</a:t>
            </a:r>
            <a:r>
              <a:rPr sz="2400" spc="-5" dirty="0">
                <a:latin typeface="Arial"/>
                <a:cs typeface="Arial"/>
              </a:rPr>
              <a:t>ed</a:t>
            </a:r>
            <a:r>
              <a:rPr sz="2400" dirty="0">
                <a:latin typeface="Arial"/>
                <a:cs typeface="Arial"/>
              </a:rPr>
              <a:t>	state  </a:t>
            </a:r>
            <a:r>
              <a:rPr sz="2400" spc="-5" dirty="0">
                <a:latin typeface="Arial"/>
                <a:cs typeface="Arial"/>
              </a:rPr>
              <a:t>is</a:t>
            </a:r>
            <a:r>
              <a:rPr sz="2400" spc="-140" dirty="0">
                <a:latin typeface="Arial"/>
                <a:cs typeface="Arial"/>
              </a:rPr>
              <a:t> </a:t>
            </a:r>
            <a:endParaRPr sz="2625" baseline="-15873" dirty="0">
              <a:latin typeface="UKIJ Tughra"/>
              <a:cs typeface="UKIJ Tughra"/>
            </a:endParaRPr>
          </a:p>
          <a:p>
            <a:pPr marL="406400" indent="-343535">
              <a:lnSpc>
                <a:spcPct val="100000"/>
              </a:lnSpc>
              <a:buChar char="•"/>
              <a:tabLst>
                <a:tab pos="406400" algn="l"/>
                <a:tab pos="407034" algn="l"/>
              </a:tabLst>
            </a:pPr>
            <a:r>
              <a:rPr sz="2400" spc="-5" dirty="0">
                <a:latin typeface="Arial"/>
                <a:cs typeface="Arial"/>
              </a:rPr>
              <a:t>Rate equation </a:t>
            </a:r>
            <a:r>
              <a:rPr sz="2400" dirty="0">
                <a:latin typeface="Arial"/>
                <a:cs typeface="Arial"/>
              </a:rPr>
              <a:t>for the </a:t>
            </a:r>
            <a:r>
              <a:rPr sz="2400" spc="-5" dirty="0">
                <a:latin typeface="Arial"/>
                <a:cs typeface="Arial"/>
              </a:rPr>
              <a:t>population of </a:t>
            </a:r>
            <a:r>
              <a:rPr sz="2400" dirty="0">
                <a:latin typeface="Arial"/>
                <a:cs typeface="Arial"/>
              </a:rPr>
              <a:t>the </a:t>
            </a:r>
            <a:r>
              <a:rPr sz="2400" spc="-5" dirty="0">
                <a:latin typeface="Arial"/>
                <a:cs typeface="Arial"/>
              </a:rPr>
              <a:t>upper level</a:t>
            </a:r>
            <a:r>
              <a:rPr sz="2400" spc="105" dirty="0">
                <a:latin typeface="Arial"/>
                <a:cs typeface="Arial"/>
              </a:rPr>
              <a:t> </a:t>
            </a:r>
            <a:r>
              <a:rPr sz="2400" spc="-5" dirty="0">
                <a:latin typeface="Arial"/>
                <a:cs typeface="Arial"/>
              </a:rPr>
              <a:t>is:</a:t>
            </a:r>
            <a:endParaRPr sz="2400" dirty="0">
              <a:latin typeface="Arial"/>
              <a:cs typeface="Arial"/>
            </a:endParaRPr>
          </a:p>
        </p:txBody>
      </p:sp>
      <p:pic>
        <p:nvPicPr>
          <p:cNvPr id="22" name="Picture 21">
            <a:extLst>
              <a:ext uri="{FF2B5EF4-FFF2-40B4-BE49-F238E27FC236}">
                <a16:creationId xmlns:a16="http://schemas.microsoft.com/office/drawing/2014/main" id="{D4EECEA0-CBFE-4640-AFEE-442949D6FE17}"/>
              </a:ext>
            </a:extLst>
          </p:cNvPr>
          <p:cNvPicPr>
            <a:picLocks noChangeAspect="1"/>
          </p:cNvPicPr>
          <p:nvPr/>
        </p:nvPicPr>
        <p:blipFill>
          <a:blip r:embed="rId2"/>
          <a:stretch>
            <a:fillRect/>
          </a:stretch>
        </p:blipFill>
        <p:spPr>
          <a:xfrm>
            <a:off x="1066800" y="2207311"/>
            <a:ext cx="1837333" cy="535889"/>
          </a:xfrm>
          <a:prstGeom prst="rect">
            <a:avLst/>
          </a:prstGeom>
        </p:spPr>
      </p:pic>
      <p:pic>
        <p:nvPicPr>
          <p:cNvPr id="24" name="Picture 23">
            <a:extLst>
              <a:ext uri="{FF2B5EF4-FFF2-40B4-BE49-F238E27FC236}">
                <a16:creationId xmlns:a16="http://schemas.microsoft.com/office/drawing/2014/main" id="{8C29A35A-57AF-4F5D-B9DD-0E6EEAD37A82}"/>
              </a:ext>
            </a:extLst>
          </p:cNvPr>
          <p:cNvPicPr>
            <a:picLocks noChangeAspect="1"/>
          </p:cNvPicPr>
          <p:nvPr/>
        </p:nvPicPr>
        <p:blipFill>
          <a:blip r:embed="rId3"/>
          <a:stretch>
            <a:fillRect/>
          </a:stretch>
        </p:blipFill>
        <p:spPr>
          <a:xfrm>
            <a:off x="227584" y="3226849"/>
            <a:ext cx="9450831" cy="355495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0810" y="253881"/>
            <a:ext cx="690499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Einstein Relations - A and B</a:t>
            </a:r>
            <a:r>
              <a:rPr sz="2800" b="1" spc="90"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Coefficients</a:t>
            </a:r>
            <a:endParaRPr sz="2800" b="1">
              <a:latin typeface="Arial" panose="020B0604020202020204" pitchFamily="34" charset="0"/>
              <a:cs typeface="Arial" panose="020B0604020202020204" pitchFamily="34" charset="0"/>
            </a:endParaRPr>
          </a:p>
        </p:txBody>
      </p:sp>
      <p:sp>
        <p:nvSpPr>
          <p:cNvPr id="3" name="object 3"/>
          <p:cNvSpPr txBox="1"/>
          <p:nvPr/>
        </p:nvSpPr>
        <p:spPr>
          <a:xfrm>
            <a:off x="62890" y="1265047"/>
            <a:ext cx="9686290" cy="360680"/>
          </a:xfrm>
          <a:prstGeom prst="rect">
            <a:avLst/>
          </a:prstGeom>
        </p:spPr>
        <p:txBody>
          <a:bodyPr vert="horz" wrap="square" lIns="0" tIns="12065" rIns="0" bIns="0" rtlCol="0">
            <a:spAutoFit/>
          </a:bodyPr>
          <a:lstStyle/>
          <a:p>
            <a:pPr marL="355600" indent="-342900">
              <a:lnSpc>
                <a:spcPct val="100000"/>
              </a:lnSpc>
              <a:spcBef>
                <a:spcPts val="95"/>
              </a:spcBef>
              <a:buChar char="•"/>
              <a:tabLst>
                <a:tab pos="354965" algn="l"/>
                <a:tab pos="355600" algn="l"/>
              </a:tabLst>
            </a:pPr>
            <a:r>
              <a:rPr sz="2200" spc="-5" dirty="0">
                <a:latin typeface="Arial"/>
                <a:cs typeface="Arial"/>
              </a:rPr>
              <a:t>When equilibrium </a:t>
            </a:r>
            <a:r>
              <a:rPr sz="2200" dirty="0">
                <a:latin typeface="Arial"/>
                <a:cs typeface="Arial"/>
              </a:rPr>
              <a:t>is reached, </a:t>
            </a:r>
            <a:r>
              <a:rPr sz="2200" spc="-5" dirty="0">
                <a:solidFill>
                  <a:srgbClr val="FF0000"/>
                </a:solidFill>
                <a:latin typeface="Arial"/>
                <a:cs typeface="Arial"/>
              </a:rPr>
              <a:t>population of levels remains </a:t>
            </a:r>
            <a:r>
              <a:rPr sz="2200" dirty="0">
                <a:solidFill>
                  <a:srgbClr val="FF0000"/>
                </a:solidFill>
                <a:latin typeface="Arial"/>
                <a:cs typeface="Arial"/>
              </a:rPr>
              <a:t>constant</a:t>
            </a:r>
            <a:r>
              <a:rPr sz="2200" dirty="0">
                <a:latin typeface="Arial"/>
                <a:cs typeface="Arial"/>
              </a:rPr>
              <a:t>, so</a:t>
            </a:r>
            <a:r>
              <a:rPr sz="2200" spc="415" dirty="0">
                <a:latin typeface="Arial"/>
                <a:cs typeface="Arial"/>
              </a:rPr>
              <a:t> </a:t>
            </a:r>
            <a:r>
              <a:rPr sz="2200" dirty="0">
                <a:latin typeface="Arial"/>
                <a:cs typeface="Arial"/>
              </a:rPr>
              <a:t>that</a:t>
            </a:r>
          </a:p>
        </p:txBody>
      </p:sp>
      <p:pic>
        <p:nvPicPr>
          <p:cNvPr id="37" name="Picture 36">
            <a:extLst>
              <a:ext uri="{FF2B5EF4-FFF2-40B4-BE49-F238E27FC236}">
                <a16:creationId xmlns:a16="http://schemas.microsoft.com/office/drawing/2014/main" id="{FC9D614D-D606-4166-8309-764B5F778EF7}"/>
              </a:ext>
            </a:extLst>
          </p:cNvPr>
          <p:cNvPicPr>
            <a:picLocks noChangeAspect="1"/>
          </p:cNvPicPr>
          <p:nvPr/>
        </p:nvPicPr>
        <p:blipFill>
          <a:blip r:embed="rId2"/>
          <a:stretch>
            <a:fillRect/>
          </a:stretch>
        </p:blipFill>
        <p:spPr>
          <a:xfrm>
            <a:off x="152400" y="1896263"/>
            <a:ext cx="9560744" cy="511413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3210" y="282016"/>
            <a:ext cx="690499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Einstein Relations - A and B</a:t>
            </a:r>
            <a:r>
              <a:rPr sz="2800" b="1" spc="90"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Coefficients</a:t>
            </a:r>
            <a:endParaRPr sz="2800" b="1" dirty="0">
              <a:latin typeface="Arial" panose="020B0604020202020204" pitchFamily="34" charset="0"/>
              <a:cs typeface="Arial" panose="020B0604020202020204" pitchFamily="34" charset="0"/>
            </a:endParaRPr>
          </a:p>
        </p:txBody>
      </p:sp>
      <p:sp>
        <p:nvSpPr>
          <p:cNvPr id="3" name="object 3"/>
          <p:cNvSpPr txBox="1"/>
          <p:nvPr/>
        </p:nvSpPr>
        <p:spPr>
          <a:xfrm>
            <a:off x="278384" y="1415034"/>
            <a:ext cx="9470390" cy="1123315"/>
          </a:xfrm>
          <a:prstGeom prst="rect">
            <a:avLst/>
          </a:prstGeom>
        </p:spPr>
        <p:txBody>
          <a:bodyPr vert="horz" wrap="square" lIns="0" tIns="12700" rIns="0" bIns="0" rtlCol="0">
            <a:spAutoFit/>
          </a:bodyPr>
          <a:lstStyle/>
          <a:p>
            <a:pPr marL="355600" marR="5080" indent="-343535" algn="just">
              <a:lnSpc>
                <a:spcPct val="100000"/>
              </a:lnSpc>
              <a:spcBef>
                <a:spcPts val="100"/>
              </a:spcBef>
              <a:buChar char="•"/>
              <a:tabLst>
                <a:tab pos="356235" algn="l"/>
              </a:tabLst>
            </a:pPr>
            <a:r>
              <a:rPr sz="2400" spc="-5" dirty="0">
                <a:latin typeface="Arial"/>
                <a:cs typeface="Arial"/>
              </a:rPr>
              <a:t>If we </a:t>
            </a:r>
            <a:r>
              <a:rPr sz="2400" dirty="0">
                <a:latin typeface="Arial"/>
                <a:cs typeface="Arial"/>
              </a:rPr>
              <a:t>regard matter to </a:t>
            </a:r>
            <a:r>
              <a:rPr sz="2400" spc="-5" dirty="0">
                <a:latin typeface="Arial"/>
                <a:cs typeface="Arial"/>
              </a:rPr>
              <a:t>be a blackbody and </a:t>
            </a:r>
            <a:r>
              <a:rPr sz="2400" dirty="0">
                <a:latin typeface="Arial"/>
                <a:cs typeface="Arial"/>
              </a:rPr>
              <a:t>compare </a:t>
            </a:r>
            <a:r>
              <a:rPr sz="2400" spc="-5" dirty="0">
                <a:latin typeface="Arial"/>
                <a:cs typeface="Arial"/>
              </a:rPr>
              <a:t>above  </a:t>
            </a:r>
            <a:r>
              <a:rPr sz="2400" dirty="0">
                <a:latin typeface="Arial"/>
                <a:cs typeface="Arial"/>
              </a:rPr>
              <a:t>expression for </a:t>
            </a:r>
            <a:r>
              <a:rPr sz="2400" spc="-5" dirty="0">
                <a:latin typeface="Arial"/>
                <a:cs typeface="Arial"/>
              </a:rPr>
              <a:t>energy density with corresponding energy density  expression derived </a:t>
            </a:r>
            <a:r>
              <a:rPr sz="2400" dirty="0">
                <a:latin typeface="Arial"/>
                <a:cs typeface="Arial"/>
              </a:rPr>
              <a:t>for </a:t>
            </a:r>
            <a:r>
              <a:rPr sz="2400" spc="-5" dirty="0">
                <a:latin typeface="Arial"/>
                <a:cs typeface="Arial"/>
              </a:rPr>
              <a:t>blackbody</a:t>
            </a:r>
            <a:r>
              <a:rPr sz="2400" spc="80" dirty="0">
                <a:latin typeface="Arial"/>
                <a:cs typeface="Arial"/>
              </a:rPr>
              <a:t> </a:t>
            </a:r>
            <a:r>
              <a:rPr sz="2400" spc="-5" dirty="0">
                <a:latin typeface="Arial"/>
                <a:cs typeface="Arial"/>
              </a:rPr>
              <a:t>radiation:</a:t>
            </a:r>
            <a:endParaRPr sz="2400">
              <a:latin typeface="Arial"/>
              <a:cs typeface="Arial"/>
            </a:endParaRPr>
          </a:p>
        </p:txBody>
      </p:sp>
      <p:sp>
        <p:nvSpPr>
          <p:cNvPr id="19" name="object 19"/>
          <p:cNvSpPr txBox="1"/>
          <p:nvPr/>
        </p:nvSpPr>
        <p:spPr>
          <a:xfrm>
            <a:off x="278384" y="4596510"/>
            <a:ext cx="9469120" cy="1853564"/>
          </a:xfrm>
          <a:prstGeom prst="rect">
            <a:avLst/>
          </a:prstGeom>
        </p:spPr>
        <p:txBody>
          <a:bodyPr vert="horz" wrap="square" lIns="0" tIns="12700" rIns="0" bIns="0" rtlCol="0">
            <a:spAutoFit/>
          </a:bodyPr>
          <a:lstStyle/>
          <a:p>
            <a:pPr marL="355600" marR="5080" indent="-343535">
              <a:lnSpc>
                <a:spcPct val="100000"/>
              </a:lnSpc>
              <a:spcBef>
                <a:spcPts val="100"/>
              </a:spcBef>
              <a:buChar char="•"/>
              <a:tabLst>
                <a:tab pos="355600" algn="l"/>
                <a:tab pos="356235" algn="l"/>
                <a:tab pos="775970" algn="l"/>
                <a:tab pos="2094864" algn="l"/>
                <a:tab pos="2515235" algn="l"/>
                <a:tab pos="4335145" algn="l"/>
                <a:tab pos="5893435" algn="l"/>
                <a:tab pos="6312535" algn="l"/>
                <a:tab pos="7868284" algn="l"/>
                <a:tab pos="9237345" algn="l"/>
              </a:tabLst>
            </a:pPr>
            <a:r>
              <a:rPr sz="2400" dirty="0">
                <a:latin typeface="Arial"/>
                <a:cs typeface="Arial"/>
              </a:rPr>
              <a:t>I</a:t>
            </a:r>
            <a:r>
              <a:rPr sz="2400" spc="-5" dirty="0">
                <a:latin typeface="Arial"/>
                <a:cs typeface="Arial"/>
              </a:rPr>
              <a:t>n	abs</a:t>
            </a:r>
            <a:r>
              <a:rPr sz="2400" spc="-15" dirty="0">
                <a:latin typeface="Arial"/>
                <a:cs typeface="Arial"/>
              </a:rPr>
              <a:t>e</a:t>
            </a:r>
            <a:r>
              <a:rPr sz="2400" spc="-5" dirty="0">
                <a:latin typeface="Arial"/>
                <a:cs typeface="Arial"/>
              </a:rPr>
              <a:t>n</a:t>
            </a:r>
            <a:r>
              <a:rPr sz="2400" dirty="0">
                <a:latin typeface="Arial"/>
                <a:cs typeface="Arial"/>
              </a:rPr>
              <a:t>c</a:t>
            </a:r>
            <a:r>
              <a:rPr sz="2400" spc="-5" dirty="0">
                <a:latin typeface="Arial"/>
                <a:cs typeface="Arial"/>
              </a:rPr>
              <a:t>e</a:t>
            </a:r>
            <a:r>
              <a:rPr sz="2400" dirty="0">
                <a:latin typeface="Arial"/>
                <a:cs typeface="Arial"/>
              </a:rPr>
              <a:t>	</a:t>
            </a:r>
            <a:r>
              <a:rPr sz="2400" spc="-5" dirty="0">
                <a:latin typeface="Arial"/>
                <a:cs typeface="Arial"/>
              </a:rPr>
              <a:t>o</a:t>
            </a:r>
            <a:r>
              <a:rPr sz="2400" dirty="0">
                <a:latin typeface="Arial"/>
                <a:cs typeface="Arial"/>
              </a:rPr>
              <a:t>f	</a:t>
            </a:r>
            <a:r>
              <a:rPr sz="2400" spc="-5" dirty="0">
                <a:latin typeface="Arial"/>
                <a:cs typeface="Arial"/>
              </a:rPr>
              <a:t>de</a:t>
            </a:r>
            <a:r>
              <a:rPr sz="2400" spc="-15" dirty="0">
                <a:latin typeface="Arial"/>
                <a:cs typeface="Arial"/>
              </a:rPr>
              <a:t>g</a:t>
            </a:r>
            <a:r>
              <a:rPr sz="2400" spc="-5" dirty="0">
                <a:latin typeface="Arial"/>
                <a:cs typeface="Arial"/>
              </a:rPr>
              <a:t>en</a:t>
            </a:r>
            <a:r>
              <a:rPr sz="2400" spc="-15" dirty="0">
                <a:latin typeface="Arial"/>
                <a:cs typeface="Arial"/>
              </a:rPr>
              <a:t>e</a:t>
            </a:r>
            <a:r>
              <a:rPr sz="2400" spc="-5" dirty="0">
                <a:latin typeface="Arial"/>
                <a:cs typeface="Arial"/>
              </a:rPr>
              <a:t>rac</a:t>
            </a:r>
            <a:r>
              <a:rPr sz="2400" spc="-180" dirty="0">
                <a:latin typeface="Arial"/>
                <a:cs typeface="Arial"/>
              </a:rPr>
              <a:t>y</a:t>
            </a:r>
            <a:r>
              <a:rPr sz="2400" dirty="0">
                <a:latin typeface="Arial"/>
                <a:cs typeface="Arial"/>
              </a:rPr>
              <a:t>,	</a:t>
            </a:r>
            <a:r>
              <a:rPr sz="2400" spc="-5" dirty="0">
                <a:latin typeface="Arial"/>
                <a:cs typeface="Arial"/>
              </a:rPr>
              <a:t>proba</a:t>
            </a:r>
            <a:r>
              <a:rPr sz="2400" dirty="0">
                <a:latin typeface="Arial"/>
                <a:cs typeface="Arial"/>
              </a:rPr>
              <a:t>b</a:t>
            </a:r>
            <a:r>
              <a:rPr sz="2400" spc="-5" dirty="0">
                <a:latin typeface="Arial"/>
                <a:cs typeface="Arial"/>
              </a:rPr>
              <a:t>ility</a:t>
            </a:r>
            <a:r>
              <a:rPr sz="2400" dirty="0">
                <a:latin typeface="Arial"/>
                <a:cs typeface="Arial"/>
              </a:rPr>
              <a:t>	</a:t>
            </a:r>
            <a:r>
              <a:rPr sz="2400" spc="-5" dirty="0">
                <a:latin typeface="Arial"/>
                <a:cs typeface="Arial"/>
              </a:rPr>
              <a:t>o</a:t>
            </a:r>
            <a:r>
              <a:rPr sz="2400" dirty="0">
                <a:latin typeface="Arial"/>
                <a:cs typeface="Arial"/>
              </a:rPr>
              <a:t>f	</a:t>
            </a:r>
            <a:r>
              <a:rPr sz="2400" spc="-15" dirty="0">
                <a:latin typeface="Arial"/>
                <a:cs typeface="Arial"/>
              </a:rPr>
              <a:t>s</a:t>
            </a:r>
            <a:r>
              <a:rPr sz="2400" spc="-5" dirty="0">
                <a:latin typeface="Arial"/>
                <a:cs typeface="Arial"/>
              </a:rPr>
              <a:t>timu</a:t>
            </a:r>
            <a:r>
              <a:rPr sz="2400" dirty="0">
                <a:latin typeface="Arial"/>
                <a:cs typeface="Arial"/>
              </a:rPr>
              <a:t>l</a:t>
            </a:r>
            <a:r>
              <a:rPr sz="2400" spc="-5" dirty="0">
                <a:latin typeface="Arial"/>
                <a:cs typeface="Arial"/>
              </a:rPr>
              <a:t>ated</a:t>
            </a:r>
            <a:r>
              <a:rPr sz="2400" dirty="0">
                <a:latin typeface="Arial"/>
                <a:cs typeface="Arial"/>
              </a:rPr>
              <a:t>	</a:t>
            </a:r>
            <a:r>
              <a:rPr sz="2400" spc="-5" dirty="0">
                <a:latin typeface="Arial"/>
                <a:cs typeface="Arial"/>
              </a:rPr>
              <a:t>emiss</a:t>
            </a:r>
            <a:r>
              <a:rPr sz="2400" spc="-15" dirty="0">
                <a:latin typeface="Arial"/>
                <a:cs typeface="Arial"/>
              </a:rPr>
              <a:t>i</a:t>
            </a:r>
            <a:r>
              <a:rPr sz="2400" dirty="0">
                <a:latin typeface="Arial"/>
                <a:cs typeface="Arial"/>
              </a:rPr>
              <a:t>o</a:t>
            </a:r>
            <a:r>
              <a:rPr sz="2400" spc="-5" dirty="0">
                <a:latin typeface="Arial"/>
                <a:cs typeface="Arial"/>
              </a:rPr>
              <a:t>n</a:t>
            </a:r>
            <a:r>
              <a:rPr sz="2400" dirty="0">
                <a:latin typeface="Arial"/>
                <a:cs typeface="Arial"/>
              </a:rPr>
              <a:t>	</a:t>
            </a:r>
            <a:r>
              <a:rPr sz="2400" spc="-10" dirty="0">
                <a:latin typeface="Arial"/>
                <a:cs typeface="Arial"/>
              </a:rPr>
              <a:t>is  </a:t>
            </a:r>
            <a:r>
              <a:rPr sz="2400" spc="-5" dirty="0">
                <a:latin typeface="Arial"/>
                <a:cs typeface="Arial"/>
              </a:rPr>
              <a:t>equal </a:t>
            </a:r>
            <a:r>
              <a:rPr sz="2400" dirty="0">
                <a:latin typeface="Arial"/>
                <a:cs typeface="Arial"/>
              </a:rPr>
              <a:t>to that </a:t>
            </a:r>
            <a:r>
              <a:rPr sz="2400" spc="-5" dirty="0">
                <a:latin typeface="Arial"/>
                <a:cs typeface="Arial"/>
              </a:rPr>
              <a:t>of stimulated</a:t>
            </a:r>
            <a:r>
              <a:rPr sz="2400" spc="5" dirty="0">
                <a:latin typeface="Arial"/>
                <a:cs typeface="Arial"/>
              </a:rPr>
              <a:t> </a:t>
            </a:r>
            <a:r>
              <a:rPr sz="2400" spc="-5" dirty="0">
                <a:latin typeface="Arial"/>
                <a:cs typeface="Arial"/>
              </a:rPr>
              <a:t>absorption</a:t>
            </a:r>
            <a:endParaRPr sz="2400">
              <a:latin typeface="Arial"/>
              <a:cs typeface="Arial"/>
            </a:endParaRPr>
          </a:p>
          <a:p>
            <a:pPr marL="355600" indent="-343535">
              <a:lnSpc>
                <a:spcPts val="2875"/>
              </a:lnSpc>
              <a:buChar char="•"/>
              <a:tabLst>
                <a:tab pos="355600" algn="l"/>
                <a:tab pos="356235" algn="l"/>
              </a:tabLst>
            </a:pPr>
            <a:r>
              <a:rPr sz="2400" dirty="0">
                <a:latin typeface="Arial"/>
                <a:cs typeface="Arial"/>
              </a:rPr>
              <a:t>In </a:t>
            </a:r>
            <a:r>
              <a:rPr sz="2400" spc="-5" dirty="0">
                <a:latin typeface="Arial"/>
                <a:cs typeface="Arial"/>
              </a:rPr>
              <a:t>view </a:t>
            </a:r>
            <a:r>
              <a:rPr sz="2400" dirty="0">
                <a:latin typeface="Arial"/>
                <a:cs typeface="Arial"/>
              </a:rPr>
              <a:t>of this, </a:t>
            </a:r>
            <a:r>
              <a:rPr sz="2400" spc="-5" dirty="0">
                <a:latin typeface="Arial"/>
                <a:cs typeface="Arial"/>
              </a:rPr>
              <a:t>replace </a:t>
            </a:r>
            <a:r>
              <a:rPr sz="2400" dirty="0">
                <a:latin typeface="Arial"/>
                <a:cs typeface="Arial"/>
              </a:rPr>
              <a:t>two </a:t>
            </a:r>
            <a:r>
              <a:rPr sz="2400" spc="-10" dirty="0">
                <a:latin typeface="Arial"/>
                <a:cs typeface="Arial"/>
              </a:rPr>
              <a:t>coefficients </a:t>
            </a:r>
            <a:r>
              <a:rPr sz="2400" spc="-5" dirty="0">
                <a:latin typeface="Arial"/>
                <a:cs typeface="Arial"/>
              </a:rPr>
              <a:t>by single</a:t>
            </a:r>
            <a:r>
              <a:rPr sz="2400" spc="90" dirty="0">
                <a:latin typeface="Arial"/>
                <a:cs typeface="Arial"/>
              </a:rPr>
              <a:t> </a:t>
            </a:r>
            <a:r>
              <a:rPr sz="2400" spc="-5" dirty="0">
                <a:latin typeface="Arial"/>
                <a:cs typeface="Arial"/>
              </a:rPr>
              <a:t>coefficient:</a:t>
            </a:r>
            <a:endParaRPr sz="2400">
              <a:latin typeface="Arial"/>
              <a:cs typeface="Arial"/>
            </a:endParaRPr>
          </a:p>
          <a:p>
            <a:pPr marL="355600">
              <a:lnSpc>
                <a:spcPts val="2875"/>
              </a:lnSpc>
            </a:pPr>
            <a:r>
              <a:rPr sz="2400" i="1" dirty="0">
                <a:solidFill>
                  <a:srgbClr val="FF0000"/>
                </a:solidFill>
                <a:latin typeface="Times New Roman"/>
                <a:cs typeface="Times New Roman"/>
              </a:rPr>
              <a:t>B -</a:t>
            </a:r>
            <a:r>
              <a:rPr sz="2400" i="1" spc="50" dirty="0">
                <a:solidFill>
                  <a:srgbClr val="FF0000"/>
                </a:solidFill>
                <a:latin typeface="Times New Roman"/>
                <a:cs typeface="Times New Roman"/>
              </a:rPr>
              <a:t> </a:t>
            </a:r>
            <a:r>
              <a:rPr sz="2400" spc="-10" dirty="0">
                <a:solidFill>
                  <a:srgbClr val="FF0000"/>
                </a:solidFill>
                <a:latin typeface="Arial"/>
                <a:cs typeface="Arial"/>
              </a:rPr>
              <a:t>coefficient</a:t>
            </a:r>
            <a:endParaRPr sz="2400">
              <a:latin typeface="Arial"/>
              <a:cs typeface="Arial"/>
            </a:endParaRPr>
          </a:p>
          <a:p>
            <a:pPr marL="355600" indent="-343535">
              <a:lnSpc>
                <a:spcPct val="100000"/>
              </a:lnSpc>
              <a:buChar char="•"/>
              <a:tabLst>
                <a:tab pos="355600" algn="l"/>
                <a:tab pos="356235" algn="l"/>
              </a:tabLst>
            </a:pPr>
            <a:r>
              <a:rPr sz="2400" spc="-5" dirty="0">
                <a:latin typeface="Arial"/>
                <a:cs typeface="Arial"/>
              </a:rPr>
              <a:t>Spontaneous emission coefficient: </a:t>
            </a:r>
            <a:r>
              <a:rPr sz="2400" i="1" dirty="0">
                <a:solidFill>
                  <a:srgbClr val="FF0000"/>
                </a:solidFill>
                <a:latin typeface="Times New Roman"/>
                <a:cs typeface="Times New Roman"/>
              </a:rPr>
              <a:t>A </a:t>
            </a:r>
            <a:r>
              <a:rPr sz="2400" dirty="0">
                <a:solidFill>
                  <a:srgbClr val="FF0000"/>
                </a:solidFill>
                <a:latin typeface="Arial"/>
                <a:cs typeface="Arial"/>
              </a:rPr>
              <a:t>-</a:t>
            </a:r>
            <a:r>
              <a:rPr sz="2400" spc="10" dirty="0">
                <a:solidFill>
                  <a:srgbClr val="FF0000"/>
                </a:solidFill>
                <a:latin typeface="Arial"/>
                <a:cs typeface="Arial"/>
              </a:rPr>
              <a:t> </a:t>
            </a:r>
            <a:r>
              <a:rPr sz="2400" spc="-5" dirty="0">
                <a:solidFill>
                  <a:srgbClr val="FF0000"/>
                </a:solidFill>
                <a:latin typeface="Arial"/>
                <a:cs typeface="Arial"/>
              </a:rPr>
              <a:t>coefficient</a:t>
            </a:r>
            <a:r>
              <a:rPr sz="2400" spc="-5" dirty="0">
                <a:latin typeface="Arial"/>
                <a:cs typeface="Arial"/>
              </a:rPr>
              <a:t>.</a:t>
            </a:r>
            <a:endParaRPr sz="2400">
              <a:latin typeface="Arial"/>
              <a:cs typeface="Arial"/>
            </a:endParaRPr>
          </a:p>
        </p:txBody>
      </p:sp>
      <p:pic>
        <p:nvPicPr>
          <p:cNvPr id="21" name="Picture 20">
            <a:extLst>
              <a:ext uri="{FF2B5EF4-FFF2-40B4-BE49-F238E27FC236}">
                <a16:creationId xmlns:a16="http://schemas.microsoft.com/office/drawing/2014/main" id="{89095252-3B2E-4D14-8E58-D8AB6344F82E}"/>
              </a:ext>
            </a:extLst>
          </p:cNvPr>
          <p:cNvPicPr>
            <a:picLocks noChangeAspect="1"/>
          </p:cNvPicPr>
          <p:nvPr/>
        </p:nvPicPr>
        <p:blipFill>
          <a:blip r:embed="rId2"/>
          <a:stretch>
            <a:fillRect/>
          </a:stretch>
        </p:blipFill>
        <p:spPr>
          <a:xfrm>
            <a:off x="2351314" y="2614549"/>
            <a:ext cx="4819268" cy="203365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4610" y="282016"/>
            <a:ext cx="690499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Einstein Relations - A and B</a:t>
            </a:r>
            <a:r>
              <a:rPr sz="2800" b="1" spc="90"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Coefficients</a:t>
            </a:r>
            <a:endParaRPr sz="2800" b="1" dirty="0">
              <a:latin typeface="Arial" panose="020B0604020202020204" pitchFamily="34" charset="0"/>
              <a:cs typeface="Arial" panose="020B0604020202020204" pitchFamily="34" charset="0"/>
            </a:endParaRPr>
          </a:p>
        </p:txBody>
      </p:sp>
      <p:sp>
        <p:nvSpPr>
          <p:cNvPr id="3" name="object 3"/>
          <p:cNvSpPr txBox="1"/>
          <p:nvPr/>
        </p:nvSpPr>
        <p:spPr>
          <a:xfrm>
            <a:off x="278384" y="1183004"/>
            <a:ext cx="9468485" cy="756920"/>
          </a:xfrm>
          <a:prstGeom prst="rect">
            <a:avLst/>
          </a:prstGeom>
        </p:spPr>
        <p:txBody>
          <a:bodyPr vert="horz" wrap="square" lIns="0" tIns="12700" rIns="0" bIns="0" rtlCol="0">
            <a:spAutoFit/>
          </a:bodyPr>
          <a:lstStyle/>
          <a:p>
            <a:pPr marL="355600" marR="5080" indent="-343535">
              <a:lnSpc>
                <a:spcPct val="100000"/>
              </a:lnSpc>
              <a:spcBef>
                <a:spcPts val="100"/>
              </a:spcBef>
              <a:buChar char="•"/>
              <a:tabLst>
                <a:tab pos="355600" algn="l"/>
                <a:tab pos="356235" algn="l"/>
                <a:tab pos="1202690" algn="l"/>
                <a:tab pos="1593215" algn="l"/>
                <a:tab pos="3472179" algn="l"/>
                <a:tab pos="4812030" algn="l"/>
                <a:tab pos="6337935" algn="l"/>
                <a:tab pos="6726555" algn="l"/>
                <a:tab pos="8252459" algn="l"/>
              </a:tabLst>
            </a:pPr>
            <a:r>
              <a:rPr sz="2400" spc="-5" dirty="0">
                <a:latin typeface="Arial"/>
                <a:cs typeface="Arial"/>
              </a:rPr>
              <a:t>R</a:t>
            </a:r>
            <a:r>
              <a:rPr sz="2400" spc="-15" dirty="0">
                <a:latin typeface="Arial"/>
                <a:cs typeface="Arial"/>
              </a:rPr>
              <a:t>a</a:t>
            </a:r>
            <a:r>
              <a:rPr sz="2400" dirty="0">
                <a:latin typeface="Arial"/>
                <a:cs typeface="Arial"/>
              </a:rPr>
              <a:t>t</a:t>
            </a:r>
            <a:r>
              <a:rPr sz="2400" spc="5" dirty="0">
                <a:latin typeface="Arial"/>
                <a:cs typeface="Arial"/>
              </a:rPr>
              <a:t>i</a:t>
            </a:r>
            <a:r>
              <a:rPr sz="2400" spc="-5" dirty="0">
                <a:latin typeface="Arial"/>
                <a:cs typeface="Arial"/>
              </a:rPr>
              <a:t>o</a:t>
            </a:r>
            <a:r>
              <a:rPr sz="2400" dirty="0">
                <a:latin typeface="Arial"/>
                <a:cs typeface="Arial"/>
              </a:rPr>
              <a:t>	</a:t>
            </a:r>
            <a:r>
              <a:rPr sz="2400" spc="-5" dirty="0">
                <a:latin typeface="Arial"/>
                <a:cs typeface="Arial"/>
              </a:rPr>
              <a:t>o</a:t>
            </a:r>
            <a:r>
              <a:rPr sz="2400" dirty="0">
                <a:latin typeface="Arial"/>
                <a:cs typeface="Arial"/>
              </a:rPr>
              <a:t>f	</a:t>
            </a:r>
            <a:r>
              <a:rPr sz="2400" spc="-5" dirty="0">
                <a:latin typeface="Arial"/>
                <a:cs typeface="Arial"/>
              </a:rPr>
              <a:t>s</a:t>
            </a:r>
            <a:r>
              <a:rPr sz="2400" spc="-20" dirty="0">
                <a:latin typeface="Arial"/>
                <a:cs typeface="Arial"/>
              </a:rPr>
              <a:t>p</a:t>
            </a:r>
            <a:r>
              <a:rPr sz="2400" spc="-5" dirty="0">
                <a:latin typeface="Arial"/>
                <a:cs typeface="Arial"/>
              </a:rPr>
              <a:t>ontaneous</a:t>
            </a:r>
            <a:r>
              <a:rPr sz="2400" dirty="0">
                <a:latin typeface="Arial"/>
                <a:cs typeface="Arial"/>
              </a:rPr>
              <a:t>	</a:t>
            </a:r>
            <a:r>
              <a:rPr sz="2400" spc="-5" dirty="0">
                <a:latin typeface="Arial"/>
                <a:cs typeface="Arial"/>
              </a:rPr>
              <a:t>emis</a:t>
            </a:r>
            <a:r>
              <a:rPr sz="2400" dirty="0">
                <a:latin typeface="Arial"/>
                <a:cs typeface="Arial"/>
              </a:rPr>
              <a:t>s</a:t>
            </a:r>
            <a:r>
              <a:rPr sz="2400" spc="-5" dirty="0">
                <a:latin typeface="Arial"/>
                <a:cs typeface="Arial"/>
              </a:rPr>
              <a:t>ion</a:t>
            </a:r>
            <a:r>
              <a:rPr sz="2400" dirty="0">
                <a:latin typeface="Arial"/>
                <a:cs typeface="Arial"/>
              </a:rPr>
              <a:t>	</a:t>
            </a:r>
            <a:r>
              <a:rPr sz="2400" spc="-5" dirty="0">
                <a:latin typeface="Arial"/>
                <a:cs typeface="Arial"/>
              </a:rPr>
              <a:t>probab</a:t>
            </a:r>
            <a:r>
              <a:rPr sz="2400" dirty="0">
                <a:latin typeface="Arial"/>
                <a:cs typeface="Arial"/>
              </a:rPr>
              <a:t>i</a:t>
            </a:r>
            <a:r>
              <a:rPr sz="2400" spc="-5" dirty="0">
                <a:latin typeface="Arial"/>
                <a:cs typeface="Arial"/>
              </a:rPr>
              <a:t>l</a:t>
            </a:r>
            <a:r>
              <a:rPr sz="2400" dirty="0">
                <a:latin typeface="Arial"/>
                <a:cs typeface="Arial"/>
              </a:rPr>
              <a:t>ity	</a:t>
            </a:r>
            <a:r>
              <a:rPr sz="2400" spc="-10" dirty="0">
                <a:latin typeface="Arial"/>
                <a:cs typeface="Arial"/>
              </a:rPr>
              <a:t>t</a:t>
            </a:r>
            <a:r>
              <a:rPr sz="2400" dirty="0">
                <a:latin typeface="Arial"/>
                <a:cs typeface="Arial"/>
              </a:rPr>
              <a:t>o	</a:t>
            </a:r>
            <a:r>
              <a:rPr sz="2400" spc="-5" dirty="0">
                <a:latin typeface="Arial"/>
                <a:cs typeface="Arial"/>
              </a:rPr>
              <a:t>stimulat</a:t>
            </a:r>
            <a:r>
              <a:rPr sz="2400" dirty="0">
                <a:latin typeface="Arial"/>
                <a:cs typeface="Arial"/>
              </a:rPr>
              <a:t>e</a:t>
            </a:r>
            <a:r>
              <a:rPr sz="2400" spc="-5" dirty="0">
                <a:latin typeface="Arial"/>
                <a:cs typeface="Arial"/>
              </a:rPr>
              <a:t>d</a:t>
            </a:r>
            <a:r>
              <a:rPr sz="2400" dirty="0">
                <a:latin typeface="Arial"/>
                <a:cs typeface="Arial"/>
              </a:rPr>
              <a:t>	</a:t>
            </a:r>
            <a:r>
              <a:rPr sz="2400" spc="-5" dirty="0">
                <a:latin typeface="Arial"/>
                <a:cs typeface="Arial"/>
              </a:rPr>
              <a:t>emission  probability</a:t>
            </a:r>
            <a:r>
              <a:rPr sz="2400" spc="40" dirty="0">
                <a:latin typeface="Arial"/>
                <a:cs typeface="Arial"/>
              </a:rPr>
              <a:t> </a:t>
            </a:r>
            <a:r>
              <a:rPr sz="2400" spc="-5" dirty="0">
                <a:latin typeface="Arial"/>
                <a:cs typeface="Arial"/>
              </a:rPr>
              <a:t>is:</a:t>
            </a:r>
            <a:endParaRPr sz="2400">
              <a:latin typeface="Arial"/>
              <a:cs typeface="Arial"/>
            </a:endParaRPr>
          </a:p>
        </p:txBody>
      </p:sp>
      <p:sp>
        <p:nvSpPr>
          <p:cNvPr id="10" name="object 10"/>
          <p:cNvSpPr txBox="1"/>
          <p:nvPr/>
        </p:nvSpPr>
        <p:spPr>
          <a:xfrm>
            <a:off x="252984" y="2589644"/>
            <a:ext cx="9608468" cy="382156"/>
          </a:xfrm>
          <a:prstGeom prst="rect">
            <a:avLst/>
          </a:prstGeom>
        </p:spPr>
        <p:txBody>
          <a:bodyPr vert="horz" wrap="square" lIns="0" tIns="12700" rIns="0" bIns="0" rtlCol="0">
            <a:spAutoFit/>
          </a:bodyPr>
          <a:lstStyle/>
          <a:p>
            <a:pPr marL="381000" indent="-343535">
              <a:lnSpc>
                <a:spcPct val="100000"/>
              </a:lnSpc>
              <a:spcBef>
                <a:spcPts val="100"/>
              </a:spcBef>
              <a:buChar char="•"/>
              <a:tabLst>
                <a:tab pos="381000" algn="l"/>
                <a:tab pos="381635" algn="l"/>
                <a:tab pos="1028700" algn="l"/>
                <a:tab pos="1674495" algn="l"/>
                <a:tab pos="3746500" algn="l"/>
                <a:tab pos="4668520" algn="l"/>
                <a:tab pos="5928995" algn="l"/>
                <a:tab pos="7866380" algn="l"/>
                <a:tab pos="9260840" algn="l"/>
              </a:tabLst>
            </a:pPr>
            <a:r>
              <a:rPr sz="2400" spc="-5" dirty="0">
                <a:latin typeface="Arial"/>
                <a:cs typeface="Arial"/>
              </a:rPr>
              <a:t>For	low	</a:t>
            </a:r>
            <a:r>
              <a:rPr sz="2400" dirty="0">
                <a:latin typeface="Arial"/>
                <a:cs typeface="Arial"/>
              </a:rPr>
              <a:t>temperatures,	</a:t>
            </a:r>
            <a:r>
              <a:rPr sz="2400" spc="-5" dirty="0">
                <a:latin typeface="Arial"/>
                <a:cs typeface="Arial"/>
              </a:rPr>
              <a:t>when</a:t>
            </a:r>
            <a:r>
              <a:rPr lang="en-US" sz="2400" spc="-5" dirty="0">
                <a:latin typeface="Arial"/>
                <a:cs typeface="Arial"/>
              </a:rPr>
              <a:t>       </a:t>
            </a:r>
            <a:r>
              <a:rPr sz="2400" dirty="0">
                <a:latin typeface="Arial"/>
                <a:cs typeface="Arial"/>
              </a:rPr>
              <a:t>	spontaneous	emission	is</a:t>
            </a:r>
            <a:r>
              <a:rPr lang="en-US" sz="2400" dirty="0">
                <a:latin typeface="Arial"/>
                <a:cs typeface="Arial"/>
              </a:rPr>
              <a:t>   </a:t>
            </a:r>
            <a:endParaRPr sz="2400" dirty="0">
              <a:latin typeface="Arial"/>
              <a:cs typeface="Arial"/>
            </a:endParaRPr>
          </a:p>
        </p:txBody>
      </p:sp>
      <p:sp>
        <p:nvSpPr>
          <p:cNvPr id="11" name="object 11"/>
          <p:cNvSpPr txBox="1"/>
          <p:nvPr/>
        </p:nvSpPr>
        <p:spPr>
          <a:xfrm>
            <a:off x="278384" y="3009138"/>
            <a:ext cx="9471660" cy="2952115"/>
          </a:xfrm>
          <a:prstGeom prst="rect">
            <a:avLst/>
          </a:prstGeom>
        </p:spPr>
        <p:txBody>
          <a:bodyPr vert="horz" wrap="square" lIns="0" tIns="12700" rIns="0" bIns="0" rtlCol="0">
            <a:spAutoFit/>
          </a:bodyPr>
          <a:lstStyle/>
          <a:p>
            <a:pPr marL="355600" marR="7620" algn="just">
              <a:lnSpc>
                <a:spcPct val="100000"/>
              </a:lnSpc>
              <a:spcBef>
                <a:spcPts val="100"/>
              </a:spcBef>
            </a:pPr>
            <a:r>
              <a:rPr sz="2400" spc="-5" dirty="0">
                <a:latin typeface="Arial"/>
                <a:cs typeface="Arial"/>
              </a:rPr>
              <a:t>much more probable than </a:t>
            </a:r>
            <a:r>
              <a:rPr sz="2400" dirty="0">
                <a:latin typeface="Arial"/>
                <a:cs typeface="Arial"/>
              </a:rPr>
              <a:t>induced emission </a:t>
            </a:r>
            <a:r>
              <a:rPr sz="2400" spc="-5" dirty="0">
                <a:latin typeface="Arial"/>
                <a:cs typeface="Arial"/>
              </a:rPr>
              <a:t>and </a:t>
            </a:r>
            <a:r>
              <a:rPr sz="2400" dirty="0">
                <a:latin typeface="Arial"/>
                <a:cs typeface="Arial"/>
              </a:rPr>
              <a:t>latter may </a:t>
            </a:r>
            <a:r>
              <a:rPr sz="2400" spc="-20" dirty="0">
                <a:latin typeface="Arial"/>
                <a:cs typeface="Arial"/>
              </a:rPr>
              <a:t>be  </a:t>
            </a:r>
            <a:r>
              <a:rPr sz="2400" spc="-5" dirty="0">
                <a:latin typeface="Arial"/>
                <a:cs typeface="Arial"/>
              </a:rPr>
              <a:t>neglected</a:t>
            </a:r>
            <a:endParaRPr sz="2400" dirty="0">
              <a:latin typeface="Arial"/>
              <a:cs typeface="Arial"/>
            </a:endParaRPr>
          </a:p>
          <a:p>
            <a:pPr marL="355600" marR="5080" indent="-343535" algn="just">
              <a:lnSpc>
                <a:spcPct val="100000"/>
              </a:lnSpc>
              <a:buChar char="•"/>
              <a:tabLst>
                <a:tab pos="356235" algn="l"/>
              </a:tabLst>
            </a:pPr>
            <a:r>
              <a:rPr sz="2400" spc="-5" dirty="0">
                <a:latin typeface="Arial"/>
                <a:cs typeface="Arial"/>
              </a:rPr>
              <a:t>For high </a:t>
            </a:r>
            <a:r>
              <a:rPr sz="2400" dirty="0">
                <a:latin typeface="Arial"/>
                <a:cs typeface="Arial"/>
              </a:rPr>
              <a:t>enough temperatures, </a:t>
            </a:r>
            <a:r>
              <a:rPr sz="2400" spc="-5" dirty="0">
                <a:latin typeface="Arial"/>
                <a:cs typeface="Arial"/>
              </a:rPr>
              <a:t>stimulated </a:t>
            </a:r>
            <a:r>
              <a:rPr sz="2400" dirty="0">
                <a:latin typeface="Arial"/>
                <a:cs typeface="Arial"/>
              </a:rPr>
              <a:t>emission probability </a:t>
            </a:r>
            <a:r>
              <a:rPr sz="2400" spc="-5" dirty="0">
                <a:latin typeface="Arial"/>
                <a:cs typeface="Arial"/>
              </a:rPr>
              <a:t>can  be </a:t>
            </a:r>
            <a:r>
              <a:rPr sz="2400" dirty="0">
                <a:latin typeface="Arial"/>
                <a:cs typeface="Arial"/>
              </a:rPr>
              <a:t>significant </a:t>
            </a:r>
            <a:r>
              <a:rPr sz="2400" spc="-5" dirty="0">
                <a:latin typeface="Arial"/>
                <a:cs typeface="Arial"/>
              </a:rPr>
              <a:t>though </a:t>
            </a:r>
            <a:r>
              <a:rPr sz="2400" dirty="0">
                <a:latin typeface="Arial"/>
                <a:cs typeface="Arial"/>
              </a:rPr>
              <a:t>for </a:t>
            </a:r>
            <a:r>
              <a:rPr sz="2400" spc="-5" dirty="0">
                <a:latin typeface="Arial"/>
                <a:cs typeface="Arial"/>
              </a:rPr>
              <a:t>optical frequencies, this </a:t>
            </a:r>
            <a:r>
              <a:rPr sz="2400" dirty="0">
                <a:latin typeface="Arial"/>
                <a:cs typeface="Arial"/>
              </a:rPr>
              <a:t>requires very </a:t>
            </a:r>
            <a:r>
              <a:rPr sz="2400" spc="-5" dirty="0">
                <a:latin typeface="Arial"/>
                <a:cs typeface="Arial"/>
              </a:rPr>
              <a:t>high  temperature</a:t>
            </a:r>
            <a:endParaRPr sz="2400" dirty="0">
              <a:latin typeface="Arial"/>
              <a:cs typeface="Arial"/>
            </a:endParaRPr>
          </a:p>
          <a:p>
            <a:pPr>
              <a:lnSpc>
                <a:spcPct val="100000"/>
              </a:lnSpc>
              <a:spcBef>
                <a:spcPts val="5"/>
              </a:spcBef>
              <a:buChar char="•"/>
            </a:pPr>
            <a:endParaRPr sz="2500" dirty="0">
              <a:latin typeface="Arial"/>
              <a:cs typeface="Arial"/>
            </a:endParaRPr>
          </a:p>
          <a:p>
            <a:pPr marL="355600" marR="6350" indent="-343535" algn="just">
              <a:lnSpc>
                <a:spcPct val="100000"/>
              </a:lnSpc>
              <a:spcBef>
                <a:spcPts val="5"/>
              </a:spcBef>
              <a:buChar char="•"/>
              <a:tabLst>
                <a:tab pos="356235" algn="l"/>
              </a:tabLst>
            </a:pPr>
            <a:r>
              <a:rPr sz="2400" spc="-5" dirty="0">
                <a:solidFill>
                  <a:srgbClr val="FF0000"/>
                </a:solidFill>
                <a:latin typeface="Arial"/>
                <a:cs typeface="Arial"/>
              </a:rPr>
              <a:t>For </a:t>
            </a:r>
            <a:r>
              <a:rPr sz="2400" dirty="0">
                <a:solidFill>
                  <a:srgbClr val="FF0000"/>
                </a:solidFill>
                <a:latin typeface="Arial"/>
                <a:cs typeface="Arial"/>
              </a:rPr>
              <a:t>microwave </a:t>
            </a:r>
            <a:r>
              <a:rPr sz="2400" spc="-5" dirty="0">
                <a:solidFill>
                  <a:srgbClr val="FF0000"/>
                </a:solidFill>
                <a:latin typeface="Arial"/>
                <a:cs typeface="Arial"/>
              </a:rPr>
              <a:t>frequencies, stimulated </a:t>
            </a:r>
            <a:r>
              <a:rPr sz="2400" dirty="0">
                <a:solidFill>
                  <a:srgbClr val="FF0000"/>
                </a:solidFill>
                <a:latin typeface="Arial"/>
                <a:cs typeface="Arial"/>
              </a:rPr>
              <a:t>emission </a:t>
            </a:r>
            <a:r>
              <a:rPr sz="2400" spc="-5" dirty="0">
                <a:solidFill>
                  <a:srgbClr val="FF0000"/>
                </a:solidFill>
                <a:latin typeface="Arial"/>
                <a:cs typeface="Arial"/>
              </a:rPr>
              <a:t>processes </a:t>
            </a:r>
            <a:r>
              <a:rPr sz="2400" dirty="0">
                <a:solidFill>
                  <a:srgbClr val="FF0000"/>
                </a:solidFill>
                <a:latin typeface="Arial"/>
                <a:cs typeface="Arial"/>
              </a:rPr>
              <a:t>may </a:t>
            </a:r>
            <a:r>
              <a:rPr sz="2400" spc="-10" dirty="0">
                <a:solidFill>
                  <a:srgbClr val="FF0000"/>
                </a:solidFill>
                <a:latin typeface="Arial"/>
                <a:cs typeface="Arial"/>
              </a:rPr>
              <a:t>be  </a:t>
            </a:r>
            <a:r>
              <a:rPr sz="2400" spc="-5" dirty="0">
                <a:solidFill>
                  <a:srgbClr val="FF0000"/>
                </a:solidFill>
                <a:latin typeface="Arial"/>
                <a:cs typeface="Arial"/>
              </a:rPr>
              <a:t>significant even at room</a:t>
            </a:r>
            <a:r>
              <a:rPr sz="2400" spc="45" dirty="0">
                <a:solidFill>
                  <a:srgbClr val="FF0000"/>
                </a:solidFill>
                <a:latin typeface="Arial"/>
                <a:cs typeface="Arial"/>
              </a:rPr>
              <a:t> </a:t>
            </a:r>
            <a:r>
              <a:rPr sz="2400" spc="-5" dirty="0">
                <a:solidFill>
                  <a:srgbClr val="FF0000"/>
                </a:solidFill>
                <a:latin typeface="Arial"/>
                <a:cs typeface="Arial"/>
              </a:rPr>
              <a:t>temperatures</a:t>
            </a:r>
            <a:endParaRPr sz="2400" dirty="0">
              <a:latin typeface="Arial"/>
              <a:cs typeface="Arial"/>
            </a:endParaRPr>
          </a:p>
        </p:txBody>
      </p:sp>
      <p:pic>
        <p:nvPicPr>
          <p:cNvPr id="13" name="Picture 12">
            <a:extLst>
              <a:ext uri="{FF2B5EF4-FFF2-40B4-BE49-F238E27FC236}">
                <a16:creationId xmlns:a16="http://schemas.microsoft.com/office/drawing/2014/main" id="{89C4EE8C-5C51-4941-85B2-2F0D30D2F64F}"/>
              </a:ext>
            </a:extLst>
          </p:cNvPr>
          <p:cNvPicPr>
            <a:picLocks noChangeAspect="1"/>
          </p:cNvPicPr>
          <p:nvPr/>
        </p:nvPicPr>
        <p:blipFill>
          <a:blip r:embed="rId2"/>
          <a:stretch>
            <a:fillRect/>
          </a:stretch>
        </p:blipFill>
        <p:spPr>
          <a:xfrm>
            <a:off x="3793671" y="1649186"/>
            <a:ext cx="2759529" cy="865414"/>
          </a:xfrm>
          <a:prstGeom prst="rect">
            <a:avLst/>
          </a:prstGeom>
        </p:spPr>
      </p:pic>
      <p:pic>
        <p:nvPicPr>
          <p:cNvPr id="15" name="Picture 14">
            <a:extLst>
              <a:ext uri="{FF2B5EF4-FFF2-40B4-BE49-F238E27FC236}">
                <a16:creationId xmlns:a16="http://schemas.microsoft.com/office/drawing/2014/main" id="{FDE2EF85-68E5-4813-A641-9EF5D1C1F3E9}"/>
              </a:ext>
            </a:extLst>
          </p:cNvPr>
          <p:cNvPicPr>
            <a:picLocks noChangeAspect="1"/>
          </p:cNvPicPr>
          <p:nvPr/>
        </p:nvPicPr>
        <p:blipFill>
          <a:blip r:embed="rId3"/>
          <a:stretch>
            <a:fillRect/>
          </a:stretch>
        </p:blipFill>
        <p:spPr>
          <a:xfrm>
            <a:off x="4924425" y="2406106"/>
            <a:ext cx="866775" cy="66094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7371" y="309880"/>
            <a:ext cx="3542029"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Population</a:t>
            </a:r>
            <a:r>
              <a:rPr sz="2800" b="1" spc="-25"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Inversion</a:t>
            </a:r>
            <a:endParaRPr sz="2800" b="1" dirty="0">
              <a:latin typeface="Arial" panose="020B0604020202020204" pitchFamily="34" charset="0"/>
              <a:cs typeface="Arial" panose="020B0604020202020204" pitchFamily="34" charset="0"/>
            </a:endParaRPr>
          </a:p>
        </p:txBody>
      </p:sp>
      <p:sp>
        <p:nvSpPr>
          <p:cNvPr id="3" name="object 3"/>
          <p:cNvSpPr txBox="1"/>
          <p:nvPr/>
        </p:nvSpPr>
        <p:spPr>
          <a:xfrm>
            <a:off x="189484" y="1387855"/>
            <a:ext cx="9662795" cy="5147310"/>
          </a:xfrm>
          <a:prstGeom prst="rect">
            <a:avLst/>
          </a:prstGeom>
        </p:spPr>
        <p:txBody>
          <a:bodyPr vert="horz" wrap="square" lIns="0" tIns="12700" rIns="0" bIns="0" rtlCol="0">
            <a:spAutoFit/>
          </a:bodyPr>
          <a:lstStyle/>
          <a:p>
            <a:pPr marL="444500" marR="106680" indent="-343535" algn="just">
              <a:lnSpc>
                <a:spcPct val="100000"/>
              </a:lnSpc>
              <a:spcBef>
                <a:spcPts val="100"/>
              </a:spcBef>
              <a:buChar char="•"/>
              <a:tabLst>
                <a:tab pos="445134" algn="l"/>
              </a:tabLst>
            </a:pPr>
            <a:r>
              <a:rPr sz="2400" spc="-5" dirty="0">
                <a:latin typeface="Arial"/>
                <a:cs typeface="Arial"/>
              </a:rPr>
              <a:t>When </a:t>
            </a:r>
            <a:r>
              <a:rPr sz="2400" dirty="0">
                <a:latin typeface="Arial"/>
                <a:cs typeface="Arial"/>
              </a:rPr>
              <a:t>atoms </a:t>
            </a:r>
            <a:r>
              <a:rPr sz="2400" spc="-5" dirty="0">
                <a:latin typeface="Arial"/>
                <a:cs typeface="Arial"/>
              </a:rPr>
              <a:t>are in equilibrium with surrounding, </a:t>
            </a:r>
            <a:r>
              <a:rPr sz="2400" dirty="0">
                <a:latin typeface="Arial"/>
                <a:cs typeface="Arial"/>
              </a:rPr>
              <a:t>population </a:t>
            </a:r>
            <a:r>
              <a:rPr sz="2400" spc="-5" dirty="0">
                <a:latin typeface="Arial"/>
                <a:cs typeface="Arial"/>
              </a:rPr>
              <a:t>of  </a:t>
            </a:r>
            <a:r>
              <a:rPr sz="2400" dirty="0">
                <a:latin typeface="Arial"/>
                <a:cs typeface="Arial"/>
              </a:rPr>
              <a:t>atoms </a:t>
            </a:r>
            <a:r>
              <a:rPr sz="2400" spc="-5" dirty="0">
                <a:latin typeface="Arial"/>
                <a:cs typeface="Arial"/>
              </a:rPr>
              <a:t>in ground </a:t>
            </a:r>
            <a:r>
              <a:rPr sz="2400" dirty="0">
                <a:latin typeface="Arial"/>
                <a:cs typeface="Arial"/>
              </a:rPr>
              <a:t>state </a:t>
            </a:r>
            <a:r>
              <a:rPr sz="2400" spc="-5" dirty="0">
                <a:latin typeface="Arial"/>
                <a:cs typeface="Arial"/>
              </a:rPr>
              <a:t>is more than </a:t>
            </a:r>
            <a:r>
              <a:rPr sz="2400" dirty="0">
                <a:latin typeface="Arial"/>
                <a:cs typeface="Arial"/>
              </a:rPr>
              <a:t>that </a:t>
            </a:r>
            <a:r>
              <a:rPr sz="2400" spc="-5" dirty="0">
                <a:latin typeface="Arial"/>
                <a:cs typeface="Arial"/>
              </a:rPr>
              <a:t>in any of excited</a:t>
            </a:r>
            <a:r>
              <a:rPr sz="2400" spc="65" dirty="0">
                <a:latin typeface="Arial"/>
                <a:cs typeface="Arial"/>
              </a:rPr>
              <a:t> </a:t>
            </a:r>
            <a:r>
              <a:rPr sz="2400" dirty="0">
                <a:latin typeface="Arial"/>
                <a:cs typeface="Arial"/>
              </a:rPr>
              <a:t>states</a:t>
            </a:r>
            <a:endParaRPr sz="2400">
              <a:latin typeface="Arial"/>
              <a:cs typeface="Arial"/>
            </a:endParaRPr>
          </a:p>
          <a:p>
            <a:pPr marL="444500" marR="106680" indent="-343535" algn="just">
              <a:lnSpc>
                <a:spcPct val="100000"/>
              </a:lnSpc>
              <a:buChar char="•"/>
              <a:tabLst>
                <a:tab pos="445134" algn="l"/>
              </a:tabLst>
            </a:pPr>
            <a:r>
              <a:rPr sz="2400" spc="-5" dirty="0">
                <a:latin typeface="Arial"/>
                <a:cs typeface="Arial"/>
              </a:rPr>
              <a:t>Population of excited states can be </a:t>
            </a:r>
            <a:r>
              <a:rPr sz="2400" dirty="0">
                <a:latin typeface="Arial"/>
                <a:cs typeface="Arial"/>
              </a:rPr>
              <a:t>increased </a:t>
            </a:r>
            <a:r>
              <a:rPr sz="2400" spc="-5" dirty="0">
                <a:latin typeface="Arial"/>
                <a:cs typeface="Arial"/>
              </a:rPr>
              <a:t>by absorption of  radiation</a:t>
            </a:r>
            <a:endParaRPr sz="2400">
              <a:latin typeface="Arial"/>
              <a:cs typeface="Arial"/>
            </a:endParaRPr>
          </a:p>
          <a:p>
            <a:pPr marL="444500" marR="106680" indent="-343535" algn="just">
              <a:lnSpc>
                <a:spcPct val="100000"/>
              </a:lnSpc>
              <a:buChar char="•"/>
              <a:tabLst>
                <a:tab pos="445134" algn="l"/>
              </a:tabLst>
            </a:pPr>
            <a:r>
              <a:rPr sz="2400" spc="-20" dirty="0">
                <a:latin typeface="Arial"/>
                <a:cs typeface="Arial"/>
              </a:rPr>
              <a:t>However, </a:t>
            </a:r>
            <a:r>
              <a:rPr sz="2400" spc="-5" dirty="0">
                <a:latin typeface="Arial"/>
                <a:cs typeface="Arial"/>
              </a:rPr>
              <a:t>life </a:t>
            </a:r>
            <a:r>
              <a:rPr sz="2400" dirty="0">
                <a:latin typeface="Arial"/>
                <a:cs typeface="Arial"/>
              </a:rPr>
              <a:t>time </a:t>
            </a:r>
            <a:r>
              <a:rPr sz="2400" spc="-5" dirty="0">
                <a:latin typeface="Arial"/>
                <a:cs typeface="Arial"/>
              </a:rPr>
              <a:t>in excited </a:t>
            </a:r>
            <a:r>
              <a:rPr sz="2400" dirty="0">
                <a:latin typeface="Arial"/>
                <a:cs typeface="Arial"/>
              </a:rPr>
              <a:t>states </a:t>
            </a:r>
            <a:r>
              <a:rPr sz="2400" spc="-5" dirty="0">
                <a:latin typeface="Arial"/>
                <a:cs typeface="Arial"/>
              </a:rPr>
              <a:t>being typically of </a:t>
            </a:r>
            <a:r>
              <a:rPr sz="2400" dirty="0">
                <a:latin typeface="Arial"/>
                <a:cs typeface="Arial"/>
              </a:rPr>
              <a:t>the </a:t>
            </a:r>
            <a:r>
              <a:rPr sz="2400" spc="-5" dirty="0">
                <a:latin typeface="Arial"/>
                <a:cs typeface="Arial"/>
              </a:rPr>
              <a:t>order of  10</a:t>
            </a:r>
            <a:r>
              <a:rPr sz="2400" spc="-7" baseline="24305" dirty="0">
                <a:latin typeface="Arial"/>
                <a:cs typeface="Arial"/>
              </a:rPr>
              <a:t>-8 </a:t>
            </a:r>
            <a:r>
              <a:rPr sz="2400" dirty="0">
                <a:latin typeface="Arial"/>
                <a:cs typeface="Arial"/>
              </a:rPr>
              <a:t>s, </a:t>
            </a:r>
            <a:r>
              <a:rPr sz="2400" spc="-5" dirty="0">
                <a:latin typeface="Arial"/>
                <a:cs typeface="Arial"/>
              </a:rPr>
              <a:t>atoms which make transitions </a:t>
            </a:r>
            <a:r>
              <a:rPr sz="2400" dirty="0">
                <a:latin typeface="Arial"/>
                <a:cs typeface="Arial"/>
              </a:rPr>
              <a:t>to </a:t>
            </a:r>
            <a:r>
              <a:rPr sz="2400" spc="-5" dirty="0">
                <a:latin typeface="Arial"/>
                <a:cs typeface="Arial"/>
              </a:rPr>
              <a:t>excited states fall back </a:t>
            </a:r>
            <a:r>
              <a:rPr sz="2400" dirty="0">
                <a:latin typeface="Arial"/>
                <a:cs typeface="Arial"/>
              </a:rPr>
              <a:t>to  </a:t>
            </a:r>
            <a:r>
              <a:rPr sz="2400" spc="-5" dirty="0">
                <a:latin typeface="Arial"/>
                <a:cs typeface="Arial"/>
              </a:rPr>
              <a:t>ground </a:t>
            </a:r>
            <a:r>
              <a:rPr sz="2400" dirty="0">
                <a:latin typeface="Arial"/>
                <a:cs typeface="Arial"/>
              </a:rPr>
              <a:t>state </a:t>
            </a:r>
            <a:r>
              <a:rPr sz="2400" spc="-5" dirty="0">
                <a:latin typeface="Arial"/>
                <a:cs typeface="Arial"/>
              </a:rPr>
              <a:t>soon </a:t>
            </a:r>
            <a:r>
              <a:rPr sz="2400" dirty="0">
                <a:latin typeface="Arial"/>
                <a:cs typeface="Arial"/>
              </a:rPr>
              <a:t>thereafter</a:t>
            </a:r>
            <a:endParaRPr sz="2400">
              <a:latin typeface="Arial"/>
              <a:cs typeface="Arial"/>
            </a:endParaRPr>
          </a:p>
          <a:p>
            <a:pPr marL="444500" indent="-343535" algn="just">
              <a:lnSpc>
                <a:spcPct val="100000"/>
              </a:lnSpc>
              <a:spcBef>
                <a:spcPts val="5"/>
              </a:spcBef>
              <a:buChar char="•"/>
              <a:tabLst>
                <a:tab pos="445134" algn="l"/>
              </a:tabLst>
            </a:pPr>
            <a:r>
              <a:rPr sz="2400" spc="-5" dirty="0">
                <a:latin typeface="Arial"/>
                <a:cs typeface="Arial"/>
              </a:rPr>
              <a:t>This is also indicated by ratios of </a:t>
            </a:r>
            <a:r>
              <a:rPr sz="2400" spc="-5" dirty="0">
                <a:solidFill>
                  <a:srgbClr val="FF0000"/>
                </a:solidFill>
                <a:latin typeface="Arial"/>
                <a:cs typeface="Arial"/>
              </a:rPr>
              <a:t>Einstein</a:t>
            </a:r>
            <a:r>
              <a:rPr sz="2400" spc="120" dirty="0">
                <a:solidFill>
                  <a:srgbClr val="FF0000"/>
                </a:solidFill>
                <a:latin typeface="Arial"/>
                <a:cs typeface="Arial"/>
              </a:rPr>
              <a:t> </a:t>
            </a:r>
            <a:r>
              <a:rPr sz="2400" spc="-10" dirty="0">
                <a:solidFill>
                  <a:srgbClr val="FF0000"/>
                </a:solidFill>
                <a:latin typeface="Arial"/>
                <a:cs typeface="Arial"/>
              </a:rPr>
              <a:t>coefficients</a:t>
            </a:r>
            <a:endParaRPr sz="2400">
              <a:latin typeface="Arial"/>
              <a:cs typeface="Arial"/>
            </a:endParaRPr>
          </a:p>
          <a:p>
            <a:pPr marL="444500" marR="109220" indent="-343535" algn="just">
              <a:lnSpc>
                <a:spcPct val="100000"/>
              </a:lnSpc>
              <a:buChar char="•"/>
              <a:tabLst>
                <a:tab pos="445134" algn="l"/>
              </a:tabLst>
            </a:pPr>
            <a:r>
              <a:rPr sz="2400" spc="-5" dirty="0">
                <a:latin typeface="Arial"/>
                <a:cs typeface="Arial"/>
              </a:rPr>
              <a:t>It </a:t>
            </a:r>
            <a:r>
              <a:rPr sz="2400" dirty="0">
                <a:latin typeface="Arial"/>
                <a:cs typeface="Arial"/>
              </a:rPr>
              <a:t>is, therefore, </a:t>
            </a:r>
            <a:r>
              <a:rPr sz="2400" spc="-5" dirty="0">
                <a:latin typeface="Arial"/>
                <a:cs typeface="Arial"/>
              </a:rPr>
              <a:t>not possible </a:t>
            </a:r>
            <a:r>
              <a:rPr sz="2400" dirty="0">
                <a:latin typeface="Arial"/>
                <a:cs typeface="Arial"/>
              </a:rPr>
              <a:t>to </a:t>
            </a:r>
            <a:r>
              <a:rPr sz="2400" spc="-5" dirty="0">
                <a:latin typeface="Arial"/>
                <a:cs typeface="Arial"/>
              </a:rPr>
              <a:t>keep population </a:t>
            </a:r>
            <a:r>
              <a:rPr sz="2400" dirty="0">
                <a:latin typeface="Arial"/>
                <a:cs typeface="Arial"/>
              </a:rPr>
              <a:t>in excited </a:t>
            </a:r>
            <a:r>
              <a:rPr sz="2400" spc="-5" dirty="0">
                <a:latin typeface="Arial"/>
                <a:cs typeface="Arial"/>
              </a:rPr>
              <a:t>states  higher than </a:t>
            </a:r>
            <a:r>
              <a:rPr sz="2400" dirty="0">
                <a:latin typeface="Arial"/>
                <a:cs typeface="Arial"/>
              </a:rPr>
              <a:t>that </a:t>
            </a:r>
            <a:r>
              <a:rPr sz="2400" spc="-5" dirty="0">
                <a:latin typeface="Arial"/>
                <a:cs typeface="Arial"/>
              </a:rPr>
              <a:t>in ground</a:t>
            </a:r>
            <a:r>
              <a:rPr sz="2400" spc="40" dirty="0">
                <a:latin typeface="Arial"/>
                <a:cs typeface="Arial"/>
              </a:rPr>
              <a:t> </a:t>
            </a:r>
            <a:r>
              <a:rPr sz="2400" dirty="0">
                <a:latin typeface="Arial"/>
                <a:cs typeface="Arial"/>
              </a:rPr>
              <a:t>state</a:t>
            </a:r>
            <a:endParaRPr sz="2400">
              <a:latin typeface="Arial"/>
              <a:cs typeface="Arial"/>
            </a:endParaRPr>
          </a:p>
          <a:p>
            <a:pPr>
              <a:lnSpc>
                <a:spcPct val="100000"/>
              </a:lnSpc>
              <a:spcBef>
                <a:spcPts val="5"/>
              </a:spcBef>
              <a:buFont typeface="Arial"/>
              <a:buChar char="•"/>
            </a:pPr>
            <a:endParaRPr sz="2500">
              <a:latin typeface="Arial"/>
              <a:cs typeface="Arial"/>
            </a:endParaRPr>
          </a:p>
          <a:p>
            <a:pPr marL="444500" marR="106045" indent="-343535" algn="just">
              <a:lnSpc>
                <a:spcPct val="100000"/>
              </a:lnSpc>
              <a:buChar char="•"/>
              <a:tabLst>
                <a:tab pos="445134" algn="l"/>
              </a:tabLst>
            </a:pPr>
            <a:r>
              <a:rPr sz="2400" spc="-5" dirty="0">
                <a:latin typeface="Arial"/>
                <a:cs typeface="Arial"/>
              </a:rPr>
              <a:t>Basic principle involved in </a:t>
            </a:r>
            <a:r>
              <a:rPr sz="2400" dirty="0">
                <a:latin typeface="Arial"/>
                <a:cs typeface="Arial"/>
              </a:rPr>
              <a:t>operation of </a:t>
            </a:r>
            <a:r>
              <a:rPr sz="2400" spc="-5" dirty="0">
                <a:latin typeface="Arial"/>
                <a:cs typeface="Arial"/>
              </a:rPr>
              <a:t>laser is </a:t>
            </a:r>
            <a:r>
              <a:rPr sz="2400" spc="-5" dirty="0">
                <a:solidFill>
                  <a:srgbClr val="FF0000"/>
                </a:solidFill>
                <a:latin typeface="Arial"/>
                <a:cs typeface="Arial"/>
              </a:rPr>
              <a:t>population  inversion, a situation in </a:t>
            </a:r>
            <a:r>
              <a:rPr sz="2400" dirty="0">
                <a:solidFill>
                  <a:srgbClr val="FF0000"/>
                </a:solidFill>
                <a:latin typeface="Arial"/>
                <a:cs typeface="Arial"/>
              </a:rPr>
              <a:t>which population </a:t>
            </a:r>
            <a:r>
              <a:rPr sz="2400" spc="-5" dirty="0">
                <a:solidFill>
                  <a:srgbClr val="FF0000"/>
                </a:solidFill>
                <a:latin typeface="Arial"/>
                <a:cs typeface="Arial"/>
              </a:rPr>
              <a:t>of excited </a:t>
            </a:r>
            <a:r>
              <a:rPr sz="2400" dirty="0">
                <a:solidFill>
                  <a:srgbClr val="FF0000"/>
                </a:solidFill>
                <a:latin typeface="Arial"/>
                <a:cs typeface="Arial"/>
              </a:rPr>
              <a:t>state </a:t>
            </a:r>
            <a:r>
              <a:rPr sz="2400" spc="-5" dirty="0">
                <a:solidFill>
                  <a:srgbClr val="FF0000"/>
                </a:solidFill>
                <a:latin typeface="Arial"/>
                <a:cs typeface="Arial"/>
              </a:rPr>
              <a:t>is </a:t>
            </a:r>
            <a:r>
              <a:rPr sz="2400" dirty="0">
                <a:solidFill>
                  <a:srgbClr val="FF0000"/>
                </a:solidFill>
                <a:latin typeface="Arial"/>
                <a:cs typeface="Arial"/>
              </a:rPr>
              <a:t>kept  </a:t>
            </a:r>
            <a:r>
              <a:rPr sz="2400" spc="-5" dirty="0">
                <a:solidFill>
                  <a:srgbClr val="FF0000"/>
                </a:solidFill>
                <a:latin typeface="Arial"/>
                <a:cs typeface="Arial"/>
              </a:rPr>
              <a:t>higher than </a:t>
            </a:r>
            <a:r>
              <a:rPr sz="2400" dirty="0">
                <a:solidFill>
                  <a:srgbClr val="FF0000"/>
                </a:solidFill>
                <a:latin typeface="Arial"/>
                <a:cs typeface="Arial"/>
              </a:rPr>
              <a:t>that </a:t>
            </a:r>
            <a:r>
              <a:rPr sz="2400" spc="-5" dirty="0">
                <a:solidFill>
                  <a:srgbClr val="FF0000"/>
                </a:solidFill>
                <a:latin typeface="Arial"/>
                <a:cs typeface="Arial"/>
              </a:rPr>
              <a:t>of ground</a:t>
            </a:r>
            <a:r>
              <a:rPr sz="2400" spc="35" dirty="0">
                <a:solidFill>
                  <a:srgbClr val="FF0000"/>
                </a:solidFill>
                <a:latin typeface="Arial"/>
                <a:cs typeface="Arial"/>
              </a:rPr>
              <a:t> </a:t>
            </a:r>
            <a:r>
              <a:rPr sz="2400" dirty="0">
                <a:solidFill>
                  <a:srgbClr val="FF0000"/>
                </a:solidFill>
                <a:latin typeface="Arial"/>
                <a:cs typeface="Arial"/>
              </a:rPr>
              <a:t>state</a:t>
            </a:r>
            <a:endParaRPr sz="24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309880"/>
            <a:ext cx="3542029"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Population</a:t>
            </a:r>
            <a:r>
              <a:rPr sz="2800" b="1" spc="-25"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Inversion</a:t>
            </a:r>
            <a:endParaRPr sz="2800" b="1" dirty="0">
              <a:latin typeface="Arial" panose="020B0604020202020204" pitchFamily="34" charset="0"/>
              <a:cs typeface="Arial" panose="020B0604020202020204" pitchFamily="34" charset="0"/>
            </a:endParaRPr>
          </a:p>
        </p:txBody>
      </p:sp>
      <p:sp>
        <p:nvSpPr>
          <p:cNvPr id="3" name="object 3"/>
          <p:cNvSpPr txBox="1"/>
          <p:nvPr/>
        </p:nvSpPr>
        <p:spPr>
          <a:xfrm>
            <a:off x="240284" y="1234566"/>
            <a:ext cx="9559925" cy="2223770"/>
          </a:xfrm>
          <a:prstGeom prst="rect">
            <a:avLst/>
          </a:prstGeom>
        </p:spPr>
        <p:txBody>
          <a:bodyPr vert="horz" wrap="square" lIns="0" tIns="11430" rIns="0" bIns="0" rtlCol="0">
            <a:spAutoFit/>
          </a:bodyPr>
          <a:lstStyle/>
          <a:p>
            <a:pPr marL="393700" marR="55880" indent="-343535" algn="just">
              <a:lnSpc>
                <a:spcPct val="100299"/>
              </a:lnSpc>
              <a:spcBef>
                <a:spcPts val="90"/>
              </a:spcBef>
              <a:buChar char="•"/>
              <a:tabLst>
                <a:tab pos="394335" algn="l"/>
              </a:tabLst>
            </a:pPr>
            <a:r>
              <a:rPr sz="2400" spc="-5" dirty="0">
                <a:latin typeface="Arial"/>
                <a:cs typeface="Arial"/>
              </a:rPr>
              <a:t>When </a:t>
            </a:r>
            <a:r>
              <a:rPr sz="2400" i="1" spc="-5" dirty="0">
                <a:latin typeface="Times New Roman"/>
                <a:cs typeface="Times New Roman"/>
              </a:rPr>
              <a:t>N</a:t>
            </a:r>
            <a:r>
              <a:rPr sz="2400" i="1" spc="-7" baseline="-20833" dirty="0">
                <a:latin typeface="Times New Roman"/>
                <a:cs typeface="Times New Roman"/>
              </a:rPr>
              <a:t>u </a:t>
            </a:r>
            <a:r>
              <a:rPr sz="2400" i="1" dirty="0">
                <a:latin typeface="Times New Roman"/>
                <a:cs typeface="Times New Roman"/>
              </a:rPr>
              <a:t>&lt; </a:t>
            </a:r>
            <a:r>
              <a:rPr sz="2400" i="1" spc="-5" dirty="0">
                <a:latin typeface="Times New Roman"/>
                <a:cs typeface="Times New Roman"/>
              </a:rPr>
              <a:t>N</a:t>
            </a:r>
            <a:r>
              <a:rPr sz="2400" i="1" spc="-7" baseline="-20833" dirty="0">
                <a:latin typeface="Times New Roman"/>
                <a:cs typeface="Times New Roman"/>
              </a:rPr>
              <a:t>l </a:t>
            </a:r>
            <a:r>
              <a:rPr sz="2400" dirty="0">
                <a:latin typeface="Arial"/>
                <a:cs typeface="Arial"/>
              </a:rPr>
              <a:t>, </a:t>
            </a:r>
            <a:r>
              <a:rPr sz="2400" spc="-5" dirty="0">
                <a:latin typeface="Arial"/>
                <a:cs typeface="Arial"/>
              </a:rPr>
              <a:t>i.e., </a:t>
            </a:r>
            <a:r>
              <a:rPr sz="2400" dirty="0">
                <a:latin typeface="Arial"/>
                <a:cs typeface="Arial"/>
              </a:rPr>
              <a:t>the </a:t>
            </a:r>
            <a:r>
              <a:rPr sz="2400" spc="-5" dirty="0">
                <a:latin typeface="Arial"/>
                <a:cs typeface="Arial"/>
              </a:rPr>
              <a:t>population in upper level is less than </a:t>
            </a:r>
            <a:r>
              <a:rPr sz="2400" dirty="0">
                <a:latin typeface="Arial"/>
                <a:cs typeface="Arial"/>
              </a:rPr>
              <a:t>that </a:t>
            </a:r>
            <a:r>
              <a:rPr sz="2400" spc="-10" dirty="0">
                <a:latin typeface="Arial"/>
                <a:cs typeface="Arial"/>
              </a:rPr>
              <a:t>in  </a:t>
            </a:r>
            <a:r>
              <a:rPr sz="2400" spc="-5" dirty="0">
                <a:latin typeface="Arial"/>
                <a:cs typeface="Arial"/>
              </a:rPr>
              <a:t>lower level, number of transitions </a:t>
            </a:r>
            <a:r>
              <a:rPr sz="2400" dirty="0">
                <a:latin typeface="Arial"/>
                <a:cs typeface="Arial"/>
              </a:rPr>
              <a:t>from </a:t>
            </a:r>
            <a:r>
              <a:rPr sz="2400" spc="-5" dirty="0">
                <a:latin typeface="Arial"/>
                <a:cs typeface="Arial"/>
              </a:rPr>
              <a:t>lower </a:t>
            </a:r>
            <a:r>
              <a:rPr sz="2400" dirty="0">
                <a:latin typeface="Arial"/>
                <a:cs typeface="Arial"/>
              </a:rPr>
              <a:t>to </a:t>
            </a:r>
            <a:r>
              <a:rPr sz="2400" spc="-5" dirty="0">
                <a:latin typeface="Arial"/>
                <a:cs typeface="Arial"/>
              </a:rPr>
              <a:t>upper level with  absorption of radiation is more than </a:t>
            </a:r>
            <a:r>
              <a:rPr sz="2400" dirty="0">
                <a:latin typeface="Arial"/>
                <a:cs typeface="Arial"/>
              </a:rPr>
              <a:t>that </a:t>
            </a:r>
            <a:r>
              <a:rPr sz="2400" spc="-5" dirty="0">
                <a:latin typeface="Arial"/>
                <a:cs typeface="Arial"/>
              </a:rPr>
              <a:t>with emission and hence  radiation is</a:t>
            </a:r>
            <a:r>
              <a:rPr sz="2400" spc="25" dirty="0">
                <a:latin typeface="Arial"/>
                <a:cs typeface="Arial"/>
              </a:rPr>
              <a:t> </a:t>
            </a:r>
            <a:r>
              <a:rPr sz="2400" spc="-5" dirty="0">
                <a:latin typeface="Arial"/>
                <a:cs typeface="Arial"/>
              </a:rPr>
              <a:t>attenuated</a:t>
            </a:r>
            <a:endParaRPr sz="2400">
              <a:latin typeface="Arial"/>
              <a:cs typeface="Arial"/>
            </a:endParaRPr>
          </a:p>
          <a:p>
            <a:pPr marL="393700" marR="55880" indent="-343535" algn="just">
              <a:lnSpc>
                <a:spcPts val="2900"/>
              </a:lnSpc>
              <a:spcBef>
                <a:spcPts val="55"/>
              </a:spcBef>
              <a:buChar char="•"/>
              <a:tabLst>
                <a:tab pos="394335" algn="l"/>
              </a:tabLst>
            </a:pPr>
            <a:r>
              <a:rPr sz="2400" spc="-5" dirty="0">
                <a:latin typeface="Arial"/>
                <a:cs typeface="Arial"/>
              </a:rPr>
              <a:t>If, on </a:t>
            </a:r>
            <a:r>
              <a:rPr sz="2400" dirty="0">
                <a:latin typeface="Arial"/>
                <a:cs typeface="Arial"/>
              </a:rPr>
              <a:t>the </a:t>
            </a:r>
            <a:r>
              <a:rPr sz="2400" spc="-5" dirty="0">
                <a:latin typeface="Arial"/>
                <a:cs typeface="Arial"/>
              </a:rPr>
              <a:t>other hand, </a:t>
            </a:r>
            <a:r>
              <a:rPr sz="2400" i="1" spc="-5" dirty="0">
                <a:latin typeface="Times New Roman"/>
                <a:cs typeface="Times New Roman"/>
              </a:rPr>
              <a:t>N</a:t>
            </a:r>
            <a:r>
              <a:rPr sz="2400" i="1" spc="-7" baseline="-20833" dirty="0">
                <a:latin typeface="Times New Roman"/>
                <a:cs typeface="Times New Roman"/>
              </a:rPr>
              <a:t>u </a:t>
            </a:r>
            <a:r>
              <a:rPr sz="2400" i="1" dirty="0">
                <a:latin typeface="Times New Roman"/>
                <a:cs typeface="Times New Roman"/>
              </a:rPr>
              <a:t>&gt; </a:t>
            </a:r>
            <a:r>
              <a:rPr sz="2400" i="1" spc="-5" dirty="0">
                <a:latin typeface="Times New Roman"/>
                <a:cs typeface="Times New Roman"/>
              </a:rPr>
              <a:t>N</a:t>
            </a:r>
            <a:r>
              <a:rPr sz="2400" i="1" spc="-7" baseline="-20833" dirty="0">
                <a:latin typeface="Times New Roman"/>
                <a:cs typeface="Times New Roman"/>
              </a:rPr>
              <a:t>l </a:t>
            </a:r>
            <a:r>
              <a:rPr sz="2400" dirty="0">
                <a:latin typeface="Arial"/>
                <a:cs typeface="Arial"/>
              </a:rPr>
              <a:t>, </a:t>
            </a:r>
            <a:r>
              <a:rPr sz="2400" spc="-5" dirty="0">
                <a:latin typeface="Arial"/>
                <a:cs typeface="Arial"/>
              </a:rPr>
              <a:t>emissions </a:t>
            </a:r>
            <a:r>
              <a:rPr sz="2400" dirty="0">
                <a:latin typeface="Arial"/>
                <a:cs typeface="Arial"/>
              </a:rPr>
              <a:t>are </a:t>
            </a:r>
            <a:r>
              <a:rPr sz="2400" spc="-5" dirty="0">
                <a:latin typeface="Arial"/>
                <a:cs typeface="Arial"/>
              </a:rPr>
              <a:t>more than </a:t>
            </a:r>
            <a:r>
              <a:rPr sz="2400" dirty="0">
                <a:latin typeface="Arial"/>
                <a:cs typeface="Arial"/>
              </a:rPr>
              <a:t>absorption  </a:t>
            </a:r>
            <a:r>
              <a:rPr sz="2400" spc="-5" dirty="0">
                <a:latin typeface="Arial"/>
                <a:cs typeface="Arial"/>
              </a:rPr>
              <a:t>and radiation is amplified as it passes </a:t>
            </a:r>
            <a:r>
              <a:rPr sz="2400" dirty="0">
                <a:latin typeface="Arial"/>
                <a:cs typeface="Arial"/>
              </a:rPr>
              <a:t>through the</a:t>
            </a:r>
            <a:r>
              <a:rPr sz="2400" spc="90" dirty="0">
                <a:latin typeface="Arial"/>
                <a:cs typeface="Arial"/>
              </a:rPr>
              <a:t> </a:t>
            </a:r>
            <a:r>
              <a:rPr sz="2400" spc="-5" dirty="0">
                <a:latin typeface="Arial"/>
                <a:cs typeface="Arial"/>
              </a:rPr>
              <a:t>material.</a:t>
            </a:r>
            <a:endParaRPr sz="2400">
              <a:latin typeface="Arial"/>
              <a:cs typeface="Arial"/>
            </a:endParaRPr>
          </a:p>
        </p:txBody>
      </p:sp>
      <p:sp>
        <p:nvSpPr>
          <p:cNvPr id="4" name="object 4"/>
          <p:cNvSpPr/>
          <p:nvPr/>
        </p:nvSpPr>
        <p:spPr>
          <a:xfrm>
            <a:off x="2358588" y="3609450"/>
            <a:ext cx="4173378" cy="294290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3692-8A34-41E6-B145-B4203CB661FB}"/>
              </a:ext>
            </a:extLst>
          </p:cNvPr>
          <p:cNvSpPr>
            <a:spLocks noGrp="1"/>
          </p:cNvSpPr>
          <p:nvPr>
            <p:ph type="title"/>
          </p:nvPr>
        </p:nvSpPr>
        <p:spPr>
          <a:xfrm>
            <a:off x="681038" y="76200"/>
            <a:ext cx="8543925" cy="701674"/>
          </a:xfrm>
        </p:spPr>
        <p:txBody>
          <a:bodyPr/>
          <a:lstStyle/>
          <a:p>
            <a:pPr algn="ctr"/>
            <a:r>
              <a:rPr lang="en-US" b="1" dirty="0">
                <a:latin typeface="Arial" panose="020B0604020202020204" pitchFamily="34" charset="0"/>
                <a:cs typeface="Arial" panose="020B0604020202020204" pitchFamily="34" charset="0"/>
              </a:rPr>
              <a:t>Pumping Methods</a:t>
            </a:r>
            <a:endParaRPr lang="en-IN"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00F246-BEB9-4585-9AEA-07A7E1A1F4A3}"/>
              </a:ext>
            </a:extLst>
          </p:cNvPr>
          <p:cNvSpPr txBox="1"/>
          <p:nvPr/>
        </p:nvSpPr>
        <p:spPr>
          <a:xfrm>
            <a:off x="304800" y="1066802"/>
            <a:ext cx="9296400" cy="5878532"/>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Depending upon the type of laser, the most commonly used pumping methods are </a:t>
            </a:r>
          </a:p>
          <a:p>
            <a:r>
              <a:rPr lang="en-US" sz="2000" b="1" dirty="0">
                <a:latin typeface="Arial" panose="020B0604020202020204" pitchFamily="34" charset="0"/>
                <a:cs typeface="Arial" panose="020B0604020202020204" pitchFamily="34" charset="0"/>
              </a:rPr>
              <a:t> a) Optical pumping: </a:t>
            </a:r>
            <a:r>
              <a:rPr lang="en-US" sz="2000" dirty="0">
                <a:latin typeface="Arial" panose="020B0604020202020204" pitchFamily="34" charset="0"/>
                <a:cs typeface="Arial" panose="020B0604020202020204" pitchFamily="34" charset="0"/>
              </a:rPr>
              <a:t>In this, the population inversion is achieved by means of light energy delivered from appropriate pumping source such as gaseous discharge or flash tubes. For example, in ruby laser, xenon flash tube is used.</a:t>
            </a:r>
          </a:p>
          <a:p>
            <a:r>
              <a:rPr lang="en-US" sz="2000" dirty="0">
                <a:latin typeface="Arial" panose="020B0604020202020204" pitchFamily="34" charset="0"/>
                <a:cs typeface="Arial" panose="020B0604020202020204" pitchFamily="34" charset="0"/>
              </a:rPr>
              <a:t> </a:t>
            </a:r>
          </a:p>
          <a:p>
            <a:r>
              <a:rPr lang="en-US" sz="2000" b="1" dirty="0">
                <a:latin typeface="Arial" panose="020B0604020202020204" pitchFamily="34" charset="0"/>
                <a:cs typeface="Arial" panose="020B0604020202020204" pitchFamily="34" charset="0"/>
              </a:rPr>
              <a:t>b) Electric discharge pumping: </a:t>
            </a:r>
            <a:r>
              <a:rPr lang="en-US" sz="2000" dirty="0">
                <a:latin typeface="Arial" panose="020B0604020202020204" pitchFamily="34" charset="0"/>
                <a:cs typeface="Arial" panose="020B0604020202020204" pitchFamily="34" charset="0"/>
              </a:rPr>
              <a:t>this type of pumping accomplished by means of intense electrical discharge in the medium and is particularly suited to gas media like </a:t>
            </a:r>
            <a:r>
              <a:rPr lang="en-US" sz="2000" dirty="0" err="1">
                <a:latin typeface="Arial" panose="020B0604020202020204" pitchFamily="34" charset="0"/>
                <a:cs typeface="Arial" panose="020B0604020202020204" pitchFamily="34" charset="0"/>
              </a:rPr>
              <a:t>HeNe</a:t>
            </a:r>
            <a:r>
              <a:rPr lang="en-US" sz="2000" dirty="0">
                <a:latin typeface="Arial" panose="020B0604020202020204" pitchFamily="34" charset="0"/>
                <a:cs typeface="Arial" panose="020B0604020202020204" pitchFamily="34" charset="0"/>
              </a:rPr>
              <a:t> laser and CO2 laser. The electric discharge coverts the gas into a plasma where active centers collide in-elastically with free electrons and population inversion is achieved.</a:t>
            </a:r>
          </a:p>
          <a:p>
            <a:r>
              <a:rPr lang="en-US" sz="2000" dirty="0">
                <a:latin typeface="Arial" panose="020B0604020202020204" pitchFamily="34" charset="0"/>
                <a:cs typeface="Arial" panose="020B0604020202020204" pitchFamily="34" charset="0"/>
              </a:rPr>
              <a:t> </a:t>
            </a:r>
          </a:p>
          <a:p>
            <a:r>
              <a:rPr lang="en-US" sz="2000" b="1" dirty="0">
                <a:latin typeface="Arial" panose="020B0604020202020204" pitchFamily="34" charset="0"/>
                <a:cs typeface="Arial" panose="020B0604020202020204" pitchFamily="34" charset="0"/>
              </a:rPr>
              <a:t>c) Chemical pumping: </a:t>
            </a:r>
            <a:r>
              <a:rPr lang="en-US" sz="2000" dirty="0">
                <a:latin typeface="Arial" panose="020B0604020202020204" pitchFamily="34" charset="0"/>
                <a:cs typeface="Arial" panose="020B0604020202020204" pitchFamily="34" charset="0"/>
              </a:rPr>
              <a:t>It raises active centers into the higher levels by means of suitable exothermal chemical reactions in the active medium. </a:t>
            </a:r>
            <a:r>
              <a:rPr lang="en-US" sz="1800" b="0" i="0" dirty="0">
                <a:solidFill>
                  <a:srgbClr val="666666"/>
                </a:solidFill>
                <a:effectLst/>
                <a:latin typeface="Helvetica" panose="020B0604020202020204" pitchFamily="34" charset="0"/>
              </a:rPr>
              <a:t>For example, H</a:t>
            </a:r>
            <a:r>
              <a:rPr lang="en-US" sz="1800" b="0" i="0" baseline="-25000" dirty="0">
                <a:solidFill>
                  <a:srgbClr val="666666"/>
                </a:solidFill>
                <a:effectLst/>
                <a:latin typeface="Helvetica" panose="020B0604020202020204" pitchFamily="34" charset="0"/>
              </a:rPr>
              <a:t>2</a:t>
            </a:r>
            <a:r>
              <a:rPr lang="en-US" sz="1800" b="0" i="0" dirty="0">
                <a:solidFill>
                  <a:srgbClr val="666666"/>
                </a:solidFill>
                <a:effectLst/>
                <a:latin typeface="Helvetica" panose="020B0604020202020204" pitchFamily="34" charset="0"/>
              </a:rPr>
              <a:t> + F</a:t>
            </a:r>
            <a:r>
              <a:rPr lang="en-US" sz="1800" b="0" i="0" baseline="-25000" dirty="0">
                <a:solidFill>
                  <a:srgbClr val="666666"/>
                </a:solidFill>
                <a:effectLst/>
                <a:latin typeface="Helvetica" panose="020B0604020202020204" pitchFamily="34" charset="0"/>
              </a:rPr>
              <a:t>2</a:t>
            </a:r>
            <a:r>
              <a:rPr lang="en-US" sz="1800" b="0" i="0" dirty="0">
                <a:solidFill>
                  <a:srgbClr val="666666"/>
                </a:solidFill>
                <a:effectLst/>
                <a:latin typeface="Helvetica" panose="020B0604020202020204" pitchFamily="34" charset="0"/>
              </a:rPr>
              <a:t> → 2HF, in this chemical reaction, hydrogen (H</a:t>
            </a:r>
            <a:r>
              <a:rPr lang="en-US" sz="1800" b="0" i="0" baseline="-25000" dirty="0">
                <a:solidFill>
                  <a:srgbClr val="666666"/>
                </a:solidFill>
                <a:effectLst/>
                <a:latin typeface="Helvetica" panose="020B0604020202020204" pitchFamily="34" charset="0"/>
              </a:rPr>
              <a:t>2</a:t>
            </a:r>
            <a:r>
              <a:rPr lang="en-US" sz="1800" b="0" i="0" dirty="0">
                <a:solidFill>
                  <a:srgbClr val="666666"/>
                </a:solidFill>
                <a:effectLst/>
                <a:latin typeface="Helvetica" panose="020B0604020202020204" pitchFamily="34" charset="0"/>
              </a:rPr>
              <a:t>) and fluorine (F</a:t>
            </a:r>
            <a:r>
              <a:rPr lang="en-US" sz="1800" b="0" i="0" baseline="-25000" dirty="0">
                <a:solidFill>
                  <a:srgbClr val="666666"/>
                </a:solidFill>
                <a:effectLst/>
                <a:latin typeface="Helvetica" panose="020B0604020202020204" pitchFamily="34" charset="0"/>
              </a:rPr>
              <a:t>2</a:t>
            </a:r>
            <a:r>
              <a:rPr lang="en-US" sz="1800" b="0" i="0" dirty="0">
                <a:solidFill>
                  <a:srgbClr val="666666"/>
                </a:solidFill>
                <a:effectLst/>
                <a:latin typeface="Helvetica" panose="020B0604020202020204" pitchFamily="34" charset="0"/>
              </a:rPr>
              <a:t>) molecules are chemically combined to produce hydrogen fluoride molecule (2HF) in an excited state.</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d) Heat pumping: </a:t>
            </a:r>
            <a:r>
              <a:rPr lang="en-US" sz="2000" dirty="0">
                <a:latin typeface="Arial" panose="020B0604020202020204" pitchFamily="34" charset="0"/>
                <a:cs typeface="Arial" panose="020B0604020202020204" pitchFamily="34" charset="0"/>
              </a:rPr>
              <a:t>In this type of pumping, the active material is first brought to a high temperature then rapidly cooled down.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0957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895A-C6D8-47A2-A069-41FAEA325725}"/>
              </a:ext>
            </a:extLst>
          </p:cNvPr>
          <p:cNvSpPr>
            <a:spLocks noGrp="1"/>
          </p:cNvSpPr>
          <p:nvPr>
            <p:ph type="title"/>
          </p:nvPr>
        </p:nvSpPr>
        <p:spPr>
          <a:xfrm>
            <a:off x="681038" y="76201"/>
            <a:ext cx="8543925" cy="990600"/>
          </a:xfrm>
        </p:spPr>
        <p:txBody>
          <a:bodyPr/>
          <a:lstStyle/>
          <a:p>
            <a:pPr algn="ctr"/>
            <a:r>
              <a:rPr lang="en-US" b="1" dirty="0">
                <a:latin typeface="Arial" panose="020B0604020202020204" pitchFamily="34" charset="0"/>
                <a:cs typeface="Arial" panose="020B0604020202020204" pitchFamily="34" charset="0"/>
              </a:rPr>
              <a:t>Pumping Methods</a:t>
            </a:r>
            <a:endParaRPr lang="en-IN"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2275282-CD9D-4A0B-8388-93C4E013377B}"/>
              </a:ext>
            </a:extLst>
          </p:cNvPr>
          <p:cNvSpPr txBox="1"/>
          <p:nvPr/>
        </p:nvSpPr>
        <p:spPr>
          <a:xfrm>
            <a:off x="533400" y="1066800"/>
            <a:ext cx="8991600" cy="5324535"/>
          </a:xfrm>
          <a:prstGeom prst="rect">
            <a:avLst/>
          </a:prstGeom>
          <a:noFill/>
        </p:spPr>
        <p:txBody>
          <a:bodyPr wrap="square">
            <a:spAutoFit/>
          </a:bodyPr>
          <a:lstStyle/>
          <a:p>
            <a:r>
              <a:rPr lang="en-US" sz="2000" b="1" i="0" dirty="0">
                <a:solidFill>
                  <a:srgbClr val="333333"/>
                </a:solidFill>
                <a:effectLst/>
                <a:latin typeface="Arial" panose="020B0604020202020204" pitchFamily="34" charset="0"/>
                <a:cs typeface="Arial" panose="020B0604020202020204" pitchFamily="34" charset="0"/>
              </a:rPr>
              <a:t>e) Direct Conversion; </a:t>
            </a:r>
            <a:r>
              <a:rPr lang="en-US" sz="2000" b="0" i="0" dirty="0">
                <a:solidFill>
                  <a:srgbClr val="333333"/>
                </a:solidFill>
                <a:effectLst/>
                <a:latin typeface="Arial" panose="020B0604020202020204" pitchFamily="34" charset="0"/>
                <a:cs typeface="Arial" panose="020B0604020202020204" pitchFamily="34" charset="0"/>
              </a:rPr>
              <a:t>In this method, due to electrical energy applied in direct band gap semiconductor like Ga As, recombination of electrons and holes takes place. During the recombination process, the electrical energy is directly is converted into light energy.</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000" b="1" dirty="0">
              <a:solidFill>
                <a:srgbClr val="333333"/>
              </a:solidFill>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000" b="1" dirty="0">
                <a:solidFill>
                  <a:srgbClr val="333333"/>
                </a:solidFill>
                <a:latin typeface="Arial" panose="020B0604020202020204" pitchFamily="34" charset="0"/>
                <a:cs typeface="Arial" panose="020B0604020202020204" pitchFamily="34" charset="0"/>
              </a:rPr>
              <a:t>f)</a:t>
            </a:r>
            <a:r>
              <a:rPr kumimoji="0" lang="en-US" altLang="en-US" sz="20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 In elastic atom-atom collision: </a:t>
            </a:r>
            <a:r>
              <a:rPr kumimoji="0" lang="en-US" altLang="en-U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In this method, a combination of two gases (Say A and B are used). The excited states of A and B nearly coincides in energy.</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In the first step during the electrical discharge atoms of gas A are excited to their higher energy state A* (metastable state) due to collision with the electrons .</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 + e* = A* + e </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Now A* atoms at higher energy state collide with b atoms in the lower state. Due to inelastic atom - atom collision B atoms gain energy and they are excited to a higher state B* . Hence, A atoms lose energy and return to lower state. </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 + B = A + B*</a:t>
            </a:r>
            <a:r>
              <a:rPr kumimoji="0" lang="en-US" altLang="en-US" sz="18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3022555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0B2C-F3C7-4520-B665-2EF8F4C60A3D}"/>
              </a:ext>
            </a:extLst>
          </p:cNvPr>
          <p:cNvSpPr>
            <a:spLocks noGrp="1"/>
          </p:cNvSpPr>
          <p:nvPr>
            <p:ph type="ctrTitle"/>
          </p:nvPr>
        </p:nvSpPr>
        <p:spPr>
          <a:xfrm>
            <a:off x="1238250" y="457200"/>
            <a:ext cx="7429500" cy="788668"/>
          </a:xfrm>
        </p:spPr>
        <p:txBody>
          <a:bodyPr/>
          <a:lstStyle/>
          <a:p>
            <a:r>
              <a:rPr lang="en-US" dirty="0">
                <a:latin typeface="Arial" panose="020B0604020202020204" pitchFamily="34" charset="0"/>
                <a:cs typeface="Arial" panose="020B0604020202020204" pitchFamily="34" charset="0"/>
              </a:rPr>
              <a:t>Brief History</a:t>
            </a:r>
            <a:endParaRPr lang="en-IN"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B5D5E1B1-5156-459F-9277-A12233CEFE34}"/>
              </a:ext>
            </a:extLst>
          </p:cNvPr>
          <p:cNvSpPr>
            <a:spLocks noGrp="1"/>
          </p:cNvSpPr>
          <p:nvPr>
            <p:ph type="subTitle" idx="1"/>
          </p:nvPr>
        </p:nvSpPr>
        <p:spPr>
          <a:xfrm>
            <a:off x="605790" y="1523047"/>
            <a:ext cx="8846820" cy="4446271"/>
          </a:xfrm>
        </p:spPr>
        <p:txBody>
          <a:bodyPr>
            <a:noAutofit/>
          </a:bodyPr>
          <a:lstStyle/>
          <a:p>
            <a:pPr algn="l"/>
            <a:r>
              <a:rPr lang="en-US" b="1" i="0" u="none" strike="noStrike" baseline="0" dirty="0">
                <a:latin typeface="Arial" panose="020B0604020202020204" pitchFamily="34" charset="0"/>
                <a:cs typeface="Arial" panose="020B0604020202020204" pitchFamily="34" charset="0"/>
              </a:rPr>
              <a:t>Milestones in the history of lasers:</a:t>
            </a:r>
          </a:p>
          <a:p>
            <a:pPr algn="l"/>
            <a:endParaRPr lang="en-US" b="1" i="0" u="none" strike="noStrike" baseline="0" dirty="0">
              <a:latin typeface="Arial" panose="020B0604020202020204" pitchFamily="34" charset="0"/>
              <a:cs typeface="Arial" panose="020B0604020202020204" pitchFamily="34" charset="0"/>
            </a:endParaRPr>
          </a:p>
          <a:p>
            <a:pPr algn="l"/>
            <a:r>
              <a:rPr lang="en-US" b="1" i="0" u="none" strike="noStrike" baseline="0" dirty="0">
                <a:latin typeface="Arial" panose="020B0604020202020204" pitchFamily="34" charset="0"/>
                <a:cs typeface="Arial" panose="020B0604020202020204" pitchFamily="34" charset="0"/>
              </a:rPr>
              <a:t>1917 </a:t>
            </a:r>
            <a:r>
              <a:rPr lang="en-US" b="0" i="0" u="none" strike="noStrike" baseline="0" dirty="0">
                <a:latin typeface="Arial" panose="020B0604020202020204" pitchFamily="34" charset="0"/>
                <a:cs typeface="Arial" panose="020B0604020202020204" pitchFamily="34" charset="0"/>
              </a:rPr>
              <a:t>Einstein's treatment of </a:t>
            </a:r>
            <a:r>
              <a:rPr lang="en-US" b="1" i="0" u="none" strike="noStrike" baseline="0" dirty="0">
                <a:latin typeface="Arial" panose="020B0604020202020204" pitchFamily="34" charset="0"/>
                <a:cs typeface="Arial" panose="020B0604020202020204" pitchFamily="34" charset="0"/>
              </a:rPr>
              <a:t>stimulated emission</a:t>
            </a:r>
            <a:r>
              <a:rPr lang="en-US" b="0" i="0" u="none" strike="noStrike" baseline="0" dirty="0">
                <a:latin typeface="Arial" panose="020B0604020202020204" pitchFamily="34" charset="0"/>
                <a:cs typeface="Arial" panose="020B0604020202020204" pitchFamily="34" charset="0"/>
              </a:rPr>
              <a:t>. Einstein can be considered as the </a:t>
            </a:r>
            <a:r>
              <a:rPr lang="en-US" b="0" i="1" u="none" strike="noStrike" baseline="0" dirty="0">
                <a:latin typeface="Arial" panose="020B0604020202020204" pitchFamily="34" charset="0"/>
                <a:cs typeface="Arial" panose="020B0604020202020204" pitchFamily="34" charset="0"/>
              </a:rPr>
              <a:t>father </a:t>
            </a:r>
            <a:r>
              <a:rPr lang="en-US" b="0" i="0" u="none" strike="noStrike" baseline="0" dirty="0">
                <a:latin typeface="Arial" panose="020B0604020202020204" pitchFamily="34" charset="0"/>
                <a:cs typeface="Arial" panose="020B0604020202020204" pitchFamily="34" charset="0"/>
              </a:rPr>
              <a:t>of the </a:t>
            </a:r>
            <a:r>
              <a:rPr lang="en-IN" b="0" i="0" u="none" strike="noStrike" baseline="0" dirty="0">
                <a:latin typeface="Arial" panose="020B0604020202020204" pitchFamily="34" charset="0"/>
                <a:cs typeface="Arial" panose="020B0604020202020204" pitchFamily="34" charset="0"/>
              </a:rPr>
              <a:t>laser.</a:t>
            </a:r>
          </a:p>
          <a:p>
            <a:pPr algn="l"/>
            <a:r>
              <a:rPr lang="en-US" b="1" i="0" u="none" strike="noStrike" baseline="0" dirty="0">
                <a:latin typeface="Arial" panose="020B0604020202020204" pitchFamily="34" charset="0"/>
                <a:cs typeface="Arial" panose="020B0604020202020204" pitchFamily="34" charset="0"/>
              </a:rPr>
              <a:t>1954 </a:t>
            </a:r>
            <a:r>
              <a:rPr lang="en-US" b="0" i="0" u="none" strike="noStrike" baseline="0" dirty="0">
                <a:latin typeface="Arial" panose="020B0604020202020204" pitchFamily="34" charset="0"/>
                <a:cs typeface="Arial" panose="020B0604020202020204" pitchFamily="34" charset="0"/>
              </a:rPr>
              <a:t>Townes, </a:t>
            </a:r>
            <a:r>
              <a:rPr lang="en-US" b="0" i="0" u="none" strike="noStrike" baseline="0" dirty="0" err="1">
                <a:latin typeface="Arial" panose="020B0604020202020204" pitchFamily="34" charset="0"/>
                <a:cs typeface="Arial" panose="020B0604020202020204" pitchFamily="34" charset="0"/>
              </a:rPr>
              <a:t>Schalow</a:t>
            </a:r>
            <a:r>
              <a:rPr lang="en-US" b="0" i="0" u="none" strike="noStrike" baseline="0" dirty="0">
                <a:latin typeface="Arial" panose="020B0604020202020204" pitchFamily="34" charset="0"/>
                <a:cs typeface="Arial" panose="020B0604020202020204" pitchFamily="34" charset="0"/>
              </a:rPr>
              <a:t> (USA), and Basov (Russia) suggested a practical method of achieving lasing. This was using Ammonia gas and </a:t>
            </a:r>
            <a:r>
              <a:rPr lang="en-IN" b="0" i="0" u="none" strike="noStrike" baseline="0" dirty="0">
                <a:latin typeface="Arial" panose="020B0604020202020204" pitchFamily="34" charset="0"/>
                <a:cs typeface="Arial" panose="020B0604020202020204" pitchFamily="34" charset="0"/>
              </a:rPr>
              <a:t>produced amplified Microwave radiation </a:t>
            </a:r>
            <a:r>
              <a:rPr lang="en-US" b="0" i="0" u="none" strike="noStrike" baseline="0" dirty="0">
                <a:latin typeface="Arial" panose="020B0604020202020204" pitchFamily="34" charset="0"/>
                <a:cs typeface="Arial" panose="020B0604020202020204" pitchFamily="34" charset="0"/>
              </a:rPr>
              <a:t>instead of visible light (MASER).</a:t>
            </a:r>
          </a:p>
          <a:p>
            <a:pPr algn="l"/>
            <a:r>
              <a:rPr lang="en-US" b="1" dirty="0">
                <a:latin typeface="Arial" panose="020B0604020202020204" pitchFamily="34" charset="0"/>
                <a:cs typeface="Arial" panose="020B0604020202020204" pitchFamily="34" charset="0"/>
              </a:rPr>
              <a:t>1960</a:t>
            </a:r>
            <a:r>
              <a:rPr lang="en-US" dirty="0">
                <a:latin typeface="Arial" panose="020B0604020202020204" pitchFamily="34" charset="0"/>
                <a:cs typeface="Arial" panose="020B0604020202020204" pitchFamily="34" charset="0"/>
              </a:rPr>
              <a:t> T.H. </a:t>
            </a:r>
            <a:r>
              <a:rPr lang="en-US" dirty="0" err="1">
                <a:latin typeface="Arial" panose="020B0604020202020204" pitchFamily="34" charset="0"/>
                <a:cs typeface="Arial" panose="020B0604020202020204" pitchFamily="34" charset="0"/>
              </a:rPr>
              <a:t>Maiman</a:t>
            </a:r>
            <a:r>
              <a:rPr lang="en-US" dirty="0">
                <a:latin typeface="Arial" panose="020B0604020202020204" pitchFamily="34" charset="0"/>
                <a:cs typeface="Arial" panose="020B0604020202020204" pitchFamily="34" charset="0"/>
              </a:rPr>
              <a:t> at Hughes Laboratories reports the first laser: the pulsed ruby laser</a:t>
            </a:r>
          </a:p>
          <a:p>
            <a:pPr algn="l"/>
            <a:endParaRPr lang="en-US" dirty="0">
              <a:latin typeface="Arial" panose="020B0604020202020204" pitchFamily="34" charset="0"/>
              <a:cs typeface="Arial" panose="020B0604020202020204" pitchFamily="34" charset="0"/>
            </a:endParaRPr>
          </a:p>
          <a:p>
            <a:pPr algn="l"/>
            <a:r>
              <a:rPr lang="en-US" b="1" dirty="0">
                <a:latin typeface="Arial" panose="020B0604020202020204" pitchFamily="34" charset="0"/>
                <a:cs typeface="Arial" panose="020B0604020202020204" pitchFamily="34" charset="0"/>
              </a:rPr>
              <a:t>1961</a:t>
            </a:r>
            <a:r>
              <a:rPr lang="en-US" dirty="0">
                <a:latin typeface="Arial" panose="020B0604020202020204" pitchFamily="34" charset="0"/>
                <a:cs typeface="Arial" panose="020B0604020202020204" pitchFamily="34" charset="0"/>
              </a:rPr>
              <a:t> The first continuous wave laser is reported (the helium neon laser).</a:t>
            </a:r>
          </a:p>
          <a:p>
            <a:pPr algn="l"/>
            <a:r>
              <a:rPr lang="en-US" b="1" dirty="0">
                <a:latin typeface="Arial" panose="020B0604020202020204" pitchFamily="34" charset="0"/>
                <a:cs typeface="Arial" panose="020B0604020202020204" pitchFamily="34" charset="0"/>
              </a:rPr>
              <a:t>1962</a:t>
            </a:r>
            <a:r>
              <a:rPr lang="en-US" dirty="0">
                <a:latin typeface="Arial" panose="020B0604020202020204" pitchFamily="34" charset="0"/>
                <a:cs typeface="Arial" panose="020B0604020202020204" pitchFamily="34" charset="0"/>
              </a:rPr>
              <a:t> The first continuous wave semiconductor laser is reported.</a:t>
            </a:r>
          </a:p>
          <a:p>
            <a:pPr algn="l"/>
            <a:r>
              <a:rPr lang="en-US" b="1" dirty="0">
                <a:latin typeface="Arial" panose="020B0604020202020204" pitchFamily="34" charset="0"/>
                <a:cs typeface="Arial" panose="020B0604020202020204" pitchFamily="34" charset="0"/>
              </a:rPr>
              <a:t>1963</a:t>
            </a:r>
            <a:r>
              <a:rPr lang="en-US" dirty="0">
                <a:latin typeface="Arial" panose="020B0604020202020204" pitchFamily="34" charset="0"/>
                <a:cs typeface="Arial" panose="020B0604020202020204" pitchFamily="34" charset="0"/>
              </a:rPr>
              <a:t> The first CO2 laser is reported.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0609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E8FA-D941-4DBD-8C94-788CDE2E3C52}"/>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Threshold condition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(Schawlow and Townes equation) </a:t>
            </a:r>
            <a:endParaRPr lang="en-IN"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B63EC94-62B5-42D8-98BF-D58B79AC5D47}"/>
              </a:ext>
            </a:extLst>
          </p:cNvPr>
          <p:cNvPicPr>
            <a:picLocks noChangeAspect="1"/>
          </p:cNvPicPr>
          <p:nvPr/>
        </p:nvPicPr>
        <p:blipFill>
          <a:blip r:embed="rId2"/>
          <a:stretch>
            <a:fillRect/>
          </a:stretch>
        </p:blipFill>
        <p:spPr>
          <a:xfrm>
            <a:off x="1371600" y="2133601"/>
            <a:ext cx="7231235" cy="1658710"/>
          </a:xfrm>
          <a:prstGeom prst="rect">
            <a:avLst/>
          </a:prstGeom>
        </p:spPr>
      </p:pic>
      <p:sp>
        <p:nvSpPr>
          <p:cNvPr id="6" name="TextBox 5">
            <a:extLst>
              <a:ext uri="{FF2B5EF4-FFF2-40B4-BE49-F238E27FC236}">
                <a16:creationId xmlns:a16="http://schemas.microsoft.com/office/drawing/2014/main" id="{5DEBC8CF-8BED-4039-8285-57B5138AC69C}"/>
              </a:ext>
            </a:extLst>
          </p:cNvPr>
          <p:cNvSpPr txBox="1"/>
          <p:nvPr/>
        </p:nvSpPr>
        <p:spPr>
          <a:xfrm>
            <a:off x="981075" y="4235223"/>
            <a:ext cx="8543925" cy="1938992"/>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This equation is known as Schawlow–Townes condition for laser oscillations. </a:t>
            </a:r>
          </a:p>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The population difference required to make laser oscillations depends on the two life times, the spontaneous life time of the upper energy level and the effective decay time of the cavity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499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5135" y="282016"/>
            <a:ext cx="130746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MA</a:t>
            </a:r>
            <a:r>
              <a:rPr sz="2800" b="1" spc="-20" dirty="0">
                <a:latin typeface="Arial" panose="020B0604020202020204" pitchFamily="34" charset="0"/>
                <a:cs typeface="Arial" panose="020B0604020202020204" pitchFamily="34" charset="0"/>
              </a:rPr>
              <a:t>S</a:t>
            </a:r>
            <a:r>
              <a:rPr sz="2800" b="1" spc="-5" dirty="0">
                <a:latin typeface="Arial" panose="020B0604020202020204" pitchFamily="34" charset="0"/>
                <a:cs typeface="Arial" panose="020B0604020202020204" pitchFamily="34" charset="0"/>
              </a:rPr>
              <a:t>ER</a:t>
            </a:r>
            <a:endParaRPr sz="2800" b="1" dirty="0">
              <a:latin typeface="Arial" panose="020B0604020202020204" pitchFamily="34" charset="0"/>
              <a:cs typeface="Arial" panose="020B0604020202020204" pitchFamily="34" charset="0"/>
            </a:endParaRPr>
          </a:p>
        </p:txBody>
      </p:sp>
      <p:sp>
        <p:nvSpPr>
          <p:cNvPr id="3" name="object 3"/>
          <p:cNvSpPr txBox="1"/>
          <p:nvPr/>
        </p:nvSpPr>
        <p:spPr>
          <a:xfrm>
            <a:off x="510641" y="2456764"/>
            <a:ext cx="2630170" cy="39179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 pos="1853564" algn="l"/>
              </a:tabLst>
            </a:pPr>
            <a:r>
              <a:rPr sz="2400" dirty="0">
                <a:latin typeface="Arial"/>
                <a:cs typeface="Arial"/>
              </a:rPr>
              <a:t>T</a:t>
            </a:r>
            <a:r>
              <a:rPr sz="2400" spc="-10" dirty="0">
                <a:latin typeface="Arial"/>
                <a:cs typeface="Arial"/>
              </a:rPr>
              <a:t>o</a:t>
            </a:r>
            <a:r>
              <a:rPr sz="2400" dirty="0">
                <a:latin typeface="Arial"/>
                <a:cs typeface="Arial"/>
              </a:rPr>
              <a:t>wnes,	1</a:t>
            </a:r>
            <a:r>
              <a:rPr sz="2400" spc="-10" dirty="0">
                <a:latin typeface="Arial"/>
                <a:cs typeface="Arial"/>
              </a:rPr>
              <a:t>9</a:t>
            </a:r>
            <a:r>
              <a:rPr sz="2400" dirty="0">
                <a:latin typeface="Arial"/>
                <a:cs typeface="Arial"/>
              </a:rPr>
              <a:t>5</a:t>
            </a:r>
            <a:r>
              <a:rPr sz="2400" spc="-5" dirty="0">
                <a:latin typeface="Arial"/>
                <a:cs typeface="Arial"/>
              </a:rPr>
              <a:t>1</a:t>
            </a:r>
            <a:r>
              <a:rPr sz="2400" dirty="0">
                <a:latin typeface="Arial"/>
                <a:cs typeface="Arial"/>
              </a:rPr>
              <a:t>,</a:t>
            </a:r>
            <a:endParaRPr sz="2400">
              <a:latin typeface="Arial"/>
              <a:cs typeface="Arial"/>
            </a:endParaRPr>
          </a:p>
        </p:txBody>
      </p:sp>
      <p:sp>
        <p:nvSpPr>
          <p:cNvPr id="4" name="object 4"/>
          <p:cNvSpPr txBox="1"/>
          <p:nvPr/>
        </p:nvSpPr>
        <p:spPr>
          <a:xfrm>
            <a:off x="3463290" y="2456764"/>
            <a:ext cx="6309360" cy="391795"/>
          </a:xfrm>
          <a:prstGeom prst="rect">
            <a:avLst/>
          </a:prstGeom>
        </p:spPr>
        <p:txBody>
          <a:bodyPr vert="horz" wrap="square" lIns="0" tIns="12700" rIns="0" bIns="0" rtlCol="0">
            <a:spAutoFit/>
          </a:bodyPr>
          <a:lstStyle/>
          <a:p>
            <a:pPr marL="12700">
              <a:lnSpc>
                <a:spcPct val="100000"/>
              </a:lnSpc>
              <a:spcBef>
                <a:spcPts val="100"/>
              </a:spcBef>
              <a:tabLst>
                <a:tab pos="1409700" algn="l"/>
                <a:tab pos="2774315" algn="l"/>
                <a:tab pos="3373120" algn="l"/>
                <a:tab pos="4685665" algn="l"/>
              </a:tabLst>
            </a:pPr>
            <a:r>
              <a:rPr sz="2400" dirty="0">
                <a:latin typeface="Arial"/>
                <a:cs typeface="Arial"/>
              </a:rPr>
              <a:t>d</a:t>
            </a:r>
            <a:r>
              <a:rPr sz="2400" spc="-10" dirty="0">
                <a:latin typeface="Arial"/>
                <a:cs typeface="Arial"/>
              </a:rPr>
              <a:t>e</a:t>
            </a:r>
            <a:r>
              <a:rPr sz="2400" dirty="0">
                <a:latin typeface="Arial"/>
                <a:cs typeface="Arial"/>
              </a:rPr>
              <a:t>vi</a:t>
            </a:r>
            <a:r>
              <a:rPr sz="2400" spc="-10" dirty="0">
                <a:latin typeface="Arial"/>
                <a:cs typeface="Arial"/>
              </a:rPr>
              <a:t>s</a:t>
            </a:r>
            <a:r>
              <a:rPr sz="2400" dirty="0">
                <a:latin typeface="Arial"/>
                <a:cs typeface="Arial"/>
              </a:rPr>
              <a:t>ed	method	to	amp</a:t>
            </a:r>
            <a:r>
              <a:rPr sz="2400" spc="5" dirty="0">
                <a:latin typeface="Arial"/>
                <a:cs typeface="Arial"/>
              </a:rPr>
              <a:t>l</a:t>
            </a:r>
            <a:r>
              <a:rPr sz="2400" dirty="0">
                <a:latin typeface="Arial"/>
                <a:cs typeface="Arial"/>
              </a:rPr>
              <a:t>ify	microwaves</a:t>
            </a:r>
            <a:endParaRPr sz="2400">
              <a:latin typeface="Arial"/>
              <a:cs typeface="Arial"/>
            </a:endParaRPr>
          </a:p>
        </p:txBody>
      </p:sp>
      <p:sp>
        <p:nvSpPr>
          <p:cNvPr id="5" name="object 5"/>
          <p:cNvSpPr txBox="1"/>
          <p:nvPr/>
        </p:nvSpPr>
        <p:spPr>
          <a:xfrm>
            <a:off x="510641" y="2823209"/>
            <a:ext cx="8971915" cy="1442085"/>
          </a:xfrm>
          <a:prstGeom prst="rect">
            <a:avLst/>
          </a:prstGeom>
        </p:spPr>
        <p:txBody>
          <a:bodyPr vert="horz" wrap="square" lIns="0" tIns="12700" rIns="0" bIns="0" rtlCol="0">
            <a:spAutoFit/>
          </a:bodyPr>
          <a:lstStyle/>
          <a:p>
            <a:pPr marL="355600">
              <a:lnSpc>
                <a:spcPct val="100000"/>
              </a:lnSpc>
              <a:spcBef>
                <a:spcPts val="100"/>
              </a:spcBef>
            </a:pPr>
            <a:r>
              <a:rPr sz="2400" spc="-5" dirty="0">
                <a:latin typeface="Arial"/>
                <a:cs typeface="Arial"/>
              </a:rPr>
              <a:t>Wavelength about 1</a:t>
            </a:r>
            <a:r>
              <a:rPr sz="2400" spc="30" dirty="0">
                <a:latin typeface="Arial"/>
                <a:cs typeface="Arial"/>
              </a:rPr>
              <a:t> </a:t>
            </a:r>
            <a:r>
              <a:rPr sz="2400" dirty="0">
                <a:latin typeface="Arial"/>
                <a:cs typeface="Arial"/>
              </a:rPr>
              <a:t>cm.</a:t>
            </a:r>
            <a:endParaRPr sz="2400">
              <a:latin typeface="Arial"/>
              <a:cs typeface="Arial"/>
            </a:endParaRPr>
          </a:p>
          <a:p>
            <a:pPr>
              <a:lnSpc>
                <a:spcPct val="100000"/>
              </a:lnSpc>
              <a:spcBef>
                <a:spcPts val="40"/>
              </a:spcBef>
            </a:pPr>
            <a:endParaRPr sz="2150">
              <a:latin typeface="Arial"/>
              <a:cs typeface="Arial"/>
            </a:endParaRPr>
          </a:p>
          <a:p>
            <a:pPr marL="355600" marR="5080" indent="-342900">
              <a:lnSpc>
                <a:spcPct val="100000"/>
              </a:lnSpc>
              <a:buChar char="•"/>
              <a:tabLst>
                <a:tab pos="354965" algn="l"/>
                <a:tab pos="355600" algn="l"/>
                <a:tab pos="1582420" algn="l"/>
                <a:tab pos="2318385" algn="l"/>
                <a:tab pos="3103880" algn="l"/>
                <a:tab pos="4293870" algn="l"/>
                <a:tab pos="5502910" algn="l"/>
                <a:tab pos="7560309" algn="l"/>
                <a:tab pos="8226425" algn="l"/>
              </a:tabLst>
            </a:pPr>
            <a:r>
              <a:rPr sz="2400" spc="-270" dirty="0">
                <a:latin typeface="Arial"/>
                <a:cs typeface="Arial"/>
              </a:rPr>
              <a:t>T</a:t>
            </a:r>
            <a:r>
              <a:rPr sz="2400" spc="-5" dirty="0">
                <a:latin typeface="Arial"/>
                <a:cs typeface="Arial"/>
              </a:rPr>
              <a:t>o</a:t>
            </a:r>
            <a:r>
              <a:rPr sz="2400" spc="-15" dirty="0">
                <a:latin typeface="Arial"/>
                <a:cs typeface="Arial"/>
              </a:rPr>
              <a:t>w</a:t>
            </a:r>
            <a:r>
              <a:rPr sz="2400" dirty="0">
                <a:latin typeface="Arial"/>
                <a:cs typeface="Arial"/>
              </a:rPr>
              <a:t>n</a:t>
            </a:r>
            <a:r>
              <a:rPr sz="2400" spc="-5" dirty="0">
                <a:latin typeface="Arial"/>
                <a:cs typeface="Arial"/>
              </a:rPr>
              <a:t>es</a:t>
            </a:r>
            <a:r>
              <a:rPr sz="2400" dirty="0">
                <a:latin typeface="Arial"/>
                <a:cs typeface="Arial"/>
              </a:rPr>
              <a:t>	</a:t>
            </a:r>
            <a:r>
              <a:rPr sz="2400" spc="-5" dirty="0">
                <a:latin typeface="Arial"/>
                <a:cs typeface="Arial"/>
              </a:rPr>
              <a:t>with</a:t>
            </a:r>
            <a:r>
              <a:rPr sz="2400" dirty="0">
                <a:latin typeface="Arial"/>
                <a:cs typeface="Arial"/>
              </a:rPr>
              <a:t>	</a:t>
            </a:r>
            <a:r>
              <a:rPr sz="2400" spc="-5" dirty="0">
                <a:latin typeface="Arial"/>
                <a:cs typeface="Arial"/>
              </a:rPr>
              <a:t>P</a:t>
            </a:r>
            <a:r>
              <a:rPr sz="2400" spc="-15" dirty="0">
                <a:latin typeface="Arial"/>
                <a:cs typeface="Arial"/>
              </a:rPr>
              <a:t>h</a:t>
            </a:r>
            <a:r>
              <a:rPr sz="2400" spc="-5" dirty="0">
                <a:latin typeface="Arial"/>
                <a:cs typeface="Arial"/>
              </a:rPr>
              <a:t>D</a:t>
            </a:r>
            <a:r>
              <a:rPr sz="2400" dirty="0">
                <a:latin typeface="Arial"/>
                <a:cs typeface="Arial"/>
              </a:rPr>
              <a:t>	</a:t>
            </a:r>
            <a:r>
              <a:rPr sz="2400" spc="-15" dirty="0">
                <a:latin typeface="Arial"/>
                <a:cs typeface="Arial"/>
              </a:rPr>
              <a:t>s</a:t>
            </a:r>
            <a:r>
              <a:rPr sz="2400" dirty="0">
                <a:latin typeface="Arial"/>
                <a:cs typeface="Arial"/>
              </a:rPr>
              <a:t>t</a:t>
            </a:r>
            <a:r>
              <a:rPr sz="2400" spc="-10" dirty="0">
                <a:latin typeface="Arial"/>
                <a:cs typeface="Arial"/>
              </a:rPr>
              <a:t>u</a:t>
            </a:r>
            <a:r>
              <a:rPr sz="2400" spc="-5" dirty="0">
                <a:latin typeface="Arial"/>
                <a:cs typeface="Arial"/>
              </a:rPr>
              <a:t>de</a:t>
            </a:r>
            <a:r>
              <a:rPr sz="2400" dirty="0">
                <a:latin typeface="Arial"/>
                <a:cs typeface="Arial"/>
              </a:rPr>
              <a:t>nt	Gor</a:t>
            </a:r>
            <a:r>
              <a:rPr sz="2400" spc="-10" dirty="0">
                <a:latin typeface="Arial"/>
                <a:cs typeface="Arial"/>
              </a:rPr>
              <a:t>d</a:t>
            </a:r>
            <a:r>
              <a:rPr sz="2400" spc="-5" dirty="0">
                <a:latin typeface="Arial"/>
                <a:cs typeface="Arial"/>
              </a:rPr>
              <a:t>on</a:t>
            </a:r>
            <a:r>
              <a:rPr sz="2400" dirty="0">
                <a:latin typeface="Arial"/>
                <a:cs typeface="Arial"/>
              </a:rPr>
              <a:t>	</a:t>
            </a:r>
            <a:r>
              <a:rPr sz="2400" spc="-5" dirty="0">
                <a:latin typeface="Arial"/>
                <a:cs typeface="Arial"/>
              </a:rPr>
              <a:t>dem</a:t>
            </a:r>
            <a:r>
              <a:rPr sz="2400" dirty="0">
                <a:latin typeface="Arial"/>
                <a:cs typeface="Arial"/>
              </a:rPr>
              <a:t>onstr</a:t>
            </a:r>
            <a:r>
              <a:rPr sz="2400" spc="-5" dirty="0">
                <a:latin typeface="Arial"/>
                <a:cs typeface="Arial"/>
              </a:rPr>
              <a:t>ated</a:t>
            </a:r>
            <a:r>
              <a:rPr sz="2400" dirty="0">
                <a:latin typeface="Arial"/>
                <a:cs typeface="Arial"/>
              </a:rPr>
              <a:t>	t</a:t>
            </a:r>
            <a:r>
              <a:rPr sz="2400" spc="-10" dirty="0">
                <a:latin typeface="Arial"/>
                <a:cs typeface="Arial"/>
              </a:rPr>
              <a:t>h</a:t>
            </a:r>
            <a:r>
              <a:rPr sz="2400" spc="-5" dirty="0">
                <a:latin typeface="Arial"/>
                <a:cs typeface="Arial"/>
              </a:rPr>
              <a:t>is</a:t>
            </a:r>
            <a:r>
              <a:rPr sz="2400" dirty="0">
                <a:latin typeface="Arial"/>
                <a:cs typeface="Arial"/>
              </a:rPr>
              <a:t>	</a:t>
            </a:r>
            <a:r>
              <a:rPr sz="2400" spc="-5" dirty="0">
                <a:latin typeface="Arial"/>
                <a:cs typeface="Arial"/>
              </a:rPr>
              <a:t>us</a:t>
            </a:r>
            <a:r>
              <a:rPr sz="2400" dirty="0">
                <a:latin typeface="Arial"/>
                <a:cs typeface="Arial"/>
              </a:rPr>
              <a:t>i</a:t>
            </a:r>
            <a:r>
              <a:rPr sz="2400" spc="15" dirty="0">
                <a:latin typeface="Arial"/>
                <a:cs typeface="Arial"/>
              </a:rPr>
              <a:t>n</a:t>
            </a:r>
            <a:r>
              <a:rPr sz="2400" spc="-5" dirty="0">
                <a:latin typeface="Arial"/>
                <a:cs typeface="Arial"/>
              </a:rPr>
              <a:t>g  ammonia molecules in April</a:t>
            </a:r>
            <a:r>
              <a:rPr sz="2400" spc="-60" dirty="0">
                <a:latin typeface="Arial"/>
                <a:cs typeface="Arial"/>
              </a:rPr>
              <a:t> </a:t>
            </a:r>
            <a:r>
              <a:rPr sz="2400" spc="-5" dirty="0">
                <a:latin typeface="Arial"/>
                <a:cs typeface="Arial"/>
              </a:rPr>
              <a:t>1953.</a:t>
            </a:r>
            <a:endParaRPr sz="2400">
              <a:latin typeface="Arial"/>
              <a:cs typeface="Arial"/>
            </a:endParaRPr>
          </a:p>
        </p:txBody>
      </p:sp>
      <p:sp>
        <p:nvSpPr>
          <p:cNvPr id="6" name="object 6"/>
          <p:cNvSpPr txBox="1"/>
          <p:nvPr/>
        </p:nvSpPr>
        <p:spPr>
          <a:xfrm>
            <a:off x="2289048" y="4844796"/>
            <a:ext cx="4391025" cy="528955"/>
          </a:xfrm>
          <a:prstGeom prst="rect">
            <a:avLst/>
          </a:prstGeom>
          <a:ln w="9144">
            <a:solidFill>
              <a:srgbClr val="000000"/>
            </a:solidFill>
          </a:ln>
        </p:spPr>
        <p:txBody>
          <a:bodyPr vert="horz" wrap="square" lIns="0" tIns="36830" rIns="0" bIns="0" rtlCol="0">
            <a:spAutoFit/>
          </a:bodyPr>
          <a:lstStyle/>
          <a:p>
            <a:pPr marL="477520">
              <a:lnSpc>
                <a:spcPct val="100000"/>
              </a:lnSpc>
              <a:spcBef>
                <a:spcPts val="290"/>
              </a:spcBef>
            </a:pPr>
            <a:r>
              <a:rPr sz="2800" spc="-5" dirty="0">
                <a:solidFill>
                  <a:srgbClr val="CC0000"/>
                </a:solidFill>
                <a:latin typeface="Arial"/>
                <a:cs typeface="Arial"/>
              </a:rPr>
              <a:t>This </a:t>
            </a:r>
            <a:r>
              <a:rPr sz="2800" dirty="0">
                <a:solidFill>
                  <a:srgbClr val="CC0000"/>
                </a:solidFill>
                <a:latin typeface="Arial"/>
                <a:cs typeface="Arial"/>
              </a:rPr>
              <a:t>was </a:t>
            </a:r>
            <a:r>
              <a:rPr sz="2800" spc="-5" dirty="0">
                <a:solidFill>
                  <a:srgbClr val="CC0000"/>
                </a:solidFill>
                <a:latin typeface="Arial"/>
                <a:cs typeface="Arial"/>
              </a:rPr>
              <a:t>first </a:t>
            </a:r>
            <a:r>
              <a:rPr sz="2800" spc="-10" dirty="0">
                <a:solidFill>
                  <a:srgbClr val="CC0000"/>
                </a:solidFill>
                <a:latin typeface="Arial"/>
                <a:cs typeface="Arial"/>
              </a:rPr>
              <a:t>MASER</a:t>
            </a:r>
            <a:endParaRPr sz="2800">
              <a:latin typeface="Arial"/>
              <a:cs typeface="Arial"/>
            </a:endParaRPr>
          </a:p>
        </p:txBody>
      </p:sp>
      <p:sp>
        <p:nvSpPr>
          <p:cNvPr id="7" name="object 7"/>
          <p:cNvSpPr txBox="1"/>
          <p:nvPr/>
        </p:nvSpPr>
        <p:spPr>
          <a:xfrm>
            <a:off x="351231" y="1039495"/>
            <a:ext cx="7890509" cy="757555"/>
          </a:xfrm>
          <a:prstGeom prst="rect">
            <a:avLst/>
          </a:prstGeom>
        </p:spPr>
        <p:txBody>
          <a:bodyPr vert="horz" wrap="square" lIns="0" tIns="12700" rIns="0" bIns="0" rtlCol="0">
            <a:spAutoFit/>
          </a:bodyPr>
          <a:lstStyle/>
          <a:p>
            <a:pPr marL="1041400" marR="5080" indent="-1029335">
              <a:lnSpc>
                <a:spcPct val="100000"/>
              </a:lnSpc>
              <a:spcBef>
                <a:spcPts val="100"/>
              </a:spcBef>
            </a:pPr>
            <a:r>
              <a:rPr sz="2400" spc="-5" dirty="0">
                <a:solidFill>
                  <a:srgbClr val="A40020"/>
                </a:solidFill>
                <a:latin typeface="Arial"/>
                <a:cs typeface="Arial"/>
              </a:rPr>
              <a:t>Maser: Microwave Amplification by Stimulated Emission </a:t>
            </a:r>
            <a:r>
              <a:rPr sz="2400" dirty="0">
                <a:solidFill>
                  <a:srgbClr val="A40020"/>
                </a:solidFill>
                <a:latin typeface="Arial"/>
                <a:cs typeface="Arial"/>
              </a:rPr>
              <a:t>of  </a:t>
            </a:r>
            <a:r>
              <a:rPr sz="2400" spc="-5" dirty="0">
                <a:solidFill>
                  <a:srgbClr val="A40020"/>
                </a:solidFill>
                <a:latin typeface="Arial"/>
                <a:cs typeface="Arial"/>
              </a:rPr>
              <a:t>Radiation</a:t>
            </a:r>
            <a:endParaRPr sz="24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7200" y="386080"/>
            <a:ext cx="130746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MA</a:t>
            </a:r>
            <a:r>
              <a:rPr sz="2800" b="1" spc="-20" dirty="0">
                <a:latin typeface="Arial" panose="020B0604020202020204" pitchFamily="34" charset="0"/>
                <a:cs typeface="Arial" panose="020B0604020202020204" pitchFamily="34" charset="0"/>
              </a:rPr>
              <a:t>S</a:t>
            </a:r>
            <a:r>
              <a:rPr sz="2800" b="1" spc="-5" dirty="0">
                <a:latin typeface="Arial" panose="020B0604020202020204" pitchFamily="34" charset="0"/>
                <a:cs typeface="Arial" panose="020B0604020202020204" pitchFamily="34" charset="0"/>
              </a:rPr>
              <a:t>ER</a:t>
            </a:r>
            <a:endParaRPr sz="2800" b="1">
              <a:latin typeface="Arial" panose="020B0604020202020204" pitchFamily="34" charset="0"/>
              <a:cs typeface="Arial" panose="020B0604020202020204" pitchFamily="34" charset="0"/>
            </a:endParaRPr>
          </a:p>
        </p:txBody>
      </p:sp>
      <p:sp>
        <p:nvSpPr>
          <p:cNvPr id="3" name="object 3"/>
          <p:cNvSpPr txBox="1"/>
          <p:nvPr/>
        </p:nvSpPr>
        <p:spPr>
          <a:xfrm>
            <a:off x="214884" y="1219200"/>
            <a:ext cx="9233916" cy="5196294"/>
          </a:xfrm>
          <a:prstGeom prst="rect">
            <a:avLst/>
          </a:prstGeom>
        </p:spPr>
        <p:txBody>
          <a:bodyPr vert="horz" wrap="square" lIns="0" tIns="12700" rIns="0" bIns="0" rtlCol="0">
            <a:spAutoFit/>
          </a:bodyPr>
          <a:lstStyle/>
          <a:p>
            <a:pPr marL="419100" marR="81280" indent="-343535">
              <a:lnSpc>
                <a:spcPct val="100000"/>
              </a:lnSpc>
              <a:spcBef>
                <a:spcPts val="100"/>
              </a:spcBef>
              <a:buChar char="•"/>
              <a:tabLst>
                <a:tab pos="419100" algn="l"/>
                <a:tab pos="419734" algn="l"/>
              </a:tabLst>
            </a:pPr>
            <a:r>
              <a:rPr sz="2400" spc="-5" dirty="0">
                <a:latin typeface="Arial"/>
                <a:cs typeface="Arial"/>
              </a:rPr>
              <a:t>Frequency of </a:t>
            </a:r>
            <a:r>
              <a:rPr sz="2400" dirty="0">
                <a:latin typeface="Arial"/>
                <a:cs typeface="Arial"/>
              </a:rPr>
              <a:t>microwave photons </a:t>
            </a:r>
            <a:r>
              <a:rPr sz="2400" spc="-5" dirty="0">
                <a:latin typeface="Arial"/>
                <a:cs typeface="Arial"/>
              </a:rPr>
              <a:t>is 10</a:t>
            </a:r>
            <a:r>
              <a:rPr sz="2400" spc="-7" baseline="24305" dirty="0">
                <a:latin typeface="Arial"/>
                <a:cs typeface="Arial"/>
              </a:rPr>
              <a:t>13 </a:t>
            </a:r>
            <a:r>
              <a:rPr sz="2400" dirty="0">
                <a:latin typeface="Arial"/>
                <a:cs typeface="Arial"/>
              </a:rPr>
              <a:t>Hz, </a:t>
            </a:r>
            <a:r>
              <a:rPr sz="2400" spc="-5" dirty="0">
                <a:latin typeface="Arial"/>
                <a:cs typeface="Arial"/>
              </a:rPr>
              <a:t>corresponding </a:t>
            </a:r>
            <a:r>
              <a:rPr sz="2400" dirty="0">
                <a:latin typeface="Arial"/>
                <a:cs typeface="Arial"/>
              </a:rPr>
              <a:t>to </a:t>
            </a:r>
            <a:r>
              <a:rPr sz="2400" spc="-10" dirty="0">
                <a:latin typeface="Arial"/>
                <a:cs typeface="Arial"/>
              </a:rPr>
              <a:t>an  </a:t>
            </a:r>
            <a:r>
              <a:rPr sz="2400" spc="-5" dirty="0">
                <a:latin typeface="Arial"/>
                <a:cs typeface="Arial"/>
              </a:rPr>
              <a:t>energy of </a:t>
            </a:r>
            <a:r>
              <a:rPr sz="2400" dirty="0">
                <a:latin typeface="Arial"/>
                <a:cs typeface="Arial"/>
              </a:rPr>
              <a:t>the </a:t>
            </a:r>
            <a:r>
              <a:rPr sz="2400" spc="-5" dirty="0">
                <a:latin typeface="Arial"/>
                <a:cs typeface="Arial"/>
              </a:rPr>
              <a:t>order of 0.01</a:t>
            </a:r>
            <a:r>
              <a:rPr sz="2400" spc="20" dirty="0">
                <a:latin typeface="Arial"/>
                <a:cs typeface="Arial"/>
              </a:rPr>
              <a:t> </a:t>
            </a:r>
            <a:r>
              <a:rPr sz="2400" spc="-10" dirty="0">
                <a:latin typeface="Arial"/>
                <a:cs typeface="Arial"/>
              </a:rPr>
              <a:t>eV</a:t>
            </a:r>
            <a:endParaRPr lang="en-US" sz="2400" spc="-10" dirty="0">
              <a:latin typeface="Arial"/>
              <a:cs typeface="Arial"/>
            </a:endParaRPr>
          </a:p>
          <a:p>
            <a:pPr marL="419100" marR="81280" indent="-343535">
              <a:lnSpc>
                <a:spcPct val="100000"/>
              </a:lnSpc>
              <a:spcBef>
                <a:spcPts val="100"/>
              </a:spcBef>
              <a:buChar char="•"/>
              <a:tabLst>
                <a:tab pos="419100" algn="l"/>
                <a:tab pos="419734" algn="l"/>
              </a:tabLst>
            </a:pPr>
            <a:endParaRPr sz="2400" dirty="0">
              <a:latin typeface="Arial"/>
              <a:cs typeface="Arial"/>
            </a:endParaRPr>
          </a:p>
          <a:p>
            <a:pPr marL="419100" indent="-343535">
              <a:lnSpc>
                <a:spcPct val="100000"/>
              </a:lnSpc>
              <a:buChar char="•"/>
              <a:tabLst>
                <a:tab pos="419100" algn="l"/>
                <a:tab pos="419734" algn="l"/>
              </a:tabLst>
            </a:pPr>
            <a:r>
              <a:rPr sz="2400" spc="-5" dirty="0">
                <a:latin typeface="Arial"/>
                <a:cs typeface="Arial"/>
              </a:rPr>
              <a:t>Energy is of </a:t>
            </a:r>
            <a:r>
              <a:rPr sz="2400" dirty="0">
                <a:latin typeface="Arial"/>
                <a:cs typeface="Arial"/>
              </a:rPr>
              <a:t>same </a:t>
            </a:r>
            <a:r>
              <a:rPr sz="2400" spc="-5" dirty="0">
                <a:latin typeface="Arial"/>
                <a:cs typeface="Arial"/>
              </a:rPr>
              <a:t>order as </a:t>
            </a:r>
            <a:r>
              <a:rPr sz="2400" dirty="0">
                <a:latin typeface="Arial"/>
                <a:cs typeface="Arial"/>
              </a:rPr>
              <a:t>that </a:t>
            </a:r>
            <a:r>
              <a:rPr sz="2400" spc="-5" dirty="0">
                <a:latin typeface="Arial"/>
                <a:cs typeface="Arial"/>
              </a:rPr>
              <a:t>of </a:t>
            </a:r>
            <a:r>
              <a:rPr sz="2400" dirty="0">
                <a:latin typeface="Arial"/>
                <a:cs typeface="Arial"/>
              </a:rPr>
              <a:t>thermal </a:t>
            </a:r>
            <a:r>
              <a:rPr sz="2400" spc="-5" dirty="0">
                <a:latin typeface="Arial"/>
                <a:cs typeface="Arial"/>
              </a:rPr>
              <a:t>energy of air</a:t>
            </a:r>
            <a:r>
              <a:rPr sz="2400" spc="70" dirty="0">
                <a:latin typeface="Arial"/>
                <a:cs typeface="Arial"/>
              </a:rPr>
              <a:t> </a:t>
            </a:r>
            <a:r>
              <a:rPr sz="2400" spc="-5" dirty="0">
                <a:latin typeface="Arial"/>
                <a:cs typeface="Arial"/>
              </a:rPr>
              <a:t>molecules</a:t>
            </a:r>
            <a:endParaRPr lang="en-US" sz="2400" spc="-5" dirty="0">
              <a:latin typeface="Arial"/>
              <a:cs typeface="Arial"/>
            </a:endParaRPr>
          </a:p>
          <a:p>
            <a:pPr marL="419100" indent="-343535">
              <a:lnSpc>
                <a:spcPct val="100000"/>
              </a:lnSpc>
              <a:buChar char="•"/>
              <a:tabLst>
                <a:tab pos="419100" algn="l"/>
                <a:tab pos="419734" algn="l"/>
              </a:tabLst>
            </a:pPr>
            <a:endParaRPr sz="2400" dirty="0">
              <a:latin typeface="Arial"/>
              <a:cs typeface="Arial"/>
            </a:endParaRPr>
          </a:p>
          <a:p>
            <a:pPr marL="419100" indent="-343535">
              <a:lnSpc>
                <a:spcPct val="100000"/>
              </a:lnSpc>
              <a:buChar char="•"/>
              <a:tabLst>
                <a:tab pos="419100" algn="l"/>
                <a:tab pos="419734" algn="l"/>
              </a:tabLst>
            </a:pPr>
            <a:r>
              <a:rPr sz="2400" dirty="0">
                <a:latin typeface="Arial"/>
                <a:cs typeface="Arial"/>
              </a:rPr>
              <a:t>In such a </a:t>
            </a:r>
            <a:r>
              <a:rPr sz="2400" spc="-5" dirty="0">
                <a:latin typeface="Arial"/>
                <a:cs typeface="Arial"/>
              </a:rPr>
              <a:t>case, population of excited </a:t>
            </a:r>
            <a:r>
              <a:rPr sz="2400" dirty="0">
                <a:latin typeface="Arial"/>
                <a:cs typeface="Arial"/>
              </a:rPr>
              <a:t>states </a:t>
            </a:r>
            <a:r>
              <a:rPr sz="2400" spc="-5" dirty="0">
                <a:latin typeface="Arial"/>
                <a:cs typeface="Arial"/>
              </a:rPr>
              <a:t>is </a:t>
            </a:r>
            <a:r>
              <a:rPr sz="2400" dirty="0">
                <a:latin typeface="Arial"/>
                <a:cs typeface="Arial"/>
              </a:rPr>
              <a:t>comparable to that</a:t>
            </a:r>
            <a:r>
              <a:rPr sz="2400" spc="165" dirty="0">
                <a:latin typeface="Arial"/>
                <a:cs typeface="Arial"/>
              </a:rPr>
              <a:t> </a:t>
            </a:r>
            <a:r>
              <a:rPr sz="2400" spc="-5" dirty="0">
                <a:latin typeface="Arial"/>
                <a:cs typeface="Arial"/>
              </a:rPr>
              <a:t>of</a:t>
            </a:r>
            <a:r>
              <a:rPr lang="en-US" sz="2400" spc="-5" dirty="0">
                <a:latin typeface="Arial"/>
                <a:cs typeface="Arial"/>
              </a:rPr>
              <a:t> </a:t>
            </a:r>
            <a:r>
              <a:rPr sz="2400" spc="-5" dirty="0">
                <a:latin typeface="Arial"/>
                <a:cs typeface="Arial"/>
              </a:rPr>
              <a:t>the ground </a:t>
            </a:r>
            <a:r>
              <a:rPr sz="2400" dirty="0">
                <a:latin typeface="Arial"/>
                <a:cs typeface="Arial"/>
              </a:rPr>
              <a:t>state </a:t>
            </a:r>
            <a:r>
              <a:rPr sz="2400" spc="-5" dirty="0">
                <a:latin typeface="Arial"/>
                <a:cs typeface="Arial"/>
              </a:rPr>
              <a:t>at room</a:t>
            </a:r>
            <a:r>
              <a:rPr sz="2400" spc="-10" dirty="0">
                <a:latin typeface="Arial"/>
                <a:cs typeface="Arial"/>
              </a:rPr>
              <a:t> </a:t>
            </a:r>
            <a:r>
              <a:rPr sz="2400" dirty="0">
                <a:latin typeface="Arial"/>
                <a:cs typeface="Arial"/>
              </a:rPr>
              <a:t>temperatures</a:t>
            </a:r>
            <a:endParaRPr lang="en-US" sz="2400" dirty="0">
              <a:latin typeface="Arial"/>
              <a:cs typeface="Arial"/>
            </a:endParaRPr>
          </a:p>
          <a:p>
            <a:pPr marL="419100" indent="-343535">
              <a:lnSpc>
                <a:spcPct val="100000"/>
              </a:lnSpc>
              <a:buChar char="•"/>
              <a:tabLst>
                <a:tab pos="419100" algn="l"/>
                <a:tab pos="419734" algn="l"/>
              </a:tabLst>
            </a:pPr>
            <a:endParaRPr sz="2400" dirty="0">
              <a:latin typeface="Arial"/>
              <a:cs typeface="Arial"/>
            </a:endParaRPr>
          </a:p>
          <a:p>
            <a:pPr marL="419100" marR="82550" indent="-343535">
              <a:lnSpc>
                <a:spcPct val="100000"/>
              </a:lnSpc>
              <a:buChar char="•"/>
              <a:tabLst>
                <a:tab pos="419100" algn="l"/>
                <a:tab pos="419734" algn="l"/>
                <a:tab pos="1694814" algn="l"/>
                <a:tab pos="2158365" algn="l"/>
                <a:tab pos="3756660" algn="l"/>
                <a:tab pos="5170170" algn="l"/>
                <a:tab pos="5869940" algn="l"/>
                <a:tab pos="6673215" algn="l"/>
                <a:tab pos="7219950" algn="l"/>
                <a:tab pos="8091805" algn="l"/>
                <a:tab pos="8555355" algn="l"/>
              </a:tabLst>
            </a:pPr>
            <a:r>
              <a:rPr sz="2400" spc="-5" dirty="0">
                <a:latin typeface="Arial"/>
                <a:cs typeface="Arial"/>
              </a:rPr>
              <a:t>process	o</a:t>
            </a:r>
            <a:r>
              <a:rPr sz="2400" dirty="0">
                <a:latin typeface="Arial"/>
                <a:cs typeface="Arial"/>
              </a:rPr>
              <a:t>f	</a:t>
            </a:r>
            <a:r>
              <a:rPr sz="2400" spc="-5" dirty="0">
                <a:latin typeface="Arial"/>
                <a:cs typeface="Arial"/>
              </a:rPr>
              <a:t>stimulat</a:t>
            </a:r>
            <a:r>
              <a:rPr sz="2400" dirty="0">
                <a:latin typeface="Arial"/>
                <a:cs typeface="Arial"/>
              </a:rPr>
              <a:t>e</a:t>
            </a:r>
            <a:r>
              <a:rPr sz="2400" spc="-5" dirty="0">
                <a:latin typeface="Arial"/>
                <a:cs typeface="Arial"/>
              </a:rPr>
              <a:t>d</a:t>
            </a:r>
            <a:r>
              <a:rPr sz="2400" dirty="0">
                <a:latin typeface="Arial"/>
                <a:cs typeface="Arial"/>
              </a:rPr>
              <a:t>	</a:t>
            </a:r>
            <a:r>
              <a:rPr sz="2400" spc="-5" dirty="0">
                <a:latin typeface="Arial"/>
                <a:cs typeface="Arial"/>
              </a:rPr>
              <a:t>emis</a:t>
            </a:r>
            <a:r>
              <a:rPr sz="2400" dirty="0">
                <a:latin typeface="Arial"/>
                <a:cs typeface="Arial"/>
              </a:rPr>
              <a:t>s</a:t>
            </a:r>
            <a:r>
              <a:rPr sz="2400" spc="-5" dirty="0">
                <a:latin typeface="Arial"/>
                <a:cs typeface="Arial"/>
              </a:rPr>
              <a:t>ion</a:t>
            </a:r>
            <a:r>
              <a:rPr sz="2400" dirty="0">
                <a:latin typeface="Arial"/>
                <a:cs typeface="Arial"/>
              </a:rPr>
              <a:t>	</a:t>
            </a:r>
            <a:r>
              <a:rPr sz="2400" spc="-5" dirty="0">
                <a:latin typeface="Arial"/>
                <a:cs typeface="Arial"/>
              </a:rPr>
              <a:t>can</a:t>
            </a:r>
            <a:r>
              <a:rPr sz="2400" dirty="0">
                <a:latin typeface="Arial"/>
                <a:cs typeface="Arial"/>
              </a:rPr>
              <a:t>	th</a:t>
            </a:r>
            <a:r>
              <a:rPr sz="2400" spc="5" dirty="0">
                <a:latin typeface="Arial"/>
                <a:cs typeface="Arial"/>
              </a:rPr>
              <a:t>e</a:t>
            </a:r>
            <a:r>
              <a:rPr sz="2400" spc="-5" dirty="0">
                <a:latin typeface="Arial"/>
                <a:cs typeface="Arial"/>
              </a:rPr>
              <a:t>n</a:t>
            </a:r>
            <a:r>
              <a:rPr sz="2400" dirty="0">
                <a:latin typeface="Arial"/>
                <a:cs typeface="Arial"/>
              </a:rPr>
              <a:t>	</a:t>
            </a:r>
            <a:r>
              <a:rPr sz="2400" spc="-10" dirty="0">
                <a:latin typeface="Arial"/>
                <a:cs typeface="Arial"/>
              </a:rPr>
              <a:t>b</a:t>
            </a:r>
            <a:r>
              <a:rPr sz="2400" spc="-5" dirty="0">
                <a:latin typeface="Arial"/>
                <a:cs typeface="Arial"/>
              </a:rPr>
              <a:t>e</a:t>
            </a:r>
            <a:r>
              <a:rPr sz="2400" dirty="0">
                <a:latin typeface="Arial"/>
                <a:cs typeface="Arial"/>
              </a:rPr>
              <a:t>	</a:t>
            </a:r>
            <a:r>
              <a:rPr sz="2400" spc="-5" dirty="0">
                <a:latin typeface="Arial"/>
                <a:cs typeface="Arial"/>
              </a:rPr>
              <a:t>u</a:t>
            </a:r>
            <a:r>
              <a:rPr sz="2400" dirty="0">
                <a:latin typeface="Arial"/>
                <a:cs typeface="Arial"/>
              </a:rPr>
              <a:t>se</a:t>
            </a:r>
            <a:r>
              <a:rPr sz="2400" spc="-5" dirty="0">
                <a:latin typeface="Arial"/>
                <a:cs typeface="Arial"/>
              </a:rPr>
              <a:t>d</a:t>
            </a:r>
            <a:r>
              <a:rPr sz="2400" dirty="0">
                <a:latin typeface="Arial"/>
                <a:cs typeface="Arial"/>
              </a:rPr>
              <a:t>	to	</a:t>
            </a:r>
            <a:r>
              <a:rPr sz="2400" spc="-5" dirty="0">
                <a:latin typeface="Arial"/>
                <a:cs typeface="Arial"/>
              </a:rPr>
              <a:t>ampl</a:t>
            </a:r>
            <a:r>
              <a:rPr sz="2400" dirty="0">
                <a:latin typeface="Arial"/>
                <a:cs typeface="Arial"/>
              </a:rPr>
              <a:t>ify  </a:t>
            </a:r>
            <a:r>
              <a:rPr sz="2400" spc="-5" dirty="0">
                <a:latin typeface="Arial"/>
                <a:cs typeface="Arial"/>
              </a:rPr>
              <a:t>microwave</a:t>
            </a:r>
            <a:r>
              <a:rPr sz="2400" dirty="0">
                <a:latin typeface="Arial"/>
                <a:cs typeface="Arial"/>
              </a:rPr>
              <a:t> </a:t>
            </a:r>
            <a:r>
              <a:rPr sz="2400" spc="-5" dirty="0">
                <a:latin typeface="Arial"/>
                <a:cs typeface="Arial"/>
              </a:rPr>
              <a:t>signal</a:t>
            </a:r>
            <a:endParaRPr lang="en-US" sz="2400" spc="-5" dirty="0">
              <a:latin typeface="Arial"/>
              <a:cs typeface="Arial"/>
            </a:endParaRPr>
          </a:p>
          <a:p>
            <a:pPr marL="419100" marR="82550" indent="-343535">
              <a:lnSpc>
                <a:spcPct val="100000"/>
              </a:lnSpc>
              <a:buChar char="•"/>
              <a:tabLst>
                <a:tab pos="419100" algn="l"/>
                <a:tab pos="419734" algn="l"/>
                <a:tab pos="1694814" algn="l"/>
                <a:tab pos="2158365" algn="l"/>
                <a:tab pos="3756660" algn="l"/>
                <a:tab pos="5170170" algn="l"/>
                <a:tab pos="5869940" algn="l"/>
                <a:tab pos="6673215" algn="l"/>
                <a:tab pos="7219950" algn="l"/>
                <a:tab pos="8091805" algn="l"/>
                <a:tab pos="8555355" algn="l"/>
              </a:tabLst>
            </a:pPr>
            <a:endParaRPr sz="2400" dirty="0">
              <a:latin typeface="Arial"/>
              <a:cs typeface="Arial"/>
            </a:endParaRPr>
          </a:p>
          <a:p>
            <a:pPr marL="419100" marR="81915" indent="-343535">
              <a:lnSpc>
                <a:spcPct val="100000"/>
              </a:lnSpc>
              <a:spcBef>
                <a:spcPts val="5"/>
              </a:spcBef>
              <a:buChar char="•"/>
              <a:tabLst>
                <a:tab pos="419100" algn="l"/>
                <a:tab pos="419734" algn="l"/>
              </a:tabLst>
            </a:pPr>
            <a:r>
              <a:rPr sz="2400" spc="-5" dirty="0">
                <a:latin typeface="Arial"/>
                <a:cs typeface="Arial"/>
              </a:rPr>
              <a:t>MASER is an </a:t>
            </a:r>
            <a:r>
              <a:rPr sz="2400" dirty="0">
                <a:latin typeface="Arial"/>
                <a:cs typeface="Arial"/>
              </a:rPr>
              <a:t>acronym for Microwave Amplification </a:t>
            </a:r>
            <a:r>
              <a:rPr sz="2400" spc="-5" dirty="0">
                <a:latin typeface="Arial"/>
                <a:cs typeface="Arial"/>
              </a:rPr>
              <a:t>by Stimulated  Emission of</a:t>
            </a:r>
            <a:r>
              <a:rPr sz="2400" spc="15" dirty="0">
                <a:latin typeface="Arial"/>
                <a:cs typeface="Arial"/>
              </a:rPr>
              <a:t> </a:t>
            </a:r>
            <a:r>
              <a:rPr sz="2400" spc="-5" dirty="0">
                <a:latin typeface="Arial"/>
                <a:cs typeface="Arial"/>
              </a:rPr>
              <a:t>Radiation</a:t>
            </a:r>
            <a:endParaRPr sz="2400" dirty="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47817" y="1159763"/>
            <a:ext cx="3224783" cy="360121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107180" y="282016"/>
            <a:ext cx="122682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L</a:t>
            </a:r>
            <a:r>
              <a:rPr sz="2800" b="1" spc="-20" dirty="0">
                <a:latin typeface="Arial" panose="020B0604020202020204" pitchFamily="34" charset="0"/>
                <a:cs typeface="Arial" panose="020B0604020202020204" pitchFamily="34" charset="0"/>
              </a:rPr>
              <a:t>A</a:t>
            </a:r>
            <a:r>
              <a:rPr sz="2800" b="1" spc="-5" dirty="0">
                <a:latin typeface="Arial" panose="020B0604020202020204" pitchFamily="34" charset="0"/>
                <a:cs typeface="Arial" panose="020B0604020202020204" pitchFamily="34" charset="0"/>
              </a:rPr>
              <a:t>S</a:t>
            </a:r>
            <a:r>
              <a:rPr sz="2800" b="1" spc="-20" dirty="0">
                <a:latin typeface="Arial" panose="020B0604020202020204" pitchFamily="34" charset="0"/>
                <a:cs typeface="Arial" panose="020B0604020202020204" pitchFamily="34" charset="0"/>
              </a:rPr>
              <a:t>E</a:t>
            </a:r>
            <a:r>
              <a:rPr sz="2800" b="1" spc="-5" dirty="0">
                <a:latin typeface="Arial" panose="020B0604020202020204" pitchFamily="34" charset="0"/>
                <a:cs typeface="Arial" panose="020B0604020202020204" pitchFamily="34" charset="0"/>
              </a:rPr>
              <a:t>R</a:t>
            </a:r>
            <a:endParaRPr sz="2800" b="1" dirty="0">
              <a:latin typeface="Arial" panose="020B0604020202020204" pitchFamily="34" charset="0"/>
              <a:cs typeface="Arial" panose="020B0604020202020204" pitchFamily="34" charset="0"/>
            </a:endParaRPr>
          </a:p>
        </p:txBody>
      </p:sp>
      <p:sp>
        <p:nvSpPr>
          <p:cNvPr id="4" name="object 4"/>
          <p:cNvSpPr txBox="1"/>
          <p:nvPr/>
        </p:nvSpPr>
        <p:spPr>
          <a:xfrm>
            <a:off x="533399" y="1342634"/>
            <a:ext cx="5334001" cy="2010166"/>
          </a:xfrm>
          <a:prstGeom prst="rect">
            <a:avLst/>
          </a:prstGeom>
        </p:spPr>
        <p:txBody>
          <a:bodyPr vert="horz" wrap="square" lIns="0" tIns="85725" rIns="0" bIns="0" rtlCol="0">
            <a:spAutoFit/>
          </a:bodyPr>
          <a:lstStyle/>
          <a:p>
            <a:pPr marL="12700">
              <a:lnSpc>
                <a:spcPct val="100000"/>
              </a:lnSpc>
              <a:spcBef>
                <a:spcPts val="675"/>
              </a:spcBef>
            </a:pPr>
            <a:r>
              <a:rPr sz="2400" spc="-5" dirty="0">
                <a:latin typeface="Arial"/>
                <a:cs typeface="Arial"/>
              </a:rPr>
              <a:t>16 </a:t>
            </a:r>
            <a:r>
              <a:rPr sz="2400" dirty="0">
                <a:latin typeface="Arial"/>
                <a:cs typeface="Arial"/>
              </a:rPr>
              <a:t>May,</a:t>
            </a:r>
            <a:r>
              <a:rPr sz="2400" spc="-5" dirty="0">
                <a:latin typeface="Arial"/>
                <a:cs typeface="Arial"/>
              </a:rPr>
              <a:t> 1960,</a:t>
            </a:r>
            <a:endParaRPr sz="2400" dirty="0">
              <a:latin typeface="Arial"/>
              <a:cs typeface="Arial"/>
            </a:endParaRPr>
          </a:p>
          <a:p>
            <a:pPr marL="12700" marR="5080">
              <a:lnSpc>
                <a:spcPct val="100000"/>
              </a:lnSpc>
              <a:spcBef>
                <a:spcPts val="575"/>
              </a:spcBef>
            </a:pPr>
            <a:r>
              <a:rPr sz="2400" spc="-5" dirty="0">
                <a:latin typeface="Arial"/>
                <a:cs typeface="Arial"/>
              </a:rPr>
              <a:t>Theodore H Maiman,  Hughes Labs, generated </a:t>
            </a:r>
            <a:r>
              <a:rPr sz="2400" dirty="0">
                <a:latin typeface="Arial"/>
                <a:cs typeface="Arial"/>
              </a:rPr>
              <a:t>a  </a:t>
            </a:r>
            <a:r>
              <a:rPr sz="2400" spc="-5" dirty="0">
                <a:latin typeface="Arial"/>
                <a:cs typeface="Arial"/>
              </a:rPr>
              <a:t>laser</a:t>
            </a:r>
            <a:r>
              <a:rPr sz="2400" spc="10" dirty="0">
                <a:latin typeface="Arial"/>
                <a:cs typeface="Arial"/>
              </a:rPr>
              <a:t> </a:t>
            </a:r>
            <a:r>
              <a:rPr sz="2400" spc="-5" dirty="0">
                <a:latin typeface="Arial"/>
                <a:cs typeface="Arial"/>
              </a:rPr>
              <a:t>beam</a:t>
            </a:r>
            <a:r>
              <a:rPr lang="en-US" sz="2400" spc="-5" dirty="0">
                <a:latin typeface="Arial"/>
                <a:cs typeface="Arial"/>
              </a:rPr>
              <a:t> </a:t>
            </a:r>
            <a:r>
              <a:rPr sz="2400" spc="-5" dirty="0">
                <a:latin typeface="Arial"/>
                <a:cs typeface="Arial"/>
              </a:rPr>
              <a:t>wavelength 694</a:t>
            </a:r>
            <a:r>
              <a:rPr sz="2400" spc="20" dirty="0">
                <a:latin typeface="Arial"/>
                <a:cs typeface="Arial"/>
              </a:rPr>
              <a:t> </a:t>
            </a:r>
            <a:r>
              <a:rPr sz="2400" spc="-5" dirty="0">
                <a:latin typeface="Arial"/>
                <a:cs typeface="Arial"/>
              </a:rPr>
              <a:t>nm</a:t>
            </a:r>
            <a:r>
              <a:rPr lang="en-US" sz="2400" spc="-5" dirty="0">
                <a:latin typeface="Arial"/>
                <a:cs typeface="Arial"/>
              </a:rPr>
              <a:t> </a:t>
            </a:r>
            <a:r>
              <a:rPr sz="2400" dirty="0">
                <a:latin typeface="Arial"/>
                <a:cs typeface="Arial"/>
              </a:rPr>
              <a:t>from a ruby rod in a</a:t>
            </a:r>
            <a:r>
              <a:rPr sz="2400" spc="-100" dirty="0">
                <a:latin typeface="Arial"/>
                <a:cs typeface="Arial"/>
              </a:rPr>
              <a:t> </a:t>
            </a:r>
            <a:r>
              <a:rPr sz="2400" spc="-5" dirty="0">
                <a:latin typeface="Arial"/>
                <a:cs typeface="Arial"/>
              </a:rPr>
              <a:t>coiled</a:t>
            </a:r>
            <a:endParaRPr sz="2400" dirty="0">
              <a:latin typeface="Arial"/>
              <a:cs typeface="Arial"/>
            </a:endParaRPr>
          </a:p>
          <a:p>
            <a:pPr marL="12700">
              <a:lnSpc>
                <a:spcPct val="100000"/>
              </a:lnSpc>
            </a:pPr>
            <a:r>
              <a:rPr sz="2400" spc="-5" dirty="0">
                <a:latin typeface="Arial"/>
                <a:cs typeface="Arial"/>
              </a:rPr>
              <a:t>flash lamp.</a:t>
            </a:r>
            <a:endParaRPr sz="2400" dirty="0">
              <a:latin typeface="Arial"/>
              <a:cs typeface="Arial"/>
            </a:endParaRPr>
          </a:p>
        </p:txBody>
      </p:sp>
      <p:sp>
        <p:nvSpPr>
          <p:cNvPr id="5" name="object 5"/>
          <p:cNvSpPr txBox="1"/>
          <p:nvPr/>
        </p:nvSpPr>
        <p:spPr>
          <a:xfrm>
            <a:off x="502918" y="4977384"/>
            <a:ext cx="8717281" cy="1153521"/>
          </a:xfrm>
          <a:prstGeom prst="rect">
            <a:avLst/>
          </a:prstGeom>
          <a:ln w="9144">
            <a:solidFill>
              <a:srgbClr val="000000"/>
            </a:solidFill>
          </a:ln>
        </p:spPr>
        <p:txBody>
          <a:bodyPr vert="horz" wrap="square" lIns="0" tIns="40005" rIns="0" bIns="0" rtlCol="0">
            <a:spAutoFit/>
          </a:bodyPr>
          <a:lstStyle/>
          <a:p>
            <a:pPr marL="91440">
              <a:lnSpc>
                <a:spcPct val="100000"/>
              </a:lnSpc>
              <a:spcBef>
                <a:spcPts val="315"/>
              </a:spcBef>
              <a:tabLst>
                <a:tab pos="3368675" algn="l"/>
              </a:tabLst>
            </a:pPr>
            <a:r>
              <a:rPr sz="1800" spc="-5" dirty="0">
                <a:latin typeface="Arial"/>
                <a:cs typeface="Arial"/>
              </a:rPr>
              <a:t>Paper submitted</a:t>
            </a:r>
            <a:r>
              <a:rPr sz="1800" spc="25" dirty="0">
                <a:latin typeface="Arial"/>
                <a:cs typeface="Arial"/>
              </a:rPr>
              <a:t> </a:t>
            </a:r>
            <a:r>
              <a:rPr sz="1800" dirty="0">
                <a:latin typeface="Arial"/>
                <a:cs typeface="Arial"/>
              </a:rPr>
              <a:t>for</a:t>
            </a:r>
            <a:r>
              <a:rPr sz="1800" spc="15" dirty="0">
                <a:latin typeface="Arial"/>
                <a:cs typeface="Arial"/>
              </a:rPr>
              <a:t> </a:t>
            </a:r>
            <a:r>
              <a:rPr sz="1800" spc="-5" dirty="0">
                <a:latin typeface="Arial"/>
                <a:cs typeface="Arial"/>
              </a:rPr>
              <a:t>publication	</a:t>
            </a:r>
            <a:r>
              <a:rPr sz="1800" spc="-5" dirty="0">
                <a:solidFill>
                  <a:srgbClr val="F62C04"/>
                </a:solidFill>
                <a:latin typeface="Arial"/>
                <a:cs typeface="Arial"/>
              </a:rPr>
              <a:t>Rejected.</a:t>
            </a:r>
            <a:endParaRPr sz="1800" dirty="0">
              <a:latin typeface="Arial"/>
              <a:cs typeface="Arial"/>
            </a:endParaRPr>
          </a:p>
          <a:p>
            <a:pPr marL="91440">
              <a:lnSpc>
                <a:spcPct val="100000"/>
              </a:lnSpc>
              <a:spcBef>
                <a:spcPts val="1080"/>
              </a:spcBef>
            </a:pPr>
            <a:r>
              <a:rPr sz="1800" spc="-5" dirty="0">
                <a:latin typeface="Arial"/>
                <a:cs typeface="Arial"/>
              </a:rPr>
              <a:t>Results announced in New </a:t>
            </a:r>
            <a:r>
              <a:rPr sz="1800" spc="-45" dirty="0">
                <a:latin typeface="Arial"/>
                <a:cs typeface="Arial"/>
              </a:rPr>
              <a:t>York </a:t>
            </a:r>
            <a:r>
              <a:rPr sz="1800" spc="-15" dirty="0">
                <a:latin typeface="Arial"/>
                <a:cs typeface="Arial"/>
              </a:rPr>
              <a:t>Times, </a:t>
            </a:r>
            <a:r>
              <a:rPr sz="1800" spc="-5" dirty="0">
                <a:latin typeface="Arial"/>
                <a:cs typeface="Arial"/>
              </a:rPr>
              <a:t>8 July</a:t>
            </a:r>
            <a:r>
              <a:rPr sz="1800" spc="30" dirty="0">
                <a:latin typeface="Arial"/>
                <a:cs typeface="Arial"/>
              </a:rPr>
              <a:t> </a:t>
            </a:r>
            <a:r>
              <a:rPr sz="1800" spc="-5" dirty="0">
                <a:latin typeface="Arial"/>
                <a:cs typeface="Arial"/>
              </a:rPr>
              <a:t>1960.</a:t>
            </a:r>
            <a:endParaRPr sz="1800" dirty="0">
              <a:latin typeface="Arial"/>
              <a:cs typeface="Arial"/>
            </a:endParaRPr>
          </a:p>
          <a:p>
            <a:pPr marL="91440">
              <a:lnSpc>
                <a:spcPct val="100000"/>
              </a:lnSpc>
              <a:spcBef>
                <a:spcPts val="1080"/>
              </a:spcBef>
            </a:pPr>
            <a:r>
              <a:rPr sz="1800" spc="-5" dirty="0">
                <a:latin typeface="Arial"/>
                <a:cs typeface="Arial"/>
              </a:rPr>
              <a:t>Paper accepted by “Nature”, </a:t>
            </a:r>
            <a:r>
              <a:rPr sz="1800" spc="-10" dirty="0">
                <a:latin typeface="Arial"/>
                <a:cs typeface="Arial"/>
              </a:rPr>
              <a:t>appeared </a:t>
            </a:r>
            <a:r>
              <a:rPr sz="1800" dirty="0">
                <a:latin typeface="Arial"/>
                <a:cs typeface="Arial"/>
              </a:rPr>
              <a:t>6 </a:t>
            </a:r>
            <a:r>
              <a:rPr sz="1800" spc="-5" dirty="0">
                <a:latin typeface="Arial"/>
                <a:cs typeface="Arial"/>
              </a:rPr>
              <a:t>August</a:t>
            </a:r>
            <a:r>
              <a:rPr sz="1800" spc="-40" dirty="0">
                <a:latin typeface="Arial"/>
                <a:cs typeface="Arial"/>
              </a:rPr>
              <a:t> </a:t>
            </a:r>
            <a:r>
              <a:rPr sz="1800" spc="-10" dirty="0">
                <a:latin typeface="Arial"/>
                <a:cs typeface="Arial"/>
              </a:rPr>
              <a:t>1960.</a:t>
            </a:r>
            <a:endParaRPr sz="1800" dirty="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5275" y="282016"/>
            <a:ext cx="666432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Rate Equations for a </a:t>
            </a:r>
            <a:r>
              <a:rPr sz="2800" b="1" spc="-10" dirty="0">
                <a:latin typeface="Arial" panose="020B0604020202020204" pitchFamily="34" charset="0"/>
                <a:cs typeface="Arial" panose="020B0604020202020204" pitchFamily="34" charset="0"/>
              </a:rPr>
              <a:t>Two </a:t>
            </a:r>
            <a:r>
              <a:rPr sz="2800" b="1" dirty="0">
                <a:latin typeface="Arial" panose="020B0604020202020204" pitchFamily="34" charset="0"/>
                <a:cs typeface="Arial" panose="020B0604020202020204" pitchFamily="34" charset="0"/>
              </a:rPr>
              <a:t>Level</a:t>
            </a:r>
            <a:r>
              <a:rPr sz="2800" b="1" spc="70" dirty="0">
                <a:latin typeface="Arial" panose="020B0604020202020204" pitchFamily="34" charset="0"/>
                <a:cs typeface="Arial" panose="020B0604020202020204" pitchFamily="34" charset="0"/>
              </a:rPr>
              <a:t> </a:t>
            </a:r>
            <a:r>
              <a:rPr sz="2800" b="1" spc="-10" dirty="0">
                <a:latin typeface="Arial" panose="020B0604020202020204" pitchFamily="34" charset="0"/>
                <a:cs typeface="Arial" panose="020B0604020202020204" pitchFamily="34" charset="0"/>
              </a:rPr>
              <a:t>System</a:t>
            </a:r>
            <a:endParaRPr sz="2800" b="1" dirty="0">
              <a:latin typeface="Arial" panose="020B0604020202020204" pitchFamily="34" charset="0"/>
              <a:cs typeface="Arial" panose="020B0604020202020204" pitchFamily="34" charset="0"/>
            </a:endParaRPr>
          </a:p>
        </p:txBody>
      </p:sp>
      <p:sp>
        <p:nvSpPr>
          <p:cNvPr id="3" name="object 3"/>
          <p:cNvSpPr txBox="1"/>
          <p:nvPr/>
        </p:nvSpPr>
        <p:spPr>
          <a:xfrm>
            <a:off x="278384" y="1179957"/>
            <a:ext cx="9471025" cy="2589530"/>
          </a:xfrm>
          <a:prstGeom prst="rect">
            <a:avLst/>
          </a:prstGeom>
        </p:spPr>
        <p:txBody>
          <a:bodyPr vert="horz" wrap="square" lIns="0" tIns="12700" rIns="0" bIns="0" rtlCol="0">
            <a:spAutoFit/>
          </a:bodyPr>
          <a:lstStyle/>
          <a:p>
            <a:pPr marL="355600" indent="-343535" algn="just">
              <a:lnSpc>
                <a:spcPct val="100000"/>
              </a:lnSpc>
              <a:spcBef>
                <a:spcPts val="100"/>
              </a:spcBef>
              <a:buChar char="•"/>
              <a:tabLst>
                <a:tab pos="356235" algn="l"/>
              </a:tabLst>
            </a:pPr>
            <a:r>
              <a:rPr sz="2400" dirty="0">
                <a:latin typeface="Arial"/>
                <a:cs typeface="Arial"/>
              </a:rPr>
              <a:t>A two </a:t>
            </a:r>
            <a:r>
              <a:rPr sz="2400" spc="-5" dirty="0">
                <a:latin typeface="Arial"/>
                <a:cs typeface="Arial"/>
              </a:rPr>
              <a:t>level </a:t>
            </a:r>
            <a:r>
              <a:rPr sz="2400" dirty="0">
                <a:latin typeface="Arial"/>
                <a:cs typeface="Arial"/>
              </a:rPr>
              <a:t>system </a:t>
            </a:r>
            <a:r>
              <a:rPr sz="2400" spc="-5" dirty="0">
                <a:latin typeface="Arial"/>
                <a:cs typeface="Arial"/>
              </a:rPr>
              <a:t>with upper level </a:t>
            </a:r>
            <a:r>
              <a:rPr sz="2400" i="1" dirty="0">
                <a:latin typeface="Times New Roman"/>
                <a:cs typeface="Times New Roman"/>
              </a:rPr>
              <a:t>u </a:t>
            </a:r>
            <a:r>
              <a:rPr sz="2400" spc="-5" dirty="0">
                <a:latin typeface="Arial"/>
                <a:cs typeface="Arial"/>
              </a:rPr>
              <a:t>and ground level</a:t>
            </a:r>
            <a:r>
              <a:rPr sz="2400" spc="35" dirty="0">
                <a:latin typeface="Arial"/>
                <a:cs typeface="Arial"/>
              </a:rPr>
              <a:t> </a:t>
            </a:r>
            <a:r>
              <a:rPr sz="2400" i="1" dirty="0">
                <a:latin typeface="Times New Roman"/>
                <a:cs typeface="Times New Roman"/>
              </a:rPr>
              <a:t>g</a:t>
            </a:r>
            <a:endParaRPr sz="2400">
              <a:latin typeface="Times New Roman"/>
              <a:cs typeface="Times New Roman"/>
            </a:endParaRPr>
          </a:p>
          <a:p>
            <a:pPr marL="355600" marR="6350" indent="-343535" algn="just">
              <a:lnSpc>
                <a:spcPct val="100000"/>
              </a:lnSpc>
              <a:spcBef>
                <a:spcPts val="25"/>
              </a:spcBef>
              <a:buChar char="•"/>
              <a:tabLst>
                <a:tab pos="356235" algn="l"/>
              </a:tabLst>
            </a:pPr>
            <a:r>
              <a:rPr sz="2400" dirty="0">
                <a:latin typeface="Arial"/>
                <a:cs typeface="Arial"/>
              </a:rPr>
              <a:t>In </a:t>
            </a:r>
            <a:r>
              <a:rPr sz="2400" spc="-5" dirty="0">
                <a:latin typeface="Arial"/>
                <a:cs typeface="Arial"/>
              </a:rPr>
              <a:t>order that laser transition </a:t>
            </a:r>
            <a:r>
              <a:rPr sz="2400" dirty="0">
                <a:latin typeface="Arial"/>
                <a:cs typeface="Arial"/>
              </a:rPr>
              <a:t>may </a:t>
            </a:r>
            <a:r>
              <a:rPr sz="2400" spc="-25" dirty="0">
                <a:latin typeface="Arial"/>
                <a:cs typeface="Arial"/>
              </a:rPr>
              <a:t>occur, </a:t>
            </a:r>
            <a:r>
              <a:rPr sz="2400" spc="-5" dirty="0">
                <a:latin typeface="Arial"/>
                <a:cs typeface="Arial"/>
              </a:rPr>
              <a:t>we </a:t>
            </a:r>
            <a:r>
              <a:rPr sz="2400" dirty="0">
                <a:latin typeface="Arial"/>
                <a:cs typeface="Arial"/>
              </a:rPr>
              <a:t>need </a:t>
            </a:r>
            <a:r>
              <a:rPr sz="2400" spc="-5" dirty="0">
                <a:latin typeface="Arial"/>
                <a:cs typeface="Arial"/>
              </a:rPr>
              <a:t>a </a:t>
            </a:r>
            <a:r>
              <a:rPr sz="2400" dirty="0">
                <a:latin typeface="Arial"/>
                <a:cs typeface="Arial"/>
              </a:rPr>
              <a:t>population  </a:t>
            </a:r>
            <a:r>
              <a:rPr sz="2400" spc="-5" dirty="0">
                <a:latin typeface="Arial"/>
                <a:cs typeface="Arial"/>
              </a:rPr>
              <a:t>inversion</a:t>
            </a:r>
            <a:endParaRPr sz="2400">
              <a:latin typeface="Arial"/>
              <a:cs typeface="Arial"/>
            </a:endParaRPr>
          </a:p>
          <a:p>
            <a:pPr marL="355600" marR="5080" indent="-343535" algn="just">
              <a:lnSpc>
                <a:spcPct val="100000"/>
              </a:lnSpc>
              <a:buChar char="•"/>
              <a:tabLst>
                <a:tab pos="356235" algn="l"/>
              </a:tabLst>
            </a:pPr>
            <a:r>
              <a:rPr sz="2400" spc="-5" dirty="0">
                <a:latin typeface="Arial"/>
                <a:cs typeface="Arial"/>
              </a:rPr>
              <a:t>As at normal </a:t>
            </a:r>
            <a:r>
              <a:rPr sz="2400" dirty="0">
                <a:latin typeface="Arial"/>
                <a:cs typeface="Arial"/>
              </a:rPr>
              <a:t>temperatures, </a:t>
            </a:r>
            <a:r>
              <a:rPr sz="2400" spc="-5" dirty="0">
                <a:latin typeface="Arial"/>
                <a:cs typeface="Arial"/>
              </a:rPr>
              <a:t>population of lower level is more </a:t>
            </a:r>
            <a:r>
              <a:rPr sz="2400" dirty="0">
                <a:latin typeface="Arial"/>
                <a:cs typeface="Arial"/>
              </a:rPr>
              <a:t>than  that </a:t>
            </a:r>
            <a:r>
              <a:rPr sz="2400" spc="-5" dirty="0">
                <a:latin typeface="Arial"/>
                <a:cs typeface="Arial"/>
              </a:rPr>
              <a:t>at upper level, </a:t>
            </a:r>
            <a:r>
              <a:rPr sz="2400" dirty="0">
                <a:latin typeface="Arial"/>
                <a:cs typeface="Arial"/>
              </a:rPr>
              <a:t>atoms must </a:t>
            </a:r>
            <a:r>
              <a:rPr sz="2400" spc="-5" dirty="0">
                <a:latin typeface="Arial"/>
                <a:cs typeface="Arial"/>
              </a:rPr>
              <a:t>be pumped into upper level </a:t>
            </a:r>
            <a:r>
              <a:rPr sz="2400" spc="-10" dirty="0">
                <a:latin typeface="Arial"/>
                <a:cs typeface="Arial"/>
              </a:rPr>
              <a:t>by  </a:t>
            </a:r>
            <a:r>
              <a:rPr sz="2400" dirty="0">
                <a:latin typeface="Arial"/>
                <a:cs typeface="Arial"/>
              </a:rPr>
              <a:t>providing </a:t>
            </a:r>
            <a:r>
              <a:rPr sz="2400" spc="-5" dirty="0">
                <a:latin typeface="Arial"/>
                <a:cs typeface="Arial"/>
              </a:rPr>
              <a:t>them </a:t>
            </a:r>
            <a:r>
              <a:rPr sz="2400" dirty="0">
                <a:latin typeface="Arial"/>
                <a:cs typeface="Arial"/>
              </a:rPr>
              <a:t>energy </a:t>
            </a:r>
            <a:r>
              <a:rPr sz="2400" spc="-5" dirty="0">
                <a:latin typeface="Arial"/>
                <a:cs typeface="Arial"/>
              </a:rPr>
              <a:t>equal </a:t>
            </a:r>
            <a:r>
              <a:rPr sz="2400" dirty="0">
                <a:latin typeface="Arial"/>
                <a:cs typeface="Arial"/>
              </a:rPr>
              <a:t>to </a:t>
            </a:r>
            <a:r>
              <a:rPr sz="2400" spc="-5" dirty="0">
                <a:latin typeface="Arial"/>
                <a:cs typeface="Arial"/>
              </a:rPr>
              <a:t>the energy </a:t>
            </a:r>
            <a:r>
              <a:rPr sz="2400" spc="-10" dirty="0">
                <a:latin typeface="Arial"/>
                <a:cs typeface="Arial"/>
              </a:rPr>
              <a:t>difference </a:t>
            </a:r>
            <a:r>
              <a:rPr sz="2400" spc="-5" dirty="0">
                <a:latin typeface="Arial"/>
                <a:cs typeface="Arial"/>
              </a:rPr>
              <a:t>between </a:t>
            </a:r>
            <a:r>
              <a:rPr sz="2400" dirty="0">
                <a:latin typeface="Arial"/>
                <a:cs typeface="Arial"/>
              </a:rPr>
              <a:t>two  </a:t>
            </a:r>
            <a:r>
              <a:rPr sz="2400" spc="-5" dirty="0">
                <a:latin typeface="Arial"/>
                <a:cs typeface="Arial"/>
              </a:rPr>
              <a:t>levels.</a:t>
            </a:r>
            <a:endParaRPr sz="2400">
              <a:latin typeface="Arial"/>
              <a:cs typeface="Arial"/>
            </a:endParaRPr>
          </a:p>
        </p:txBody>
      </p:sp>
      <p:sp>
        <p:nvSpPr>
          <p:cNvPr id="4" name="object 4"/>
          <p:cNvSpPr/>
          <p:nvPr/>
        </p:nvSpPr>
        <p:spPr>
          <a:xfrm>
            <a:off x="2622587" y="3645408"/>
            <a:ext cx="5082444" cy="289198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7675" y="309880"/>
            <a:ext cx="666432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Rate Equations for a </a:t>
            </a:r>
            <a:r>
              <a:rPr sz="2800" b="1" spc="-10" dirty="0">
                <a:latin typeface="Arial" panose="020B0604020202020204" pitchFamily="34" charset="0"/>
                <a:cs typeface="Arial" panose="020B0604020202020204" pitchFamily="34" charset="0"/>
              </a:rPr>
              <a:t>Two </a:t>
            </a:r>
            <a:r>
              <a:rPr sz="2800" b="1" dirty="0">
                <a:latin typeface="Arial" panose="020B0604020202020204" pitchFamily="34" charset="0"/>
                <a:cs typeface="Arial" panose="020B0604020202020204" pitchFamily="34" charset="0"/>
              </a:rPr>
              <a:t>Level</a:t>
            </a:r>
            <a:r>
              <a:rPr sz="2800" b="1" spc="70" dirty="0">
                <a:latin typeface="Arial" panose="020B0604020202020204" pitchFamily="34" charset="0"/>
                <a:cs typeface="Arial" panose="020B0604020202020204" pitchFamily="34" charset="0"/>
              </a:rPr>
              <a:t> </a:t>
            </a:r>
            <a:r>
              <a:rPr sz="2800" b="1" spc="-10" dirty="0">
                <a:latin typeface="Arial" panose="020B0604020202020204" pitchFamily="34" charset="0"/>
                <a:cs typeface="Arial" panose="020B0604020202020204" pitchFamily="34" charset="0"/>
              </a:rPr>
              <a:t>System</a:t>
            </a:r>
            <a:endParaRPr sz="2800" b="1" dirty="0">
              <a:latin typeface="Arial" panose="020B0604020202020204" pitchFamily="34" charset="0"/>
              <a:cs typeface="Arial" panose="020B0604020202020204" pitchFamily="34" charset="0"/>
            </a:endParaRPr>
          </a:p>
        </p:txBody>
      </p:sp>
      <p:sp>
        <p:nvSpPr>
          <p:cNvPr id="3" name="object 3"/>
          <p:cNvSpPr txBox="1"/>
          <p:nvPr/>
        </p:nvSpPr>
        <p:spPr>
          <a:xfrm>
            <a:off x="252984" y="1228115"/>
            <a:ext cx="9523730" cy="1141095"/>
          </a:xfrm>
          <a:prstGeom prst="rect">
            <a:avLst/>
          </a:prstGeom>
        </p:spPr>
        <p:txBody>
          <a:bodyPr vert="horz" wrap="square" lIns="0" tIns="16510" rIns="0" bIns="0" rtlCol="0">
            <a:spAutoFit/>
          </a:bodyPr>
          <a:lstStyle/>
          <a:p>
            <a:pPr marL="381000" marR="30480" indent="-343535" algn="just">
              <a:lnSpc>
                <a:spcPct val="100000"/>
              </a:lnSpc>
              <a:spcBef>
                <a:spcPts val="130"/>
              </a:spcBef>
              <a:buChar char="•"/>
              <a:tabLst>
                <a:tab pos="381635" algn="l"/>
              </a:tabLst>
            </a:pPr>
            <a:r>
              <a:rPr sz="2400" spc="-5" dirty="0">
                <a:latin typeface="Arial"/>
                <a:cs typeface="Arial"/>
              </a:rPr>
              <a:t>If </a:t>
            </a:r>
            <a:r>
              <a:rPr sz="2400" i="1" spc="-5" dirty="0">
                <a:latin typeface="Times New Roman"/>
                <a:cs typeface="Times New Roman"/>
              </a:rPr>
              <a:t>B</a:t>
            </a:r>
            <a:r>
              <a:rPr sz="2400" i="1" spc="-7" baseline="-20833" dirty="0">
                <a:latin typeface="Times New Roman"/>
                <a:cs typeface="Times New Roman"/>
              </a:rPr>
              <a:t>p </a:t>
            </a:r>
            <a:r>
              <a:rPr sz="2400" spc="-5" dirty="0">
                <a:latin typeface="Arial"/>
                <a:cs typeface="Arial"/>
              </a:rPr>
              <a:t>is pumping </a:t>
            </a:r>
            <a:r>
              <a:rPr sz="2400" dirty="0">
                <a:latin typeface="Arial"/>
                <a:cs typeface="Arial"/>
              </a:rPr>
              <a:t>induced </a:t>
            </a:r>
            <a:r>
              <a:rPr sz="2400" spc="-5" dirty="0">
                <a:latin typeface="Arial"/>
                <a:cs typeface="Arial"/>
              </a:rPr>
              <a:t>transition </a:t>
            </a:r>
            <a:r>
              <a:rPr sz="2400" dirty="0">
                <a:latin typeface="Arial"/>
                <a:cs typeface="Arial"/>
              </a:rPr>
              <a:t>rate for </a:t>
            </a:r>
            <a:r>
              <a:rPr sz="2400" i="1" spc="-5" dirty="0">
                <a:latin typeface="Times New Roman"/>
                <a:cs typeface="Times New Roman"/>
              </a:rPr>
              <a:t>N</a:t>
            </a:r>
            <a:r>
              <a:rPr sz="2400" i="1" spc="-7" baseline="-20833" dirty="0">
                <a:latin typeface="Times New Roman"/>
                <a:cs typeface="Times New Roman"/>
              </a:rPr>
              <a:t>g </a:t>
            </a:r>
            <a:r>
              <a:rPr sz="2500" i="1" spc="-100" dirty="0">
                <a:latin typeface="Symbol"/>
                <a:cs typeface="Symbol"/>
              </a:rPr>
              <a:t></a:t>
            </a:r>
            <a:r>
              <a:rPr sz="2500" i="1" spc="-100" dirty="0">
                <a:latin typeface="Times New Roman"/>
                <a:cs typeface="Times New Roman"/>
              </a:rPr>
              <a:t> </a:t>
            </a:r>
            <a:r>
              <a:rPr sz="2400" i="1" spc="-5" dirty="0">
                <a:latin typeface="Times New Roman"/>
                <a:cs typeface="Times New Roman"/>
              </a:rPr>
              <a:t>N</a:t>
            </a:r>
            <a:r>
              <a:rPr sz="2400" i="1" spc="-7" baseline="-20833" dirty="0">
                <a:latin typeface="Times New Roman"/>
                <a:cs typeface="Times New Roman"/>
              </a:rPr>
              <a:t>u </a:t>
            </a:r>
            <a:r>
              <a:rPr sz="2400" spc="-5" dirty="0">
                <a:latin typeface="Arial"/>
                <a:cs typeface="Arial"/>
              </a:rPr>
              <a:t>or </a:t>
            </a:r>
            <a:r>
              <a:rPr sz="2400" i="1" spc="-15" dirty="0">
                <a:latin typeface="Times New Roman"/>
                <a:cs typeface="Times New Roman"/>
              </a:rPr>
              <a:t>N</a:t>
            </a:r>
            <a:r>
              <a:rPr sz="2400" i="1" spc="-22" baseline="-20833" dirty="0">
                <a:latin typeface="Times New Roman"/>
                <a:cs typeface="Times New Roman"/>
              </a:rPr>
              <a:t>u </a:t>
            </a:r>
            <a:r>
              <a:rPr sz="2500" i="1" spc="-100" dirty="0">
                <a:latin typeface="Symbol"/>
                <a:cs typeface="Symbol"/>
              </a:rPr>
              <a:t></a:t>
            </a:r>
            <a:r>
              <a:rPr sz="2500" i="1" spc="-100" dirty="0">
                <a:latin typeface="Times New Roman"/>
                <a:cs typeface="Times New Roman"/>
              </a:rPr>
              <a:t> </a:t>
            </a:r>
            <a:r>
              <a:rPr sz="2400" i="1" spc="-15" dirty="0">
                <a:latin typeface="Times New Roman"/>
                <a:cs typeface="Times New Roman"/>
              </a:rPr>
              <a:t>N</a:t>
            </a:r>
            <a:r>
              <a:rPr sz="2400" i="1" spc="-22" baseline="-20833" dirty="0">
                <a:latin typeface="Times New Roman"/>
                <a:cs typeface="Times New Roman"/>
              </a:rPr>
              <a:t>g </a:t>
            </a:r>
            <a:r>
              <a:rPr sz="2400" spc="-15" dirty="0">
                <a:latin typeface="Arial"/>
                <a:cs typeface="Arial"/>
              </a:rPr>
              <a:t>and </a:t>
            </a:r>
            <a:r>
              <a:rPr sz="2400" dirty="0">
                <a:latin typeface="Symbol"/>
                <a:cs typeface="Symbol"/>
              </a:rPr>
              <a:t></a:t>
            </a:r>
            <a:r>
              <a:rPr sz="2400" dirty="0">
                <a:latin typeface="Times New Roman"/>
                <a:cs typeface="Times New Roman"/>
              </a:rPr>
              <a:t> </a:t>
            </a:r>
            <a:r>
              <a:rPr sz="2400" spc="-5" dirty="0">
                <a:latin typeface="Arial"/>
                <a:cs typeface="Arial"/>
              </a:rPr>
              <a:t>is </a:t>
            </a:r>
            <a:r>
              <a:rPr sz="2400" dirty="0">
                <a:latin typeface="Arial"/>
                <a:cs typeface="Arial"/>
              </a:rPr>
              <a:t>natural </a:t>
            </a:r>
            <a:r>
              <a:rPr sz="2400" spc="-5" dirty="0">
                <a:latin typeface="Arial"/>
                <a:cs typeface="Arial"/>
              </a:rPr>
              <a:t>lifetime of </a:t>
            </a:r>
            <a:r>
              <a:rPr sz="2400" dirty="0">
                <a:latin typeface="Arial"/>
                <a:cs typeface="Arial"/>
              </a:rPr>
              <a:t>atoms </a:t>
            </a:r>
            <a:r>
              <a:rPr sz="2400" spc="-5" dirty="0">
                <a:latin typeface="Arial"/>
                <a:cs typeface="Arial"/>
              </a:rPr>
              <a:t>in upper level, </a:t>
            </a:r>
            <a:r>
              <a:rPr sz="2400" dirty="0">
                <a:latin typeface="Arial"/>
                <a:cs typeface="Arial"/>
              </a:rPr>
              <a:t>rate </a:t>
            </a:r>
            <a:r>
              <a:rPr sz="2400" spc="-5" dirty="0">
                <a:latin typeface="Arial"/>
                <a:cs typeface="Arial"/>
              </a:rPr>
              <a:t>equation </a:t>
            </a:r>
            <a:r>
              <a:rPr sz="2400" dirty="0">
                <a:latin typeface="Arial"/>
                <a:cs typeface="Arial"/>
              </a:rPr>
              <a:t>for two  </a:t>
            </a:r>
            <a:r>
              <a:rPr sz="2400" spc="-5" dirty="0">
                <a:latin typeface="Arial"/>
                <a:cs typeface="Arial"/>
              </a:rPr>
              <a:t>levels:</a:t>
            </a:r>
            <a:endParaRPr sz="2400">
              <a:latin typeface="Arial"/>
              <a:cs typeface="Arial"/>
            </a:endParaRPr>
          </a:p>
        </p:txBody>
      </p:sp>
      <p:sp>
        <p:nvSpPr>
          <p:cNvPr id="18" name="object 18"/>
          <p:cNvSpPr txBox="1"/>
          <p:nvPr/>
        </p:nvSpPr>
        <p:spPr>
          <a:xfrm>
            <a:off x="240284" y="4881245"/>
            <a:ext cx="9559925" cy="1519555"/>
          </a:xfrm>
          <a:prstGeom prst="rect">
            <a:avLst/>
          </a:prstGeom>
        </p:spPr>
        <p:txBody>
          <a:bodyPr vert="horz" wrap="square" lIns="0" tIns="12700" rIns="0" bIns="0" rtlCol="0">
            <a:spAutoFit/>
          </a:bodyPr>
          <a:lstStyle/>
          <a:p>
            <a:pPr marL="393700" indent="-343535">
              <a:lnSpc>
                <a:spcPts val="2860"/>
              </a:lnSpc>
              <a:spcBef>
                <a:spcPts val="100"/>
              </a:spcBef>
              <a:buChar char="•"/>
              <a:tabLst>
                <a:tab pos="393700" algn="l"/>
                <a:tab pos="394335" algn="l"/>
              </a:tabLst>
            </a:pPr>
            <a:r>
              <a:rPr sz="2400" dirty="0">
                <a:latin typeface="Arial"/>
                <a:cs typeface="Arial"/>
              </a:rPr>
              <a:t>In</a:t>
            </a:r>
            <a:r>
              <a:rPr sz="2400" spc="160" dirty="0">
                <a:latin typeface="Arial"/>
                <a:cs typeface="Arial"/>
              </a:rPr>
              <a:t> </a:t>
            </a:r>
            <a:r>
              <a:rPr sz="2400" spc="-5" dirty="0">
                <a:latin typeface="Arial"/>
                <a:cs typeface="Arial"/>
              </a:rPr>
              <a:t>order</a:t>
            </a:r>
            <a:r>
              <a:rPr sz="2400" spc="155" dirty="0">
                <a:latin typeface="Arial"/>
                <a:cs typeface="Arial"/>
              </a:rPr>
              <a:t> </a:t>
            </a:r>
            <a:r>
              <a:rPr sz="2400" dirty="0">
                <a:latin typeface="Arial"/>
                <a:cs typeface="Arial"/>
              </a:rPr>
              <a:t>that</a:t>
            </a:r>
            <a:r>
              <a:rPr sz="2400" spc="170" dirty="0">
                <a:latin typeface="Arial"/>
                <a:cs typeface="Arial"/>
              </a:rPr>
              <a:t> </a:t>
            </a:r>
            <a:r>
              <a:rPr sz="2400" spc="-5" dirty="0">
                <a:latin typeface="Arial"/>
                <a:cs typeface="Arial"/>
              </a:rPr>
              <a:t>a</a:t>
            </a:r>
            <a:r>
              <a:rPr sz="2400" spc="165" dirty="0">
                <a:latin typeface="Arial"/>
                <a:cs typeface="Arial"/>
              </a:rPr>
              <a:t> </a:t>
            </a:r>
            <a:r>
              <a:rPr sz="2400" spc="-5" dirty="0">
                <a:latin typeface="Arial"/>
                <a:cs typeface="Arial"/>
              </a:rPr>
              <a:t>population</a:t>
            </a:r>
            <a:r>
              <a:rPr sz="2400" spc="165" dirty="0">
                <a:latin typeface="Arial"/>
                <a:cs typeface="Arial"/>
              </a:rPr>
              <a:t> </a:t>
            </a:r>
            <a:r>
              <a:rPr sz="2400" spc="-5" dirty="0">
                <a:latin typeface="Arial"/>
                <a:cs typeface="Arial"/>
              </a:rPr>
              <a:t>inversion</a:t>
            </a:r>
            <a:r>
              <a:rPr sz="2400" spc="165" dirty="0">
                <a:latin typeface="Arial"/>
                <a:cs typeface="Arial"/>
              </a:rPr>
              <a:t> </a:t>
            </a:r>
            <a:r>
              <a:rPr sz="2400" dirty="0">
                <a:latin typeface="Arial"/>
                <a:cs typeface="Arial"/>
              </a:rPr>
              <a:t>may</a:t>
            </a:r>
            <a:r>
              <a:rPr sz="2400" spc="175" dirty="0">
                <a:latin typeface="Arial"/>
                <a:cs typeface="Arial"/>
              </a:rPr>
              <a:t> </a:t>
            </a:r>
            <a:r>
              <a:rPr sz="2400" spc="-5" dirty="0">
                <a:latin typeface="Arial"/>
                <a:cs typeface="Arial"/>
              </a:rPr>
              <a:t>take</a:t>
            </a:r>
            <a:r>
              <a:rPr sz="2400" spc="160" dirty="0">
                <a:latin typeface="Arial"/>
                <a:cs typeface="Arial"/>
              </a:rPr>
              <a:t> </a:t>
            </a:r>
            <a:r>
              <a:rPr sz="2400" spc="-5" dirty="0">
                <a:latin typeface="Arial"/>
                <a:cs typeface="Arial"/>
              </a:rPr>
              <a:t>place,</a:t>
            </a:r>
            <a:r>
              <a:rPr sz="2400" spc="170" dirty="0">
                <a:latin typeface="Arial"/>
                <a:cs typeface="Arial"/>
              </a:rPr>
              <a:t> </a:t>
            </a:r>
            <a:r>
              <a:rPr sz="2400" spc="-5" dirty="0">
                <a:latin typeface="Arial"/>
                <a:cs typeface="Arial"/>
              </a:rPr>
              <a:t>we</a:t>
            </a:r>
            <a:r>
              <a:rPr sz="2400" spc="160" dirty="0">
                <a:latin typeface="Arial"/>
                <a:cs typeface="Arial"/>
              </a:rPr>
              <a:t> </a:t>
            </a:r>
            <a:r>
              <a:rPr sz="2400" dirty="0">
                <a:latin typeface="Arial"/>
                <a:cs typeface="Arial"/>
              </a:rPr>
              <a:t>must</a:t>
            </a:r>
            <a:r>
              <a:rPr sz="2400" spc="165" dirty="0">
                <a:latin typeface="Arial"/>
                <a:cs typeface="Arial"/>
              </a:rPr>
              <a:t> </a:t>
            </a:r>
            <a:r>
              <a:rPr sz="2400" spc="-5" dirty="0">
                <a:latin typeface="Arial"/>
                <a:cs typeface="Arial"/>
              </a:rPr>
              <a:t>have</a:t>
            </a:r>
            <a:endParaRPr sz="2400" dirty="0">
              <a:latin typeface="Arial"/>
              <a:cs typeface="Arial"/>
            </a:endParaRPr>
          </a:p>
          <a:p>
            <a:pPr marL="393700">
              <a:lnSpc>
                <a:spcPts val="2860"/>
              </a:lnSpc>
            </a:pPr>
            <a:r>
              <a:rPr sz="2400" spc="-440" dirty="0">
                <a:latin typeface="UKIJ Tughra"/>
                <a:cs typeface="UKIJ Tughra"/>
              </a:rPr>
              <a:t>𝑁</a:t>
            </a:r>
            <a:r>
              <a:rPr sz="2625" spc="-660" baseline="-15873" dirty="0">
                <a:latin typeface="UKIJ Tughra"/>
                <a:cs typeface="UKIJ Tughra"/>
              </a:rPr>
              <a:t>𝑢</a:t>
            </a:r>
            <a:r>
              <a:rPr sz="2625" spc="540" baseline="-15873" dirty="0">
                <a:latin typeface="UKIJ Tughra"/>
                <a:cs typeface="UKIJ Tughra"/>
              </a:rPr>
              <a:t> </a:t>
            </a:r>
            <a:r>
              <a:rPr sz="2400" spc="-260" dirty="0">
                <a:latin typeface="UKIJ Tughra"/>
                <a:cs typeface="UKIJ Tughra"/>
              </a:rPr>
              <a:t>&gt;</a:t>
            </a:r>
            <a:r>
              <a:rPr sz="2400" spc="70" dirty="0">
                <a:latin typeface="UKIJ Tughra"/>
                <a:cs typeface="UKIJ Tughra"/>
              </a:rPr>
              <a:t> </a:t>
            </a:r>
            <a:r>
              <a:rPr sz="2400" spc="-275" dirty="0">
                <a:latin typeface="UKIJ Tughra"/>
                <a:cs typeface="UKIJ Tughra"/>
              </a:rPr>
              <a:t>𝑁</a:t>
            </a:r>
            <a:r>
              <a:rPr sz="2625" spc="-412" baseline="-15873" dirty="0">
                <a:latin typeface="UKIJ Tughra"/>
                <a:cs typeface="UKIJ Tughra"/>
              </a:rPr>
              <a:t>𝑔</a:t>
            </a:r>
            <a:r>
              <a:rPr sz="2400" spc="-275" dirty="0">
                <a:latin typeface="Arial"/>
                <a:cs typeface="Arial"/>
              </a:rPr>
              <a:t>.</a:t>
            </a:r>
            <a:endParaRPr sz="2400" dirty="0">
              <a:latin typeface="Arial"/>
              <a:cs typeface="Arial"/>
            </a:endParaRPr>
          </a:p>
          <a:p>
            <a:pPr>
              <a:lnSpc>
                <a:spcPct val="100000"/>
              </a:lnSpc>
              <a:spcBef>
                <a:spcPts val="50"/>
              </a:spcBef>
            </a:pPr>
            <a:endParaRPr sz="2700" dirty="0">
              <a:latin typeface="Arial"/>
              <a:cs typeface="Arial"/>
            </a:endParaRPr>
          </a:p>
          <a:p>
            <a:pPr marL="393700" indent="-343535">
              <a:lnSpc>
                <a:spcPct val="100000"/>
              </a:lnSpc>
              <a:buChar char="•"/>
              <a:tabLst>
                <a:tab pos="393700" algn="l"/>
                <a:tab pos="394335" algn="l"/>
              </a:tabLst>
            </a:pPr>
            <a:r>
              <a:rPr sz="2400" spc="-5" dirty="0">
                <a:solidFill>
                  <a:srgbClr val="FF0000"/>
                </a:solidFill>
                <a:latin typeface="Arial"/>
                <a:cs typeface="Arial"/>
              </a:rPr>
              <a:t>Thus population inversion is not possible in a </a:t>
            </a:r>
            <a:r>
              <a:rPr sz="2400" dirty="0">
                <a:solidFill>
                  <a:srgbClr val="FF0000"/>
                </a:solidFill>
                <a:latin typeface="Arial"/>
                <a:cs typeface="Arial"/>
              </a:rPr>
              <a:t>two </a:t>
            </a:r>
            <a:r>
              <a:rPr sz="2400" spc="-5" dirty="0">
                <a:solidFill>
                  <a:srgbClr val="FF0000"/>
                </a:solidFill>
                <a:latin typeface="Arial"/>
                <a:cs typeface="Arial"/>
              </a:rPr>
              <a:t>level</a:t>
            </a:r>
            <a:r>
              <a:rPr sz="2400" spc="160" dirty="0">
                <a:solidFill>
                  <a:srgbClr val="FF0000"/>
                </a:solidFill>
                <a:latin typeface="Arial"/>
                <a:cs typeface="Arial"/>
              </a:rPr>
              <a:t> </a:t>
            </a:r>
            <a:r>
              <a:rPr sz="2400" dirty="0">
                <a:solidFill>
                  <a:srgbClr val="FF0000"/>
                </a:solidFill>
                <a:latin typeface="Arial"/>
                <a:cs typeface="Arial"/>
              </a:rPr>
              <a:t>system</a:t>
            </a:r>
            <a:endParaRPr sz="2400" dirty="0">
              <a:latin typeface="Arial"/>
              <a:cs typeface="Arial"/>
            </a:endParaRPr>
          </a:p>
        </p:txBody>
      </p:sp>
      <p:pic>
        <p:nvPicPr>
          <p:cNvPr id="20" name="Picture 19">
            <a:extLst>
              <a:ext uri="{FF2B5EF4-FFF2-40B4-BE49-F238E27FC236}">
                <a16:creationId xmlns:a16="http://schemas.microsoft.com/office/drawing/2014/main" id="{3C43F099-8FC3-4256-AEB3-8044E280234C}"/>
              </a:ext>
            </a:extLst>
          </p:cNvPr>
          <p:cNvPicPr>
            <a:picLocks noChangeAspect="1"/>
          </p:cNvPicPr>
          <p:nvPr/>
        </p:nvPicPr>
        <p:blipFill>
          <a:blip r:embed="rId2"/>
          <a:stretch>
            <a:fillRect/>
          </a:stretch>
        </p:blipFill>
        <p:spPr>
          <a:xfrm>
            <a:off x="733424" y="2334916"/>
            <a:ext cx="8919592" cy="238948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8225" y="282016"/>
            <a:ext cx="305117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Three Level</a:t>
            </a:r>
            <a:r>
              <a:rPr sz="2800" b="1" spc="-15"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Laser</a:t>
            </a:r>
            <a:endParaRPr sz="2800" b="1" dirty="0">
              <a:latin typeface="Arial" panose="020B0604020202020204" pitchFamily="34" charset="0"/>
              <a:cs typeface="Arial" panose="020B0604020202020204" pitchFamily="34" charset="0"/>
            </a:endParaRPr>
          </a:p>
        </p:txBody>
      </p:sp>
      <p:sp>
        <p:nvSpPr>
          <p:cNvPr id="3" name="object 3"/>
          <p:cNvSpPr txBox="1"/>
          <p:nvPr/>
        </p:nvSpPr>
        <p:spPr>
          <a:xfrm>
            <a:off x="278384" y="1246123"/>
            <a:ext cx="9473565" cy="1854835"/>
          </a:xfrm>
          <a:prstGeom prst="rect">
            <a:avLst/>
          </a:prstGeom>
        </p:spPr>
        <p:txBody>
          <a:bodyPr vert="horz" wrap="square" lIns="0" tIns="12700" rIns="0" bIns="0" rtlCol="0">
            <a:spAutoFit/>
          </a:bodyPr>
          <a:lstStyle/>
          <a:p>
            <a:pPr marL="355600" marR="6985" indent="-343535" algn="just">
              <a:lnSpc>
                <a:spcPct val="100000"/>
              </a:lnSpc>
              <a:spcBef>
                <a:spcPts val="100"/>
              </a:spcBef>
              <a:buChar char="•"/>
              <a:tabLst>
                <a:tab pos="356235" algn="l"/>
              </a:tabLst>
            </a:pPr>
            <a:r>
              <a:rPr sz="2400" spc="-5" dirty="0">
                <a:latin typeface="Arial"/>
                <a:cs typeface="Arial"/>
              </a:rPr>
              <a:t>For optical frequencies, population </a:t>
            </a:r>
            <a:r>
              <a:rPr sz="2400" dirty="0">
                <a:latin typeface="Arial"/>
                <a:cs typeface="Arial"/>
              </a:rPr>
              <a:t>inversion </a:t>
            </a:r>
            <a:r>
              <a:rPr sz="2400" spc="-5" dirty="0">
                <a:latin typeface="Arial"/>
                <a:cs typeface="Arial"/>
              </a:rPr>
              <a:t>cannot be achieved </a:t>
            </a:r>
            <a:r>
              <a:rPr sz="2400" dirty="0">
                <a:latin typeface="Arial"/>
                <a:cs typeface="Arial"/>
              </a:rPr>
              <a:t>in  </a:t>
            </a:r>
            <a:r>
              <a:rPr sz="2400" spc="-5" dirty="0">
                <a:latin typeface="Arial"/>
                <a:cs typeface="Arial"/>
              </a:rPr>
              <a:t>a </a:t>
            </a:r>
            <a:r>
              <a:rPr sz="2400" dirty="0">
                <a:latin typeface="Arial"/>
                <a:cs typeface="Arial"/>
              </a:rPr>
              <a:t>two </a:t>
            </a:r>
            <a:r>
              <a:rPr sz="2400" spc="-5" dirty="0">
                <a:latin typeface="Arial"/>
                <a:cs typeface="Arial"/>
              </a:rPr>
              <a:t>level</a:t>
            </a:r>
            <a:r>
              <a:rPr sz="2400" spc="10" dirty="0">
                <a:latin typeface="Arial"/>
                <a:cs typeface="Arial"/>
              </a:rPr>
              <a:t> </a:t>
            </a:r>
            <a:r>
              <a:rPr sz="2400" dirty="0">
                <a:latin typeface="Arial"/>
                <a:cs typeface="Arial"/>
              </a:rPr>
              <a:t>system</a:t>
            </a:r>
            <a:endParaRPr sz="2400">
              <a:latin typeface="Arial"/>
              <a:cs typeface="Arial"/>
            </a:endParaRPr>
          </a:p>
          <a:p>
            <a:pPr marL="355600" marR="5080" indent="-343535" algn="just">
              <a:lnSpc>
                <a:spcPct val="100000"/>
              </a:lnSpc>
              <a:buChar char="•"/>
              <a:tabLst>
                <a:tab pos="356235" algn="l"/>
              </a:tabLst>
            </a:pPr>
            <a:r>
              <a:rPr sz="2400" dirty="0">
                <a:latin typeface="Arial"/>
                <a:cs typeface="Arial"/>
              </a:rPr>
              <a:t>In </a:t>
            </a:r>
            <a:r>
              <a:rPr sz="2400" spc="-5" dirty="0">
                <a:latin typeface="Arial"/>
                <a:cs typeface="Arial"/>
              </a:rPr>
              <a:t>1956 </a:t>
            </a:r>
            <a:r>
              <a:rPr sz="2400" dirty="0">
                <a:latin typeface="Arial"/>
                <a:cs typeface="Arial"/>
              </a:rPr>
              <a:t>Bloembergen </a:t>
            </a:r>
            <a:r>
              <a:rPr sz="2400" spc="-5" dirty="0">
                <a:latin typeface="Arial"/>
                <a:cs typeface="Arial"/>
              </a:rPr>
              <a:t>proposed </a:t>
            </a:r>
            <a:r>
              <a:rPr sz="2400" dirty="0">
                <a:latin typeface="Arial"/>
                <a:cs typeface="Arial"/>
              </a:rPr>
              <a:t>a mechanism </a:t>
            </a:r>
            <a:r>
              <a:rPr sz="2400" spc="-5" dirty="0">
                <a:latin typeface="Arial"/>
                <a:cs typeface="Arial"/>
              </a:rPr>
              <a:t>in which </a:t>
            </a:r>
            <a:r>
              <a:rPr sz="2400" dirty="0">
                <a:latin typeface="Arial"/>
                <a:cs typeface="Arial"/>
              </a:rPr>
              <a:t>atoms are  </a:t>
            </a:r>
            <a:r>
              <a:rPr sz="2400" spc="-5" dirty="0">
                <a:latin typeface="Arial"/>
                <a:cs typeface="Arial"/>
              </a:rPr>
              <a:t>pumped </a:t>
            </a:r>
            <a:r>
              <a:rPr sz="2400" dirty="0">
                <a:latin typeface="Arial"/>
                <a:cs typeface="Arial"/>
              </a:rPr>
              <a:t>into </a:t>
            </a:r>
            <a:r>
              <a:rPr sz="2400" spc="-5" dirty="0">
                <a:latin typeface="Arial"/>
                <a:cs typeface="Arial"/>
              </a:rPr>
              <a:t>an excited </a:t>
            </a:r>
            <a:r>
              <a:rPr sz="2400" dirty="0">
                <a:latin typeface="Arial"/>
                <a:cs typeface="Arial"/>
              </a:rPr>
              <a:t>state </a:t>
            </a:r>
            <a:r>
              <a:rPr sz="2400" i="1" dirty="0">
                <a:latin typeface="Times New Roman"/>
                <a:cs typeface="Times New Roman"/>
              </a:rPr>
              <a:t>u </a:t>
            </a:r>
            <a:r>
              <a:rPr sz="2400" spc="-5" dirty="0">
                <a:latin typeface="Arial"/>
                <a:cs typeface="Arial"/>
              </a:rPr>
              <a:t>by an external </a:t>
            </a:r>
            <a:r>
              <a:rPr sz="2400" dirty="0">
                <a:latin typeface="Arial"/>
                <a:cs typeface="Arial"/>
              </a:rPr>
              <a:t>source </a:t>
            </a:r>
            <a:r>
              <a:rPr sz="2400" spc="-5" dirty="0">
                <a:latin typeface="Arial"/>
                <a:cs typeface="Arial"/>
              </a:rPr>
              <a:t>of energy  (such as by an electric pulse or by optical</a:t>
            </a:r>
            <a:r>
              <a:rPr sz="2400" spc="95" dirty="0">
                <a:latin typeface="Arial"/>
                <a:cs typeface="Arial"/>
              </a:rPr>
              <a:t> </a:t>
            </a:r>
            <a:r>
              <a:rPr sz="2400" spc="-5" dirty="0">
                <a:latin typeface="Arial"/>
                <a:cs typeface="Arial"/>
              </a:rPr>
              <a:t>illumination)</a:t>
            </a:r>
            <a:endParaRPr sz="2400">
              <a:latin typeface="Arial"/>
              <a:cs typeface="Arial"/>
            </a:endParaRPr>
          </a:p>
        </p:txBody>
      </p:sp>
      <p:sp>
        <p:nvSpPr>
          <p:cNvPr id="4" name="object 4"/>
          <p:cNvSpPr/>
          <p:nvPr/>
        </p:nvSpPr>
        <p:spPr>
          <a:xfrm>
            <a:off x="1946148" y="3543132"/>
            <a:ext cx="5555165" cy="286376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309880"/>
            <a:ext cx="305117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Three Level</a:t>
            </a:r>
            <a:r>
              <a:rPr sz="2800" b="1" spc="-15"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Laser</a:t>
            </a:r>
            <a:endParaRPr sz="2800" b="1" dirty="0">
              <a:latin typeface="Arial" panose="020B0604020202020204" pitchFamily="34" charset="0"/>
              <a:cs typeface="Arial" panose="020B0604020202020204" pitchFamily="34" charset="0"/>
            </a:endParaRPr>
          </a:p>
        </p:txBody>
      </p:sp>
      <p:sp>
        <p:nvSpPr>
          <p:cNvPr id="3" name="object 3"/>
          <p:cNvSpPr txBox="1"/>
          <p:nvPr/>
        </p:nvSpPr>
        <p:spPr>
          <a:xfrm>
            <a:off x="278384" y="1243076"/>
            <a:ext cx="9471660" cy="2955290"/>
          </a:xfrm>
          <a:prstGeom prst="rect">
            <a:avLst/>
          </a:prstGeom>
        </p:spPr>
        <p:txBody>
          <a:bodyPr vert="horz" wrap="square" lIns="0" tIns="9525" rIns="0" bIns="0" rtlCol="0">
            <a:spAutoFit/>
          </a:bodyPr>
          <a:lstStyle/>
          <a:p>
            <a:pPr marL="355600" marR="5715" indent="-343535" algn="just">
              <a:lnSpc>
                <a:spcPct val="100800"/>
              </a:lnSpc>
              <a:spcBef>
                <a:spcPts val="75"/>
              </a:spcBef>
              <a:buChar char="•"/>
              <a:tabLst>
                <a:tab pos="356235" algn="l"/>
              </a:tabLst>
            </a:pPr>
            <a:r>
              <a:rPr sz="2400" spc="-5" dirty="0">
                <a:latin typeface="Arial"/>
                <a:cs typeface="Arial"/>
              </a:rPr>
              <a:t>The system, in addition </a:t>
            </a:r>
            <a:r>
              <a:rPr sz="2400" dirty="0">
                <a:latin typeface="Arial"/>
                <a:cs typeface="Arial"/>
              </a:rPr>
              <a:t>to </a:t>
            </a:r>
            <a:r>
              <a:rPr sz="2400" spc="-5" dirty="0">
                <a:latin typeface="Arial"/>
                <a:cs typeface="Arial"/>
              </a:rPr>
              <a:t>state </a:t>
            </a:r>
            <a:r>
              <a:rPr sz="2400" i="1" dirty="0">
                <a:latin typeface="Times New Roman"/>
                <a:cs typeface="Times New Roman"/>
              </a:rPr>
              <a:t>u</a:t>
            </a:r>
            <a:r>
              <a:rPr sz="2400" dirty="0">
                <a:latin typeface="Arial"/>
                <a:cs typeface="Arial"/>
              </a:rPr>
              <a:t>, </a:t>
            </a:r>
            <a:r>
              <a:rPr sz="2400" spc="-5" dirty="0">
                <a:latin typeface="Arial"/>
                <a:cs typeface="Arial"/>
              </a:rPr>
              <a:t>has an excited </a:t>
            </a:r>
            <a:r>
              <a:rPr sz="2400" dirty="0">
                <a:latin typeface="Arial"/>
                <a:cs typeface="Arial"/>
              </a:rPr>
              <a:t>state </a:t>
            </a:r>
            <a:r>
              <a:rPr sz="2400" i="1" spc="-5" dirty="0">
                <a:latin typeface="Times New Roman"/>
                <a:cs typeface="Times New Roman"/>
              </a:rPr>
              <a:t>m </a:t>
            </a:r>
            <a:r>
              <a:rPr sz="2400" spc="-5" dirty="0">
                <a:latin typeface="Arial"/>
                <a:cs typeface="Arial"/>
              </a:rPr>
              <a:t>which is a </a:t>
            </a:r>
            <a:r>
              <a:rPr sz="2400" spc="-5" dirty="0">
                <a:solidFill>
                  <a:srgbClr val="FF0000"/>
                </a:solidFill>
                <a:latin typeface="Arial"/>
                <a:cs typeface="Arial"/>
              </a:rPr>
              <a:t> metastable </a:t>
            </a:r>
            <a:r>
              <a:rPr sz="2400" dirty="0">
                <a:solidFill>
                  <a:srgbClr val="FF0000"/>
                </a:solidFill>
                <a:latin typeface="Arial"/>
                <a:cs typeface="Arial"/>
              </a:rPr>
              <a:t>state</a:t>
            </a:r>
            <a:r>
              <a:rPr sz="2400" dirty="0">
                <a:latin typeface="Arial"/>
                <a:cs typeface="Arial"/>
              </a:rPr>
              <a:t>, </a:t>
            </a:r>
            <a:r>
              <a:rPr sz="2400" spc="-5" dirty="0">
                <a:latin typeface="Arial"/>
                <a:cs typeface="Arial"/>
              </a:rPr>
              <a:t>i.e. a </a:t>
            </a:r>
            <a:r>
              <a:rPr sz="2400" dirty="0">
                <a:latin typeface="Arial"/>
                <a:cs typeface="Arial"/>
              </a:rPr>
              <a:t>state </a:t>
            </a:r>
            <a:r>
              <a:rPr sz="2400" spc="-5" dirty="0">
                <a:latin typeface="Arial"/>
                <a:cs typeface="Arial"/>
              </a:rPr>
              <a:t>in which </a:t>
            </a:r>
            <a:r>
              <a:rPr sz="2400" dirty="0">
                <a:latin typeface="Arial"/>
                <a:cs typeface="Arial"/>
              </a:rPr>
              <a:t>atom </a:t>
            </a:r>
            <a:r>
              <a:rPr sz="2400" spc="-5" dirty="0">
                <a:latin typeface="Arial"/>
                <a:cs typeface="Arial"/>
              </a:rPr>
              <a:t>has a </a:t>
            </a:r>
            <a:r>
              <a:rPr sz="2400" spc="-5" dirty="0">
                <a:solidFill>
                  <a:srgbClr val="FF0000"/>
                </a:solidFill>
                <a:latin typeface="Arial"/>
                <a:cs typeface="Arial"/>
              </a:rPr>
              <a:t>longer life</a:t>
            </a:r>
            <a:r>
              <a:rPr sz="2400" spc="75" dirty="0">
                <a:solidFill>
                  <a:srgbClr val="FF0000"/>
                </a:solidFill>
                <a:latin typeface="Arial"/>
                <a:cs typeface="Arial"/>
              </a:rPr>
              <a:t> </a:t>
            </a:r>
            <a:r>
              <a:rPr sz="2400" spc="-5" dirty="0">
                <a:solidFill>
                  <a:srgbClr val="FF0000"/>
                </a:solidFill>
                <a:latin typeface="Arial"/>
                <a:cs typeface="Arial"/>
              </a:rPr>
              <a:t>time</a:t>
            </a:r>
            <a:endParaRPr sz="2400">
              <a:latin typeface="Arial"/>
              <a:cs typeface="Arial"/>
            </a:endParaRPr>
          </a:p>
          <a:p>
            <a:pPr marL="355600" indent="-343535" algn="just">
              <a:lnSpc>
                <a:spcPts val="2855"/>
              </a:lnSpc>
              <a:buChar char="•"/>
              <a:tabLst>
                <a:tab pos="356235" algn="l"/>
              </a:tabLst>
            </a:pPr>
            <a:r>
              <a:rPr sz="2400" dirty="0">
                <a:latin typeface="Arial"/>
                <a:cs typeface="Arial"/>
              </a:rPr>
              <a:t>Atoms </a:t>
            </a:r>
            <a:r>
              <a:rPr sz="2400" i="1" dirty="0">
                <a:latin typeface="Times New Roman"/>
                <a:cs typeface="Times New Roman"/>
              </a:rPr>
              <a:t>u </a:t>
            </a:r>
            <a:r>
              <a:rPr sz="2400" spc="-5" dirty="0">
                <a:latin typeface="Arial"/>
                <a:cs typeface="Arial"/>
              </a:rPr>
              <a:t>decays spontaneously </a:t>
            </a:r>
            <a:r>
              <a:rPr sz="2400" dirty="0">
                <a:latin typeface="Arial"/>
                <a:cs typeface="Arial"/>
              </a:rPr>
              <a:t>to metastable state</a:t>
            </a:r>
            <a:r>
              <a:rPr sz="2400" spc="60" dirty="0">
                <a:latin typeface="Arial"/>
                <a:cs typeface="Arial"/>
              </a:rPr>
              <a:t> </a:t>
            </a:r>
            <a:r>
              <a:rPr sz="2400" i="1" dirty="0">
                <a:latin typeface="Times New Roman"/>
                <a:cs typeface="Times New Roman"/>
              </a:rPr>
              <a:t>m</a:t>
            </a:r>
            <a:endParaRPr sz="2400">
              <a:latin typeface="Times New Roman"/>
              <a:cs typeface="Times New Roman"/>
            </a:endParaRPr>
          </a:p>
          <a:p>
            <a:pPr marL="355600" marR="5080" indent="-343535" algn="just">
              <a:lnSpc>
                <a:spcPct val="100000"/>
              </a:lnSpc>
              <a:buChar char="•"/>
              <a:tabLst>
                <a:tab pos="356235" algn="l"/>
              </a:tabLst>
            </a:pPr>
            <a:r>
              <a:rPr sz="2400" spc="-5" dirty="0">
                <a:latin typeface="Arial"/>
                <a:cs typeface="Arial"/>
              </a:rPr>
              <a:t>Life time </a:t>
            </a:r>
            <a:r>
              <a:rPr sz="2400" dirty="0">
                <a:latin typeface="Arial"/>
                <a:cs typeface="Arial"/>
              </a:rPr>
              <a:t>in level </a:t>
            </a:r>
            <a:r>
              <a:rPr sz="2400" i="1" spc="-5" dirty="0">
                <a:latin typeface="Times New Roman"/>
                <a:cs typeface="Times New Roman"/>
              </a:rPr>
              <a:t>m </a:t>
            </a:r>
            <a:r>
              <a:rPr sz="2400" dirty="0">
                <a:latin typeface="Arial"/>
                <a:cs typeface="Arial"/>
              </a:rPr>
              <a:t>is </a:t>
            </a:r>
            <a:r>
              <a:rPr sz="2400" spc="-5" dirty="0">
                <a:latin typeface="Arial"/>
                <a:cs typeface="Arial"/>
              </a:rPr>
              <a:t>such </a:t>
            </a:r>
            <a:r>
              <a:rPr sz="2400" dirty="0">
                <a:latin typeface="Arial"/>
                <a:cs typeface="Arial"/>
              </a:rPr>
              <a:t>that rate </a:t>
            </a:r>
            <a:r>
              <a:rPr sz="2400" spc="-5" dirty="0">
                <a:latin typeface="Arial"/>
                <a:cs typeface="Arial"/>
              </a:rPr>
              <a:t>of spontaneous decay </a:t>
            </a:r>
            <a:r>
              <a:rPr sz="2400" dirty="0">
                <a:latin typeface="Arial"/>
                <a:cs typeface="Arial"/>
              </a:rPr>
              <a:t>from  </a:t>
            </a:r>
            <a:r>
              <a:rPr sz="2400" spc="-5" dirty="0">
                <a:latin typeface="Arial"/>
                <a:cs typeface="Arial"/>
              </a:rPr>
              <a:t>level </a:t>
            </a:r>
            <a:r>
              <a:rPr sz="2400" i="1" spc="-5" dirty="0">
                <a:latin typeface="Times New Roman"/>
                <a:cs typeface="Times New Roman"/>
              </a:rPr>
              <a:t>m </a:t>
            </a:r>
            <a:r>
              <a:rPr sz="2400" dirty="0">
                <a:latin typeface="Arial"/>
                <a:cs typeface="Arial"/>
              </a:rPr>
              <a:t>to </a:t>
            </a:r>
            <a:r>
              <a:rPr sz="2400" spc="-5" dirty="0">
                <a:latin typeface="Arial"/>
                <a:cs typeface="Arial"/>
              </a:rPr>
              <a:t>ground level </a:t>
            </a:r>
            <a:r>
              <a:rPr sz="2400" i="1" dirty="0">
                <a:latin typeface="Times New Roman"/>
                <a:cs typeface="Times New Roman"/>
              </a:rPr>
              <a:t>g </a:t>
            </a:r>
            <a:r>
              <a:rPr sz="2400" spc="-5" dirty="0">
                <a:latin typeface="Arial"/>
                <a:cs typeface="Arial"/>
              </a:rPr>
              <a:t>is </a:t>
            </a:r>
            <a:r>
              <a:rPr sz="2400" dirty="0">
                <a:latin typeface="Arial"/>
                <a:cs typeface="Arial"/>
              </a:rPr>
              <a:t>slower </a:t>
            </a:r>
            <a:r>
              <a:rPr sz="2400" spc="-5" dirty="0">
                <a:latin typeface="Arial"/>
                <a:cs typeface="Arial"/>
              </a:rPr>
              <a:t>than </a:t>
            </a:r>
            <a:r>
              <a:rPr sz="2400" dirty="0">
                <a:latin typeface="Arial"/>
                <a:cs typeface="Arial"/>
              </a:rPr>
              <a:t>rate </a:t>
            </a:r>
            <a:r>
              <a:rPr sz="2400" spc="-5" dirty="0">
                <a:latin typeface="Arial"/>
                <a:cs typeface="Arial"/>
              </a:rPr>
              <a:t>at which </a:t>
            </a:r>
            <a:r>
              <a:rPr sz="2400" dirty="0">
                <a:latin typeface="Arial"/>
                <a:cs typeface="Arial"/>
              </a:rPr>
              <a:t>atoms </a:t>
            </a:r>
            <a:r>
              <a:rPr sz="2400" spc="-5" dirty="0">
                <a:latin typeface="Arial"/>
                <a:cs typeface="Arial"/>
              </a:rPr>
              <a:t>decay  </a:t>
            </a:r>
            <a:r>
              <a:rPr sz="2400" dirty="0">
                <a:latin typeface="Arial"/>
                <a:cs typeface="Arial"/>
              </a:rPr>
              <a:t>from </a:t>
            </a:r>
            <a:r>
              <a:rPr sz="2400" i="1" dirty="0">
                <a:latin typeface="Times New Roman"/>
                <a:cs typeface="Times New Roman"/>
              </a:rPr>
              <a:t>u </a:t>
            </a:r>
            <a:r>
              <a:rPr sz="2400" dirty="0">
                <a:latin typeface="Arial"/>
                <a:cs typeface="Arial"/>
              </a:rPr>
              <a:t>to</a:t>
            </a:r>
            <a:r>
              <a:rPr sz="2400" spc="-30" dirty="0">
                <a:latin typeface="Arial"/>
                <a:cs typeface="Arial"/>
              </a:rPr>
              <a:t> </a:t>
            </a:r>
            <a:r>
              <a:rPr sz="2400" i="1" spc="-5" dirty="0">
                <a:latin typeface="Times New Roman"/>
                <a:cs typeface="Times New Roman"/>
              </a:rPr>
              <a:t>m</a:t>
            </a:r>
            <a:r>
              <a:rPr sz="2400" spc="-5" dirty="0">
                <a:latin typeface="Arial"/>
                <a:cs typeface="Arial"/>
              </a:rPr>
              <a:t>.</a:t>
            </a:r>
            <a:endParaRPr sz="2400">
              <a:latin typeface="Arial"/>
              <a:cs typeface="Arial"/>
            </a:endParaRPr>
          </a:p>
          <a:p>
            <a:pPr marL="355600" indent="-343535" algn="just">
              <a:lnSpc>
                <a:spcPct val="100000"/>
              </a:lnSpc>
              <a:spcBef>
                <a:spcPts val="25"/>
              </a:spcBef>
              <a:buChar char="•"/>
              <a:tabLst>
                <a:tab pos="356235" algn="l"/>
              </a:tabLst>
            </a:pPr>
            <a:r>
              <a:rPr sz="2400" spc="-5" dirty="0">
                <a:latin typeface="Arial"/>
                <a:cs typeface="Arial"/>
              </a:rPr>
              <a:t>This </a:t>
            </a:r>
            <a:r>
              <a:rPr sz="2400" dirty="0">
                <a:latin typeface="Arial"/>
                <a:cs typeface="Arial"/>
              </a:rPr>
              <a:t>results </a:t>
            </a:r>
            <a:r>
              <a:rPr sz="2400" spc="-5" dirty="0">
                <a:latin typeface="Arial"/>
                <a:cs typeface="Arial"/>
              </a:rPr>
              <a:t>in </a:t>
            </a:r>
            <a:r>
              <a:rPr sz="2400" dirty="0">
                <a:latin typeface="Arial"/>
                <a:cs typeface="Arial"/>
              </a:rPr>
              <a:t>a </a:t>
            </a:r>
            <a:r>
              <a:rPr sz="2400" spc="-5" dirty="0">
                <a:latin typeface="Arial"/>
                <a:cs typeface="Arial"/>
              </a:rPr>
              <a:t>population </a:t>
            </a:r>
            <a:r>
              <a:rPr sz="2400" dirty="0">
                <a:latin typeface="Arial"/>
                <a:cs typeface="Arial"/>
              </a:rPr>
              <a:t>inversion between metastable </a:t>
            </a:r>
            <a:r>
              <a:rPr sz="2400" spc="-5" dirty="0">
                <a:latin typeface="Arial"/>
                <a:cs typeface="Arial"/>
              </a:rPr>
              <a:t>level</a:t>
            </a:r>
            <a:r>
              <a:rPr sz="2400" spc="385" dirty="0">
                <a:latin typeface="Arial"/>
                <a:cs typeface="Arial"/>
              </a:rPr>
              <a:t> </a:t>
            </a:r>
            <a:r>
              <a:rPr sz="2400" dirty="0">
                <a:latin typeface="Arial"/>
                <a:cs typeface="Arial"/>
              </a:rPr>
              <a:t>and</a:t>
            </a:r>
            <a:endParaRPr sz="2400">
              <a:latin typeface="Arial"/>
              <a:cs typeface="Arial"/>
            </a:endParaRPr>
          </a:p>
          <a:p>
            <a:pPr marL="355600" algn="just">
              <a:lnSpc>
                <a:spcPct val="100000"/>
              </a:lnSpc>
              <a:spcBef>
                <a:spcPts val="5"/>
              </a:spcBef>
            </a:pPr>
            <a:r>
              <a:rPr sz="2400" spc="-5" dirty="0">
                <a:latin typeface="Arial"/>
                <a:cs typeface="Arial"/>
              </a:rPr>
              <a:t>ground</a:t>
            </a:r>
            <a:r>
              <a:rPr sz="2400" dirty="0">
                <a:latin typeface="Arial"/>
                <a:cs typeface="Arial"/>
              </a:rPr>
              <a:t> state</a:t>
            </a:r>
            <a:endParaRPr sz="2400">
              <a:latin typeface="Arial"/>
              <a:cs typeface="Arial"/>
            </a:endParaRPr>
          </a:p>
        </p:txBody>
      </p:sp>
      <p:sp>
        <p:nvSpPr>
          <p:cNvPr id="4" name="object 4"/>
          <p:cNvSpPr/>
          <p:nvPr/>
        </p:nvSpPr>
        <p:spPr>
          <a:xfrm>
            <a:off x="2898648" y="4279697"/>
            <a:ext cx="3304032" cy="244997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3425" y="386080"/>
            <a:ext cx="305117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Three Level</a:t>
            </a:r>
            <a:r>
              <a:rPr sz="2800" b="1" spc="-15"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Laser</a:t>
            </a:r>
            <a:endParaRPr sz="2800" b="1" dirty="0">
              <a:latin typeface="Arial" panose="020B0604020202020204" pitchFamily="34" charset="0"/>
              <a:cs typeface="Arial" panose="020B0604020202020204" pitchFamily="34" charset="0"/>
            </a:endParaRPr>
          </a:p>
        </p:txBody>
      </p:sp>
      <p:sp>
        <p:nvSpPr>
          <p:cNvPr id="3" name="object 3"/>
          <p:cNvSpPr txBox="1"/>
          <p:nvPr/>
        </p:nvSpPr>
        <p:spPr>
          <a:xfrm>
            <a:off x="278384" y="1246123"/>
            <a:ext cx="9471660" cy="2220595"/>
          </a:xfrm>
          <a:prstGeom prst="rect">
            <a:avLst/>
          </a:prstGeom>
        </p:spPr>
        <p:txBody>
          <a:bodyPr vert="horz" wrap="square" lIns="0" tIns="12700" rIns="0" bIns="0" rtlCol="0">
            <a:spAutoFit/>
          </a:bodyPr>
          <a:lstStyle/>
          <a:p>
            <a:pPr marL="355600" marR="6350" indent="-343535" algn="just">
              <a:lnSpc>
                <a:spcPct val="100000"/>
              </a:lnSpc>
              <a:spcBef>
                <a:spcPts val="100"/>
              </a:spcBef>
              <a:buChar char="•"/>
              <a:tabLst>
                <a:tab pos="356235" algn="l"/>
              </a:tabLst>
            </a:pPr>
            <a:r>
              <a:rPr sz="2400" dirty="0">
                <a:latin typeface="Arial"/>
                <a:cs typeface="Arial"/>
              </a:rPr>
              <a:t>Emitted </a:t>
            </a:r>
            <a:r>
              <a:rPr sz="2400" spc="-5" dirty="0">
                <a:latin typeface="Arial"/>
                <a:cs typeface="Arial"/>
              </a:rPr>
              <a:t>photons are confined </a:t>
            </a:r>
            <a:r>
              <a:rPr sz="2400" dirty="0">
                <a:latin typeface="Arial"/>
                <a:cs typeface="Arial"/>
              </a:rPr>
              <a:t>to </a:t>
            </a:r>
            <a:r>
              <a:rPr sz="2400" spc="-5" dirty="0">
                <a:latin typeface="Arial"/>
                <a:cs typeface="Arial"/>
              </a:rPr>
              <a:t>a laser </a:t>
            </a:r>
            <a:r>
              <a:rPr sz="2400" dirty="0">
                <a:latin typeface="Arial"/>
                <a:cs typeface="Arial"/>
              </a:rPr>
              <a:t>cavity to </a:t>
            </a:r>
            <a:r>
              <a:rPr sz="2400" spc="-5" dirty="0">
                <a:latin typeface="Arial"/>
                <a:cs typeface="Arial"/>
              </a:rPr>
              <a:t>stimulate </a:t>
            </a:r>
            <a:r>
              <a:rPr sz="2400" dirty="0">
                <a:latin typeface="Arial"/>
                <a:cs typeface="Arial"/>
              </a:rPr>
              <a:t>further  </a:t>
            </a:r>
            <a:r>
              <a:rPr sz="2400" spc="-5" dirty="0">
                <a:latin typeface="Arial"/>
                <a:cs typeface="Arial"/>
              </a:rPr>
              <a:t>emission </a:t>
            </a:r>
            <a:r>
              <a:rPr sz="2400" dirty="0">
                <a:latin typeface="Arial"/>
                <a:cs typeface="Arial"/>
              </a:rPr>
              <a:t>from </a:t>
            </a:r>
            <a:r>
              <a:rPr sz="2400" spc="-5" dirty="0">
                <a:latin typeface="Arial"/>
                <a:cs typeface="Arial"/>
              </a:rPr>
              <a:t>excited</a:t>
            </a:r>
            <a:r>
              <a:rPr sz="2400" spc="25" dirty="0">
                <a:latin typeface="Arial"/>
                <a:cs typeface="Arial"/>
              </a:rPr>
              <a:t> </a:t>
            </a:r>
            <a:r>
              <a:rPr sz="2400" dirty="0">
                <a:latin typeface="Arial"/>
                <a:cs typeface="Arial"/>
              </a:rPr>
              <a:t>atoms</a:t>
            </a:r>
            <a:endParaRPr sz="2400">
              <a:latin typeface="Arial"/>
              <a:cs typeface="Arial"/>
            </a:endParaRPr>
          </a:p>
          <a:p>
            <a:pPr marL="355600" indent="-343535" algn="just">
              <a:lnSpc>
                <a:spcPct val="100000"/>
              </a:lnSpc>
              <a:buChar char="•"/>
              <a:tabLst>
                <a:tab pos="356235" algn="l"/>
              </a:tabLst>
            </a:pPr>
            <a:r>
              <a:rPr sz="2400" spc="-5" dirty="0">
                <a:latin typeface="Arial"/>
                <a:cs typeface="Arial"/>
              </a:rPr>
              <a:t>Ruby laser works on principle of </a:t>
            </a:r>
            <a:r>
              <a:rPr sz="2400" dirty="0">
                <a:latin typeface="Arial"/>
                <a:cs typeface="Arial"/>
              </a:rPr>
              <a:t>a three </a:t>
            </a:r>
            <a:r>
              <a:rPr sz="2400" spc="-5" dirty="0">
                <a:latin typeface="Arial"/>
                <a:cs typeface="Arial"/>
              </a:rPr>
              <a:t>level</a:t>
            </a:r>
            <a:r>
              <a:rPr sz="2400" spc="90" dirty="0">
                <a:latin typeface="Arial"/>
                <a:cs typeface="Arial"/>
              </a:rPr>
              <a:t> </a:t>
            </a:r>
            <a:r>
              <a:rPr sz="2400" dirty="0">
                <a:latin typeface="Arial"/>
                <a:cs typeface="Arial"/>
              </a:rPr>
              <a:t>system</a:t>
            </a:r>
            <a:endParaRPr sz="2400">
              <a:latin typeface="Arial"/>
              <a:cs typeface="Arial"/>
            </a:endParaRPr>
          </a:p>
          <a:p>
            <a:pPr marL="355600" marR="5080" indent="-343535" algn="just">
              <a:lnSpc>
                <a:spcPct val="100000"/>
              </a:lnSpc>
              <a:buChar char="•"/>
              <a:tabLst>
                <a:tab pos="356235" algn="l"/>
              </a:tabLst>
            </a:pPr>
            <a:r>
              <a:rPr sz="2400" dirty="0">
                <a:latin typeface="Arial"/>
                <a:cs typeface="Arial"/>
              </a:rPr>
              <a:t>pumping </a:t>
            </a:r>
            <a:r>
              <a:rPr sz="2400" spc="-5" dirty="0">
                <a:latin typeface="Arial"/>
                <a:cs typeface="Arial"/>
              </a:rPr>
              <a:t>power </a:t>
            </a:r>
            <a:r>
              <a:rPr sz="2400" dirty="0">
                <a:latin typeface="Arial"/>
                <a:cs typeface="Arial"/>
              </a:rPr>
              <a:t>required for </a:t>
            </a:r>
            <a:r>
              <a:rPr sz="2400" spc="-5" dirty="0">
                <a:latin typeface="Arial"/>
                <a:cs typeface="Arial"/>
              </a:rPr>
              <a:t>such a system is </a:t>
            </a:r>
            <a:r>
              <a:rPr sz="2400" dirty="0">
                <a:latin typeface="Arial"/>
                <a:cs typeface="Arial"/>
              </a:rPr>
              <a:t>very </a:t>
            </a:r>
            <a:r>
              <a:rPr sz="2400" spc="-5" dirty="0">
                <a:latin typeface="Arial"/>
                <a:cs typeface="Arial"/>
              </a:rPr>
              <a:t>high because  more than half of ground state atoms have </a:t>
            </a:r>
            <a:r>
              <a:rPr sz="2400" dirty="0">
                <a:latin typeface="Arial"/>
                <a:cs typeface="Arial"/>
              </a:rPr>
              <a:t>to </a:t>
            </a:r>
            <a:r>
              <a:rPr sz="2400" spc="-5" dirty="0">
                <a:latin typeface="Arial"/>
                <a:cs typeface="Arial"/>
              </a:rPr>
              <a:t>be pumped </a:t>
            </a:r>
            <a:r>
              <a:rPr sz="2400" dirty="0">
                <a:latin typeface="Arial"/>
                <a:cs typeface="Arial"/>
              </a:rPr>
              <a:t>into  </a:t>
            </a:r>
            <a:r>
              <a:rPr sz="2400" spc="-5" dirty="0">
                <a:latin typeface="Arial"/>
                <a:cs typeface="Arial"/>
              </a:rPr>
              <a:t>upper level </a:t>
            </a:r>
            <a:r>
              <a:rPr sz="2400" dirty="0">
                <a:latin typeface="Arial"/>
                <a:cs typeface="Arial"/>
              </a:rPr>
              <a:t>to </a:t>
            </a:r>
            <a:r>
              <a:rPr sz="2400" spc="-5" dirty="0">
                <a:latin typeface="Arial"/>
                <a:cs typeface="Arial"/>
              </a:rPr>
              <a:t>achieve population</a:t>
            </a:r>
            <a:r>
              <a:rPr sz="2400" spc="85" dirty="0">
                <a:latin typeface="Arial"/>
                <a:cs typeface="Arial"/>
              </a:rPr>
              <a:t> </a:t>
            </a:r>
            <a:r>
              <a:rPr sz="2400" spc="-5" dirty="0">
                <a:latin typeface="Arial"/>
                <a:cs typeface="Arial"/>
              </a:rPr>
              <a:t>inversion</a:t>
            </a:r>
            <a:endParaRPr sz="2400">
              <a:latin typeface="Arial"/>
              <a:cs typeface="Arial"/>
            </a:endParaRPr>
          </a:p>
        </p:txBody>
      </p:sp>
      <p:sp>
        <p:nvSpPr>
          <p:cNvPr id="4" name="object 4"/>
          <p:cNvSpPr/>
          <p:nvPr/>
        </p:nvSpPr>
        <p:spPr>
          <a:xfrm>
            <a:off x="2706623" y="3889247"/>
            <a:ext cx="3582924" cy="264458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5825" y="386080"/>
            <a:ext cx="305117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Three Level</a:t>
            </a:r>
            <a:r>
              <a:rPr sz="2800" b="1" spc="-15"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Laser</a:t>
            </a:r>
            <a:endParaRPr sz="2800" b="1">
              <a:latin typeface="Arial" panose="020B0604020202020204" pitchFamily="34" charset="0"/>
              <a:cs typeface="Arial" panose="020B0604020202020204" pitchFamily="34" charset="0"/>
            </a:endParaRPr>
          </a:p>
        </p:txBody>
      </p:sp>
      <p:sp>
        <p:nvSpPr>
          <p:cNvPr id="3" name="object 3"/>
          <p:cNvSpPr txBox="1"/>
          <p:nvPr/>
        </p:nvSpPr>
        <p:spPr>
          <a:xfrm>
            <a:off x="133908" y="1066800"/>
            <a:ext cx="9391092" cy="4852867"/>
          </a:xfrm>
          <a:prstGeom prst="rect">
            <a:avLst/>
          </a:prstGeom>
        </p:spPr>
        <p:txBody>
          <a:bodyPr vert="horz" wrap="square" lIns="0" tIns="9525" rIns="0" bIns="0" rtlCol="0">
            <a:spAutoFit/>
          </a:bodyPr>
          <a:lstStyle/>
          <a:p>
            <a:pPr marL="431800" marR="95250" indent="-343535">
              <a:lnSpc>
                <a:spcPct val="100800"/>
              </a:lnSpc>
              <a:spcBef>
                <a:spcPts val="75"/>
              </a:spcBef>
              <a:buChar char="•"/>
              <a:tabLst>
                <a:tab pos="431800" algn="l"/>
                <a:tab pos="432434" algn="l"/>
              </a:tabLst>
            </a:pPr>
            <a:r>
              <a:rPr sz="2400" spc="-5" dirty="0">
                <a:latin typeface="Arial"/>
                <a:cs typeface="Arial"/>
              </a:rPr>
              <a:t>As </a:t>
            </a:r>
            <a:r>
              <a:rPr sz="2400" i="1" spc="-5" dirty="0">
                <a:latin typeface="Times New Roman"/>
                <a:cs typeface="Times New Roman"/>
              </a:rPr>
              <a:t>N</a:t>
            </a:r>
            <a:r>
              <a:rPr sz="2400" i="1" spc="-7" baseline="-20833" dirty="0">
                <a:latin typeface="Times New Roman"/>
                <a:cs typeface="Times New Roman"/>
              </a:rPr>
              <a:t>m </a:t>
            </a:r>
            <a:r>
              <a:rPr sz="2400" spc="-75" dirty="0">
                <a:latin typeface="UKIJ Tughra"/>
                <a:cs typeface="UKIJ Tughra"/>
              </a:rPr>
              <a:t>≅ </a:t>
            </a:r>
            <a:r>
              <a:rPr sz="2400" i="1" spc="-5" dirty="0">
                <a:latin typeface="Times New Roman"/>
                <a:cs typeface="Times New Roman"/>
              </a:rPr>
              <a:t>N</a:t>
            </a:r>
            <a:r>
              <a:rPr sz="2400" i="1" spc="-7" baseline="-20833" dirty="0">
                <a:latin typeface="Times New Roman"/>
                <a:cs typeface="Times New Roman"/>
              </a:rPr>
              <a:t>g </a:t>
            </a:r>
            <a:r>
              <a:rPr sz="2400" i="1" dirty="0">
                <a:latin typeface="Times New Roman"/>
                <a:cs typeface="Times New Roman"/>
              </a:rPr>
              <a:t>= N/2 </a:t>
            </a:r>
            <a:r>
              <a:rPr sz="2400" spc="-5" dirty="0">
                <a:latin typeface="Arial"/>
                <a:cs typeface="Arial"/>
              </a:rPr>
              <a:t>and </a:t>
            </a:r>
            <a:r>
              <a:rPr sz="2400" i="1" spc="-5" dirty="0">
                <a:latin typeface="Times New Roman"/>
                <a:cs typeface="Times New Roman"/>
              </a:rPr>
              <a:t>N</a:t>
            </a:r>
            <a:r>
              <a:rPr sz="2400" i="1" spc="-7" baseline="-20833" dirty="0">
                <a:latin typeface="Times New Roman"/>
                <a:cs typeface="Times New Roman"/>
              </a:rPr>
              <a:t>m </a:t>
            </a:r>
            <a:r>
              <a:rPr sz="2400" spc="-75" dirty="0">
                <a:latin typeface="UKIJ Tughra"/>
                <a:cs typeface="UKIJ Tughra"/>
              </a:rPr>
              <a:t>− </a:t>
            </a:r>
            <a:r>
              <a:rPr sz="2400" i="1" spc="-5" dirty="0">
                <a:latin typeface="Times New Roman"/>
                <a:cs typeface="Times New Roman"/>
              </a:rPr>
              <a:t>N</a:t>
            </a:r>
            <a:r>
              <a:rPr sz="2400" i="1" spc="-7" baseline="-20833" dirty="0">
                <a:latin typeface="Times New Roman"/>
                <a:cs typeface="Times New Roman"/>
              </a:rPr>
              <a:t>g </a:t>
            </a:r>
            <a:r>
              <a:rPr sz="2400" i="1" dirty="0">
                <a:latin typeface="Times New Roman"/>
                <a:cs typeface="Times New Roman"/>
              </a:rPr>
              <a:t>&lt;&lt; </a:t>
            </a:r>
            <a:r>
              <a:rPr sz="2400" i="1" spc="-5" dirty="0">
                <a:latin typeface="Times New Roman"/>
                <a:cs typeface="Times New Roman"/>
              </a:rPr>
              <a:t>N</a:t>
            </a:r>
            <a:r>
              <a:rPr sz="2400" spc="-5" dirty="0">
                <a:latin typeface="Arial"/>
                <a:cs typeface="Arial"/>
              </a:rPr>
              <a:t>, once </a:t>
            </a:r>
            <a:r>
              <a:rPr sz="2400" dirty="0">
                <a:latin typeface="Arial"/>
                <a:cs typeface="Arial"/>
              </a:rPr>
              <a:t>the population </a:t>
            </a:r>
            <a:r>
              <a:rPr sz="2400" spc="-5" dirty="0">
                <a:latin typeface="Arial"/>
                <a:cs typeface="Arial"/>
              </a:rPr>
              <a:t>inversion  is achieved, power required </a:t>
            </a:r>
            <a:r>
              <a:rPr sz="2400" dirty="0">
                <a:latin typeface="Arial"/>
                <a:cs typeface="Arial"/>
              </a:rPr>
              <a:t>to </a:t>
            </a:r>
            <a:r>
              <a:rPr sz="2400" spc="-5" dirty="0">
                <a:latin typeface="Arial"/>
                <a:cs typeface="Arial"/>
              </a:rPr>
              <a:t>maintain it is</a:t>
            </a:r>
            <a:r>
              <a:rPr sz="2400" spc="105" dirty="0">
                <a:latin typeface="Arial"/>
                <a:cs typeface="Arial"/>
              </a:rPr>
              <a:t> </a:t>
            </a:r>
            <a:r>
              <a:rPr sz="2400" spc="-5" dirty="0">
                <a:latin typeface="Arial"/>
                <a:cs typeface="Arial"/>
              </a:rPr>
              <a:t>small</a:t>
            </a:r>
            <a:endParaRPr lang="en-US" sz="2400" spc="-5" dirty="0">
              <a:latin typeface="Arial"/>
              <a:cs typeface="Arial"/>
            </a:endParaRPr>
          </a:p>
          <a:p>
            <a:pPr marL="431800" marR="95250" indent="-343535">
              <a:lnSpc>
                <a:spcPct val="100800"/>
              </a:lnSpc>
              <a:spcBef>
                <a:spcPts val="75"/>
              </a:spcBef>
              <a:buChar char="•"/>
              <a:tabLst>
                <a:tab pos="431800" algn="l"/>
                <a:tab pos="432434" algn="l"/>
              </a:tabLst>
            </a:pPr>
            <a:endParaRPr sz="2400" dirty="0">
              <a:latin typeface="Arial"/>
              <a:cs typeface="Arial"/>
            </a:endParaRPr>
          </a:p>
          <a:p>
            <a:pPr marL="431800" marR="95250" indent="-343535">
              <a:lnSpc>
                <a:spcPts val="2890"/>
              </a:lnSpc>
              <a:spcBef>
                <a:spcPts val="80"/>
              </a:spcBef>
              <a:buFont typeface="Arial"/>
              <a:buChar char="•"/>
              <a:tabLst>
                <a:tab pos="431800" algn="l"/>
                <a:tab pos="432434" algn="l"/>
              </a:tabLst>
            </a:pPr>
            <a:r>
              <a:rPr sz="2400" i="1" dirty="0">
                <a:latin typeface="Times New Roman"/>
                <a:cs typeface="Times New Roman"/>
              </a:rPr>
              <a:t>u </a:t>
            </a:r>
            <a:r>
              <a:rPr sz="2500" i="1" spc="-100" dirty="0">
                <a:latin typeface="Symbol"/>
                <a:cs typeface="Symbol"/>
              </a:rPr>
              <a:t></a:t>
            </a:r>
            <a:r>
              <a:rPr sz="2500" i="1" spc="-100" dirty="0">
                <a:latin typeface="Times New Roman"/>
                <a:cs typeface="Times New Roman"/>
              </a:rPr>
              <a:t> </a:t>
            </a:r>
            <a:r>
              <a:rPr sz="2400" i="1" spc="-5" dirty="0">
                <a:latin typeface="Times New Roman"/>
                <a:cs typeface="Times New Roman"/>
              </a:rPr>
              <a:t>m </a:t>
            </a:r>
            <a:r>
              <a:rPr sz="2400" spc="-5" dirty="0">
                <a:latin typeface="Arial"/>
                <a:cs typeface="Arial"/>
              </a:rPr>
              <a:t>transition is </a:t>
            </a:r>
            <a:r>
              <a:rPr sz="2400" dirty="0">
                <a:latin typeface="Arial"/>
                <a:cs typeface="Arial"/>
              </a:rPr>
              <a:t>generally </a:t>
            </a:r>
            <a:r>
              <a:rPr sz="2400" spc="-5" dirty="0">
                <a:latin typeface="Arial"/>
                <a:cs typeface="Arial"/>
              </a:rPr>
              <a:t>radiation </a:t>
            </a:r>
            <a:r>
              <a:rPr sz="2400" dirty="0">
                <a:latin typeface="Arial"/>
                <a:cs typeface="Arial"/>
              </a:rPr>
              <a:t>less, </a:t>
            </a:r>
            <a:r>
              <a:rPr sz="2400" spc="-5" dirty="0">
                <a:latin typeface="Arial"/>
                <a:cs typeface="Arial"/>
              </a:rPr>
              <a:t>the energy being </a:t>
            </a:r>
            <a:r>
              <a:rPr sz="2400" dirty="0">
                <a:latin typeface="Arial"/>
                <a:cs typeface="Arial"/>
              </a:rPr>
              <a:t>given  </a:t>
            </a:r>
            <a:r>
              <a:rPr sz="2400" spc="-5" dirty="0">
                <a:latin typeface="Arial"/>
                <a:cs typeface="Arial"/>
              </a:rPr>
              <a:t>away </a:t>
            </a:r>
            <a:r>
              <a:rPr sz="2400" dirty="0">
                <a:latin typeface="Arial"/>
                <a:cs typeface="Arial"/>
              </a:rPr>
              <a:t>to</a:t>
            </a:r>
            <a:r>
              <a:rPr sz="2400" spc="5" dirty="0">
                <a:latin typeface="Arial"/>
                <a:cs typeface="Arial"/>
              </a:rPr>
              <a:t> </a:t>
            </a:r>
            <a:r>
              <a:rPr sz="2400" spc="-5" dirty="0">
                <a:latin typeface="Arial"/>
                <a:cs typeface="Arial"/>
              </a:rPr>
              <a:t>lattice</a:t>
            </a:r>
            <a:endParaRPr lang="en-US" sz="2400" spc="-5" dirty="0">
              <a:latin typeface="Arial"/>
              <a:cs typeface="Arial"/>
            </a:endParaRPr>
          </a:p>
          <a:p>
            <a:pPr marL="431800" marR="95250" indent="-343535">
              <a:lnSpc>
                <a:spcPts val="2890"/>
              </a:lnSpc>
              <a:spcBef>
                <a:spcPts val="80"/>
              </a:spcBef>
              <a:buFont typeface="Arial"/>
              <a:buChar char="•"/>
              <a:tabLst>
                <a:tab pos="431800" algn="l"/>
                <a:tab pos="432434" algn="l"/>
              </a:tabLst>
            </a:pPr>
            <a:endParaRPr sz="2400" dirty="0">
              <a:latin typeface="Arial"/>
              <a:cs typeface="Arial"/>
            </a:endParaRPr>
          </a:p>
          <a:p>
            <a:pPr marL="431800" indent="-343535">
              <a:lnSpc>
                <a:spcPts val="2760"/>
              </a:lnSpc>
              <a:buChar char="•"/>
              <a:tabLst>
                <a:tab pos="431800" algn="l"/>
                <a:tab pos="432434" algn="l"/>
                <a:tab pos="928369" algn="l"/>
                <a:tab pos="1765300" algn="l"/>
                <a:tab pos="2499995" algn="l"/>
                <a:tab pos="3134360" algn="l"/>
                <a:tab pos="3528695" algn="l"/>
                <a:tab pos="4501515" algn="l"/>
                <a:tab pos="5083810" algn="l"/>
                <a:tab pos="5480050" algn="l"/>
                <a:tab pos="5960110" algn="l"/>
                <a:tab pos="6932295" algn="l"/>
                <a:tab pos="7328534" algn="l"/>
                <a:tab pos="7894320" algn="l"/>
                <a:tab pos="8663940" algn="l"/>
                <a:tab pos="9110345" algn="l"/>
              </a:tabLst>
            </a:pPr>
            <a:r>
              <a:rPr sz="2400" spc="-5" dirty="0">
                <a:latin typeface="Arial"/>
                <a:cs typeface="Arial"/>
              </a:rPr>
              <a:t>As	more	than	half	of	</a:t>
            </a:r>
            <a:r>
              <a:rPr sz="2400" dirty="0">
                <a:latin typeface="Arial"/>
                <a:cs typeface="Arial"/>
              </a:rPr>
              <a:t>atoms	</a:t>
            </a:r>
            <a:r>
              <a:rPr sz="2400" spc="-5" dirty="0">
                <a:latin typeface="Arial"/>
                <a:cs typeface="Arial"/>
              </a:rPr>
              <a:t>are	</a:t>
            </a:r>
            <a:r>
              <a:rPr sz="2400" dirty="0">
                <a:latin typeface="Arial"/>
                <a:cs typeface="Arial"/>
              </a:rPr>
              <a:t>to	</a:t>
            </a:r>
            <a:r>
              <a:rPr sz="2400" spc="-5" dirty="0">
                <a:latin typeface="Arial"/>
                <a:cs typeface="Arial"/>
              </a:rPr>
              <a:t>be	</a:t>
            </a:r>
            <a:r>
              <a:rPr sz="2400" dirty="0">
                <a:latin typeface="Arial"/>
                <a:cs typeface="Arial"/>
              </a:rPr>
              <a:t>raised	to	the	</a:t>
            </a:r>
            <a:r>
              <a:rPr sz="2400" spc="-5" dirty="0">
                <a:latin typeface="Arial"/>
                <a:cs typeface="Arial"/>
              </a:rPr>
              <a:t>level	</a:t>
            </a:r>
            <a:r>
              <a:rPr sz="2400" i="1" spc="-5" dirty="0">
                <a:latin typeface="Times New Roman"/>
                <a:cs typeface="Times New Roman"/>
              </a:rPr>
              <a:t>m</a:t>
            </a:r>
            <a:r>
              <a:rPr sz="2400" spc="-5" dirty="0">
                <a:latin typeface="Arial"/>
                <a:cs typeface="Arial"/>
              </a:rPr>
              <a:t>,	</a:t>
            </a:r>
            <a:r>
              <a:rPr sz="2400" dirty="0">
                <a:latin typeface="Arial"/>
                <a:cs typeface="Arial"/>
              </a:rPr>
              <a:t>the</a:t>
            </a:r>
            <a:r>
              <a:rPr lang="en-US" sz="2400" dirty="0">
                <a:latin typeface="Arial"/>
                <a:cs typeface="Arial"/>
              </a:rPr>
              <a:t> </a:t>
            </a:r>
            <a:r>
              <a:rPr sz="2400" spc="-5" dirty="0">
                <a:latin typeface="Arial"/>
                <a:cs typeface="Arial"/>
              </a:rPr>
              <a:t>probability </a:t>
            </a:r>
            <a:r>
              <a:rPr sz="2400" dirty="0">
                <a:latin typeface="Arial"/>
                <a:cs typeface="Arial"/>
              </a:rPr>
              <a:t>of </a:t>
            </a:r>
            <a:r>
              <a:rPr sz="2400" spc="-5" dirty="0">
                <a:latin typeface="Arial"/>
                <a:cs typeface="Arial"/>
              </a:rPr>
              <a:t>spontaneous emission is also much</a:t>
            </a:r>
            <a:r>
              <a:rPr sz="2400" spc="125" dirty="0">
                <a:latin typeface="Arial"/>
                <a:cs typeface="Arial"/>
              </a:rPr>
              <a:t> </a:t>
            </a:r>
            <a:r>
              <a:rPr sz="2400" spc="-5" dirty="0">
                <a:latin typeface="Arial"/>
                <a:cs typeface="Arial"/>
              </a:rPr>
              <a:t>higher</a:t>
            </a:r>
            <a:endParaRPr lang="en-US" sz="2400" spc="-5" dirty="0">
              <a:latin typeface="Arial"/>
              <a:cs typeface="Arial"/>
            </a:endParaRPr>
          </a:p>
          <a:p>
            <a:pPr marL="431800" indent="-343535">
              <a:lnSpc>
                <a:spcPts val="2760"/>
              </a:lnSpc>
              <a:buChar char="•"/>
              <a:tabLst>
                <a:tab pos="431800" algn="l"/>
                <a:tab pos="432434" algn="l"/>
                <a:tab pos="928369" algn="l"/>
                <a:tab pos="1765300" algn="l"/>
                <a:tab pos="2499995" algn="l"/>
                <a:tab pos="3134360" algn="l"/>
                <a:tab pos="3528695" algn="l"/>
                <a:tab pos="4501515" algn="l"/>
                <a:tab pos="5083810" algn="l"/>
                <a:tab pos="5480050" algn="l"/>
                <a:tab pos="5960110" algn="l"/>
                <a:tab pos="6932295" algn="l"/>
                <a:tab pos="7328534" algn="l"/>
                <a:tab pos="7894320" algn="l"/>
                <a:tab pos="8663940" algn="l"/>
                <a:tab pos="9110345" algn="l"/>
              </a:tabLst>
            </a:pPr>
            <a:endParaRPr sz="2400" dirty="0">
              <a:latin typeface="Arial"/>
              <a:cs typeface="Arial"/>
            </a:endParaRPr>
          </a:p>
          <a:p>
            <a:pPr marL="431800" marR="93980" indent="-343535">
              <a:lnSpc>
                <a:spcPct val="100000"/>
              </a:lnSpc>
              <a:buChar char="•"/>
              <a:tabLst>
                <a:tab pos="431800" algn="l"/>
                <a:tab pos="432434" algn="l"/>
                <a:tab pos="1344930" algn="l"/>
                <a:tab pos="2733040" algn="l"/>
                <a:tab pos="3782060" algn="l"/>
                <a:tab pos="4542790" algn="l"/>
                <a:tab pos="6182995" algn="l"/>
                <a:tab pos="6995159" algn="l"/>
                <a:tab pos="7400290" algn="l"/>
                <a:tab pos="8415655" algn="l"/>
              </a:tabLst>
            </a:pPr>
            <a:r>
              <a:rPr sz="2400" spc="-5" dirty="0">
                <a:latin typeface="Arial"/>
                <a:cs typeface="Arial"/>
              </a:rPr>
              <a:t>Las</a:t>
            </a:r>
            <a:r>
              <a:rPr sz="2400" spc="-15" dirty="0">
                <a:latin typeface="Arial"/>
                <a:cs typeface="Arial"/>
              </a:rPr>
              <a:t>e</a:t>
            </a:r>
            <a:r>
              <a:rPr sz="2400" dirty="0">
                <a:latin typeface="Arial"/>
                <a:cs typeface="Arial"/>
              </a:rPr>
              <a:t>r	t</a:t>
            </a:r>
            <a:r>
              <a:rPr sz="2400" spc="5" dirty="0">
                <a:latin typeface="Arial"/>
                <a:cs typeface="Arial"/>
              </a:rPr>
              <a:t>r</a:t>
            </a:r>
            <a:r>
              <a:rPr sz="2400" spc="-5" dirty="0">
                <a:latin typeface="Arial"/>
                <a:cs typeface="Arial"/>
              </a:rPr>
              <a:t>ans</a:t>
            </a:r>
            <a:r>
              <a:rPr sz="2400" spc="-15" dirty="0">
                <a:latin typeface="Arial"/>
                <a:cs typeface="Arial"/>
              </a:rPr>
              <a:t>i</a:t>
            </a:r>
            <a:r>
              <a:rPr sz="2400" spc="-5" dirty="0">
                <a:latin typeface="Arial"/>
                <a:cs typeface="Arial"/>
              </a:rPr>
              <a:t>ti</a:t>
            </a:r>
            <a:r>
              <a:rPr sz="2400" dirty="0">
                <a:latin typeface="Arial"/>
                <a:cs typeface="Arial"/>
              </a:rPr>
              <a:t>o</a:t>
            </a:r>
            <a:r>
              <a:rPr sz="2400" spc="-5" dirty="0">
                <a:latin typeface="Arial"/>
                <a:cs typeface="Arial"/>
              </a:rPr>
              <a:t>n</a:t>
            </a:r>
            <a:r>
              <a:rPr sz="2400" dirty="0">
                <a:latin typeface="Arial"/>
                <a:cs typeface="Arial"/>
              </a:rPr>
              <a:t>	</a:t>
            </a:r>
            <a:r>
              <a:rPr sz="2400" spc="-5" dirty="0">
                <a:latin typeface="Arial"/>
                <a:cs typeface="Arial"/>
              </a:rPr>
              <a:t>occu</a:t>
            </a:r>
            <a:r>
              <a:rPr sz="2400" dirty="0">
                <a:latin typeface="Arial"/>
                <a:cs typeface="Arial"/>
              </a:rPr>
              <a:t>rs	f</a:t>
            </a:r>
            <a:r>
              <a:rPr sz="2400" spc="10" dirty="0">
                <a:latin typeface="Arial"/>
                <a:cs typeface="Arial"/>
              </a:rPr>
              <a:t>r</a:t>
            </a:r>
            <a:r>
              <a:rPr sz="2400" spc="-5" dirty="0">
                <a:latin typeface="Arial"/>
                <a:cs typeface="Arial"/>
              </a:rPr>
              <a:t>om</a:t>
            </a:r>
            <a:r>
              <a:rPr sz="2400" dirty="0">
                <a:latin typeface="Arial"/>
                <a:cs typeface="Arial"/>
              </a:rPr>
              <a:t>	</a:t>
            </a:r>
            <a:r>
              <a:rPr sz="2400" spc="-10" dirty="0">
                <a:latin typeface="Arial"/>
                <a:cs typeface="Arial"/>
              </a:rPr>
              <a:t>m</a:t>
            </a:r>
            <a:r>
              <a:rPr sz="2400" spc="-5" dirty="0">
                <a:latin typeface="Arial"/>
                <a:cs typeface="Arial"/>
              </a:rPr>
              <a:t>etastable</a:t>
            </a:r>
            <a:r>
              <a:rPr sz="2400" dirty="0">
                <a:latin typeface="Arial"/>
                <a:cs typeface="Arial"/>
              </a:rPr>
              <a:t>	</a:t>
            </a:r>
            <a:r>
              <a:rPr sz="2400" spc="5" dirty="0">
                <a:latin typeface="Arial"/>
                <a:cs typeface="Arial"/>
              </a:rPr>
              <a:t>s</a:t>
            </a:r>
            <a:r>
              <a:rPr sz="2400" dirty="0">
                <a:latin typeface="Arial"/>
                <a:cs typeface="Arial"/>
              </a:rPr>
              <a:t>tat</a:t>
            </a:r>
            <a:r>
              <a:rPr sz="2400" spc="-5" dirty="0">
                <a:latin typeface="Arial"/>
                <a:cs typeface="Arial"/>
              </a:rPr>
              <a:t>e</a:t>
            </a:r>
            <a:r>
              <a:rPr sz="2400" dirty="0">
                <a:latin typeface="Arial"/>
                <a:cs typeface="Arial"/>
              </a:rPr>
              <a:t>	to	</a:t>
            </a:r>
            <a:r>
              <a:rPr sz="2400" spc="-5" dirty="0">
                <a:latin typeface="Arial"/>
                <a:cs typeface="Arial"/>
              </a:rPr>
              <a:t>low</a:t>
            </a:r>
            <a:r>
              <a:rPr sz="2400" dirty="0">
                <a:latin typeface="Arial"/>
                <a:cs typeface="Arial"/>
              </a:rPr>
              <a:t>est	</a:t>
            </a:r>
            <a:r>
              <a:rPr sz="2400" spc="-5" dirty="0">
                <a:latin typeface="Arial"/>
                <a:cs typeface="Arial"/>
              </a:rPr>
              <a:t>poss</a:t>
            </a:r>
            <a:r>
              <a:rPr sz="2400" spc="-15" dirty="0">
                <a:latin typeface="Arial"/>
                <a:cs typeface="Arial"/>
              </a:rPr>
              <a:t>i</a:t>
            </a:r>
            <a:r>
              <a:rPr sz="2400" dirty="0">
                <a:latin typeface="Arial"/>
                <a:cs typeface="Arial"/>
              </a:rPr>
              <a:t>b</a:t>
            </a:r>
            <a:r>
              <a:rPr sz="2400" spc="-5" dirty="0">
                <a:latin typeface="Arial"/>
                <a:cs typeface="Arial"/>
              </a:rPr>
              <a:t>le  </a:t>
            </a:r>
            <a:r>
              <a:rPr sz="2400" dirty="0">
                <a:latin typeface="Arial"/>
                <a:cs typeface="Arial"/>
              </a:rPr>
              <a:t>state </a:t>
            </a:r>
            <a:r>
              <a:rPr sz="2400" spc="-5" dirty="0">
                <a:latin typeface="Arial"/>
                <a:cs typeface="Arial"/>
              </a:rPr>
              <a:t>which are well</a:t>
            </a:r>
            <a:r>
              <a:rPr sz="2400" spc="25" dirty="0">
                <a:latin typeface="Arial"/>
                <a:cs typeface="Arial"/>
              </a:rPr>
              <a:t> </a:t>
            </a:r>
            <a:r>
              <a:rPr sz="2400" spc="-5" dirty="0">
                <a:latin typeface="Arial"/>
                <a:cs typeface="Arial"/>
              </a:rPr>
              <a:t>separated</a:t>
            </a:r>
            <a:endParaRPr sz="2400" dirty="0">
              <a:latin typeface="Arial"/>
              <a:cs typeface="Arial"/>
            </a:endParaRPr>
          </a:p>
          <a:p>
            <a:pPr>
              <a:lnSpc>
                <a:spcPct val="100000"/>
              </a:lnSpc>
              <a:spcBef>
                <a:spcPts val="5"/>
              </a:spcBef>
              <a:buFont typeface="Arial"/>
              <a:buChar char="•"/>
            </a:pPr>
            <a:endParaRPr sz="2500" dirty="0">
              <a:latin typeface="Arial"/>
              <a:cs typeface="Arial"/>
            </a:endParaRPr>
          </a:p>
          <a:p>
            <a:pPr marL="431800" indent="-343535">
              <a:lnSpc>
                <a:spcPct val="100000"/>
              </a:lnSpc>
              <a:spcBef>
                <a:spcPts val="5"/>
              </a:spcBef>
              <a:buChar char="•"/>
              <a:tabLst>
                <a:tab pos="431800" algn="l"/>
                <a:tab pos="432434" algn="l"/>
              </a:tabLst>
            </a:pPr>
            <a:r>
              <a:rPr sz="2400" spc="-5" dirty="0">
                <a:latin typeface="Arial"/>
                <a:cs typeface="Arial"/>
              </a:rPr>
              <a:t>This leads </a:t>
            </a:r>
            <a:r>
              <a:rPr sz="2400" dirty="0">
                <a:latin typeface="Arial"/>
                <a:cs typeface="Arial"/>
              </a:rPr>
              <a:t>to </a:t>
            </a:r>
            <a:r>
              <a:rPr sz="2400" spc="-5" dirty="0">
                <a:latin typeface="Arial"/>
                <a:cs typeface="Arial"/>
              </a:rPr>
              <a:t>low</a:t>
            </a:r>
            <a:r>
              <a:rPr sz="2400" spc="30" dirty="0">
                <a:latin typeface="Arial"/>
                <a:cs typeface="Arial"/>
              </a:rPr>
              <a:t> </a:t>
            </a:r>
            <a:r>
              <a:rPr sz="2400" spc="-10" dirty="0">
                <a:latin typeface="Arial"/>
                <a:cs typeface="Arial"/>
              </a:rPr>
              <a:t>efficiency</a:t>
            </a:r>
            <a:endParaRPr sz="24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95411A-5414-4508-A52E-B3CED84D34CA}"/>
              </a:ext>
            </a:extLst>
          </p:cNvPr>
          <p:cNvSpPr txBox="1"/>
          <p:nvPr/>
        </p:nvSpPr>
        <p:spPr>
          <a:xfrm>
            <a:off x="445771" y="985839"/>
            <a:ext cx="9075420" cy="4893647"/>
          </a:xfrm>
          <a:prstGeom prst="rect">
            <a:avLst/>
          </a:prstGeom>
          <a:noFill/>
        </p:spPr>
        <p:txBody>
          <a:bodyPr wrap="square">
            <a:spAutoFit/>
          </a:bodyPr>
          <a:lstStyle/>
          <a:p>
            <a:r>
              <a:rPr lang="en-IN" sz="1950" b="1" dirty="0">
                <a:latin typeface="Arial" panose="020B0604020202020204" pitchFamily="34" charset="0"/>
                <a:cs typeface="Arial" panose="020B0604020202020204" pitchFamily="34" charset="0"/>
              </a:rPr>
              <a:t>1964: </a:t>
            </a:r>
            <a:r>
              <a:rPr lang="en-IN" sz="1950" dirty="0">
                <a:latin typeface="Arial" panose="020B0604020202020204" pitchFamily="34" charset="0"/>
                <a:cs typeface="Arial" panose="020B0604020202020204" pitchFamily="34" charset="0"/>
              </a:rPr>
              <a:t>Invention of Argon Ion Laser a Hughes Lab.</a:t>
            </a:r>
          </a:p>
          <a:p>
            <a:r>
              <a:rPr lang="en-IN" sz="1950" b="1" dirty="0">
                <a:latin typeface="Arial" panose="020B0604020202020204" pitchFamily="34" charset="0"/>
                <a:cs typeface="Arial" panose="020B0604020202020204" pitchFamily="34" charset="0"/>
              </a:rPr>
              <a:t>1973:</a:t>
            </a:r>
            <a:r>
              <a:rPr lang="en-IN" sz="1950" dirty="0">
                <a:latin typeface="Arial" panose="020B0604020202020204" pitchFamily="34" charset="0"/>
                <a:cs typeface="Arial" panose="020B0604020202020204" pitchFamily="34" charset="0"/>
              </a:rPr>
              <a:t> Discovery of laser action in quasars</a:t>
            </a:r>
          </a:p>
          <a:p>
            <a:endParaRPr lang="en-IN" sz="1950" dirty="0">
              <a:latin typeface="Arial" panose="020B0604020202020204" pitchFamily="34" charset="0"/>
              <a:cs typeface="Arial" panose="020B0604020202020204" pitchFamily="34" charset="0"/>
            </a:endParaRPr>
          </a:p>
          <a:p>
            <a:r>
              <a:rPr lang="en-IN" sz="1950" b="1" dirty="0">
                <a:latin typeface="Arial" panose="020B0604020202020204" pitchFamily="34" charset="0"/>
                <a:cs typeface="Arial" panose="020B0604020202020204" pitchFamily="34" charset="0"/>
              </a:rPr>
              <a:t>1975:</a:t>
            </a:r>
            <a:r>
              <a:rPr lang="en-IN" sz="1950" dirty="0">
                <a:latin typeface="Arial" panose="020B0604020202020204" pitchFamily="34" charset="0"/>
                <a:cs typeface="Arial" panose="020B0604020202020204" pitchFamily="34" charset="0"/>
              </a:rPr>
              <a:t> The first GaAs and Excimer lasers are reported.</a:t>
            </a:r>
          </a:p>
          <a:p>
            <a:r>
              <a:rPr lang="en-IN" sz="1950" b="1" dirty="0">
                <a:latin typeface="Arial" panose="020B0604020202020204" pitchFamily="34" charset="0"/>
                <a:cs typeface="Arial" panose="020B0604020202020204" pitchFamily="34" charset="0"/>
              </a:rPr>
              <a:t>1980:</a:t>
            </a:r>
            <a:r>
              <a:rPr lang="en-IN" sz="1950" dirty="0">
                <a:latin typeface="Arial" panose="020B0604020202020204" pitchFamily="34" charset="0"/>
                <a:cs typeface="Arial" panose="020B0604020202020204" pitchFamily="34" charset="0"/>
              </a:rPr>
              <a:t> The first CW </a:t>
            </a:r>
            <a:r>
              <a:rPr lang="en-IN" sz="1950" dirty="0" err="1">
                <a:latin typeface="Arial" panose="020B0604020202020204" pitchFamily="34" charset="0"/>
                <a:cs typeface="Arial" panose="020B0604020202020204" pitchFamily="34" charset="0"/>
              </a:rPr>
              <a:t>Ti:sapphire</a:t>
            </a:r>
            <a:r>
              <a:rPr lang="en-IN" sz="1950" dirty="0">
                <a:latin typeface="Arial" panose="020B0604020202020204" pitchFamily="34" charset="0"/>
                <a:cs typeface="Arial" panose="020B0604020202020204" pitchFamily="34" charset="0"/>
              </a:rPr>
              <a:t> laser is reported.</a:t>
            </a:r>
          </a:p>
          <a:p>
            <a:endParaRPr lang="en-IN" sz="1950" dirty="0">
              <a:latin typeface="Arial" panose="020B0604020202020204" pitchFamily="34" charset="0"/>
              <a:cs typeface="Arial" panose="020B0604020202020204" pitchFamily="34" charset="0"/>
            </a:endParaRPr>
          </a:p>
          <a:p>
            <a:r>
              <a:rPr lang="en-IN" sz="1950" b="1" dirty="0">
                <a:latin typeface="Arial" panose="020B0604020202020204" pitchFamily="34" charset="0"/>
                <a:cs typeface="Arial" panose="020B0604020202020204" pitchFamily="34" charset="0"/>
              </a:rPr>
              <a:t>1981:</a:t>
            </a:r>
            <a:r>
              <a:rPr lang="en-IN" sz="1950" dirty="0">
                <a:latin typeface="Arial" panose="020B0604020202020204" pitchFamily="34" charset="0"/>
                <a:cs typeface="Arial" panose="020B0604020202020204" pitchFamily="34" charset="0"/>
              </a:rPr>
              <a:t> Carbon dioxide laser discovered in atmosphere of mars and </a:t>
            </a:r>
            <a:r>
              <a:rPr lang="en-IN" sz="1950" dirty="0" err="1">
                <a:latin typeface="Arial" panose="020B0604020202020204" pitchFamily="34" charset="0"/>
                <a:cs typeface="Arial" panose="020B0604020202020204" pitchFamily="34" charset="0"/>
              </a:rPr>
              <a:t>venus</a:t>
            </a:r>
            <a:endParaRPr lang="en-IN" sz="1950" dirty="0">
              <a:latin typeface="Arial" panose="020B0604020202020204" pitchFamily="34" charset="0"/>
              <a:cs typeface="Arial" panose="020B0604020202020204" pitchFamily="34" charset="0"/>
            </a:endParaRPr>
          </a:p>
          <a:p>
            <a:r>
              <a:rPr lang="en-IN" sz="1950" b="1" dirty="0">
                <a:latin typeface="Arial" panose="020B0604020202020204" pitchFamily="34" charset="0"/>
                <a:cs typeface="Arial" panose="020B0604020202020204" pitchFamily="34" charset="0"/>
              </a:rPr>
              <a:t>1984:</a:t>
            </a:r>
            <a:r>
              <a:rPr lang="en-IN" sz="1950" dirty="0">
                <a:latin typeface="Arial" panose="020B0604020202020204" pitchFamily="34" charset="0"/>
                <a:cs typeface="Arial" panose="020B0604020202020204" pitchFamily="34" charset="0"/>
              </a:rPr>
              <a:t> First X-ray laser</a:t>
            </a:r>
          </a:p>
          <a:p>
            <a:endParaRPr lang="en-IN" sz="1950" dirty="0">
              <a:latin typeface="Arial" panose="020B0604020202020204" pitchFamily="34" charset="0"/>
              <a:cs typeface="Arial" panose="020B0604020202020204" pitchFamily="34" charset="0"/>
            </a:endParaRPr>
          </a:p>
          <a:p>
            <a:r>
              <a:rPr lang="en-IN" sz="1950" b="1" dirty="0">
                <a:latin typeface="Arial" panose="020B0604020202020204" pitchFamily="34" charset="0"/>
                <a:cs typeface="Arial" panose="020B0604020202020204" pitchFamily="34" charset="0"/>
              </a:rPr>
              <a:t>1997:</a:t>
            </a:r>
            <a:r>
              <a:rPr lang="en-IN" sz="1950" dirty="0">
                <a:latin typeface="Arial" panose="020B0604020202020204" pitchFamily="34" charset="0"/>
                <a:cs typeface="Arial" panose="020B0604020202020204" pitchFamily="34" charset="0"/>
              </a:rPr>
              <a:t> Steven Chu, Claude Cohen-</a:t>
            </a:r>
            <a:r>
              <a:rPr lang="en-IN" sz="1950" dirty="0" err="1">
                <a:latin typeface="Arial" panose="020B0604020202020204" pitchFamily="34" charset="0"/>
                <a:cs typeface="Arial" panose="020B0604020202020204" pitchFamily="34" charset="0"/>
              </a:rPr>
              <a:t>Tannoudji</a:t>
            </a:r>
            <a:r>
              <a:rPr lang="en-IN" sz="1950" dirty="0">
                <a:latin typeface="Arial" panose="020B0604020202020204" pitchFamily="34" charset="0"/>
                <a:cs typeface="Arial" panose="020B0604020202020204" pitchFamily="34" charset="0"/>
              </a:rPr>
              <a:t> and William D. Phillips get the Nobel Prize for “development of methods to cool and trap atoms with laser light.”</a:t>
            </a:r>
          </a:p>
          <a:p>
            <a:endParaRPr lang="en-IN" sz="1950" dirty="0">
              <a:latin typeface="Arial" panose="020B0604020202020204" pitchFamily="34" charset="0"/>
              <a:cs typeface="Arial" panose="020B0604020202020204" pitchFamily="34" charset="0"/>
            </a:endParaRPr>
          </a:p>
          <a:p>
            <a:r>
              <a:rPr lang="en-IN" sz="1950" b="1" dirty="0">
                <a:latin typeface="Arial" panose="020B0604020202020204" pitchFamily="34" charset="0"/>
                <a:cs typeface="Arial" panose="020B0604020202020204" pitchFamily="34" charset="0"/>
              </a:rPr>
              <a:t>1999:</a:t>
            </a:r>
            <a:r>
              <a:rPr lang="en-IN" sz="1950" dirty="0">
                <a:latin typeface="Arial" panose="020B0604020202020204" pitchFamily="34" charset="0"/>
                <a:cs typeface="Arial" panose="020B0604020202020204" pitchFamily="34" charset="0"/>
              </a:rPr>
              <a:t> Nobel Prize in Chemistry Ahmed Zewail for ultrafast spectroscopy</a:t>
            </a:r>
          </a:p>
          <a:p>
            <a:endParaRPr lang="en-IN" sz="1950" dirty="0">
              <a:latin typeface="Arial" panose="020B0604020202020204" pitchFamily="34" charset="0"/>
              <a:cs typeface="Arial" panose="020B0604020202020204" pitchFamily="34" charset="0"/>
            </a:endParaRPr>
          </a:p>
          <a:p>
            <a:r>
              <a:rPr lang="en-IN" sz="1950" b="1" dirty="0">
                <a:latin typeface="Arial" panose="020B0604020202020204" pitchFamily="34" charset="0"/>
                <a:cs typeface="Arial" panose="020B0604020202020204" pitchFamily="34" charset="0"/>
              </a:rPr>
              <a:t>2005:</a:t>
            </a:r>
            <a:r>
              <a:rPr lang="en-IN" sz="1950" dirty="0">
                <a:latin typeface="Arial" panose="020B0604020202020204" pitchFamily="34" charset="0"/>
                <a:cs typeface="Arial" panose="020B0604020202020204" pitchFamily="34" charset="0"/>
              </a:rPr>
              <a:t> John L. Hall and Theodor W. </a:t>
            </a:r>
            <a:r>
              <a:rPr lang="en-IN" sz="1950" dirty="0" err="1">
                <a:latin typeface="Arial" panose="020B0604020202020204" pitchFamily="34" charset="0"/>
                <a:cs typeface="Arial" panose="020B0604020202020204" pitchFamily="34" charset="0"/>
              </a:rPr>
              <a:t>Hänsch</a:t>
            </a:r>
            <a:r>
              <a:rPr lang="en-IN" sz="1950" dirty="0">
                <a:latin typeface="Arial" panose="020B0604020202020204" pitchFamily="34" charset="0"/>
                <a:cs typeface="Arial" panose="020B0604020202020204" pitchFamily="34" charset="0"/>
              </a:rPr>
              <a:t>, " Development of laser-based precision spectroscopy, including the optical frequency comb technique".</a:t>
            </a:r>
          </a:p>
        </p:txBody>
      </p:sp>
    </p:spTree>
    <p:extLst>
      <p:ext uri="{BB962C8B-B14F-4D97-AF65-F5344CB8AC3E}">
        <p14:creationId xmlns:p14="http://schemas.microsoft.com/office/powerpoint/2010/main" val="1828085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0730" y="282016"/>
            <a:ext cx="287147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Four Level</a:t>
            </a:r>
            <a:r>
              <a:rPr sz="2800" b="1" spc="-30"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Laser</a:t>
            </a:r>
            <a:endParaRPr sz="2800" b="1">
              <a:latin typeface="Arial" panose="020B0604020202020204" pitchFamily="34" charset="0"/>
              <a:cs typeface="Arial" panose="020B0604020202020204" pitchFamily="34" charset="0"/>
            </a:endParaRPr>
          </a:p>
        </p:txBody>
      </p:sp>
      <p:sp>
        <p:nvSpPr>
          <p:cNvPr id="3" name="object 3"/>
          <p:cNvSpPr txBox="1"/>
          <p:nvPr/>
        </p:nvSpPr>
        <p:spPr>
          <a:xfrm>
            <a:off x="278384" y="914400"/>
            <a:ext cx="9472295" cy="2949575"/>
          </a:xfrm>
          <a:prstGeom prst="rect">
            <a:avLst/>
          </a:prstGeom>
        </p:spPr>
        <p:txBody>
          <a:bodyPr vert="horz" wrap="square" lIns="0" tIns="13970" rIns="0" bIns="0" rtlCol="0">
            <a:spAutoFit/>
          </a:bodyPr>
          <a:lstStyle/>
          <a:p>
            <a:pPr marL="355600" marR="6350" indent="-343535" algn="just">
              <a:lnSpc>
                <a:spcPct val="99600"/>
              </a:lnSpc>
              <a:spcBef>
                <a:spcPts val="110"/>
              </a:spcBef>
              <a:buChar char="•"/>
              <a:tabLst>
                <a:tab pos="356235" algn="l"/>
              </a:tabLst>
            </a:pPr>
            <a:r>
              <a:rPr sz="2400" dirty="0">
                <a:latin typeface="Arial"/>
                <a:cs typeface="Arial"/>
              </a:rPr>
              <a:t>One </a:t>
            </a:r>
            <a:r>
              <a:rPr sz="2400" spc="-5" dirty="0">
                <a:latin typeface="Arial"/>
                <a:cs typeface="Arial"/>
              </a:rPr>
              <a:t>of most popular and low </a:t>
            </a:r>
            <a:r>
              <a:rPr sz="2400" dirty="0">
                <a:latin typeface="Arial"/>
                <a:cs typeface="Arial"/>
              </a:rPr>
              <a:t>cost </a:t>
            </a:r>
            <a:r>
              <a:rPr sz="2400" spc="-5" dirty="0">
                <a:latin typeface="Arial"/>
                <a:cs typeface="Arial"/>
              </a:rPr>
              <a:t>lasers is helium-neon </a:t>
            </a:r>
            <a:r>
              <a:rPr sz="2400" spc="-25" dirty="0">
                <a:latin typeface="Arial"/>
                <a:cs typeface="Arial"/>
              </a:rPr>
              <a:t>laser,  </a:t>
            </a:r>
            <a:r>
              <a:rPr sz="2400" spc="-5" dirty="0">
                <a:latin typeface="Arial"/>
                <a:cs typeface="Arial"/>
              </a:rPr>
              <a:t>which </a:t>
            </a:r>
            <a:r>
              <a:rPr sz="2400" dirty="0">
                <a:latin typeface="Arial"/>
                <a:cs typeface="Arial"/>
              </a:rPr>
              <a:t>works </a:t>
            </a:r>
            <a:r>
              <a:rPr sz="2400" spc="-5" dirty="0">
                <a:latin typeface="Arial"/>
                <a:cs typeface="Arial"/>
              </a:rPr>
              <a:t>on </a:t>
            </a:r>
            <a:r>
              <a:rPr sz="2400" dirty="0">
                <a:latin typeface="Arial"/>
                <a:cs typeface="Arial"/>
              </a:rPr>
              <a:t>the </a:t>
            </a:r>
            <a:r>
              <a:rPr sz="2400" spc="-5" dirty="0">
                <a:latin typeface="Arial"/>
                <a:cs typeface="Arial"/>
              </a:rPr>
              <a:t>basis of a </a:t>
            </a:r>
            <a:r>
              <a:rPr sz="2400" dirty="0">
                <a:solidFill>
                  <a:srgbClr val="FF0000"/>
                </a:solidFill>
                <a:latin typeface="Arial"/>
                <a:cs typeface="Arial"/>
              </a:rPr>
              <a:t>four </a:t>
            </a:r>
            <a:r>
              <a:rPr sz="2400" spc="-5" dirty="0">
                <a:solidFill>
                  <a:srgbClr val="FF0000"/>
                </a:solidFill>
                <a:latin typeface="Arial"/>
                <a:cs typeface="Arial"/>
              </a:rPr>
              <a:t>level system </a:t>
            </a:r>
            <a:r>
              <a:rPr sz="2400" spc="-5" dirty="0">
                <a:latin typeface="Arial"/>
                <a:cs typeface="Arial"/>
              </a:rPr>
              <a:t>with two levels  intermediate between </a:t>
            </a:r>
            <a:r>
              <a:rPr sz="2400" dirty="0">
                <a:latin typeface="Arial"/>
                <a:cs typeface="Arial"/>
              </a:rPr>
              <a:t>the ground state </a:t>
            </a:r>
            <a:r>
              <a:rPr sz="2400" i="1" dirty="0">
                <a:latin typeface="Times New Roman"/>
                <a:cs typeface="Times New Roman"/>
              </a:rPr>
              <a:t>g </a:t>
            </a:r>
            <a:r>
              <a:rPr sz="2400" spc="-5" dirty="0">
                <a:latin typeface="Arial"/>
                <a:cs typeface="Arial"/>
              </a:rPr>
              <a:t>and pump level</a:t>
            </a:r>
            <a:r>
              <a:rPr sz="2400" spc="65" dirty="0">
                <a:latin typeface="Arial"/>
                <a:cs typeface="Arial"/>
              </a:rPr>
              <a:t> </a:t>
            </a:r>
            <a:r>
              <a:rPr sz="2400" i="1" dirty="0">
                <a:latin typeface="Times New Roman"/>
                <a:cs typeface="Times New Roman"/>
              </a:rPr>
              <a:t>p</a:t>
            </a:r>
            <a:endParaRPr sz="2400" dirty="0">
              <a:latin typeface="Times New Roman"/>
              <a:cs typeface="Times New Roman"/>
            </a:endParaRPr>
          </a:p>
          <a:p>
            <a:pPr marL="355600" indent="-343535">
              <a:lnSpc>
                <a:spcPct val="100000"/>
              </a:lnSpc>
              <a:buChar char="•"/>
              <a:tabLst>
                <a:tab pos="355600" algn="l"/>
                <a:tab pos="356235" algn="l"/>
              </a:tabLst>
            </a:pPr>
            <a:r>
              <a:rPr sz="2400" spc="-5" dirty="0">
                <a:latin typeface="Arial"/>
                <a:cs typeface="Arial"/>
              </a:rPr>
              <a:t>Ground </a:t>
            </a:r>
            <a:r>
              <a:rPr sz="2400" dirty="0">
                <a:latin typeface="Arial"/>
                <a:cs typeface="Arial"/>
              </a:rPr>
              <a:t>state atoms </a:t>
            </a:r>
            <a:r>
              <a:rPr sz="2400" spc="-5" dirty="0">
                <a:latin typeface="Arial"/>
                <a:cs typeface="Arial"/>
              </a:rPr>
              <a:t>are electrically pumped </a:t>
            </a:r>
            <a:r>
              <a:rPr sz="2400" dirty="0">
                <a:latin typeface="Arial"/>
                <a:cs typeface="Arial"/>
              </a:rPr>
              <a:t>to </a:t>
            </a:r>
            <a:r>
              <a:rPr sz="2400" spc="-5" dirty="0">
                <a:latin typeface="Arial"/>
                <a:cs typeface="Arial"/>
              </a:rPr>
              <a:t>a </a:t>
            </a:r>
            <a:r>
              <a:rPr sz="2400" dirty="0">
                <a:latin typeface="Arial"/>
                <a:cs typeface="Arial"/>
              </a:rPr>
              <a:t>short </a:t>
            </a:r>
            <a:r>
              <a:rPr sz="2400" spc="-5" dirty="0">
                <a:latin typeface="Arial"/>
                <a:cs typeface="Arial"/>
              </a:rPr>
              <a:t>lived </a:t>
            </a:r>
            <a:r>
              <a:rPr sz="2400" dirty="0">
                <a:latin typeface="Arial"/>
                <a:cs typeface="Arial"/>
              </a:rPr>
              <a:t>state</a:t>
            </a:r>
            <a:r>
              <a:rPr sz="2400" spc="65" dirty="0">
                <a:latin typeface="Arial"/>
                <a:cs typeface="Arial"/>
              </a:rPr>
              <a:t> </a:t>
            </a:r>
            <a:r>
              <a:rPr sz="2400" i="1" dirty="0">
                <a:latin typeface="Times New Roman"/>
                <a:cs typeface="Times New Roman"/>
              </a:rPr>
              <a:t>p</a:t>
            </a:r>
            <a:endParaRPr sz="2400" dirty="0">
              <a:latin typeface="Times New Roman"/>
              <a:cs typeface="Times New Roman"/>
            </a:endParaRPr>
          </a:p>
          <a:p>
            <a:pPr marL="355600" indent="-343535">
              <a:lnSpc>
                <a:spcPct val="100000"/>
              </a:lnSpc>
              <a:buChar char="•"/>
              <a:tabLst>
                <a:tab pos="355600" algn="l"/>
                <a:tab pos="356235" algn="l"/>
              </a:tabLst>
            </a:pPr>
            <a:r>
              <a:rPr sz="2400" dirty="0">
                <a:latin typeface="Arial"/>
                <a:cs typeface="Arial"/>
              </a:rPr>
              <a:t>Atoms from </a:t>
            </a:r>
            <a:r>
              <a:rPr sz="2400" spc="-5" dirty="0">
                <a:latin typeface="Arial"/>
                <a:cs typeface="Arial"/>
              </a:rPr>
              <a:t>this </a:t>
            </a:r>
            <a:r>
              <a:rPr sz="2400" dirty="0">
                <a:latin typeface="Arial"/>
                <a:cs typeface="Arial"/>
              </a:rPr>
              <a:t>state </a:t>
            </a:r>
            <a:r>
              <a:rPr sz="2400" spc="-5" dirty="0">
                <a:latin typeface="Arial"/>
                <a:cs typeface="Arial"/>
              </a:rPr>
              <a:t>undergo </a:t>
            </a:r>
            <a:r>
              <a:rPr sz="2400" dirty="0">
                <a:latin typeface="Arial"/>
                <a:cs typeface="Arial"/>
              </a:rPr>
              <a:t>fast </a:t>
            </a:r>
            <a:r>
              <a:rPr sz="2400" spc="-5" dirty="0">
                <a:latin typeface="Arial"/>
                <a:cs typeface="Arial"/>
              </a:rPr>
              <a:t>decay </a:t>
            </a:r>
            <a:r>
              <a:rPr sz="2400" dirty="0">
                <a:latin typeface="Arial"/>
                <a:cs typeface="Arial"/>
              </a:rPr>
              <a:t>to </a:t>
            </a:r>
            <a:r>
              <a:rPr sz="2400" spc="-5" dirty="0">
                <a:latin typeface="Arial"/>
                <a:cs typeface="Arial"/>
              </a:rPr>
              <a:t>a metastable </a:t>
            </a:r>
            <a:r>
              <a:rPr sz="2400" dirty="0">
                <a:latin typeface="Arial"/>
                <a:cs typeface="Arial"/>
              </a:rPr>
              <a:t>state</a:t>
            </a:r>
            <a:r>
              <a:rPr sz="2400" spc="-10" dirty="0">
                <a:latin typeface="Arial"/>
                <a:cs typeface="Arial"/>
              </a:rPr>
              <a:t> </a:t>
            </a:r>
            <a:r>
              <a:rPr sz="2400" i="1" spc="-5" dirty="0">
                <a:latin typeface="Times New Roman"/>
                <a:cs typeface="Times New Roman"/>
              </a:rPr>
              <a:t>m</a:t>
            </a:r>
            <a:endParaRPr sz="2400" dirty="0">
              <a:latin typeface="Times New Roman"/>
              <a:cs typeface="Times New Roman"/>
            </a:endParaRPr>
          </a:p>
          <a:p>
            <a:pPr marL="355600" indent="-343535">
              <a:lnSpc>
                <a:spcPct val="100000"/>
              </a:lnSpc>
              <a:buChar char="•"/>
              <a:tabLst>
                <a:tab pos="355600" algn="l"/>
                <a:tab pos="356235" algn="l"/>
              </a:tabLst>
            </a:pPr>
            <a:r>
              <a:rPr sz="2400" spc="-5" dirty="0">
                <a:latin typeface="Arial"/>
                <a:cs typeface="Arial"/>
              </a:rPr>
              <a:t>Between </a:t>
            </a:r>
            <a:r>
              <a:rPr sz="2400" i="1" spc="-5" dirty="0">
                <a:latin typeface="Times New Roman"/>
                <a:cs typeface="Times New Roman"/>
              </a:rPr>
              <a:t>m </a:t>
            </a:r>
            <a:r>
              <a:rPr sz="2400" spc="-5" dirty="0">
                <a:latin typeface="Arial"/>
                <a:cs typeface="Arial"/>
              </a:rPr>
              <a:t>and </a:t>
            </a:r>
            <a:r>
              <a:rPr sz="2400" i="1" dirty="0">
                <a:latin typeface="Times New Roman"/>
                <a:cs typeface="Times New Roman"/>
              </a:rPr>
              <a:t>g</a:t>
            </a:r>
            <a:r>
              <a:rPr sz="2400" dirty="0">
                <a:latin typeface="Arial"/>
                <a:cs typeface="Arial"/>
              </a:rPr>
              <a:t>, yet </a:t>
            </a:r>
            <a:r>
              <a:rPr sz="2400" spc="-5" dirty="0">
                <a:latin typeface="Arial"/>
                <a:cs typeface="Arial"/>
              </a:rPr>
              <a:t>another short lived excited </a:t>
            </a:r>
            <a:r>
              <a:rPr sz="2400" dirty="0">
                <a:latin typeface="Arial"/>
                <a:cs typeface="Arial"/>
              </a:rPr>
              <a:t>state </a:t>
            </a:r>
            <a:r>
              <a:rPr sz="2400" i="1" dirty="0">
                <a:latin typeface="Times New Roman"/>
                <a:cs typeface="Times New Roman"/>
              </a:rPr>
              <a:t>i</a:t>
            </a:r>
            <a:r>
              <a:rPr sz="2400" i="1" spc="70" dirty="0">
                <a:latin typeface="Times New Roman"/>
                <a:cs typeface="Times New Roman"/>
              </a:rPr>
              <a:t> </a:t>
            </a:r>
            <a:r>
              <a:rPr sz="2400" spc="-5" dirty="0">
                <a:latin typeface="Arial"/>
                <a:cs typeface="Arial"/>
              </a:rPr>
              <a:t>exists</a:t>
            </a:r>
            <a:endParaRPr sz="2400" dirty="0">
              <a:latin typeface="Arial"/>
              <a:cs typeface="Arial"/>
            </a:endParaRPr>
          </a:p>
          <a:p>
            <a:pPr marL="355600" indent="-343535">
              <a:lnSpc>
                <a:spcPct val="100000"/>
              </a:lnSpc>
              <a:buChar char="•"/>
              <a:tabLst>
                <a:tab pos="355600" algn="l"/>
                <a:tab pos="356235" algn="l"/>
              </a:tabLst>
            </a:pPr>
            <a:r>
              <a:rPr sz="2400" dirty="0">
                <a:latin typeface="Arial"/>
                <a:cs typeface="Arial"/>
              </a:rPr>
              <a:t>A population inversion takes </a:t>
            </a:r>
            <a:r>
              <a:rPr sz="2400" spc="-5" dirty="0">
                <a:latin typeface="Arial"/>
                <a:cs typeface="Arial"/>
              </a:rPr>
              <a:t>place between </a:t>
            </a:r>
            <a:r>
              <a:rPr sz="2400" dirty="0">
                <a:latin typeface="Arial"/>
                <a:cs typeface="Arial"/>
              </a:rPr>
              <a:t>this </a:t>
            </a:r>
            <a:r>
              <a:rPr sz="2400" spc="-5" dirty="0">
                <a:latin typeface="Arial"/>
                <a:cs typeface="Arial"/>
              </a:rPr>
              <a:t>intermediate state</a:t>
            </a:r>
            <a:r>
              <a:rPr sz="2400" spc="50" dirty="0">
                <a:latin typeface="Arial"/>
                <a:cs typeface="Arial"/>
              </a:rPr>
              <a:t> </a:t>
            </a:r>
            <a:r>
              <a:rPr sz="2400" i="1" dirty="0">
                <a:latin typeface="Times New Roman"/>
                <a:cs typeface="Times New Roman"/>
              </a:rPr>
              <a:t>i</a:t>
            </a:r>
            <a:endParaRPr sz="2400" dirty="0">
              <a:latin typeface="Times New Roman"/>
              <a:cs typeface="Times New Roman"/>
            </a:endParaRPr>
          </a:p>
          <a:p>
            <a:pPr marL="355600">
              <a:lnSpc>
                <a:spcPct val="100000"/>
              </a:lnSpc>
              <a:spcBef>
                <a:spcPts val="5"/>
              </a:spcBef>
            </a:pPr>
            <a:r>
              <a:rPr sz="2400" spc="-5" dirty="0">
                <a:latin typeface="Arial"/>
                <a:cs typeface="Arial"/>
              </a:rPr>
              <a:t>and metastable </a:t>
            </a:r>
            <a:r>
              <a:rPr sz="2400" dirty="0">
                <a:latin typeface="Arial"/>
                <a:cs typeface="Arial"/>
              </a:rPr>
              <a:t>state </a:t>
            </a:r>
            <a:r>
              <a:rPr sz="2400" i="1" spc="-5" dirty="0">
                <a:latin typeface="Times New Roman"/>
                <a:cs typeface="Times New Roman"/>
              </a:rPr>
              <a:t>m</a:t>
            </a:r>
            <a:r>
              <a:rPr sz="2400" spc="-5" dirty="0">
                <a:latin typeface="Arial"/>
                <a:cs typeface="Arial"/>
              </a:rPr>
              <a:t>, between which </a:t>
            </a:r>
            <a:r>
              <a:rPr sz="2400" dirty="0">
                <a:latin typeface="Arial"/>
                <a:cs typeface="Arial"/>
              </a:rPr>
              <a:t>the </a:t>
            </a:r>
            <a:r>
              <a:rPr sz="2400" spc="-5" dirty="0">
                <a:latin typeface="Arial"/>
                <a:cs typeface="Arial"/>
              </a:rPr>
              <a:t>lasing transition</a:t>
            </a:r>
            <a:r>
              <a:rPr sz="2400" spc="150" dirty="0">
                <a:latin typeface="Arial"/>
                <a:cs typeface="Arial"/>
              </a:rPr>
              <a:t> </a:t>
            </a:r>
            <a:r>
              <a:rPr sz="2400" spc="-5" dirty="0">
                <a:latin typeface="Arial"/>
                <a:cs typeface="Arial"/>
              </a:rPr>
              <a:t>occurs</a:t>
            </a:r>
            <a:endParaRPr sz="2400" dirty="0">
              <a:latin typeface="Arial"/>
              <a:cs typeface="Arial"/>
            </a:endParaRPr>
          </a:p>
        </p:txBody>
      </p:sp>
      <p:sp>
        <p:nvSpPr>
          <p:cNvPr id="4" name="object 4"/>
          <p:cNvSpPr/>
          <p:nvPr/>
        </p:nvSpPr>
        <p:spPr>
          <a:xfrm>
            <a:off x="751056" y="4288304"/>
            <a:ext cx="3426686" cy="2479893"/>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309998" y="5155438"/>
            <a:ext cx="4811395" cy="757555"/>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sz="2400" spc="-5" dirty="0">
                <a:latin typeface="Arial"/>
                <a:cs typeface="Arial"/>
              </a:rPr>
              <a:t>population inversion occurs even  </a:t>
            </a:r>
            <a:r>
              <a:rPr sz="2400" dirty="0">
                <a:latin typeface="Arial"/>
                <a:cs typeface="Arial"/>
              </a:rPr>
              <a:t>for </a:t>
            </a:r>
            <a:r>
              <a:rPr sz="2400" spc="-5" dirty="0">
                <a:latin typeface="Arial"/>
                <a:cs typeface="Arial"/>
              </a:rPr>
              <a:t>very small pumping</a:t>
            </a:r>
            <a:r>
              <a:rPr sz="2400" spc="25" dirty="0">
                <a:latin typeface="Arial"/>
                <a:cs typeface="Arial"/>
              </a:rPr>
              <a:t> </a:t>
            </a:r>
            <a:r>
              <a:rPr sz="2400" spc="-5" dirty="0">
                <a:latin typeface="Arial"/>
                <a:cs typeface="Arial"/>
              </a:rPr>
              <a:t>power</a:t>
            </a:r>
            <a:endParaRPr sz="24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8688" y="1542669"/>
            <a:ext cx="3899535" cy="1891664"/>
          </a:xfrm>
          <a:prstGeom prst="rect">
            <a:avLst/>
          </a:prstGeom>
        </p:spPr>
        <p:txBody>
          <a:bodyPr vert="horz" wrap="square" lIns="0" tIns="12700" rIns="0" bIns="0" rtlCol="0">
            <a:spAutoFit/>
          </a:bodyPr>
          <a:lstStyle/>
          <a:p>
            <a:pPr marL="12700">
              <a:lnSpc>
                <a:spcPct val="100000"/>
              </a:lnSpc>
              <a:spcBef>
                <a:spcPts val="100"/>
              </a:spcBef>
            </a:pPr>
            <a:r>
              <a:rPr sz="2400" b="1" u="heavy" dirty="0">
                <a:uFill>
                  <a:solidFill>
                    <a:srgbClr val="C00000"/>
                  </a:solidFill>
                </a:uFill>
                <a:latin typeface="Arial"/>
                <a:cs typeface="Arial"/>
              </a:rPr>
              <a:t>Components</a:t>
            </a:r>
            <a:endParaRPr sz="2400" dirty="0">
              <a:latin typeface="Arial"/>
              <a:cs typeface="Arial"/>
            </a:endParaRPr>
          </a:p>
          <a:p>
            <a:pPr marL="645160" marR="5080" indent="-361315">
              <a:lnSpc>
                <a:spcPct val="120100"/>
              </a:lnSpc>
              <a:spcBef>
                <a:spcPts val="1435"/>
              </a:spcBef>
              <a:buClr>
                <a:srgbClr val="000000"/>
              </a:buClr>
              <a:buFont typeface="Wingdings"/>
              <a:buChar char=""/>
              <a:tabLst>
                <a:tab pos="645795" algn="l"/>
                <a:tab pos="2003425" algn="l"/>
                <a:tab pos="3073400" algn="l"/>
                <a:tab pos="3614420" algn="l"/>
              </a:tabLst>
            </a:pPr>
            <a:r>
              <a:rPr sz="2400" b="1" u="heavy" spc="-5" dirty="0">
                <a:uFill>
                  <a:solidFill>
                    <a:srgbClr val="C00000"/>
                  </a:solidFill>
                </a:uFill>
                <a:latin typeface="Arial"/>
                <a:cs typeface="Arial"/>
              </a:rPr>
              <a:t>Active	</a:t>
            </a:r>
            <a:r>
              <a:rPr sz="2400" b="1" u="heavy" dirty="0">
                <a:uFill>
                  <a:solidFill>
                    <a:srgbClr val="C00000"/>
                  </a:solidFill>
                </a:uFill>
                <a:latin typeface="Arial"/>
                <a:cs typeface="Arial"/>
              </a:rPr>
              <a:t>medium</a:t>
            </a:r>
            <a:r>
              <a:rPr sz="2400" b="1" dirty="0">
                <a:solidFill>
                  <a:srgbClr val="C00000"/>
                </a:solidFill>
                <a:latin typeface="Arial"/>
                <a:cs typeface="Arial"/>
              </a:rPr>
              <a:t>	</a:t>
            </a:r>
            <a:r>
              <a:rPr sz="2400" dirty="0">
                <a:latin typeface="Arial"/>
                <a:cs typeface="Arial"/>
              </a:rPr>
              <a:t>-  sem</a:t>
            </a:r>
            <a:r>
              <a:rPr sz="2400" spc="-10" dirty="0">
                <a:latin typeface="Arial"/>
                <a:cs typeface="Arial"/>
              </a:rPr>
              <a:t>i</a:t>
            </a:r>
            <a:r>
              <a:rPr sz="2400" dirty="0">
                <a:latin typeface="Arial"/>
                <a:cs typeface="Arial"/>
              </a:rPr>
              <a:t>con</a:t>
            </a:r>
            <a:r>
              <a:rPr sz="2400" spc="5" dirty="0">
                <a:latin typeface="Arial"/>
                <a:cs typeface="Arial"/>
              </a:rPr>
              <a:t>d</a:t>
            </a:r>
            <a:r>
              <a:rPr sz="2400" dirty="0">
                <a:latin typeface="Arial"/>
                <a:cs typeface="Arial"/>
              </a:rPr>
              <a:t>uctors,	g</a:t>
            </a:r>
            <a:r>
              <a:rPr sz="2400" spc="-10" dirty="0">
                <a:latin typeface="Arial"/>
                <a:cs typeface="Arial"/>
              </a:rPr>
              <a:t>a</a:t>
            </a:r>
            <a:r>
              <a:rPr sz="2400" dirty="0">
                <a:latin typeface="Arial"/>
                <a:cs typeface="Arial"/>
              </a:rPr>
              <a:t>ses  </a:t>
            </a:r>
            <a:r>
              <a:rPr sz="2400" spc="-5" dirty="0">
                <a:latin typeface="Arial"/>
                <a:cs typeface="Arial"/>
              </a:rPr>
              <a:t>excitation</a:t>
            </a:r>
            <a:endParaRPr sz="2400" dirty="0">
              <a:latin typeface="Arial"/>
              <a:cs typeface="Arial"/>
            </a:endParaRPr>
          </a:p>
        </p:txBody>
      </p:sp>
      <p:sp>
        <p:nvSpPr>
          <p:cNvPr id="3" name="object 3"/>
          <p:cNvSpPr txBox="1"/>
          <p:nvPr/>
        </p:nvSpPr>
        <p:spPr>
          <a:xfrm>
            <a:off x="5493258" y="2164460"/>
            <a:ext cx="105854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crystals</a:t>
            </a:r>
            <a:endParaRPr sz="2400">
              <a:latin typeface="Arial"/>
              <a:cs typeface="Arial"/>
            </a:endParaRPr>
          </a:p>
        </p:txBody>
      </p:sp>
      <p:sp>
        <p:nvSpPr>
          <p:cNvPr id="4" name="object 4"/>
          <p:cNvSpPr txBox="1"/>
          <p:nvPr/>
        </p:nvSpPr>
        <p:spPr>
          <a:xfrm>
            <a:off x="6968743" y="2164460"/>
            <a:ext cx="899794"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(Rub</a:t>
            </a:r>
            <a:r>
              <a:rPr sz="2400" spc="-185" dirty="0">
                <a:latin typeface="Arial"/>
                <a:cs typeface="Arial"/>
              </a:rPr>
              <a:t>y</a:t>
            </a:r>
            <a:r>
              <a:rPr sz="2400" dirty="0">
                <a:latin typeface="Arial"/>
                <a:cs typeface="Arial"/>
              </a:rPr>
              <a:t>,</a:t>
            </a:r>
            <a:endParaRPr sz="2400">
              <a:latin typeface="Arial"/>
              <a:cs typeface="Arial"/>
            </a:endParaRPr>
          </a:p>
        </p:txBody>
      </p:sp>
      <p:sp>
        <p:nvSpPr>
          <p:cNvPr id="5" name="object 5"/>
          <p:cNvSpPr txBox="1"/>
          <p:nvPr/>
        </p:nvSpPr>
        <p:spPr>
          <a:xfrm>
            <a:off x="8285733" y="2164460"/>
            <a:ext cx="1304290" cy="391160"/>
          </a:xfrm>
          <a:prstGeom prst="rect">
            <a:avLst/>
          </a:prstGeom>
        </p:spPr>
        <p:txBody>
          <a:bodyPr vert="horz" wrap="square" lIns="0" tIns="12700" rIns="0" bIns="0" rtlCol="0">
            <a:spAutoFit/>
          </a:bodyPr>
          <a:lstStyle/>
          <a:p>
            <a:pPr marL="12700">
              <a:lnSpc>
                <a:spcPct val="100000"/>
              </a:lnSpc>
              <a:spcBef>
                <a:spcPts val="100"/>
              </a:spcBef>
            </a:pPr>
            <a:r>
              <a:rPr sz="2400" spc="-30" dirty="0">
                <a:latin typeface="Arial"/>
                <a:cs typeface="Arial"/>
              </a:rPr>
              <a:t>Nd:YAG),</a:t>
            </a:r>
            <a:endParaRPr sz="2400">
              <a:latin typeface="Arial"/>
              <a:cs typeface="Arial"/>
            </a:endParaRPr>
          </a:p>
        </p:txBody>
      </p:sp>
      <p:sp>
        <p:nvSpPr>
          <p:cNvPr id="6" name="object 6"/>
          <p:cNvSpPr txBox="1"/>
          <p:nvPr/>
        </p:nvSpPr>
        <p:spPr>
          <a:xfrm>
            <a:off x="4319778" y="2091686"/>
            <a:ext cx="5296535" cy="902969"/>
          </a:xfrm>
          <a:prstGeom prst="rect">
            <a:avLst/>
          </a:prstGeom>
        </p:spPr>
        <p:txBody>
          <a:bodyPr vert="horz" wrap="square" lIns="0" tIns="85090" rIns="0" bIns="0" rtlCol="0">
            <a:spAutoFit/>
          </a:bodyPr>
          <a:lstStyle/>
          <a:p>
            <a:pPr marL="117475">
              <a:lnSpc>
                <a:spcPct val="100000"/>
              </a:lnSpc>
              <a:spcBef>
                <a:spcPts val="670"/>
              </a:spcBef>
            </a:pPr>
            <a:r>
              <a:rPr sz="2400" spc="-5" dirty="0">
                <a:latin typeface="Arial"/>
                <a:cs typeface="Arial"/>
              </a:rPr>
              <a:t>solid</a:t>
            </a:r>
            <a:endParaRPr sz="2400">
              <a:latin typeface="Arial"/>
              <a:cs typeface="Arial"/>
            </a:endParaRPr>
          </a:p>
          <a:p>
            <a:pPr marL="50800">
              <a:lnSpc>
                <a:spcPct val="100000"/>
              </a:lnSpc>
              <a:spcBef>
                <a:spcPts val="580"/>
              </a:spcBef>
              <a:tabLst>
                <a:tab pos="1010285" algn="l"/>
                <a:tab pos="2182495" algn="l"/>
                <a:tab pos="3388360" algn="l"/>
                <a:tab pos="4307205" algn="l"/>
                <a:tab pos="5156200" algn="l"/>
              </a:tabLst>
            </a:pPr>
            <a:r>
              <a:rPr sz="2400" dirty="0">
                <a:latin typeface="Arial"/>
                <a:cs typeface="Arial"/>
              </a:rPr>
              <a:t>(CO</a:t>
            </a:r>
            <a:r>
              <a:rPr sz="2400" baseline="-20833" dirty="0">
                <a:latin typeface="Arial"/>
                <a:cs typeface="Arial"/>
              </a:rPr>
              <a:t>2</a:t>
            </a:r>
            <a:r>
              <a:rPr sz="2400" dirty="0">
                <a:latin typeface="Arial"/>
                <a:cs typeface="Arial"/>
              </a:rPr>
              <a:t>,	He-Ne,	</a:t>
            </a:r>
            <a:r>
              <a:rPr sz="2400" spc="-5" dirty="0">
                <a:latin typeface="Arial"/>
                <a:cs typeface="Arial"/>
              </a:rPr>
              <a:t>Ar-ion),	</a:t>
            </a:r>
            <a:r>
              <a:rPr sz="2400" dirty="0">
                <a:latin typeface="Arial"/>
                <a:cs typeface="Arial"/>
              </a:rPr>
              <a:t>liquid	</a:t>
            </a:r>
            <a:r>
              <a:rPr sz="2400" spc="-5" dirty="0">
                <a:latin typeface="Arial"/>
                <a:cs typeface="Arial"/>
              </a:rPr>
              <a:t>dyes	</a:t>
            </a:r>
            <a:r>
              <a:rPr sz="2400" dirty="0">
                <a:latin typeface="Arial"/>
                <a:cs typeface="Arial"/>
              </a:rPr>
              <a:t>-</a:t>
            </a:r>
            <a:endParaRPr sz="2400">
              <a:latin typeface="Arial"/>
              <a:cs typeface="Arial"/>
            </a:endParaRPr>
          </a:p>
        </p:txBody>
      </p:sp>
      <p:sp>
        <p:nvSpPr>
          <p:cNvPr id="7" name="object 7"/>
          <p:cNvSpPr txBox="1"/>
          <p:nvPr/>
        </p:nvSpPr>
        <p:spPr>
          <a:xfrm>
            <a:off x="550265" y="3591051"/>
            <a:ext cx="9039225" cy="1964689"/>
          </a:xfrm>
          <a:prstGeom prst="rect">
            <a:avLst/>
          </a:prstGeom>
        </p:spPr>
        <p:txBody>
          <a:bodyPr vert="horz" wrap="square" lIns="0" tIns="85725" rIns="0" bIns="0" rtlCol="0">
            <a:spAutoFit/>
          </a:bodyPr>
          <a:lstStyle/>
          <a:p>
            <a:pPr marL="373380" indent="-361315">
              <a:lnSpc>
                <a:spcPct val="100000"/>
              </a:lnSpc>
              <a:spcBef>
                <a:spcPts val="675"/>
              </a:spcBef>
              <a:buClr>
                <a:srgbClr val="000000"/>
              </a:buClr>
              <a:buFont typeface="Wingdings"/>
              <a:buChar char=""/>
              <a:tabLst>
                <a:tab pos="374015" algn="l"/>
              </a:tabLst>
            </a:pPr>
            <a:r>
              <a:rPr sz="2400" b="1" u="heavy" spc="-5" dirty="0">
                <a:uFill>
                  <a:solidFill>
                    <a:srgbClr val="C00000"/>
                  </a:solidFill>
                </a:uFill>
                <a:latin typeface="Arial"/>
                <a:cs typeface="Arial"/>
              </a:rPr>
              <a:t>Excitation Source</a:t>
            </a:r>
            <a:r>
              <a:rPr sz="2400" b="1" spc="-5" dirty="0">
                <a:latin typeface="Arial"/>
                <a:cs typeface="Arial"/>
              </a:rPr>
              <a:t> </a:t>
            </a:r>
            <a:r>
              <a:rPr sz="2400" dirty="0">
                <a:latin typeface="Arial"/>
                <a:cs typeface="Arial"/>
              </a:rPr>
              <a:t>– </a:t>
            </a:r>
            <a:r>
              <a:rPr sz="2400" spc="-5" dirty="0">
                <a:latin typeface="Arial"/>
                <a:cs typeface="Arial"/>
              </a:rPr>
              <a:t>optical (flash lamps), electrical</a:t>
            </a:r>
            <a:r>
              <a:rPr sz="2400" spc="450" dirty="0">
                <a:latin typeface="Arial"/>
                <a:cs typeface="Arial"/>
              </a:rPr>
              <a:t> </a:t>
            </a:r>
            <a:r>
              <a:rPr sz="2400" dirty="0">
                <a:latin typeface="Arial"/>
                <a:cs typeface="Arial"/>
              </a:rPr>
              <a:t>(discharge)</a:t>
            </a:r>
          </a:p>
          <a:p>
            <a:pPr marL="373380">
              <a:lnSpc>
                <a:spcPct val="100000"/>
              </a:lnSpc>
              <a:spcBef>
                <a:spcPts val="580"/>
              </a:spcBef>
            </a:pPr>
            <a:r>
              <a:rPr sz="2400" dirty="0">
                <a:latin typeface="Arial"/>
                <a:cs typeface="Arial"/>
              </a:rPr>
              <a:t>– </a:t>
            </a:r>
            <a:r>
              <a:rPr sz="2400" spc="-5" dirty="0">
                <a:latin typeface="Arial"/>
                <a:cs typeface="Arial"/>
              </a:rPr>
              <a:t>population</a:t>
            </a:r>
            <a:r>
              <a:rPr sz="2400" spc="30" dirty="0">
                <a:latin typeface="Arial"/>
                <a:cs typeface="Arial"/>
              </a:rPr>
              <a:t> </a:t>
            </a:r>
            <a:r>
              <a:rPr sz="2400" spc="-5" dirty="0">
                <a:latin typeface="Arial"/>
                <a:cs typeface="Arial"/>
              </a:rPr>
              <a:t>inversion</a:t>
            </a:r>
            <a:endParaRPr sz="2400" dirty="0">
              <a:latin typeface="Arial"/>
              <a:cs typeface="Arial"/>
            </a:endParaRPr>
          </a:p>
          <a:p>
            <a:pPr marL="373380" marR="5080" indent="-361315">
              <a:lnSpc>
                <a:spcPct val="120000"/>
              </a:lnSpc>
              <a:spcBef>
                <a:spcPts val="1440"/>
              </a:spcBef>
              <a:buClr>
                <a:srgbClr val="000000"/>
              </a:buClr>
              <a:buFont typeface="Wingdings"/>
              <a:buChar char=""/>
              <a:tabLst>
                <a:tab pos="374015" algn="l"/>
              </a:tabLst>
            </a:pPr>
            <a:r>
              <a:rPr sz="2400" b="1" u="heavy" dirty="0">
                <a:uFill>
                  <a:solidFill>
                    <a:srgbClr val="C00000"/>
                  </a:solidFill>
                </a:uFill>
                <a:latin typeface="Arial"/>
                <a:cs typeface="Arial"/>
              </a:rPr>
              <a:t>Resonator</a:t>
            </a:r>
            <a:r>
              <a:rPr sz="2400" b="1" dirty="0">
                <a:solidFill>
                  <a:srgbClr val="C00000"/>
                </a:solidFill>
                <a:latin typeface="Arial"/>
                <a:cs typeface="Arial"/>
              </a:rPr>
              <a:t> </a:t>
            </a:r>
            <a:r>
              <a:rPr sz="2400" dirty="0">
                <a:latin typeface="Arial"/>
                <a:cs typeface="Arial"/>
              </a:rPr>
              <a:t>- </a:t>
            </a:r>
            <a:r>
              <a:rPr sz="2400" spc="-5" dirty="0">
                <a:latin typeface="Arial"/>
                <a:cs typeface="Arial"/>
              </a:rPr>
              <a:t>Highly reflective (100 %) and partially transmissive  </a:t>
            </a:r>
            <a:r>
              <a:rPr sz="2400" dirty="0">
                <a:latin typeface="Arial"/>
                <a:cs typeface="Arial"/>
              </a:rPr>
              <a:t>mirrors </a:t>
            </a:r>
            <a:r>
              <a:rPr sz="2400" spc="-5" dirty="0">
                <a:latin typeface="Arial"/>
                <a:cs typeface="Arial"/>
              </a:rPr>
              <a:t>(95</a:t>
            </a:r>
            <a:r>
              <a:rPr sz="2400" spc="-10" dirty="0">
                <a:latin typeface="Arial"/>
                <a:cs typeface="Arial"/>
              </a:rPr>
              <a:t> </a:t>
            </a:r>
            <a:r>
              <a:rPr sz="2400" spc="-5" dirty="0">
                <a:latin typeface="Arial"/>
                <a:cs typeface="Arial"/>
              </a:rPr>
              <a:t>%)</a:t>
            </a:r>
            <a:endParaRPr sz="2400" dirty="0">
              <a:latin typeface="Arial"/>
              <a:cs typeface="Arial"/>
            </a:endParaRPr>
          </a:p>
        </p:txBody>
      </p:sp>
      <p:sp>
        <p:nvSpPr>
          <p:cNvPr id="8" name="object 8"/>
          <p:cNvSpPr txBox="1">
            <a:spLocks noGrp="1"/>
          </p:cNvSpPr>
          <p:nvPr>
            <p:ph type="title"/>
          </p:nvPr>
        </p:nvSpPr>
        <p:spPr>
          <a:xfrm>
            <a:off x="4191000" y="538480"/>
            <a:ext cx="122682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L</a:t>
            </a:r>
            <a:r>
              <a:rPr sz="2800" b="1" spc="-20" dirty="0">
                <a:latin typeface="Arial" panose="020B0604020202020204" pitchFamily="34" charset="0"/>
                <a:cs typeface="Arial" panose="020B0604020202020204" pitchFamily="34" charset="0"/>
              </a:rPr>
              <a:t>A</a:t>
            </a:r>
            <a:r>
              <a:rPr sz="2800" b="1" spc="-5" dirty="0">
                <a:latin typeface="Arial" panose="020B0604020202020204" pitchFamily="34" charset="0"/>
                <a:cs typeface="Arial" panose="020B0604020202020204" pitchFamily="34" charset="0"/>
              </a:rPr>
              <a:t>S</a:t>
            </a:r>
            <a:r>
              <a:rPr sz="2800" b="1" spc="-20" dirty="0">
                <a:latin typeface="Arial" panose="020B0604020202020204" pitchFamily="34" charset="0"/>
                <a:cs typeface="Arial" panose="020B0604020202020204" pitchFamily="34" charset="0"/>
              </a:rPr>
              <a:t>E</a:t>
            </a:r>
            <a:r>
              <a:rPr sz="2800" b="1" spc="-5" dirty="0">
                <a:latin typeface="Arial" panose="020B0604020202020204" pitchFamily="34" charset="0"/>
                <a:cs typeface="Arial" panose="020B0604020202020204" pitchFamily="34" charset="0"/>
              </a:rPr>
              <a:t>R</a:t>
            </a:r>
            <a:endParaRPr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09910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33140" y="282016"/>
            <a:ext cx="233426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Laser</a:t>
            </a:r>
            <a:r>
              <a:rPr sz="2800" b="1" spc="-50" dirty="0">
                <a:latin typeface="Arial" panose="020B0604020202020204" pitchFamily="34" charset="0"/>
                <a:cs typeface="Arial" panose="020B0604020202020204" pitchFamily="34" charset="0"/>
              </a:rPr>
              <a:t> </a:t>
            </a:r>
            <a:r>
              <a:rPr sz="2800" b="1" spc="-10" dirty="0">
                <a:latin typeface="Arial" panose="020B0604020202020204" pitchFamily="34" charset="0"/>
                <a:cs typeface="Arial" panose="020B0604020202020204" pitchFamily="34" charset="0"/>
              </a:rPr>
              <a:t>System</a:t>
            </a:r>
            <a:endParaRPr sz="2800" b="1" dirty="0">
              <a:latin typeface="Arial" panose="020B0604020202020204" pitchFamily="34" charset="0"/>
              <a:cs typeface="Arial" panose="020B0604020202020204" pitchFamily="34" charset="0"/>
            </a:endParaRPr>
          </a:p>
        </p:txBody>
      </p:sp>
      <p:sp>
        <p:nvSpPr>
          <p:cNvPr id="4" name="object 4"/>
          <p:cNvSpPr/>
          <p:nvPr/>
        </p:nvSpPr>
        <p:spPr>
          <a:xfrm>
            <a:off x="1066800" y="1143000"/>
            <a:ext cx="8305800" cy="5257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6316" y="1295400"/>
            <a:ext cx="8876284" cy="4237570"/>
          </a:xfrm>
          <a:prstGeom prst="rect">
            <a:avLst/>
          </a:prstGeom>
        </p:spPr>
        <p:txBody>
          <a:bodyPr vert="horz" wrap="square" lIns="0" tIns="12700" rIns="0" bIns="0" rtlCol="0">
            <a:spAutoFit/>
          </a:bodyPr>
          <a:lstStyle/>
          <a:p>
            <a:pPr algn="ctr">
              <a:lnSpc>
                <a:spcPct val="100000"/>
              </a:lnSpc>
              <a:spcBef>
                <a:spcPts val="100"/>
              </a:spcBef>
            </a:pPr>
            <a:r>
              <a:rPr sz="2400" dirty="0">
                <a:solidFill>
                  <a:srgbClr val="C00000"/>
                </a:solidFill>
                <a:latin typeface="Arial"/>
                <a:cs typeface="Arial"/>
              </a:rPr>
              <a:t>Optical </a:t>
            </a:r>
            <a:r>
              <a:rPr sz="2400" spc="-30" dirty="0">
                <a:solidFill>
                  <a:srgbClr val="C00000"/>
                </a:solidFill>
                <a:latin typeface="Arial"/>
                <a:cs typeface="Arial"/>
              </a:rPr>
              <a:t>cavity, </a:t>
            </a:r>
            <a:r>
              <a:rPr sz="2400" spc="-5" dirty="0">
                <a:solidFill>
                  <a:srgbClr val="C00000"/>
                </a:solidFill>
                <a:latin typeface="Arial"/>
                <a:cs typeface="Arial"/>
              </a:rPr>
              <a:t>resonating cavity or optical</a:t>
            </a:r>
            <a:r>
              <a:rPr sz="2400" spc="95" dirty="0">
                <a:solidFill>
                  <a:srgbClr val="C00000"/>
                </a:solidFill>
                <a:latin typeface="Arial"/>
                <a:cs typeface="Arial"/>
              </a:rPr>
              <a:t> </a:t>
            </a:r>
            <a:r>
              <a:rPr sz="2400" spc="-5" dirty="0">
                <a:solidFill>
                  <a:srgbClr val="C00000"/>
                </a:solidFill>
                <a:latin typeface="Arial"/>
                <a:cs typeface="Arial"/>
              </a:rPr>
              <a:t>resonator</a:t>
            </a:r>
            <a:endParaRPr sz="2400" dirty="0">
              <a:latin typeface="Arial"/>
              <a:cs typeface="Arial"/>
            </a:endParaRPr>
          </a:p>
          <a:p>
            <a:pPr marL="634365" marR="5715" indent="-622300">
              <a:lnSpc>
                <a:spcPct val="120000"/>
              </a:lnSpc>
              <a:buFont typeface="Wingdings"/>
              <a:buChar char=""/>
              <a:tabLst>
                <a:tab pos="634365" algn="l"/>
                <a:tab pos="635000" algn="l"/>
                <a:tab pos="1525905" algn="l"/>
                <a:tab pos="2824480" algn="l"/>
                <a:tab pos="3444875" algn="l"/>
                <a:tab pos="4710430" algn="l"/>
                <a:tab pos="5347335" algn="l"/>
                <a:tab pos="6120130" algn="l"/>
                <a:tab pos="6417310" algn="l"/>
                <a:tab pos="7122795" algn="l"/>
                <a:tab pos="8338184" algn="l"/>
              </a:tabLst>
            </a:pPr>
            <a:r>
              <a:rPr sz="2400" spc="-5" dirty="0">
                <a:latin typeface="Arial"/>
                <a:cs typeface="Arial"/>
              </a:rPr>
              <a:t>Laser	radiation	can	circ</a:t>
            </a:r>
            <a:r>
              <a:rPr sz="2400" dirty="0">
                <a:latin typeface="Arial"/>
                <a:cs typeface="Arial"/>
              </a:rPr>
              <a:t>u</a:t>
            </a:r>
            <a:r>
              <a:rPr sz="2400" spc="-5" dirty="0">
                <a:latin typeface="Arial"/>
                <a:cs typeface="Arial"/>
              </a:rPr>
              <a:t>l</a:t>
            </a:r>
            <a:r>
              <a:rPr sz="2400" spc="-15" dirty="0">
                <a:latin typeface="Arial"/>
                <a:cs typeface="Arial"/>
              </a:rPr>
              <a:t>a</a:t>
            </a:r>
            <a:r>
              <a:rPr sz="2400" dirty="0">
                <a:latin typeface="Arial"/>
                <a:cs typeface="Arial"/>
              </a:rPr>
              <a:t>te	</a:t>
            </a:r>
            <a:r>
              <a:rPr sz="2400" spc="-10" dirty="0">
                <a:latin typeface="Arial"/>
                <a:cs typeface="Arial"/>
              </a:rPr>
              <a:t>an</a:t>
            </a:r>
            <a:r>
              <a:rPr sz="2400" spc="-5" dirty="0">
                <a:latin typeface="Arial"/>
                <a:cs typeface="Arial"/>
              </a:rPr>
              <a:t>d</a:t>
            </a:r>
            <a:r>
              <a:rPr sz="2400" dirty="0">
                <a:latin typeface="Arial"/>
                <a:cs typeface="Arial"/>
              </a:rPr>
              <a:t>	</a:t>
            </a:r>
            <a:r>
              <a:rPr sz="2400" spc="-5" dirty="0">
                <a:latin typeface="Arial"/>
                <a:cs typeface="Arial"/>
              </a:rPr>
              <a:t>pass</a:t>
            </a:r>
            <a:r>
              <a:rPr sz="2400" dirty="0">
                <a:latin typeface="Arial"/>
                <a:cs typeface="Arial"/>
              </a:rPr>
              <a:t>	</a:t>
            </a:r>
            <a:r>
              <a:rPr sz="2400" spc="-5" dirty="0">
                <a:latin typeface="Arial"/>
                <a:cs typeface="Arial"/>
              </a:rPr>
              <a:t>a</a:t>
            </a:r>
            <a:r>
              <a:rPr sz="2400" dirty="0">
                <a:latin typeface="Arial"/>
                <a:cs typeface="Arial"/>
              </a:rPr>
              <a:t>	</a:t>
            </a:r>
            <a:r>
              <a:rPr sz="2400" spc="-5" dirty="0">
                <a:latin typeface="Arial"/>
                <a:cs typeface="Arial"/>
              </a:rPr>
              <a:t>gain</a:t>
            </a:r>
            <a:r>
              <a:rPr sz="2400" dirty="0">
                <a:latin typeface="Arial"/>
                <a:cs typeface="Arial"/>
              </a:rPr>
              <a:t>	</a:t>
            </a:r>
            <a:r>
              <a:rPr sz="2400" spc="-5" dirty="0">
                <a:latin typeface="Arial"/>
                <a:cs typeface="Arial"/>
              </a:rPr>
              <a:t>medi</a:t>
            </a:r>
            <a:r>
              <a:rPr sz="2400" dirty="0">
                <a:latin typeface="Arial"/>
                <a:cs typeface="Arial"/>
              </a:rPr>
              <a:t>um	</a:t>
            </a:r>
            <a:r>
              <a:rPr sz="2400" spc="-5" dirty="0">
                <a:latin typeface="Arial"/>
                <a:cs typeface="Arial"/>
              </a:rPr>
              <a:t>which  </a:t>
            </a:r>
            <a:r>
              <a:rPr sz="2400" dirty="0">
                <a:latin typeface="Arial"/>
                <a:cs typeface="Arial"/>
              </a:rPr>
              <a:t>compensates optical</a:t>
            </a:r>
            <a:r>
              <a:rPr sz="2400" spc="-10" dirty="0">
                <a:latin typeface="Arial"/>
                <a:cs typeface="Arial"/>
              </a:rPr>
              <a:t> </a:t>
            </a:r>
            <a:r>
              <a:rPr sz="2400" spc="-5" dirty="0">
                <a:latin typeface="Arial"/>
                <a:cs typeface="Arial"/>
              </a:rPr>
              <a:t>losses</a:t>
            </a:r>
            <a:endParaRPr sz="2400" dirty="0">
              <a:latin typeface="Arial"/>
              <a:cs typeface="Arial"/>
            </a:endParaRPr>
          </a:p>
          <a:p>
            <a:pPr marL="634365" marR="6985" indent="-622300">
              <a:lnSpc>
                <a:spcPct val="120000"/>
              </a:lnSpc>
              <a:buFont typeface="Wingdings"/>
              <a:buChar char=""/>
              <a:tabLst>
                <a:tab pos="634365" algn="l"/>
                <a:tab pos="635000" algn="l"/>
                <a:tab pos="1517015" algn="l"/>
                <a:tab pos="2891790" algn="l"/>
                <a:tab pos="3348990" algn="l"/>
                <a:tab pos="4350385" algn="l"/>
                <a:tab pos="5553075" algn="l"/>
                <a:tab pos="6825615" algn="l"/>
                <a:tab pos="7775575" algn="l"/>
              </a:tabLst>
            </a:pPr>
            <a:r>
              <a:rPr sz="2400" spc="-5" dirty="0">
                <a:latin typeface="Arial"/>
                <a:cs typeface="Arial"/>
              </a:rPr>
              <a:t>L</a:t>
            </a:r>
            <a:r>
              <a:rPr sz="2400" dirty="0">
                <a:latin typeface="Arial"/>
                <a:cs typeface="Arial"/>
              </a:rPr>
              <a:t>i</a:t>
            </a:r>
            <a:r>
              <a:rPr sz="2400" spc="-5" dirty="0">
                <a:latin typeface="Arial"/>
                <a:cs typeface="Arial"/>
              </a:rPr>
              <a:t>ght</a:t>
            </a:r>
            <a:r>
              <a:rPr sz="2400" dirty="0">
                <a:latin typeface="Arial"/>
                <a:cs typeface="Arial"/>
              </a:rPr>
              <a:t>	</a:t>
            </a:r>
            <a:r>
              <a:rPr sz="2400" spc="-5" dirty="0">
                <a:latin typeface="Arial"/>
                <a:cs typeface="Arial"/>
              </a:rPr>
              <a:t>confined</a:t>
            </a:r>
            <a:r>
              <a:rPr sz="2400" dirty="0">
                <a:latin typeface="Arial"/>
                <a:cs typeface="Arial"/>
              </a:rPr>
              <a:t>	</a:t>
            </a:r>
            <a:r>
              <a:rPr sz="2400" spc="-10" dirty="0">
                <a:latin typeface="Arial"/>
                <a:cs typeface="Arial"/>
              </a:rPr>
              <a:t>i</a:t>
            </a:r>
            <a:r>
              <a:rPr sz="2400" spc="-5" dirty="0">
                <a:latin typeface="Arial"/>
                <a:cs typeface="Arial"/>
              </a:rPr>
              <a:t>n</a:t>
            </a:r>
            <a:r>
              <a:rPr sz="2400" dirty="0">
                <a:latin typeface="Arial"/>
                <a:cs typeface="Arial"/>
              </a:rPr>
              <a:t>	</a:t>
            </a:r>
            <a:r>
              <a:rPr sz="2400" spc="-5" dirty="0">
                <a:latin typeface="Arial"/>
                <a:cs typeface="Arial"/>
              </a:rPr>
              <a:t>c</a:t>
            </a:r>
            <a:r>
              <a:rPr sz="2400" dirty="0">
                <a:latin typeface="Arial"/>
                <a:cs typeface="Arial"/>
              </a:rPr>
              <a:t>avity	re</a:t>
            </a:r>
            <a:r>
              <a:rPr sz="2400" spc="10" dirty="0">
                <a:latin typeface="Arial"/>
                <a:cs typeface="Arial"/>
              </a:rPr>
              <a:t>f</a:t>
            </a:r>
            <a:r>
              <a:rPr sz="2400" dirty="0">
                <a:latin typeface="Arial"/>
                <a:cs typeface="Arial"/>
              </a:rPr>
              <a:t>lects	</a:t>
            </a:r>
            <a:r>
              <a:rPr sz="2400" spc="-5" dirty="0">
                <a:latin typeface="Arial"/>
                <a:cs typeface="Arial"/>
              </a:rPr>
              <a:t>multiple</a:t>
            </a:r>
            <a:r>
              <a:rPr sz="2400" dirty="0">
                <a:latin typeface="Arial"/>
                <a:cs typeface="Arial"/>
              </a:rPr>
              <a:t>	times	</a:t>
            </a:r>
            <a:r>
              <a:rPr sz="2400" spc="-5" dirty="0">
                <a:latin typeface="Arial"/>
                <a:cs typeface="Arial"/>
              </a:rPr>
              <a:t>p</a:t>
            </a:r>
            <a:r>
              <a:rPr sz="2400" spc="-15" dirty="0">
                <a:latin typeface="Arial"/>
                <a:cs typeface="Arial"/>
              </a:rPr>
              <a:t>r</a:t>
            </a:r>
            <a:r>
              <a:rPr sz="2400" spc="-5" dirty="0">
                <a:latin typeface="Arial"/>
                <a:cs typeface="Arial"/>
              </a:rPr>
              <a:t>od</a:t>
            </a:r>
            <a:r>
              <a:rPr sz="2400" spc="-15" dirty="0">
                <a:latin typeface="Arial"/>
                <a:cs typeface="Arial"/>
              </a:rPr>
              <a:t>u</a:t>
            </a:r>
            <a:r>
              <a:rPr sz="2400" spc="5" dirty="0">
                <a:latin typeface="Arial"/>
                <a:cs typeface="Arial"/>
              </a:rPr>
              <a:t>c</a:t>
            </a:r>
            <a:r>
              <a:rPr sz="2400" spc="10" dirty="0">
                <a:latin typeface="Arial"/>
                <a:cs typeface="Arial"/>
              </a:rPr>
              <a:t>i</a:t>
            </a:r>
            <a:r>
              <a:rPr sz="2400" dirty="0">
                <a:latin typeface="Arial"/>
                <a:cs typeface="Arial"/>
              </a:rPr>
              <a:t>n</a:t>
            </a:r>
            <a:r>
              <a:rPr sz="2400" spc="-5" dirty="0">
                <a:latin typeface="Arial"/>
                <a:cs typeface="Arial"/>
              </a:rPr>
              <a:t>g  </a:t>
            </a:r>
            <a:r>
              <a:rPr sz="2400" dirty="0">
                <a:latin typeface="Arial"/>
                <a:cs typeface="Arial"/>
              </a:rPr>
              <a:t>standing </a:t>
            </a:r>
            <a:r>
              <a:rPr sz="2400" spc="-5" dirty="0">
                <a:latin typeface="Arial"/>
                <a:cs typeface="Arial"/>
              </a:rPr>
              <a:t>waves </a:t>
            </a:r>
            <a:r>
              <a:rPr sz="2400" dirty="0">
                <a:latin typeface="Arial"/>
                <a:cs typeface="Arial"/>
              </a:rPr>
              <a:t>for </a:t>
            </a:r>
            <a:r>
              <a:rPr sz="2400" spc="-5" dirty="0">
                <a:latin typeface="Arial"/>
                <a:cs typeface="Arial"/>
              </a:rPr>
              <a:t>certain resonance</a:t>
            </a:r>
            <a:r>
              <a:rPr sz="2400" spc="50" dirty="0">
                <a:latin typeface="Arial"/>
                <a:cs typeface="Arial"/>
              </a:rPr>
              <a:t> </a:t>
            </a:r>
            <a:r>
              <a:rPr sz="2400" spc="-5" dirty="0">
                <a:latin typeface="Arial"/>
                <a:cs typeface="Arial"/>
              </a:rPr>
              <a:t>frequencies</a:t>
            </a:r>
            <a:endParaRPr sz="2400" dirty="0">
              <a:latin typeface="Arial"/>
              <a:cs typeface="Arial"/>
            </a:endParaRPr>
          </a:p>
          <a:p>
            <a:pPr marL="634365" marR="6985" indent="-622300">
              <a:lnSpc>
                <a:spcPts val="3460"/>
              </a:lnSpc>
              <a:spcBef>
                <a:spcPts val="210"/>
              </a:spcBef>
              <a:buFont typeface="Wingdings"/>
              <a:buChar char=""/>
              <a:tabLst>
                <a:tab pos="634365" algn="l"/>
                <a:tab pos="635000" algn="l"/>
                <a:tab pos="2164715" algn="l"/>
                <a:tab pos="3202940" algn="l"/>
                <a:tab pos="4629150" algn="l"/>
                <a:tab pos="6226810" algn="l"/>
                <a:tab pos="6995159" algn="l"/>
                <a:tab pos="8117205" algn="l"/>
              </a:tabLst>
            </a:pPr>
            <a:r>
              <a:rPr sz="2400" spc="-5" dirty="0">
                <a:latin typeface="Arial"/>
                <a:cs typeface="Arial"/>
              </a:rPr>
              <a:t>Stan</a:t>
            </a:r>
            <a:r>
              <a:rPr sz="2400" spc="5" dirty="0">
                <a:latin typeface="Arial"/>
                <a:cs typeface="Arial"/>
              </a:rPr>
              <a:t>d</a:t>
            </a:r>
            <a:r>
              <a:rPr sz="2400" spc="-5" dirty="0">
                <a:latin typeface="Arial"/>
                <a:cs typeface="Arial"/>
              </a:rPr>
              <a:t>i</a:t>
            </a:r>
            <a:r>
              <a:rPr sz="2400" dirty="0">
                <a:latin typeface="Arial"/>
                <a:cs typeface="Arial"/>
              </a:rPr>
              <a:t>n</a:t>
            </a:r>
            <a:r>
              <a:rPr sz="2400" spc="-5" dirty="0">
                <a:latin typeface="Arial"/>
                <a:cs typeface="Arial"/>
              </a:rPr>
              <a:t>g</a:t>
            </a:r>
            <a:r>
              <a:rPr sz="2400" dirty="0">
                <a:latin typeface="Arial"/>
                <a:cs typeface="Arial"/>
              </a:rPr>
              <a:t>	</a:t>
            </a:r>
            <a:r>
              <a:rPr sz="2400" spc="-5" dirty="0">
                <a:latin typeface="Arial"/>
                <a:cs typeface="Arial"/>
              </a:rPr>
              <a:t>w</a:t>
            </a:r>
            <a:r>
              <a:rPr sz="2400" spc="-15" dirty="0">
                <a:latin typeface="Arial"/>
                <a:cs typeface="Arial"/>
              </a:rPr>
              <a:t>a</a:t>
            </a:r>
            <a:r>
              <a:rPr sz="2400" spc="5" dirty="0">
                <a:latin typeface="Arial"/>
                <a:cs typeface="Arial"/>
              </a:rPr>
              <a:t>v</a:t>
            </a:r>
            <a:r>
              <a:rPr sz="2400" spc="-5" dirty="0">
                <a:latin typeface="Arial"/>
                <a:cs typeface="Arial"/>
              </a:rPr>
              <a:t>e</a:t>
            </a:r>
            <a:r>
              <a:rPr sz="2400" dirty="0">
                <a:latin typeface="Arial"/>
                <a:cs typeface="Arial"/>
              </a:rPr>
              <a:t>	pat</a:t>
            </a:r>
            <a:r>
              <a:rPr sz="2400" spc="-10" dirty="0">
                <a:latin typeface="Arial"/>
                <a:cs typeface="Arial"/>
              </a:rPr>
              <a:t>t</a:t>
            </a:r>
            <a:r>
              <a:rPr sz="2400" spc="-5" dirty="0">
                <a:latin typeface="Arial"/>
                <a:cs typeface="Arial"/>
              </a:rPr>
              <a:t>erns</a:t>
            </a:r>
            <a:r>
              <a:rPr sz="2400" dirty="0">
                <a:latin typeface="Arial"/>
                <a:cs typeface="Arial"/>
              </a:rPr>
              <a:t>	</a:t>
            </a:r>
            <a:r>
              <a:rPr sz="2400" spc="-5" dirty="0">
                <a:latin typeface="Arial"/>
                <a:cs typeface="Arial"/>
              </a:rPr>
              <a:t>pro</a:t>
            </a:r>
            <a:r>
              <a:rPr sz="2400" dirty="0">
                <a:latin typeface="Arial"/>
                <a:cs typeface="Arial"/>
              </a:rPr>
              <a:t>d</a:t>
            </a:r>
            <a:r>
              <a:rPr sz="2400" spc="-5" dirty="0">
                <a:latin typeface="Arial"/>
                <a:cs typeface="Arial"/>
              </a:rPr>
              <a:t>uced</a:t>
            </a:r>
            <a:r>
              <a:rPr sz="2400" dirty="0">
                <a:latin typeface="Arial"/>
                <a:cs typeface="Arial"/>
              </a:rPr>
              <a:t>	</a:t>
            </a:r>
            <a:r>
              <a:rPr sz="2400" spc="-5" dirty="0">
                <a:latin typeface="Arial"/>
                <a:cs typeface="Arial"/>
              </a:rPr>
              <a:t>are</a:t>
            </a:r>
            <a:r>
              <a:rPr sz="2400" dirty="0">
                <a:latin typeface="Arial"/>
                <a:cs typeface="Arial"/>
              </a:rPr>
              <a:t>	</a:t>
            </a:r>
            <a:r>
              <a:rPr sz="2400" spc="-5" dirty="0">
                <a:latin typeface="Arial"/>
                <a:cs typeface="Arial"/>
              </a:rPr>
              <a:t>called</a:t>
            </a:r>
            <a:r>
              <a:rPr sz="2400" dirty="0">
                <a:latin typeface="Arial"/>
                <a:cs typeface="Arial"/>
              </a:rPr>
              <a:t>	</a:t>
            </a:r>
            <a:r>
              <a:rPr sz="2400" spc="-5" dirty="0">
                <a:latin typeface="Arial"/>
                <a:cs typeface="Arial"/>
              </a:rPr>
              <a:t>mode</a:t>
            </a:r>
            <a:r>
              <a:rPr sz="2400" spc="-10" dirty="0">
                <a:latin typeface="Arial"/>
                <a:cs typeface="Arial"/>
              </a:rPr>
              <a:t>s</a:t>
            </a:r>
            <a:r>
              <a:rPr sz="2400" dirty="0">
                <a:latin typeface="Arial"/>
                <a:cs typeface="Arial"/>
              </a:rPr>
              <a:t>;  </a:t>
            </a:r>
            <a:r>
              <a:rPr sz="2400" dirty="0">
                <a:solidFill>
                  <a:srgbClr val="C00000"/>
                </a:solidFill>
                <a:latin typeface="Arial"/>
                <a:cs typeface="Arial"/>
              </a:rPr>
              <a:t>longitudinal </a:t>
            </a:r>
            <a:r>
              <a:rPr sz="2400" spc="-5" dirty="0">
                <a:solidFill>
                  <a:srgbClr val="C00000"/>
                </a:solidFill>
                <a:latin typeface="Arial"/>
                <a:cs typeface="Arial"/>
              </a:rPr>
              <a:t>modes </a:t>
            </a:r>
            <a:r>
              <a:rPr sz="2400" spc="-10" dirty="0">
                <a:latin typeface="Arial"/>
                <a:cs typeface="Arial"/>
              </a:rPr>
              <a:t>differ </a:t>
            </a:r>
            <a:r>
              <a:rPr sz="2400" spc="-5" dirty="0">
                <a:latin typeface="Arial"/>
                <a:cs typeface="Arial"/>
              </a:rPr>
              <a:t>only in</a:t>
            </a:r>
            <a:r>
              <a:rPr sz="2400" spc="70" dirty="0">
                <a:latin typeface="Arial"/>
                <a:cs typeface="Arial"/>
              </a:rPr>
              <a:t> </a:t>
            </a:r>
            <a:r>
              <a:rPr sz="2400" spc="-5" dirty="0">
                <a:latin typeface="Arial"/>
                <a:cs typeface="Arial"/>
              </a:rPr>
              <a:t>frequency</a:t>
            </a:r>
            <a:endParaRPr sz="2400" dirty="0">
              <a:latin typeface="Arial"/>
              <a:cs typeface="Arial"/>
            </a:endParaRPr>
          </a:p>
          <a:p>
            <a:pPr marL="634365" indent="-622300">
              <a:lnSpc>
                <a:spcPct val="100000"/>
              </a:lnSpc>
              <a:spcBef>
                <a:spcPts val="365"/>
              </a:spcBef>
              <a:buFont typeface="Wingdings"/>
              <a:buChar char=""/>
              <a:tabLst>
                <a:tab pos="634365" algn="l"/>
                <a:tab pos="635000" algn="l"/>
                <a:tab pos="2318385" algn="l"/>
                <a:tab pos="3402329" algn="l"/>
                <a:tab pos="4243705" algn="l"/>
                <a:tab pos="4768215" algn="l"/>
                <a:tab pos="6031230" algn="l"/>
                <a:tab pos="7776845" algn="l"/>
                <a:tab pos="8455025" algn="l"/>
              </a:tabLst>
            </a:pPr>
            <a:r>
              <a:rPr sz="2400" spc="-10" dirty="0">
                <a:latin typeface="Arial"/>
                <a:cs typeface="Arial"/>
              </a:rPr>
              <a:t>Transverse	</a:t>
            </a:r>
            <a:r>
              <a:rPr sz="2400" spc="-5" dirty="0">
                <a:latin typeface="Arial"/>
                <a:cs typeface="Arial"/>
              </a:rPr>
              <a:t>modes	</a:t>
            </a:r>
            <a:r>
              <a:rPr sz="2400" spc="-10" dirty="0">
                <a:latin typeface="Arial"/>
                <a:cs typeface="Arial"/>
              </a:rPr>
              <a:t>differ	</a:t>
            </a:r>
            <a:r>
              <a:rPr sz="2400" spc="-5" dirty="0">
                <a:latin typeface="Arial"/>
                <a:cs typeface="Arial"/>
              </a:rPr>
              <a:t>for	</a:t>
            </a:r>
            <a:r>
              <a:rPr sz="2400" spc="-10" dirty="0">
                <a:latin typeface="Arial"/>
                <a:cs typeface="Arial"/>
              </a:rPr>
              <a:t>different	</a:t>
            </a:r>
            <a:r>
              <a:rPr sz="2400" spc="-5" dirty="0">
                <a:latin typeface="Arial"/>
                <a:cs typeface="Arial"/>
              </a:rPr>
              <a:t>frequencies	and	have</a:t>
            </a:r>
            <a:r>
              <a:rPr lang="en-US" sz="2400" dirty="0">
                <a:latin typeface="Arial"/>
                <a:cs typeface="Arial"/>
              </a:rPr>
              <a:t> </a:t>
            </a:r>
            <a:r>
              <a:rPr lang="en-US" sz="2400" spc="-5" dirty="0">
                <a:latin typeface="Arial"/>
                <a:cs typeface="Arial"/>
              </a:rPr>
              <a:t>di</a:t>
            </a:r>
            <a:r>
              <a:rPr lang="en-US" sz="2400" spc="-50" dirty="0">
                <a:latin typeface="Arial"/>
                <a:cs typeface="Arial"/>
              </a:rPr>
              <a:t>f</a:t>
            </a:r>
            <a:r>
              <a:rPr lang="en-US" sz="2400" dirty="0">
                <a:latin typeface="Arial"/>
                <a:cs typeface="Arial"/>
              </a:rPr>
              <a:t>fe</a:t>
            </a:r>
            <a:r>
              <a:rPr lang="en-US" sz="2400" spc="-5" dirty="0">
                <a:latin typeface="Arial"/>
                <a:cs typeface="Arial"/>
              </a:rPr>
              <a:t>ren</a:t>
            </a:r>
            <a:r>
              <a:rPr lang="en-US" sz="2400" dirty="0">
                <a:latin typeface="Arial"/>
                <a:cs typeface="Arial"/>
              </a:rPr>
              <a:t>t </a:t>
            </a:r>
            <a:r>
              <a:rPr lang="en-US" sz="2400" spc="-5" dirty="0">
                <a:latin typeface="Arial"/>
                <a:cs typeface="Arial"/>
              </a:rPr>
              <a:t>in</a:t>
            </a:r>
            <a:r>
              <a:rPr lang="en-US" sz="2400" dirty="0">
                <a:latin typeface="Arial"/>
                <a:cs typeface="Arial"/>
              </a:rPr>
              <a:t>t</a:t>
            </a:r>
            <a:r>
              <a:rPr lang="en-US" sz="2400" spc="-5" dirty="0">
                <a:latin typeface="Arial"/>
                <a:cs typeface="Arial"/>
              </a:rPr>
              <a:t>ens</a:t>
            </a:r>
            <a:r>
              <a:rPr lang="en-US" sz="2400" spc="-15" dirty="0">
                <a:latin typeface="Arial"/>
                <a:cs typeface="Arial"/>
              </a:rPr>
              <a:t>i</a:t>
            </a:r>
            <a:r>
              <a:rPr lang="en-US" sz="2400" dirty="0">
                <a:latin typeface="Arial"/>
                <a:cs typeface="Arial"/>
              </a:rPr>
              <a:t>ty patter</a:t>
            </a:r>
            <a:r>
              <a:rPr lang="en-US" sz="2400" spc="-5" dirty="0">
                <a:latin typeface="Arial"/>
                <a:cs typeface="Arial"/>
              </a:rPr>
              <a:t>ns across</a:t>
            </a:r>
            <a:r>
              <a:rPr lang="en-US" sz="2400" dirty="0">
                <a:latin typeface="Arial"/>
                <a:cs typeface="Arial"/>
              </a:rPr>
              <a:t>	the c</a:t>
            </a:r>
            <a:r>
              <a:rPr lang="en-US" sz="2400" spc="5" dirty="0">
                <a:latin typeface="Arial"/>
                <a:cs typeface="Arial"/>
              </a:rPr>
              <a:t>r</a:t>
            </a:r>
            <a:r>
              <a:rPr lang="en-US" sz="2400" spc="-20" dirty="0">
                <a:latin typeface="Arial"/>
                <a:cs typeface="Arial"/>
              </a:rPr>
              <a:t>o</a:t>
            </a:r>
            <a:r>
              <a:rPr lang="en-US" sz="2400" dirty="0">
                <a:latin typeface="Arial"/>
                <a:cs typeface="Arial"/>
              </a:rPr>
              <a:t>ss </a:t>
            </a:r>
            <a:r>
              <a:rPr lang="en-US" sz="2400" spc="-5" dirty="0">
                <a:latin typeface="Arial"/>
                <a:cs typeface="Arial"/>
              </a:rPr>
              <a:t>section</a:t>
            </a:r>
            <a:r>
              <a:rPr lang="en-US" sz="2400" dirty="0">
                <a:latin typeface="Arial"/>
                <a:cs typeface="Arial"/>
              </a:rPr>
              <a:t>	</a:t>
            </a:r>
            <a:r>
              <a:rPr lang="en-US" sz="2400" spc="-5" dirty="0">
                <a:latin typeface="Arial"/>
                <a:cs typeface="Arial"/>
              </a:rPr>
              <a:t>o</a:t>
            </a:r>
            <a:r>
              <a:rPr lang="en-US" sz="2400" dirty="0">
                <a:latin typeface="Arial"/>
                <a:cs typeface="Arial"/>
              </a:rPr>
              <a:t>f	the  </a:t>
            </a:r>
            <a:r>
              <a:rPr lang="en-US" sz="2400" spc="-5" dirty="0">
                <a:latin typeface="Arial"/>
                <a:cs typeface="Arial"/>
              </a:rPr>
              <a:t>beam.</a:t>
            </a:r>
            <a:endParaRPr lang="en-US" sz="2400" dirty="0">
              <a:latin typeface="Arial"/>
              <a:cs typeface="Arial"/>
            </a:endParaRPr>
          </a:p>
        </p:txBody>
      </p:sp>
      <p:sp>
        <p:nvSpPr>
          <p:cNvPr id="3" name="object 3"/>
          <p:cNvSpPr txBox="1">
            <a:spLocks noGrp="1"/>
          </p:cNvSpPr>
          <p:nvPr>
            <p:ph type="title"/>
          </p:nvPr>
        </p:nvSpPr>
        <p:spPr>
          <a:xfrm>
            <a:off x="3733800" y="354747"/>
            <a:ext cx="2743200" cy="504625"/>
          </a:xfrm>
          <a:prstGeom prst="rect">
            <a:avLst/>
          </a:prstGeom>
        </p:spPr>
        <p:txBody>
          <a:bodyPr vert="horz" wrap="square" lIns="0" tIns="12065" rIns="0" bIns="0" rtlCol="0">
            <a:spAutoFit/>
          </a:bodyPr>
          <a:lstStyle/>
          <a:p>
            <a:pPr marL="12700">
              <a:lnSpc>
                <a:spcPct val="100000"/>
              </a:lnSpc>
              <a:spcBef>
                <a:spcPts val="95"/>
              </a:spcBef>
            </a:pPr>
            <a:r>
              <a:rPr sz="3200" b="1" spc="-5" dirty="0">
                <a:latin typeface="Arial" panose="020B0604020202020204" pitchFamily="34" charset="0"/>
                <a:cs typeface="Arial" panose="020B0604020202020204" pitchFamily="34" charset="0"/>
              </a:rPr>
              <a:t>Resonator</a:t>
            </a:r>
            <a:endParaRPr sz="3200" b="1" dirty="0">
              <a:latin typeface="Arial" panose="020B0604020202020204" pitchFamily="34" charset="0"/>
              <a:cs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55720" y="386080"/>
            <a:ext cx="178308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Resonator</a:t>
            </a:r>
            <a:endParaRPr sz="2800" b="1" dirty="0">
              <a:latin typeface="Arial" panose="020B0604020202020204" pitchFamily="34" charset="0"/>
              <a:cs typeface="Arial" panose="020B0604020202020204" pitchFamily="34" charset="0"/>
            </a:endParaRPr>
          </a:p>
        </p:txBody>
      </p:sp>
      <p:grpSp>
        <p:nvGrpSpPr>
          <p:cNvPr id="3" name="object 3"/>
          <p:cNvGrpSpPr/>
          <p:nvPr/>
        </p:nvGrpSpPr>
        <p:grpSpPr>
          <a:xfrm>
            <a:off x="176916" y="1629155"/>
            <a:ext cx="9470390" cy="4634230"/>
            <a:chOff x="176916" y="1629155"/>
            <a:chExt cx="9470390" cy="4634230"/>
          </a:xfrm>
        </p:grpSpPr>
        <p:sp>
          <p:nvSpPr>
            <p:cNvPr id="4" name="object 4"/>
            <p:cNvSpPr/>
            <p:nvPr/>
          </p:nvSpPr>
          <p:spPr>
            <a:xfrm>
              <a:off x="176916" y="1629155"/>
              <a:ext cx="4519401" cy="463412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18659" y="1917192"/>
              <a:ext cx="5128260" cy="3311652"/>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4383" y="0"/>
            <a:ext cx="9875520" cy="6483350"/>
            <a:chOff x="24383" y="0"/>
            <a:chExt cx="9875520" cy="6483350"/>
          </a:xfrm>
        </p:grpSpPr>
        <p:sp>
          <p:nvSpPr>
            <p:cNvPr id="3" name="object 3"/>
            <p:cNvSpPr/>
            <p:nvPr/>
          </p:nvSpPr>
          <p:spPr>
            <a:xfrm>
              <a:off x="269747" y="1280160"/>
              <a:ext cx="3368040" cy="48387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218431" y="4136135"/>
              <a:ext cx="5387340" cy="2346960"/>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2002790" y="300304"/>
            <a:ext cx="554101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Resonator – Longitudinal</a:t>
            </a:r>
            <a:r>
              <a:rPr sz="2800" b="1" spc="55"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Modes</a:t>
            </a:r>
            <a:endParaRPr sz="2800" b="1" dirty="0">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09CD7C9A-39E0-4760-A7FA-6AD4EBFFB3C7}"/>
              </a:ext>
            </a:extLst>
          </p:cNvPr>
          <p:cNvPicPr>
            <a:picLocks noChangeAspect="1"/>
          </p:cNvPicPr>
          <p:nvPr/>
        </p:nvPicPr>
        <p:blipFill>
          <a:blip r:embed="rId4"/>
          <a:stretch>
            <a:fillRect/>
          </a:stretch>
        </p:blipFill>
        <p:spPr>
          <a:xfrm>
            <a:off x="4778829" y="1165880"/>
            <a:ext cx="4288971" cy="27203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92599"/>
            <a:ext cx="8951973" cy="1089401"/>
          </a:xfrm>
          <a:prstGeom prst="rect">
            <a:avLst/>
          </a:prstGeom>
        </p:spPr>
        <p:txBody>
          <a:bodyPr vert="horz" wrap="square" lIns="0" tIns="12065" rIns="0" bIns="0" rtlCol="0">
            <a:spAutoFit/>
          </a:bodyPr>
          <a:lstStyle/>
          <a:p>
            <a:pPr marL="12700" algn="ctr">
              <a:lnSpc>
                <a:spcPct val="100000"/>
              </a:lnSpc>
              <a:spcBef>
                <a:spcPts val="95"/>
              </a:spcBef>
            </a:pPr>
            <a:r>
              <a:rPr sz="2800" b="1" spc="-5" dirty="0">
                <a:latin typeface="Arial" panose="020B0604020202020204" pitchFamily="34" charset="0"/>
                <a:cs typeface="Arial" panose="020B0604020202020204" pitchFamily="34" charset="0"/>
              </a:rPr>
              <a:t>Physicists </a:t>
            </a:r>
            <a:r>
              <a:rPr lang="en-IN" sz="2800" b="1" spc="-5" dirty="0">
                <a:latin typeface="Arial" panose="020B0604020202020204" pitchFamily="34" charset="0"/>
                <a:cs typeface="Arial" panose="020B0604020202020204" pitchFamily="34" charset="0"/>
              </a:rPr>
              <a:t>–</a:t>
            </a:r>
            <a:r>
              <a:rPr sz="2800" b="1" spc="-35" dirty="0">
                <a:latin typeface="Arial" panose="020B0604020202020204" pitchFamily="34" charset="0"/>
                <a:cs typeface="Arial" panose="020B0604020202020204" pitchFamily="34" charset="0"/>
              </a:rPr>
              <a:t> </a:t>
            </a:r>
            <a:r>
              <a:rPr sz="2800" b="1" dirty="0">
                <a:latin typeface="Arial" panose="020B0604020202020204" pitchFamily="34" charset="0"/>
                <a:cs typeface="Arial" panose="020B0604020202020204" pitchFamily="34" charset="0"/>
              </a:rPr>
              <a:t>laser</a:t>
            </a:r>
            <a:br>
              <a:rPr lang="en-US" sz="2800" b="1" dirty="0">
                <a:latin typeface="Arial" panose="020B0604020202020204" pitchFamily="34" charset="0"/>
                <a:cs typeface="Arial" panose="020B0604020202020204" pitchFamily="34" charset="0"/>
              </a:rPr>
            </a:br>
            <a:r>
              <a:rPr lang="en-US" sz="1400" b="0" i="0" dirty="0">
                <a:solidFill>
                  <a:srgbClr val="000000"/>
                </a:solidFill>
                <a:effectLst/>
                <a:latin typeface="Times New Roman" panose="02020603050405020304" pitchFamily="18" charset="0"/>
              </a:rPr>
              <a:t>The 1964 Nobel Prize for physics was shared by 3 physicists—2 Russians, Nikolay </a:t>
            </a:r>
            <a:r>
              <a:rPr lang="en-US" sz="1400" b="0" i="0" dirty="0" err="1">
                <a:solidFill>
                  <a:srgbClr val="000000"/>
                </a:solidFill>
                <a:effectLst/>
                <a:latin typeface="Times New Roman" panose="02020603050405020304" pitchFamily="18" charset="0"/>
              </a:rPr>
              <a:t>Gennadiyevich</a:t>
            </a:r>
            <a:r>
              <a:rPr lang="en-US" sz="1400" b="0" i="0" dirty="0">
                <a:solidFill>
                  <a:srgbClr val="000000"/>
                </a:solidFill>
                <a:effectLst/>
                <a:latin typeface="Times New Roman" panose="02020603050405020304" pitchFamily="18" charset="0"/>
              </a:rPr>
              <a:t> Basov (1922-2001) and his teacher Aleksandr M. Prokhorov (1916-2002), and 1 American, Charles H. Townes (1915)—for basic research in the field of experimental physics. </a:t>
            </a:r>
            <a:endParaRPr sz="2800" b="1" dirty="0">
              <a:latin typeface="Arial" panose="020B0604020202020204" pitchFamily="34" charset="0"/>
              <a:cs typeface="Arial" panose="020B0604020202020204" pitchFamily="34" charset="0"/>
            </a:endParaRPr>
          </a:p>
        </p:txBody>
      </p:sp>
      <p:sp>
        <p:nvSpPr>
          <p:cNvPr id="3" name="object 3"/>
          <p:cNvSpPr/>
          <p:nvPr/>
        </p:nvSpPr>
        <p:spPr>
          <a:xfrm>
            <a:off x="5096255" y="1700783"/>
            <a:ext cx="2087879" cy="292760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473695" y="1700783"/>
            <a:ext cx="2087879" cy="292760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351231" y="4679695"/>
            <a:ext cx="7338695" cy="1246505"/>
          </a:xfrm>
          <a:prstGeom prst="rect">
            <a:avLst/>
          </a:prstGeom>
        </p:spPr>
        <p:txBody>
          <a:bodyPr vert="horz" wrap="square" lIns="0" tIns="12700" rIns="0" bIns="0" rtlCol="0">
            <a:spAutoFit/>
          </a:bodyPr>
          <a:lstStyle/>
          <a:p>
            <a:pPr marL="12700">
              <a:lnSpc>
                <a:spcPct val="100000"/>
              </a:lnSpc>
              <a:spcBef>
                <a:spcPts val="100"/>
              </a:spcBef>
              <a:tabLst>
                <a:tab pos="2748915" algn="l"/>
                <a:tab pos="5198110" algn="l"/>
              </a:tabLst>
            </a:pPr>
            <a:r>
              <a:rPr sz="2400" b="1" dirty="0">
                <a:solidFill>
                  <a:srgbClr val="C00000"/>
                </a:solidFill>
                <a:latin typeface="Arial"/>
                <a:cs typeface="Arial"/>
              </a:rPr>
              <a:t>Maiman </a:t>
            </a:r>
            <a:r>
              <a:rPr sz="2400" b="1" spc="-5" dirty="0">
                <a:latin typeface="Arial"/>
                <a:cs typeface="Arial"/>
              </a:rPr>
              <a:t>(1960)	</a:t>
            </a:r>
            <a:r>
              <a:rPr sz="2400" b="1" spc="-30" dirty="0">
                <a:solidFill>
                  <a:srgbClr val="C00000"/>
                </a:solidFill>
                <a:latin typeface="Arial"/>
                <a:cs typeface="Arial"/>
              </a:rPr>
              <a:t>Towens	</a:t>
            </a:r>
            <a:r>
              <a:rPr sz="2400" b="1" spc="-5" dirty="0">
                <a:solidFill>
                  <a:srgbClr val="C00000"/>
                </a:solidFill>
                <a:latin typeface="Arial"/>
                <a:cs typeface="Arial"/>
              </a:rPr>
              <a:t>Prokhorov</a:t>
            </a:r>
            <a:endParaRPr sz="2400">
              <a:latin typeface="Arial"/>
              <a:cs typeface="Arial"/>
            </a:endParaRPr>
          </a:p>
          <a:p>
            <a:pPr>
              <a:lnSpc>
                <a:spcPct val="100000"/>
              </a:lnSpc>
              <a:spcBef>
                <a:spcPts val="15"/>
              </a:spcBef>
            </a:pPr>
            <a:endParaRPr sz="2500">
              <a:latin typeface="Arial"/>
              <a:cs typeface="Arial"/>
            </a:endParaRPr>
          </a:p>
          <a:p>
            <a:pPr marL="1776730">
              <a:lnSpc>
                <a:spcPct val="100000"/>
              </a:lnSpc>
            </a:pPr>
            <a:r>
              <a:rPr sz="3200" b="1" dirty="0">
                <a:solidFill>
                  <a:srgbClr val="C00000"/>
                </a:solidFill>
                <a:latin typeface="Arial"/>
                <a:cs typeface="Arial"/>
              </a:rPr>
              <a:t>Nobel prize winners for</a:t>
            </a:r>
            <a:r>
              <a:rPr sz="3200" b="1" spc="-150" dirty="0">
                <a:solidFill>
                  <a:srgbClr val="C00000"/>
                </a:solidFill>
                <a:latin typeface="Arial"/>
                <a:cs typeface="Arial"/>
              </a:rPr>
              <a:t> </a:t>
            </a:r>
            <a:r>
              <a:rPr sz="3200" b="1" spc="-5" dirty="0">
                <a:solidFill>
                  <a:srgbClr val="C00000"/>
                </a:solidFill>
                <a:latin typeface="Arial"/>
                <a:cs typeface="Arial"/>
              </a:rPr>
              <a:t>laser</a:t>
            </a:r>
            <a:endParaRPr sz="3200">
              <a:latin typeface="Arial"/>
              <a:cs typeface="Arial"/>
            </a:endParaRPr>
          </a:p>
        </p:txBody>
      </p:sp>
      <p:sp>
        <p:nvSpPr>
          <p:cNvPr id="6" name="object 6"/>
          <p:cNvSpPr txBox="1"/>
          <p:nvPr/>
        </p:nvSpPr>
        <p:spPr>
          <a:xfrm>
            <a:off x="8201406" y="4679695"/>
            <a:ext cx="94043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C00000"/>
                </a:solidFill>
                <a:latin typeface="Arial"/>
                <a:cs typeface="Arial"/>
              </a:rPr>
              <a:t>Basov</a:t>
            </a:r>
            <a:endParaRPr sz="2400">
              <a:latin typeface="Arial"/>
              <a:cs typeface="Arial"/>
            </a:endParaRPr>
          </a:p>
        </p:txBody>
      </p:sp>
      <p:sp>
        <p:nvSpPr>
          <p:cNvPr id="7" name="object 7"/>
          <p:cNvSpPr/>
          <p:nvPr/>
        </p:nvSpPr>
        <p:spPr>
          <a:xfrm>
            <a:off x="416051" y="1700783"/>
            <a:ext cx="2103120" cy="294132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793492" y="1700783"/>
            <a:ext cx="2103120" cy="2941320"/>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1760" y="282016"/>
            <a:ext cx="209804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Introduction</a:t>
            </a:r>
            <a:endParaRPr sz="2800" b="1" dirty="0">
              <a:latin typeface="Arial" panose="020B0604020202020204" pitchFamily="34" charset="0"/>
              <a:cs typeface="Arial" panose="020B0604020202020204" pitchFamily="34" charset="0"/>
            </a:endParaRPr>
          </a:p>
        </p:txBody>
      </p:sp>
      <p:sp>
        <p:nvSpPr>
          <p:cNvPr id="3" name="object 3"/>
          <p:cNvSpPr txBox="1"/>
          <p:nvPr/>
        </p:nvSpPr>
        <p:spPr>
          <a:xfrm>
            <a:off x="4965572" y="1576578"/>
            <a:ext cx="4756785" cy="4050029"/>
          </a:xfrm>
          <a:prstGeom prst="rect">
            <a:avLst/>
          </a:prstGeom>
        </p:spPr>
        <p:txBody>
          <a:bodyPr vert="horz" wrap="square" lIns="0" tIns="12700" rIns="0" bIns="0" rtlCol="0">
            <a:spAutoFit/>
          </a:bodyPr>
          <a:lstStyle/>
          <a:p>
            <a:pPr marL="355600" marR="189865" indent="-342900">
              <a:lnSpc>
                <a:spcPct val="100000"/>
              </a:lnSpc>
              <a:spcBef>
                <a:spcPts val="100"/>
              </a:spcBef>
              <a:buChar char="•"/>
              <a:tabLst>
                <a:tab pos="354965" algn="l"/>
                <a:tab pos="355600" algn="l"/>
              </a:tabLst>
            </a:pPr>
            <a:r>
              <a:rPr sz="2400" spc="-5" dirty="0">
                <a:latin typeface="Arial"/>
                <a:cs typeface="Arial"/>
              </a:rPr>
              <a:t>Energy levels </a:t>
            </a:r>
            <a:r>
              <a:rPr sz="2400" dirty="0">
                <a:latin typeface="Arial"/>
                <a:cs typeface="Arial"/>
              </a:rPr>
              <a:t>- </a:t>
            </a:r>
            <a:r>
              <a:rPr sz="2400" spc="-5" dirty="0">
                <a:latin typeface="Arial"/>
                <a:cs typeface="Arial"/>
              </a:rPr>
              <a:t>discrete </a:t>
            </a:r>
            <a:r>
              <a:rPr sz="2400" dirty="0">
                <a:latin typeface="Arial"/>
                <a:cs typeface="Arial"/>
              </a:rPr>
              <a:t>- atom,  </a:t>
            </a:r>
            <a:r>
              <a:rPr sz="2400" spc="-5" dirty="0">
                <a:latin typeface="Arial"/>
                <a:cs typeface="Arial"/>
              </a:rPr>
              <a:t>ions and</a:t>
            </a:r>
            <a:r>
              <a:rPr sz="2400" spc="10" dirty="0">
                <a:latin typeface="Arial"/>
                <a:cs typeface="Arial"/>
              </a:rPr>
              <a:t> </a:t>
            </a:r>
            <a:r>
              <a:rPr sz="2400" spc="-5" dirty="0">
                <a:latin typeface="Arial"/>
                <a:cs typeface="Arial"/>
              </a:rPr>
              <a:t>molecules</a:t>
            </a:r>
            <a:endParaRPr sz="2400">
              <a:latin typeface="Arial"/>
              <a:cs typeface="Arial"/>
            </a:endParaRPr>
          </a:p>
          <a:p>
            <a:pPr marL="355600" marR="5080" indent="-342900">
              <a:lnSpc>
                <a:spcPct val="100000"/>
              </a:lnSpc>
              <a:buChar char="•"/>
              <a:tabLst>
                <a:tab pos="354965" algn="l"/>
                <a:tab pos="355600" algn="l"/>
              </a:tabLst>
            </a:pPr>
            <a:r>
              <a:rPr sz="2400" spc="-5" dirty="0">
                <a:latin typeface="Arial"/>
                <a:cs typeface="Arial"/>
              </a:rPr>
              <a:t>Lowest possible energy level </a:t>
            </a:r>
            <a:r>
              <a:rPr sz="2400" dirty="0">
                <a:latin typeface="Arial"/>
                <a:cs typeface="Arial"/>
              </a:rPr>
              <a:t>- </a:t>
            </a:r>
            <a:r>
              <a:rPr sz="2400" dirty="0">
                <a:solidFill>
                  <a:srgbClr val="C00000"/>
                </a:solidFill>
                <a:latin typeface="Arial"/>
                <a:cs typeface="Arial"/>
              </a:rPr>
              <a:t> </a:t>
            </a:r>
            <a:r>
              <a:rPr sz="2400" b="1" spc="-5" dirty="0">
                <a:solidFill>
                  <a:srgbClr val="C00000"/>
                </a:solidFill>
                <a:latin typeface="Arial"/>
                <a:cs typeface="Arial"/>
              </a:rPr>
              <a:t>ground state </a:t>
            </a:r>
            <a:r>
              <a:rPr sz="2400" spc="-5" dirty="0">
                <a:latin typeface="Arial"/>
                <a:cs typeface="Arial"/>
              </a:rPr>
              <a:t>and higher energy  levels </a:t>
            </a:r>
            <a:r>
              <a:rPr sz="2400" dirty="0">
                <a:latin typeface="Arial"/>
                <a:cs typeface="Arial"/>
              </a:rPr>
              <a:t>- </a:t>
            </a:r>
            <a:r>
              <a:rPr sz="2400" b="1" spc="-5" dirty="0">
                <a:solidFill>
                  <a:srgbClr val="C00000"/>
                </a:solidFill>
                <a:latin typeface="Arial"/>
                <a:cs typeface="Arial"/>
              </a:rPr>
              <a:t>excited</a:t>
            </a:r>
            <a:r>
              <a:rPr sz="2400" b="1" spc="5" dirty="0">
                <a:solidFill>
                  <a:srgbClr val="C00000"/>
                </a:solidFill>
                <a:latin typeface="Arial"/>
                <a:cs typeface="Arial"/>
              </a:rPr>
              <a:t> </a:t>
            </a:r>
            <a:r>
              <a:rPr sz="2400" b="1" spc="-5" dirty="0">
                <a:solidFill>
                  <a:srgbClr val="C00000"/>
                </a:solidFill>
                <a:latin typeface="Arial"/>
                <a:cs typeface="Arial"/>
              </a:rPr>
              <a:t>states</a:t>
            </a:r>
            <a:endParaRPr sz="2400">
              <a:latin typeface="Arial"/>
              <a:cs typeface="Arial"/>
            </a:endParaRPr>
          </a:p>
          <a:p>
            <a:pPr marL="355600" marR="182880" indent="-342900">
              <a:lnSpc>
                <a:spcPct val="100000"/>
              </a:lnSpc>
              <a:buChar char="•"/>
              <a:tabLst>
                <a:tab pos="354965" algn="l"/>
                <a:tab pos="355600" algn="l"/>
              </a:tabLst>
            </a:pPr>
            <a:r>
              <a:rPr sz="2400" spc="-30" dirty="0">
                <a:latin typeface="Arial"/>
                <a:cs typeface="Arial"/>
              </a:rPr>
              <a:t>Energy, </a:t>
            </a:r>
            <a:r>
              <a:rPr sz="2400" spc="-5" dirty="0">
                <a:latin typeface="Arial"/>
                <a:cs typeface="Arial"/>
              </a:rPr>
              <a:t>separation between  adjacent </a:t>
            </a:r>
            <a:r>
              <a:rPr sz="2400" dirty="0">
                <a:latin typeface="Arial"/>
                <a:cs typeface="Arial"/>
              </a:rPr>
              <a:t>energy </a:t>
            </a:r>
            <a:r>
              <a:rPr sz="2400" spc="-5" dirty="0">
                <a:latin typeface="Arial"/>
                <a:cs typeface="Arial"/>
              </a:rPr>
              <a:t>levels </a:t>
            </a:r>
            <a:r>
              <a:rPr sz="2400" dirty="0">
                <a:latin typeface="Arial"/>
                <a:cs typeface="Arial"/>
              </a:rPr>
              <a:t>become  </a:t>
            </a:r>
            <a:r>
              <a:rPr sz="2400" spc="-5" dirty="0">
                <a:latin typeface="Arial"/>
                <a:cs typeface="Arial"/>
              </a:rPr>
              <a:t>smaller and smaller until  separation becomes so small  </a:t>
            </a:r>
            <a:r>
              <a:rPr sz="2400" dirty="0">
                <a:latin typeface="Arial"/>
                <a:cs typeface="Arial"/>
              </a:rPr>
              <a:t>that </a:t>
            </a:r>
            <a:r>
              <a:rPr sz="2400" spc="-5" dirty="0">
                <a:latin typeface="Arial"/>
                <a:cs typeface="Arial"/>
              </a:rPr>
              <a:t>energy levels appear  continuous </a:t>
            </a:r>
            <a:r>
              <a:rPr sz="2400" dirty="0">
                <a:latin typeface="Arial"/>
                <a:cs typeface="Arial"/>
              </a:rPr>
              <a:t>-</a:t>
            </a:r>
            <a:r>
              <a:rPr sz="2400" spc="20" dirty="0">
                <a:latin typeface="Arial"/>
                <a:cs typeface="Arial"/>
              </a:rPr>
              <a:t> </a:t>
            </a:r>
            <a:r>
              <a:rPr sz="2400" b="1" spc="-5" dirty="0">
                <a:solidFill>
                  <a:srgbClr val="C00000"/>
                </a:solidFill>
                <a:latin typeface="Arial"/>
                <a:cs typeface="Arial"/>
              </a:rPr>
              <a:t>continuum</a:t>
            </a:r>
            <a:endParaRPr sz="2400">
              <a:latin typeface="Arial"/>
              <a:cs typeface="Arial"/>
            </a:endParaRPr>
          </a:p>
        </p:txBody>
      </p:sp>
      <p:sp>
        <p:nvSpPr>
          <p:cNvPr id="4" name="object 4"/>
          <p:cNvSpPr/>
          <p:nvPr/>
        </p:nvSpPr>
        <p:spPr>
          <a:xfrm>
            <a:off x="238483" y="2119683"/>
            <a:ext cx="4450494" cy="31091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95395" y="282016"/>
            <a:ext cx="191960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A</a:t>
            </a:r>
            <a:r>
              <a:rPr sz="2800" b="1" spc="-20" dirty="0">
                <a:latin typeface="Arial" panose="020B0604020202020204" pitchFamily="34" charset="0"/>
                <a:cs typeface="Arial" panose="020B0604020202020204" pitchFamily="34" charset="0"/>
              </a:rPr>
              <a:t>b</a:t>
            </a:r>
            <a:r>
              <a:rPr sz="2800" b="1" spc="-5" dirty="0">
                <a:latin typeface="Arial" panose="020B0604020202020204" pitchFamily="34" charset="0"/>
                <a:cs typeface="Arial" panose="020B0604020202020204" pitchFamily="34" charset="0"/>
              </a:rPr>
              <a:t>sorption</a:t>
            </a:r>
            <a:endParaRPr sz="2800" b="1" dirty="0">
              <a:latin typeface="Arial" panose="020B0604020202020204" pitchFamily="34" charset="0"/>
              <a:cs typeface="Arial" panose="020B0604020202020204" pitchFamily="34" charset="0"/>
            </a:endParaRPr>
          </a:p>
        </p:txBody>
      </p:sp>
      <p:sp>
        <p:nvSpPr>
          <p:cNvPr id="3" name="object 3"/>
          <p:cNvSpPr txBox="1"/>
          <p:nvPr/>
        </p:nvSpPr>
        <p:spPr>
          <a:xfrm>
            <a:off x="4784471" y="1424685"/>
            <a:ext cx="4947285" cy="2220595"/>
          </a:xfrm>
          <a:prstGeom prst="rect">
            <a:avLst/>
          </a:prstGeom>
        </p:spPr>
        <p:txBody>
          <a:bodyPr vert="horz" wrap="square" lIns="0" tIns="12700" rIns="0" bIns="0" rtlCol="0">
            <a:spAutoFit/>
          </a:bodyPr>
          <a:lstStyle/>
          <a:p>
            <a:pPr marL="381000" marR="43180" indent="-342900">
              <a:lnSpc>
                <a:spcPct val="100000"/>
              </a:lnSpc>
              <a:spcBef>
                <a:spcPts val="100"/>
              </a:spcBef>
              <a:buChar char="•"/>
              <a:tabLst>
                <a:tab pos="380365" algn="l"/>
                <a:tab pos="381000" algn="l"/>
              </a:tabLst>
            </a:pPr>
            <a:r>
              <a:rPr sz="2400" spc="-5" dirty="0">
                <a:latin typeface="Arial"/>
                <a:cs typeface="Arial"/>
              </a:rPr>
              <a:t>An electron in one </a:t>
            </a:r>
            <a:r>
              <a:rPr sz="2400" dirty="0">
                <a:latin typeface="Arial"/>
                <a:cs typeface="Arial"/>
              </a:rPr>
              <a:t>of </a:t>
            </a:r>
            <a:r>
              <a:rPr sz="2400" spc="-5" dirty="0">
                <a:latin typeface="Arial"/>
                <a:cs typeface="Arial"/>
              </a:rPr>
              <a:t>lower level  </a:t>
            </a:r>
            <a:r>
              <a:rPr sz="2400" dirty="0">
                <a:latin typeface="Arial"/>
                <a:cs typeface="Arial"/>
              </a:rPr>
              <a:t>(</a:t>
            </a:r>
            <a:r>
              <a:rPr sz="2400" b="1" dirty="0">
                <a:solidFill>
                  <a:srgbClr val="C00000"/>
                </a:solidFill>
                <a:latin typeface="Arial"/>
                <a:cs typeface="Arial"/>
              </a:rPr>
              <a:t>ground state or a lower </a:t>
            </a:r>
            <a:r>
              <a:rPr sz="2400" b="1" spc="-5" dirty="0">
                <a:solidFill>
                  <a:srgbClr val="C00000"/>
                </a:solidFill>
                <a:latin typeface="Arial"/>
                <a:cs typeface="Arial"/>
              </a:rPr>
              <a:t>lying  excited </a:t>
            </a:r>
            <a:r>
              <a:rPr sz="2400" b="1" dirty="0">
                <a:solidFill>
                  <a:srgbClr val="C00000"/>
                </a:solidFill>
                <a:latin typeface="Arial"/>
                <a:cs typeface="Arial"/>
              </a:rPr>
              <a:t>state</a:t>
            </a:r>
            <a:r>
              <a:rPr sz="2400" dirty="0">
                <a:latin typeface="Arial"/>
                <a:cs typeface="Arial"/>
              </a:rPr>
              <a:t>) </a:t>
            </a:r>
            <a:r>
              <a:rPr sz="2400" spc="-5" dirty="0">
                <a:latin typeface="Arial"/>
                <a:cs typeface="Arial"/>
              </a:rPr>
              <a:t>with energy </a:t>
            </a:r>
            <a:r>
              <a:rPr sz="2400" b="1" i="1" spc="-5" dirty="0">
                <a:solidFill>
                  <a:srgbClr val="C00000"/>
                </a:solidFill>
                <a:latin typeface="Times New Roman"/>
                <a:cs typeface="Times New Roman"/>
              </a:rPr>
              <a:t>E</a:t>
            </a:r>
            <a:r>
              <a:rPr sz="2400" b="1" i="1" spc="-7" baseline="-20833" dirty="0">
                <a:solidFill>
                  <a:srgbClr val="C00000"/>
                </a:solidFill>
                <a:latin typeface="Times New Roman"/>
                <a:cs typeface="Times New Roman"/>
              </a:rPr>
              <a:t>i </a:t>
            </a:r>
            <a:r>
              <a:rPr sz="2400" spc="-5" dirty="0">
                <a:latin typeface="Arial"/>
                <a:cs typeface="Arial"/>
              </a:rPr>
              <a:t>can  make a transition </a:t>
            </a:r>
            <a:r>
              <a:rPr sz="2400" dirty="0">
                <a:latin typeface="Arial"/>
                <a:cs typeface="Arial"/>
              </a:rPr>
              <a:t>to </a:t>
            </a:r>
            <a:r>
              <a:rPr sz="2400" spc="-5" dirty="0">
                <a:latin typeface="Arial"/>
                <a:cs typeface="Arial"/>
              </a:rPr>
              <a:t>a </a:t>
            </a:r>
            <a:r>
              <a:rPr sz="2400" b="1" dirty="0">
                <a:solidFill>
                  <a:srgbClr val="C00000"/>
                </a:solidFill>
                <a:latin typeface="Arial"/>
                <a:cs typeface="Arial"/>
              </a:rPr>
              <a:t>higher  </a:t>
            </a:r>
            <a:r>
              <a:rPr sz="2400" b="1" spc="-5" dirty="0">
                <a:solidFill>
                  <a:srgbClr val="C00000"/>
                </a:solidFill>
                <a:latin typeface="Arial"/>
                <a:cs typeface="Arial"/>
              </a:rPr>
              <a:t>level </a:t>
            </a:r>
            <a:r>
              <a:rPr sz="2400" spc="-5" dirty="0">
                <a:latin typeface="Arial"/>
                <a:cs typeface="Arial"/>
              </a:rPr>
              <a:t>having energy </a:t>
            </a:r>
            <a:r>
              <a:rPr sz="2400" b="1" i="1" spc="-5" dirty="0">
                <a:solidFill>
                  <a:srgbClr val="C00000"/>
                </a:solidFill>
                <a:latin typeface="Times New Roman"/>
                <a:cs typeface="Times New Roman"/>
              </a:rPr>
              <a:t>E</a:t>
            </a:r>
            <a:r>
              <a:rPr sz="2400" b="1" i="1" spc="-7" baseline="-20833" dirty="0">
                <a:solidFill>
                  <a:srgbClr val="C00000"/>
                </a:solidFill>
                <a:latin typeface="Times New Roman"/>
                <a:cs typeface="Times New Roman"/>
              </a:rPr>
              <a:t>f </a:t>
            </a:r>
            <a:r>
              <a:rPr sz="2400" spc="-5" dirty="0">
                <a:latin typeface="Arial"/>
                <a:cs typeface="Arial"/>
              </a:rPr>
              <a:t>by  absorbing </a:t>
            </a:r>
            <a:r>
              <a:rPr sz="2400" dirty="0">
                <a:latin typeface="Arial"/>
                <a:cs typeface="Arial"/>
              </a:rPr>
              <a:t>an </a:t>
            </a:r>
            <a:r>
              <a:rPr sz="2400" spc="-5" dirty="0">
                <a:latin typeface="Arial"/>
                <a:cs typeface="Arial"/>
              </a:rPr>
              <a:t>incident</a:t>
            </a:r>
            <a:r>
              <a:rPr sz="2400" spc="45" dirty="0">
                <a:latin typeface="Arial"/>
                <a:cs typeface="Arial"/>
              </a:rPr>
              <a:t> </a:t>
            </a:r>
            <a:r>
              <a:rPr sz="2400" spc="-5" dirty="0">
                <a:latin typeface="Arial"/>
                <a:cs typeface="Arial"/>
              </a:rPr>
              <a:t>photon</a:t>
            </a:r>
            <a:endParaRPr sz="2400">
              <a:latin typeface="Arial"/>
              <a:cs typeface="Arial"/>
            </a:endParaRPr>
          </a:p>
        </p:txBody>
      </p:sp>
      <p:sp>
        <p:nvSpPr>
          <p:cNvPr id="4" name="object 4"/>
          <p:cNvSpPr txBox="1"/>
          <p:nvPr/>
        </p:nvSpPr>
        <p:spPr>
          <a:xfrm>
            <a:off x="4809871" y="3985641"/>
            <a:ext cx="4856480" cy="756920"/>
          </a:xfrm>
          <a:prstGeom prst="rect">
            <a:avLst/>
          </a:prstGeom>
        </p:spPr>
        <p:txBody>
          <a:bodyPr vert="horz" wrap="square" lIns="0" tIns="12700" rIns="0" bIns="0" rtlCol="0">
            <a:spAutoFit/>
          </a:bodyPr>
          <a:lstStyle/>
          <a:p>
            <a:pPr marL="355600" marR="5080" indent="-342900">
              <a:lnSpc>
                <a:spcPct val="100000"/>
              </a:lnSpc>
              <a:spcBef>
                <a:spcPts val="100"/>
              </a:spcBef>
              <a:buFont typeface="Arial"/>
              <a:buChar char="•"/>
              <a:tabLst>
                <a:tab pos="354965" algn="l"/>
                <a:tab pos="355600" algn="l"/>
              </a:tabLst>
            </a:pPr>
            <a:r>
              <a:rPr sz="2400" b="1" spc="-5" dirty="0">
                <a:solidFill>
                  <a:srgbClr val="FF0000"/>
                </a:solidFill>
                <a:latin typeface="Arial"/>
                <a:cs typeface="Arial"/>
              </a:rPr>
              <a:t>Absorption </a:t>
            </a:r>
            <a:r>
              <a:rPr sz="2400" spc="-5" dirty="0">
                <a:latin typeface="Arial"/>
                <a:cs typeface="Arial"/>
              </a:rPr>
              <a:t>can occur </a:t>
            </a:r>
            <a:r>
              <a:rPr sz="2400" spc="-5" dirty="0">
                <a:solidFill>
                  <a:srgbClr val="FF0000"/>
                </a:solidFill>
                <a:latin typeface="Arial"/>
                <a:cs typeface="Arial"/>
              </a:rPr>
              <a:t>only </a:t>
            </a:r>
            <a:r>
              <a:rPr sz="2400" spc="-5" dirty="0">
                <a:latin typeface="Arial"/>
                <a:cs typeface="Arial"/>
              </a:rPr>
              <a:t>when  frequency </a:t>
            </a:r>
            <a:r>
              <a:rPr sz="2400" dirty="0">
                <a:latin typeface="Arial"/>
                <a:cs typeface="Arial"/>
              </a:rPr>
              <a:t>of </a:t>
            </a:r>
            <a:r>
              <a:rPr sz="2400" spc="-5" dirty="0">
                <a:latin typeface="Arial"/>
                <a:cs typeface="Arial"/>
              </a:rPr>
              <a:t>incident</a:t>
            </a:r>
            <a:r>
              <a:rPr sz="2400" spc="20" dirty="0">
                <a:latin typeface="Arial"/>
                <a:cs typeface="Arial"/>
              </a:rPr>
              <a:t> </a:t>
            </a:r>
            <a:r>
              <a:rPr sz="2400" spc="-5" dirty="0">
                <a:latin typeface="Arial"/>
                <a:cs typeface="Arial"/>
              </a:rPr>
              <a:t>radiation:</a:t>
            </a:r>
            <a:endParaRPr sz="2400">
              <a:latin typeface="Arial"/>
              <a:cs typeface="Arial"/>
            </a:endParaRPr>
          </a:p>
        </p:txBody>
      </p:sp>
      <p:sp>
        <p:nvSpPr>
          <p:cNvPr id="7" name="object 7"/>
          <p:cNvSpPr txBox="1"/>
          <p:nvPr/>
        </p:nvSpPr>
        <p:spPr>
          <a:xfrm>
            <a:off x="4809871" y="5657215"/>
            <a:ext cx="4638040" cy="972185"/>
          </a:xfrm>
          <a:prstGeom prst="rect">
            <a:avLst/>
          </a:prstGeom>
        </p:spPr>
        <p:txBody>
          <a:bodyPr vert="horz" wrap="square" lIns="0" tIns="12700" rIns="0" bIns="0" rtlCol="0">
            <a:spAutoFit/>
          </a:bodyPr>
          <a:lstStyle/>
          <a:p>
            <a:pPr marL="759460" algn="ctr">
              <a:lnSpc>
                <a:spcPts val="1895"/>
              </a:lnSpc>
              <a:spcBef>
                <a:spcPts val="100"/>
              </a:spcBef>
            </a:pPr>
            <a:endParaRPr sz="1750" dirty="0">
              <a:latin typeface="UKIJ Tughra"/>
              <a:cs typeface="UKIJ Tughra"/>
            </a:endParaRPr>
          </a:p>
          <a:p>
            <a:pPr marL="355600" indent="-342900">
              <a:lnSpc>
                <a:spcPts val="2675"/>
              </a:lnSpc>
              <a:buChar char="•"/>
              <a:tabLst>
                <a:tab pos="354965" algn="l"/>
                <a:tab pos="355600" algn="l"/>
              </a:tabLst>
            </a:pPr>
            <a:r>
              <a:rPr sz="2400" spc="-5" dirty="0">
                <a:latin typeface="Arial"/>
                <a:cs typeface="Arial"/>
              </a:rPr>
              <a:t>Otherwise </a:t>
            </a:r>
            <a:r>
              <a:rPr sz="2400" dirty="0">
                <a:latin typeface="Arial"/>
                <a:cs typeface="Arial"/>
              </a:rPr>
              <a:t>matter</a:t>
            </a:r>
            <a:r>
              <a:rPr sz="2400" spc="-15" dirty="0">
                <a:latin typeface="Arial"/>
                <a:cs typeface="Arial"/>
              </a:rPr>
              <a:t> </a:t>
            </a:r>
            <a:r>
              <a:rPr sz="2400" spc="-5" dirty="0">
                <a:latin typeface="Arial"/>
                <a:cs typeface="Arial"/>
              </a:rPr>
              <a:t>becomes</a:t>
            </a:r>
            <a:endParaRPr sz="2400" dirty="0">
              <a:latin typeface="Arial"/>
              <a:cs typeface="Arial"/>
            </a:endParaRPr>
          </a:p>
          <a:p>
            <a:pPr marL="355600">
              <a:lnSpc>
                <a:spcPct val="100000"/>
              </a:lnSpc>
            </a:pPr>
            <a:r>
              <a:rPr sz="2400" spc="-5" dirty="0">
                <a:solidFill>
                  <a:srgbClr val="FF0000"/>
                </a:solidFill>
                <a:latin typeface="Arial"/>
                <a:cs typeface="Arial"/>
              </a:rPr>
              <a:t>transparent </a:t>
            </a:r>
            <a:r>
              <a:rPr sz="2400" dirty="0">
                <a:latin typeface="Arial"/>
                <a:cs typeface="Arial"/>
              </a:rPr>
              <a:t>to </a:t>
            </a:r>
            <a:r>
              <a:rPr sz="2400" spc="-5" dirty="0">
                <a:latin typeface="Arial"/>
                <a:cs typeface="Arial"/>
              </a:rPr>
              <a:t>incident</a:t>
            </a:r>
            <a:r>
              <a:rPr sz="2400" spc="20" dirty="0">
                <a:latin typeface="Arial"/>
                <a:cs typeface="Arial"/>
              </a:rPr>
              <a:t> </a:t>
            </a:r>
            <a:r>
              <a:rPr sz="2400" spc="-5" dirty="0">
                <a:latin typeface="Arial"/>
                <a:cs typeface="Arial"/>
              </a:rPr>
              <a:t>radiation</a:t>
            </a:r>
            <a:endParaRPr sz="2400" dirty="0">
              <a:latin typeface="Arial"/>
              <a:cs typeface="Arial"/>
            </a:endParaRPr>
          </a:p>
        </p:txBody>
      </p:sp>
      <p:sp>
        <p:nvSpPr>
          <p:cNvPr id="8" name="object 8"/>
          <p:cNvSpPr/>
          <p:nvPr/>
        </p:nvSpPr>
        <p:spPr>
          <a:xfrm>
            <a:off x="217690" y="2069351"/>
            <a:ext cx="4491750" cy="3144252"/>
          </a:xfrm>
          <a:prstGeom prst="rect">
            <a:avLst/>
          </a:prstGeom>
          <a:blipFill>
            <a:blip r:embed="rId2" cstate="print"/>
            <a:stretch>
              <a:fillRect/>
            </a:stretch>
          </a:blipFill>
        </p:spPr>
        <p:txBody>
          <a:bodyPr wrap="square" lIns="0" tIns="0" rIns="0" bIns="0" rtlCol="0"/>
          <a:lstStyle/>
          <a:p>
            <a:endParaRPr/>
          </a:p>
        </p:txBody>
      </p:sp>
      <p:pic>
        <p:nvPicPr>
          <p:cNvPr id="10" name="Picture 9">
            <a:extLst>
              <a:ext uri="{FF2B5EF4-FFF2-40B4-BE49-F238E27FC236}">
                <a16:creationId xmlns:a16="http://schemas.microsoft.com/office/drawing/2014/main" id="{CD7CAF74-E754-48D9-97B2-2AA7573B340A}"/>
              </a:ext>
            </a:extLst>
          </p:cNvPr>
          <p:cNvPicPr>
            <a:picLocks noChangeAspect="1"/>
          </p:cNvPicPr>
          <p:nvPr/>
        </p:nvPicPr>
        <p:blipFill>
          <a:blip r:embed="rId3"/>
          <a:stretch>
            <a:fillRect/>
          </a:stretch>
        </p:blipFill>
        <p:spPr>
          <a:xfrm>
            <a:off x="5791200" y="4958080"/>
            <a:ext cx="2637011" cy="7569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9410" y="282016"/>
            <a:ext cx="395859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Arial" panose="020B0604020202020204" pitchFamily="34" charset="0"/>
                <a:cs typeface="Arial" panose="020B0604020202020204" pitchFamily="34" charset="0"/>
              </a:rPr>
              <a:t>Spontaneous</a:t>
            </a:r>
            <a:r>
              <a:rPr sz="2800" b="1" spc="-10"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Emission</a:t>
            </a:r>
            <a:endParaRPr sz="2800" b="1" dirty="0">
              <a:latin typeface="Arial" panose="020B0604020202020204" pitchFamily="34" charset="0"/>
              <a:cs typeface="Arial" panose="020B0604020202020204" pitchFamily="34" charset="0"/>
            </a:endParaRPr>
          </a:p>
        </p:txBody>
      </p:sp>
      <p:sp>
        <p:nvSpPr>
          <p:cNvPr id="3" name="object 3"/>
          <p:cNvSpPr/>
          <p:nvPr/>
        </p:nvSpPr>
        <p:spPr>
          <a:xfrm>
            <a:off x="6984745" y="5762206"/>
            <a:ext cx="563880" cy="20320"/>
          </a:xfrm>
          <a:custGeom>
            <a:avLst/>
            <a:gdLst/>
            <a:ahLst/>
            <a:cxnLst/>
            <a:rect l="l" t="t" r="r" b="b"/>
            <a:pathLst>
              <a:path w="563879" h="20320">
                <a:moveTo>
                  <a:pt x="563879" y="0"/>
                </a:moveTo>
                <a:lnTo>
                  <a:pt x="0" y="0"/>
                </a:lnTo>
                <a:lnTo>
                  <a:pt x="0" y="19812"/>
                </a:lnTo>
                <a:lnTo>
                  <a:pt x="563879" y="19812"/>
                </a:lnTo>
                <a:lnTo>
                  <a:pt x="563879" y="0"/>
                </a:lnTo>
                <a:close/>
              </a:path>
            </a:pathLst>
          </a:custGeom>
          <a:solidFill>
            <a:srgbClr val="000000"/>
          </a:solidFill>
        </p:spPr>
        <p:txBody>
          <a:bodyPr wrap="square" lIns="0" tIns="0" rIns="0" bIns="0" rtlCol="0"/>
          <a:lstStyle/>
          <a:p>
            <a:endParaRPr/>
          </a:p>
        </p:txBody>
      </p:sp>
      <p:sp>
        <p:nvSpPr>
          <p:cNvPr id="4" name="object 4"/>
          <p:cNvSpPr txBox="1"/>
          <p:nvPr/>
        </p:nvSpPr>
        <p:spPr>
          <a:xfrm>
            <a:off x="4220336" y="1424685"/>
            <a:ext cx="5415915" cy="4360168"/>
          </a:xfrm>
          <a:prstGeom prst="rect">
            <a:avLst/>
          </a:prstGeom>
        </p:spPr>
        <p:txBody>
          <a:bodyPr vert="horz" wrap="square" lIns="0" tIns="12700" rIns="0" bIns="0" rtlCol="0">
            <a:spAutoFit/>
          </a:bodyPr>
          <a:lstStyle/>
          <a:p>
            <a:pPr marL="431800" marR="486409" indent="-342900">
              <a:lnSpc>
                <a:spcPct val="100000"/>
              </a:lnSpc>
              <a:spcBef>
                <a:spcPts val="100"/>
              </a:spcBef>
              <a:buChar char="•"/>
              <a:tabLst>
                <a:tab pos="431165" algn="l"/>
                <a:tab pos="431800" algn="l"/>
              </a:tabLst>
            </a:pPr>
            <a:r>
              <a:rPr sz="2400" dirty="0">
                <a:latin typeface="Arial"/>
                <a:cs typeface="Arial"/>
              </a:rPr>
              <a:t>Atoms </a:t>
            </a:r>
            <a:r>
              <a:rPr sz="2400" spc="-5" dirty="0">
                <a:latin typeface="Arial"/>
                <a:cs typeface="Arial"/>
              </a:rPr>
              <a:t>in excited </a:t>
            </a:r>
            <a:r>
              <a:rPr sz="2400" dirty="0">
                <a:latin typeface="Arial"/>
                <a:cs typeface="Arial"/>
              </a:rPr>
              <a:t>states </a:t>
            </a:r>
            <a:r>
              <a:rPr sz="2400" spc="-5" dirty="0">
                <a:latin typeface="Arial"/>
                <a:cs typeface="Arial"/>
              </a:rPr>
              <a:t>are </a:t>
            </a:r>
            <a:r>
              <a:rPr sz="2400" dirty="0">
                <a:solidFill>
                  <a:srgbClr val="FF0000"/>
                </a:solidFill>
                <a:latin typeface="Arial"/>
                <a:cs typeface="Arial"/>
              </a:rPr>
              <a:t>not</a:t>
            </a:r>
            <a:r>
              <a:rPr sz="2400" spc="-40" dirty="0">
                <a:solidFill>
                  <a:srgbClr val="FF0000"/>
                </a:solidFill>
                <a:latin typeface="Arial"/>
                <a:cs typeface="Arial"/>
              </a:rPr>
              <a:t> </a:t>
            </a:r>
            <a:r>
              <a:rPr sz="2400" spc="-5" dirty="0">
                <a:solidFill>
                  <a:srgbClr val="FF0000"/>
                </a:solidFill>
                <a:latin typeface="Arial"/>
                <a:cs typeface="Arial"/>
              </a:rPr>
              <a:t>in  </a:t>
            </a:r>
            <a:r>
              <a:rPr sz="2400" dirty="0">
                <a:solidFill>
                  <a:srgbClr val="FF0000"/>
                </a:solidFill>
                <a:latin typeface="Arial"/>
                <a:cs typeface="Arial"/>
              </a:rPr>
              <a:t>thermal </a:t>
            </a:r>
            <a:r>
              <a:rPr sz="2400" spc="-5" dirty="0">
                <a:solidFill>
                  <a:srgbClr val="FF0000"/>
                </a:solidFill>
                <a:latin typeface="Arial"/>
                <a:cs typeface="Arial"/>
              </a:rPr>
              <a:t>equilibrium </a:t>
            </a:r>
            <a:r>
              <a:rPr sz="2400" spc="-5" dirty="0">
                <a:latin typeface="Arial"/>
                <a:cs typeface="Arial"/>
              </a:rPr>
              <a:t>with their  surroundings</a:t>
            </a:r>
            <a:endParaRPr sz="2400" dirty="0">
              <a:latin typeface="Arial"/>
              <a:cs typeface="Arial"/>
            </a:endParaRPr>
          </a:p>
          <a:p>
            <a:pPr marL="431800" marR="179070" indent="-342900">
              <a:lnSpc>
                <a:spcPct val="100000"/>
              </a:lnSpc>
              <a:spcBef>
                <a:spcPts val="1440"/>
              </a:spcBef>
              <a:buChar char="•"/>
              <a:tabLst>
                <a:tab pos="431165" algn="l"/>
                <a:tab pos="431800" algn="l"/>
              </a:tabLst>
            </a:pPr>
            <a:r>
              <a:rPr sz="2400" spc="-5" dirty="0">
                <a:latin typeface="Arial"/>
                <a:cs typeface="Arial"/>
              </a:rPr>
              <a:t>Such </a:t>
            </a:r>
            <a:r>
              <a:rPr sz="2400" dirty="0">
                <a:latin typeface="Arial"/>
                <a:cs typeface="Arial"/>
              </a:rPr>
              <a:t>atoms </a:t>
            </a:r>
            <a:r>
              <a:rPr sz="2400" spc="-5" dirty="0">
                <a:latin typeface="Arial"/>
                <a:cs typeface="Arial"/>
              </a:rPr>
              <a:t>will eventually </a:t>
            </a:r>
            <a:r>
              <a:rPr sz="2400" dirty="0">
                <a:latin typeface="Arial"/>
                <a:cs typeface="Arial"/>
              </a:rPr>
              <a:t>return to  </a:t>
            </a:r>
            <a:r>
              <a:rPr sz="2400" spc="-5" dirty="0">
                <a:latin typeface="Arial"/>
                <a:cs typeface="Arial"/>
              </a:rPr>
              <a:t>their ground </a:t>
            </a:r>
            <a:r>
              <a:rPr sz="2400" dirty="0">
                <a:latin typeface="Arial"/>
                <a:cs typeface="Arial"/>
              </a:rPr>
              <a:t>state by </a:t>
            </a:r>
            <a:r>
              <a:rPr sz="2400" spc="-5" dirty="0">
                <a:solidFill>
                  <a:srgbClr val="FF0000"/>
                </a:solidFill>
                <a:latin typeface="Arial"/>
                <a:cs typeface="Arial"/>
              </a:rPr>
              <a:t>emission </a:t>
            </a:r>
            <a:r>
              <a:rPr sz="2400" dirty="0">
                <a:solidFill>
                  <a:srgbClr val="FF0000"/>
                </a:solidFill>
                <a:latin typeface="Arial"/>
                <a:cs typeface="Arial"/>
              </a:rPr>
              <a:t>of a  </a:t>
            </a:r>
            <a:r>
              <a:rPr sz="2400" spc="-5" dirty="0">
                <a:solidFill>
                  <a:srgbClr val="FF0000"/>
                </a:solidFill>
                <a:latin typeface="Arial"/>
                <a:cs typeface="Arial"/>
              </a:rPr>
              <a:t>photon</a:t>
            </a:r>
            <a:endParaRPr sz="2400" dirty="0">
              <a:latin typeface="Arial"/>
              <a:cs typeface="Arial"/>
            </a:endParaRPr>
          </a:p>
          <a:p>
            <a:pPr marL="431800" marR="93980" indent="-342900">
              <a:lnSpc>
                <a:spcPct val="100299"/>
              </a:lnSpc>
              <a:spcBef>
                <a:spcPts val="1410"/>
              </a:spcBef>
              <a:buChar char="•"/>
              <a:tabLst>
                <a:tab pos="431165" algn="l"/>
                <a:tab pos="431800" algn="l"/>
              </a:tabLst>
            </a:pPr>
            <a:r>
              <a:rPr sz="2400" dirty="0">
                <a:latin typeface="Arial"/>
                <a:cs typeface="Arial"/>
              </a:rPr>
              <a:t>If </a:t>
            </a:r>
            <a:r>
              <a:rPr sz="2400" i="1" spc="-5" dirty="0">
                <a:latin typeface="Times New Roman"/>
                <a:cs typeface="Times New Roman"/>
              </a:rPr>
              <a:t>E</a:t>
            </a:r>
            <a:r>
              <a:rPr sz="2400" i="1" spc="-7" baseline="24305" dirty="0">
                <a:latin typeface="Times New Roman"/>
                <a:cs typeface="Times New Roman"/>
              </a:rPr>
              <a:t>* </a:t>
            </a:r>
            <a:r>
              <a:rPr sz="2400" spc="-5" dirty="0">
                <a:latin typeface="Arial"/>
                <a:cs typeface="Arial"/>
              </a:rPr>
              <a:t>energy in excited </a:t>
            </a:r>
            <a:r>
              <a:rPr sz="2400" dirty="0">
                <a:latin typeface="Arial"/>
                <a:cs typeface="Arial"/>
              </a:rPr>
              <a:t>state </a:t>
            </a:r>
            <a:r>
              <a:rPr sz="2400" spc="-5" dirty="0">
                <a:latin typeface="Arial"/>
                <a:cs typeface="Arial"/>
              </a:rPr>
              <a:t>and </a:t>
            </a:r>
            <a:r>
              <a:rPr sz="2400" i="1" dirty="0">
                <a:latin typeface="Times New Roman"/>
                <a:cs typeface="Times New Roman"/>
              </a:rPr>
              <a:t>E  </a:t>
            </a:r>
            <a:r>
              <a:rPr sz="2400" spc="-5" dirty="0">
                <a:latin typeface="Arial"/>
                <a:cs typeface="Arial"/>
              </a:rPr>
              <a:t>energy </a:t>
            </a:r>
            <a:r>
              <a:rPr sz="2400" dirty="0">
                <a:latin typeface="Arial"/>
                <a:cs typeface="Arial"/>
              </a:rPr>
              <a:t>of </a:t>
            </a:r>
            <a:r>
              <a:rPr sz="2400" spc="-5" dirty="0">
                <a:latin typeface="Arial"/>
                <a:cs typeface="Arial"/>
              </a:rPr>
              <a:t>a </a:t>
            </a:r>
            <a:r>
              <a:rPr sz="2400" spc="-10" dirty="0">
                <a:latin typeface="Arial"/>
                <a:cs typeface="Arial"/>
              </a:rPr>
              <a:t>lower </a:t>
            </a:r>
            <a:r>
              <a:rPr sz="2400" spc="-5" dirty="0">
                <a:latin typeface="Arial"/>
                <a:cs typeface="Arial"/>
              </a:rPr>
              <a:t>lying </a:t>
            </a:r>
            <a:r>
              <a:rPr sz="2400" dirty="0">
                <a:latin typeface="Arial"/>
                <a:cs typeface="Arial"/>
              </a:rPr>
              <a:t>state </a:t>
            </a:r>
            <a:r>
              <a:rPr sz="2400" spc="-5" dirty="0">
                <a:latin typeface="Arial"/>
                <a:cs typeface="Arial"/>
              </a:rPr>
              <a:t>(which  could </a:t>
            </a:r>
            <a:r>
              <a:rPr sz="2400" dirty="0">
                <a:latin typeface="Arial"/>
                <a:cs typeface="Arial"/>
              </a:rPr>
              <a:t>be </a:t>
            </a:r>
            <a:r>
              <a:rPr sz="2400" spc="-5" dirty="0">
                <a:latin typeface="Arial"/>
                <a:cs typeface="Arial"/>
              </a:rPr>
              <a:t>ground </a:t>
            </a:r>
            <a:r>
              <a:rPr sz="2400" dirty="0">
                <a:latin typeface="Arial"/>
                <a:cs typeface="Arial"/>
              </a:rPr>
              <a:t>state), </a:t>
            </a:r>
            <a:r>
              <a:rPr sz="2400" spc="-5" dirty="0">
                <a:solidFill>
                  <a:srgbClr val="FF0000"/>
                </a:solidFill>
                <a:latin typeface="Arial"/>
                <a:cs typeface="Arial"/>
              </a:rPr>
              <a:t>frequency </a:t>
            </a:r>
            <a:r>
              <a:rPr sz="2400" dirty="0">
                <a:solidFill>
                  <a:srgbClr val="FF0000"/>
                </a:solidFill>
                <a:latin typeface="Arial"/>
                <a:cs typeface="Arial"/>
              </a:rPr>
              <a:t>of  emitted </a:t>
            </a:r>
            <a:r>
              <a:rPr sz="2400" spc="-5" dirty="0">
                <a:solidFill>
                  <a:srgbClr val="FF0000"/>
                </a:solidFill>
                <a:latin typeface="Arial"/>
                <a:cs typeface="Arial"/>
              </a:rPr>
              <a:t>photon </a:t>
            </a:r>
            <a:r>
              <a:rPr sz="2400" spc="-5" dirty="0">
                <a:latin typeface="Arial"/>
                <a:cs typeface="Arial"/>
              </a:rPr>
              <a:t>is given</a:t>
            </a:r>
            <a:r>
              <a:rPr sz="2400" spc="25" dirty="0">
                <a:latin typeface="Arial"/>
                <a:cs typeface="Arial"/>
              </a:rPr>
              <a:t> </a:t>
            </a:r>
            <a:r>
              <a:rPr sz="2400" dirty="0">
                <a:latin typeface="Arial"/>
                <a:cs typeface="Arial"/>
              </a:rPr>
              <a:t>by:</a:t>
            </a:r>
          </a:p>
          <a:p>
            <a:pPr marL="2917825">
              <a:lnSpc>
                <a:spcPts val="355"/>
              </a:lnSpc>
            </a:pPr>
            <a:r>
              <a:rPr sz="1450" spc="10" dirty="0">
                <a:latin typeface="UKIJ Tughra"/>
                <a:cs typeface="UKIJ Tughra"/>
              </a:rPr>
              <a:t>∗</a:t>
            </a:r>
            <a:endParaRPr sz="1450" dirty="0">
              <a:latin typeface="UKIJ Tughra"/>
              <a:cs typeface="UKIJ Tughra"/>
            </a:endParaRPr>
          </a:p>
          <a:p>
            <a:pPr marL="255270" algn="ctr">
              <a:lnSpc>
                <a:spcPts val="1855"/>
              </a:lnSpc>
            </a:pPr>
            <a:r>
              <a:rPr sz="1750" spc="-380" dirty="0">
                <a:latin typeface="UKIJ Tughra"/>
                <a:cs typeface="UKIJ Tughra"/>
              </a:rPr>
              <a:t>         </a:t>
            </a:r>
            <a:endParaRPr sz="1750" dirty="0">
              <a:latin typeface="UKIJ Tughra"/>
              <a:cs typeface="UKIJ Tughra"/>
            </a:endParaRPr>
          </a:p>
        </p:txBody>
      </p:sp>
      <p:sp>
        <p:nvSpPr>
          <p:cNvPr id="5" name="object 5"/>
          <p:cNvSpPr/>
          <p:nvPr/>
        </p:nvSpPr>
        <p:spPr>
          <a:xfrm>
            <a:off x="264349" y="2072863"/>
            <a:ext cx="3650780" cy="3754475"/>
          </a:xfrm>
          <a:prstGeom prst="rect">
            <a:avLst/>
          </a:prstGeom>
          <a:blipFill>
            <a:blip r:embed="rId2" cstate="print"/>
            <a:stretch>
              <a:fillRect/>
            </a:stretch>
          </a:blipFill>
        </p:spPr>
        <p:txBody>
          <a:bodyPr wrap="square" lIns="0" tIns="0" rIns="0" bIns="0" rtlCol="0"/>
          <a:lstStyle/>
          <a:p>
            <a:endParaRPr/>
          </a:p>
        </p:txBody>
      </p:sp>
      <p:pic>
        <p:nvPicPr>
          <p:cNvPr id="7" name="Picture 6">
            <a:extLst>
              <a:ext uri="{FF2B5EF4-FFF2-40B4-BE49-F238E27FC236}">
                <a16:creationId xmlns:a16="http://schemas.microsoft.com/office/drawing/2014/main" id="{1F03AB70-812A-4EFE-8D2D-03E1CC97B35A}"/>
              </a:ext>
            </a:extLst>
          </p:cNvPr>
          <p:cNvPicPr>
            <a:picLocks noChangeAspect="1"/>
          </p:cNvPicPr>
          <p:nvPr/>
        </p:nvPicPr>
        <p:blipFill>
          <a:blip r:embed="rId3"/>
          <a:stretch>
            <a:fillRect/>
          </a:stretch>
        </p:blipFill>
        <p:spPr>
          <a:xfrm>
            <a:off x="6047632" y="5638800"/>
            <a:ext cx="1953368" cy="762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26690" y="282016"/>
            <a:ext cx="3521710" cy="452120"/>
          </a:xfrm>
          <a:prstGeom prst="rect">
            <a:avLst/>
          </a:prstGeom>
        </p:spPr>
        <p:txBody>
          <a:bodyPr vert="horz" wrap="square" lIns="0" tIns="12065" rIns="0" bIns="0" rtlCol="0">
            <a:spAutoFit/>
          </a:bodyPr>
          <a:lstStyle/>
          <a:p>
            <a:pPr marL="12700" algn="ctr">
              <a:lnSpc>
                <a:spcPct val="100000"/>
              </a:lnSpc>
              <a:spcBef>
                <a:spcPts val="95"/>
              </a:spcBef>
            </a:pPr>
            <a:r>
              <a:rPr sz="2800" b="1" spc="-5" dirty="0">
                <a:latin typeface="Arial" panose="020B0604020202020204" pitchFamily="34" charset="0"/>
                <a:cs typeface="Arial" panose="020B0604020202020204" pitchFamily="34" charset="0"/>
              </a:rPr>
              <a:t>Stimulated</a:t>
            </a:r>
            <a:r>
              <a:rPr sz="2800" b="1" spc="-35"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Emission</a:t>
            </a:r>
            <a:endParaRPr sz="2800" b="1">
              <a:latin typeface="Arial" panose="020B0604020202020204" pitchFamily="34" charset="0"/>
              <a:cs typeface="Arial" panose="020B0604020202020204" pitchFamily="34" charset="0"/>
            </a:endParaRPr>
          </a:p>
        </p:txBody>
      </p:sp>
      <p:sp>
        <p:nvSpPr>
          <p:cNvPr id="3" name="object 3"/>
          <p:cNvSpPr txBox="1"/>
          <p:nvPr/>
        </p:nvSpPr>
        <p:spPr>
          <a:xfrm>
            <a:off x="170789" y="1277492"/>
            <a:ext cx="9304020" cy="5330190"/>
          </a:xfrm>
          <a:prstGeom prst="rect">
            <a:avLst/>
          </a:prstGeom>
        </p:spPr>
        <p:txBody>
          <a:bodyPr vert="horz" wrap="square" lIns="0" tIns="12700" rIns="0" bIns="0" rtlCol="0">
            <a:spAutoFit/>
          </a:bodyPr>
          <a:lstStyle/>
          <a:p>
            <a:pPr marL="431800" marR="118745" indent="-342900">
              <a:lnSpc>
                <a:spcPct val="100000"/>
              </a:lnSpc>
              <a:spcBef>
                <a:spcPts val="100"/>
              </a:spcBef>
              <a:buChar char="•"/>
              <a:tabLst>
                <a:tab pos="431165" algn="l"/>
                <a:tab pos="431800" algn="l"/>
              </a:tabLst>
            </a:pPr>
            <a:r>
              <a:rPr sz="2400" dirty="0">
                <a:latin typeface="Arial"/>
                <a:cs typeface="Arial"/>
              </a:rPr>
              <a:t>In </a:t>
            </a:r>
            <a:r>
              <a:rPr sz="2400" spc="-5" dirty="0">
                <a:latin typeface="Arial"/>
                <a:cs typeface="Arial"/>
              </a:rPr>
              <a:t>1917, Einstein: Under certain conditions, emission </a:t>
            </a:r>
            <a:r>
              <a:rPr sz="2400" dirty="0">
                <a:latin typeface="Arial"/>
                <a:cs typeface="Arial"/>
              </a:rPr>
              <a:t>of </a:t>
            </a:r>
            <a:r>
              <a:rPr sz="2400" spc="-5" dirty="0">
                <a:latin typeface="Arial"/>
                <a:cs typeface="Arial"/>
              </a:rPr>
              <a:t>light may  be </a:t>
            </a:r>
            <a:r>
              <a:rPr sz="2400" spc="-5" dirty="0">
                <a:solidFill>
                  <a:srgbClr val="FF0000"/>
                </a:solidFill>
                <a:latin typeface="Arial"/>
                <a:cs typeface="Arial"/>
              </a:rPr>
              <a:t>stimulated by radiation incident on an excited</a:t>
            </a:r>
            <a:r>
              <a:rPr sz="2400" spc="125" dirty="0">
                <a:solidFill>
                  <a:srgbClr val="FF0000"/>
                </a:solidFill>
                <a:latin typeface="Arial"/>
                <a:cs typeface="Arial"/>
              </a:rPr>
              <a:t> </a:t>
            </a:r>
            <a:r>
              <a:rPr sz="2400" dirty="0">
                <a:solidFill>
                  <a:srgbClr val="FF0000"/>
                </a:solidFill>
                <a:latin typeface="Arial"/>
                <a:cs typeface="Arial"/>
              </a:rPr>
              <a:t>atom</a:t>
            </a:r>
            <a:endParaRPr sz="2400">
              <a:latin typeface="Arial"/>
              <a:cs typeface="Arial"/>
            </a:endParaRPr>
          </a:p>
          <a:p>
            <a:pPr marL="431800" marR="93980" indent="-342900">
              <a:lnSpc>
                <a:spcPct val="100400"/>
              </a:lnSpc>
              <a:spcBef>
                <a:spcPts val="1405"/>
              </a:spcBef>
              <a:buChar char="•"/>
              <a:tabLst>
                <a:tab pos="431165" algn="l"/>
                <a:tab pos="431800" algn="l"/>
              </a:tabLst>
            </a:pPr>
            <a:r>
              <a:rPr sz="2400" spc="-5" dirty="0">
                <a:latin typeface="Arial"/>
                <a:cs typeface="Arial"/>
              </a:rPr>
              <a:t>when electron in excited </a:t>
            </a:r>
            <a:r>
              <a:rPr sz="2400" dirty="0">
                <a:latin typeface="Arial"/>
                <a:cs typeface="Arial"/>
              </a:rPr>
              <a:t>state </a:t>
            </a:r>
            <a:r>
              <a:rPr sz="2400" i="1" spc="-5" dirty="0">
                <a:latin typeface="Times New Roman"/>
                <a:cs typeface="Times New Roman"/>
              </a:rPr>
              <a:t>E</a:t>
            </a:r>
            <a:r>
              <a:rPr sz="2400" i="1" spc="-7" baseline="24305" dirty="0">
                <a:latin typeface="Times New Roman"/>
                <a:cs typeface="Times New Roman"/>
              </a:rPr>
              <a:t>* </a:t>
            </a:r>
            <a:r>
              <a:rPr sz="2400" spc="-5" dirty="0">
                <a:latin typeface="Arial"/>
                <a:cs typeface="Arial"/>
              </a:rPr>
              <a:t>and a photon whose energy is  equal </a:t>
            </a:r>
            <a:r>
              <a:rPr sz="2400" dirty="0">
                <a:latin typeface="Arial"/>
                <a:cs typeface="Arial"/>
              </a:rPr>
              <a:t>to </a:t>
            </a:r>
            <a:r>
              <a:rPr sz="2400" spc="-10" dirty="0">
                <a:latin typeface="Arial"/>
                <a:cs typeface="Arial"/>
              </a:rPr>
              <a:t>difference </a:t>
            </a:r>
            <a:r>
              <a:rPr sz="2400" spc="-5" dirty="0">
                <a:latin typeface="Arial"/>
                <a:cs typeface="Arial"/>
              </a:rPr>
              <a:t>between </a:t>
            </a:r>
            <a:r>
              <a:rPr sz="2400" i="1" spc="-5" dirty="0">
                <a:latin typeface="Times New Roman"/>
                <a:cs typeface="Times New Roman"/>
              </a:rPr>
              <a:t>E</a:t>
            </a:r>
            <a:r>
              <a:rPr sz="2400" i="1" spc="-7" baseline="24305" dirty="0">
                <a:latin typeface="Times New Roman"/>
                <a:cs typeface="Times New Roman"/>
              </a:rPr>
              <a:t>* </a:t>
            </a:r>
            <a:r>
              <a:rPr sz="2400" spc="-5" dirty="0">
                <a:latin typeface="Arial"/>
                <a:cs typeface="Arial"/>
              </a:rPr>
              <a:t>and energy </a:t>
            </a:r>
            <a:r>
              <a:rPr sz="2400" i="1" dirty="0">
                <a:latin typeface="Times New Roman"/>
                <a:cs typeface="Times New Roman"/>
              </a:rPr>
              <a:t>E </a:t>
            </a:r>
            <a:r>
              <a:rPr sz="2400" dirty="0">
                <a:latin typeface="Arial"/>
                <a:cs typeface="Arial"/>
              </a:rPr>
              <a:t>of </a:t>
            </a:r>
            <a:r>
              <a:rPr sz="2400" spc="-5" dirty="0">
                <a:latin typeface="Arial"/>
                <a:cs typeface="Arial"/>
              </a:rPr>
              <a:t>a lower lying level </a:t>
            </a:r>
            <a:r>
              <a:rPr sz="2400" spc="-5" dirty="0">
                <a:solidFill>
                  <a:srgbClr val="FF0000"/>
                </a:solidFill>
                <a:latin typeface="Arial"/>
                <a:cs typeface="Arial"/>
              </a:rPr>
              <a:t> (could </a:t>
            </a:r>
            <a:r>
              <a:rPr sz="2400" dirty="0">
                <a:solidFill>
                  <a:srgbClr val="FF0000"/>
                </a:solidFill>
                <a:latin typeface="Arial"/>
                <a:cs typeface="Arial"/>
              </a:rPr>
              <a:t>be </a:t>
            </a:r>
            <a:r>
              <a:rPr sz="2400" spc="-5" dirty="0">
                <a:solidFill>
                  <a:srgbClr val="FF0000"/>
                </a:solidFill>
                <a:latin typeface="Arial"/>
                <a:cs typeface="Arial"/>
              </a:rPr>
              <a:t>ground </a:t>
            </a:r>
            <a:r>
              <a:rPr sz="2400" dirty="0">
                <a:solidFill>
                  <a:srgbClr val="FF0000"/>
                </a:solidFill>
                <a:latin typeface="Arial"/>
                <a:cs typeface="Arial"/>
              </a:rPr>
              <a:t>state) </a:t>
            </a:r>
            <a:r>
              <a:rPr sz="2400" dirty="0">
                <a:latin typeface="Arial"/>
                <a:cs typeface="Arial"/>
              </a:rPr>
              <a:t>is </a:t>
            </a:r>
            <a:r>
              <a:rPr sz="2400" spc="-5" dirty="0">
                <a:latin typeface="Arial"/>
                <a:cs typeface="Arial"/>
              </a:rPr>
              <a:t>incident </a:t>
            </a:r>
            <a:r>
              <a:rPr sz="2400" dirty="0">
                <a:latin typeface="Arial"/>
                <a:cs typeface="Arial"/>
              </a:rPr>
              <a:t>on</a:t>
            </a:r>
            <a:r>
              <a:rPr sz="2400" spc="50" dirty="0">
                <a:latin typeface="Arial"/>
                <a:cs typeface="Arial"/>
              </a:rPr>
              <a:t> </a:t>
            </a:r>
            <a:r>
              <a:rPr sz="2400" dirty="0">
                <a:latin typeface="Arial"/>
                <a:cs typeface="Arial"/>
              </a:rPr>
              <a:t>atom</a:t>
            </a:r>
            <a:endParaRPr sz="2400">
              <a:latin typeface="Arial"/>
              <a:cs typeface="Arial"/>
            </a:endParaRPr>
          </a:p>
          <a:p>
            <a:pPr marL="431800" marR="930910" indent="-342900">
              <a:lnSpc>
                <a:spcPct val="100000"/>
              </a:lnSpc>
              <a:spcBef>
                <a:spcPts val="1445"/>
              </a:spcBef>
              <a:buChar char="•"/>
              <a:tabLst>
                <a:tab pos="431165" algn="l"/>
                <a:tab pos="431800" algn="l"/>
              </a:tabLst>
            </a:pPr>
            <a:r>
              <a:rPr sz="2400" spc="-5" dirty="0">
                <a:latin typeface="Arial"/>
                <a:cs typeface="Arial"/>
              </a:rPr>
              <a:t>Incident photon induces </a:t>
            </a:r>
            <a:r>
              <a:rPr sz="2400" spc="-5" dirty="0">
                <a:solidFill>
                  <a:srgbClr val="FF0000"/>
                </a:solidFill>
                <a:latin typeface="Arial"/>
                <a:cs typeface="Arial"/>
              </a:rPr>
              <a:t>electron in excited </a:t>
            </a:r>
            <a:r>
              <a:rPr sz="2400" dirty="0">
                <a:solidFill>
                  <a:srgbClr val="FF0000"/>
                </a:solidFill>
                <a:latin typeface="Arial"/>
                <a:cs typeface="Arial"/>
              </a:rPr>
              <a:t>state to </a:t>
            </a:r>
            <a:r>
              <a:rPr sz="2400" spc="-5" dirty="0">
                <a:solidFill>
                  <a:srgbClr val="FF0000"/>
                </a:solidFill>
                <a:latin typeface="Arial"/>
                <a:cs typeface="Arial"/>
              </a:rPr>
              <a:t>make a  transition </a:t>
            </a:r>
            <a:r>
              <a:rPr sz="2400" dirty="0">
                <a:solidFill>
                  <a:srgbClr val="FF0000"/>
                </a:solidFill>
                <a:latin typeface="Arial"/>
                <a:cs typeface="Arial"/>
              </a:rPr>
              <a:t>to </a:t>
            </a:r>
            <a:r>
              <a:rPr sz="2400" spc="-5" dirty="0">
                <a:solidFill>
                  <a:srgbClr val="FF0000"/>
                </a:solidFill>
                <a:latin typeface="Arial"/>
                <a:cs typeface="Arial"/>
              </a:rPr>
              <a:t>lower level </a:t>
            </a:r>
            <a:r>
              <a:rPr sz="2400" spc="-5" dirty="0">
                <a:latin typeface="Arial"/>
                <a:cs typeface="Arial"/>
              </a:rPr>
              <a:t>by emission </a:t>
            </a:r>
            <a:r>
              <a:rPr sz="2400" dirty="0">
                <a:latin typeface="Arial"/>
                <a:cs typeface="Arial"/>
              </a:rPr>
              <a:t>of </a:t>
            </a:r>
            <a:r>
              <a:rPr sz="2400" spc="-5" dirty="0">
                <a:latin typeface="Arial"/>
                <a:cs typeface="Arial"/>
              </a:rPr>
              <a:t>a</a:t>
            </a:r>
            <a:r>
              <a:rPr sz="2400" spc="85" dirty="0">
                <a:latin typeface="Arial"/>
                <a:cs typeface="Arial"/>
              </a:rPr>
              <a:t> </a:t>
            </a:r>
            <a:r>
              <a:rPr sz="2400" spc="-5" dirty="0">
                <a:latin typeface="Arial"/>
                <a:cs typeface="Arial"/>
              </a:rPr>
              <a:t>photon</a:t>
            </a:r>
            <a:endParaRPr sz="2400">
              <a:latin typeface="Arial"/>
              <a:cs typeface="Arial"/>
            </a:endParaRPr>
          </a:p>
          <a:p>
            <a:pPr marL="431800" indent="-342900">
              <a:lnSpc>
                <a:spcPct val="100000"/>
              </a:lnSpc>
              <a:spcBef>
                <a:spcPts val="1440"/>
              </a:spcBef>
              <a:buChar char="•"/>
              <a:tabLst>
                <a:tab pos="431165" algn="l"/>
                <a:tab pos="431800" algn="l"/>
              </a:tabLst>
            </a:pPr>
            <a:r>
              <a:rPr sz="2400" dirty="0">
                <a:latin typeface="Arial"/>
                <a:cs typeface="Arial"/>
              </a:rPr>
              <a:t>Emitted </a:t>
            </a:r>
            <a:r>
              <a:rPr sz="2400" spc="-5" dirty="0">
                <a:latin typeface="Arial"/>
                <a:cs typeface="Arial"/>
              </a:rPr>
              <a:t>photon travels </a:t>
            </a:r>
            <a:r>
              <a:rPr sz="2400" spc="-5" dirty="0">
                <a:solidFill>
                  <a:srgbClr val="FF0000"/>
                </a:solidFill>
                <a:latin typeface="Arial"/>
                <a:cs typeface="Arial"/>
              </a:rPr>
              <a:t>in same direction as incident</a:t>
            </a:r>
            <a:r>
              <a:rPr sz="2400" spc="100" dirty="0">
                <a:solidFill>
                  <a:srgbClr val="FF0000"/>
                </a:solidFill>
                <a:latin typeface="Arial"/>
                <a:cs typeface="Arial"/>
              </a:rPr>
              <a:t> </a:t>
            </a:r>
            <a:r>
              <a:rPr sz="2400" spc="-5" dirty="0">
                <a:solidFill>
                  <a:srgbClr val="FF0000"/>
                </a:solidFill>
                <a:latin typeface="Arial"/>
                <a:cs typeface="Arial"/>
              </a:rPr>
              <a:t>photon</a:t>
            </a:r>
            <a:endParaRPr sz="2400">
              <a:latin typeface="Arial"/>
              <a:cs typeface="Arial"/>
            </a:endParaRPr>
          </a:p>
          <a:p>
            <a:pPr marL="431800" marR="421640" indent="-342900">
              <a:lnSpc>
                <a:spcPct val="100000"/>
              </a:lnSpc>
              <a:spcBef>
                <a:spcPts val="1440"/>
              </a:spcBef>
              <a:buChar char="•"/>
              <a:tabLst>
                <a:tab pos="431165" algn="l"/>
                <a:tab pos="431800" algn="l"/>
              </a:tabLst>
            </a:pPr>
            <a:r>
              <a:rPr sz="2400" spc="-5" dirty="0">
                <a:latin typeface="Arial"/>
                <a:cs typeface="Arial"/>
              </a:rPr>
              <a:t>New photon has same energy as </a:t>
            </a:r>
            <a:r>
              <a:rPr sz="2400" dirty="0">
                <a:latin typeface="Arial"/>
                <a:cs typeface="Arial"/>
              </a:rPr>
              <a:t>that of </a:t>
            </a:r>
            <a:r>
              <a:rPr sz="2400" spc="-5" dirty="0">
                <a:latin typeface="Arial"/>
                <a:cs typeface="Arial"/>
              </a:rPr>
              <a:t>incident photon and is  perfectly </a:t>
            </a:r>
            <a:r>
              <a:rPr sz="2400" spc="-5" dirty="0">
                <a:solidFill>
                  <a:srgbClr val="FF0000"/>
                </a:solidFill>
                <a:latin typeface="Arial"/>
                <a:cs typeface="Arial"/>
              </a:rPr>
              <a:t>in phase </a:t>
            </a:r>
            <a:r>
              <a:rPr sz="2400" spc="-5" dirty="0">
                <a:latin typeface="Arial"/>
                <a:cs typeface="Arial"/>
              </a:rPr>
              <a:t>with</a:t>
            </a:r>
            <a:r>
              <a:rPr sz="2400" spc="20" dirty="0">
                <a:latin typeface="Arial"/>
                <a:cs typeface="Arial"/>
              </a:rPr>
              <a:t> </a:t>
            </a:r>
            <a:r>
              <a:rPr sz="2400" spc="-5" dirty="0">
                <a:latin typeface="Arial"/>
                <a:cs typeface="Arial"/>
              </a:rPr>
              <a:t>it</a:t>
            </a:r>
            <a:endParaRPr sz="2400">
              <a:latin typeface="Arial"/>
              <a:cs typeface="Arial"/>
            </a:endParaRPr>
          </a:p>
          <a:p>
            <a:pPr marL="431800" marR="298450" indent="-342900">
              <a:lnSpc>
                <a:spcPct val="100000"/>
              </a:lnSpc>
              <a:spcBef>
                <a:spcPts val="1445"/>
              </a:spcBef>
              <a:buChar char="•"/>
              <a:tabLst>
                <a:tab pos="431165" algn="l"/>
                <a:tab pos="431800" algn="l"/>
              </a:tabLst>
            </a:pPr>
            <a:r>
              <a:rPr sz="2400" spc="-5" dirty="0">
                <a:latin typeface="Arial"/>
                <a:cs typeface="Arial"/>
              </a:rPr>
              <a:t>When </a:t>
            </a:r>
            <a:r>
              <a:rPr sz="2400" dirty="0">
                <a:latin typeface="Arial"/>
                <a:cs typeface="Arial"/>
              </a:rPr>
              <a:t>two </a:t>
            </a:r>
            <a:r>
              <a:rPr sz="2400" spc="-5" dirty="0">
                <a:latin typeface="Arial"/>
                <a:cs typeface="Arial"/>
              </a:rPr>
              <a:t>waves </a:t>
            </a:r>
            <a:r>
              <a:rPr sz="2400" dirty="0">
                <a:latin typeface="Arial"/>
                <a:cs typeface="Arial"/>
              </a:rPr>
              <a:t>travel </a:t>
            </a:r>
            <a:r>
              <a:rPr sz="2400" spc="-5" dirty="0">
                <a:latin typeface="Arial"/>
                <a:cs typeface="Arial"/>
              </a:rPr>
              <a:t>in same direction with a </a:t>
            </a:r>
            <a:r>
              <a:rPr sz="2400" dirty="0">
                <a:latin typeface="Arial"/>
                <a:cs typeface="Arial"/>
              </a:rPr>
              <a:t>constant </a:t>
            </a:r>
            <a:r>
              <a:rPr sz="2400" spc="-5" dirty="0">
                <a:latin typeface="Arial"/>
                <a:cs typeface="Arial"/>
              </a:rPr>
              <a:t>phase  relationship, </a:t>
            </a:r>
            <a:r>
              <a:rPr sz="2400" dirty="0">
                <a:latin typeface="Arial"/>
                <a:cs typeface="Arial"/>
              </a:rPr>
              <a:t>they </a:t>
            </a:r>
            <a:r>
              <a:rPr sz="2400" spc="-5" dirty="0">
                <a:latin typeface="Arial"/>
                <a:cs typeface="Arial"/>
              </a:rPr>
              <a:t>are said </a:t>
            </a:r>
            <a:r>
              <a:rPr sz="2400" dirty="0">
                <a:latin typeface="Arial"/>
                <a:cs typeface="Arial"/>
              </a:rPr>
              <a:t>to </a:t>
            </a:r>
            <a:r>
              <a:rPr sz="2400" spc="-10" dirty="0">
                <a:latin typeface="Arial"/>
                <a:cs typeface="Arial"/>
              </a:rPr>
              <a:t>be</a:t>
            </a:r>
            <a:r>
              <a:rPr sz="2400" spc="45" dirty="0">
                <a:latin typeface="Arial"/>
                <a:cs typeface="Arial"/>
              </a:rPr>
              <a:t> </a:t>
            </a:r>
            <a:r>
              <a:rPr sz="2400" dirty="0">
                <a:solidFill>
                  <a:srgbClr val="FF0000"/>
                </a:solidFill>
                <a:latin typeface="Arial"/>
                <a:cs typeface="Arial"/>
              </a:rPr>
              <a:t>coherent</a:t>
            </a:r>
            <a:endParaRPr sz="24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376321D990243BCF387BF0DFDD19D" ma:contentTypeVersion="7" ma:contentTypeDescription="Create a new document." ma:contentTypeScope="" ma:versionID="3b5e33671e184ee86bb6281562cb4978">
  <xsd:schema xmlns:xsd="http://www.w3.org/2001/XMLSchema" xmlns:xs="http://www.w3.org/2001/XMLSchema" xmlns:p="http://schemas.microsoft.com/office/2006/metadata/properties" xmlns:ns2="e1c6362d-a4cf-4332-97ee-bae0976acd4c" targetNamespace="http://schemas.microsoft.com/office/2006/metadata/properties" ma:root="true" ma:fieldsID="fafbac98cdf1b2302fa3c0078c11f836" ns2:_="">
    <xsd:import namespace="e1c6362d-a4cf-4332-97ee-bae0976acd4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6362d-a4cf-4332-97ee-bae0976acd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C1E706-68CA-4C81-879D-E1900C1FD94E}"/>
</file>

<file path=customXml/itemProps2.xml><?xml version="1.0" encoding="utf-8"?>
<ds:datastoreItem xmlns:ds="http://schemas.openxmlformats.org/officeDocument/2006/customXml" ds:itemID="{1EF45EA2-8E3C-46FC-B548-646F4625DEC3}"/>
</file>

<file path=customXml/itemProps3.xml><?xml version="1.0" encoding="utf-8"?>
<ds:datastoreItem xmlns:ds="http://schemas.openxmlformats.org/officeDocument/2006/customXml" ds:itemID="{D4C414E4-8059-478F-8D83-CB49F44926DE}"/>
</file>

<file path=docProps/app.xml><?xml version="1.0" encoding="utf-8"?>
<Properties xmlns="http://schemas.openxmlformats.org/officeDocument/2006/extended-properties" xmlns:vt="http://schemas.openxmlformats.org/officeDocument/2006/docPropsVTypes">
  <Template/>
  <TotalTime>678</TotalTime>
  <Words>3393</Words>
  <Application>Microsoft Office PowerPoint</Application>
  <PresentationFormat>A4 Paper (210x297 mm)</PresentationFormat>
  <Paragraphs>282</Paragraphs>
  <Slides>45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Calibri Light</vt:lpstr>
      <vt:lpstr>Helvetica</vt:lpstr>
      <vt:lpstr>Symbol</vt:lpstr>
      <vt:lpstr>Times New Roman</vt:lpstr>
      <vt:lpstr>UKIJ Tughra</vt:lpstr>
      <vt:lpstr>Wingdings</vt:lpstr>
      <vt:lpstr>Office Theme</vt:lpstr>
      <vt:lpstr>Lasers</vt:lpstr>
      <vt:lpstr>PowerPoint Presentation</vt:lpstr>
      <vt:lpstr>Brief History</vt:lpstr>
      <vt:lpstr>PowerPoint Presentation</vt:lpstr>
      <vt:lpstr>Physicists – laser The 1964 Nobel Prize for physics was shared by 3 physicists—2 Russians, Nikolay Gennadiyevich Basov (1922-2001) and his teacher Aleksandr M. Prokhorov (1916-2002), and 1 American, Charles H. Townes (1915)—for basic research in the field of experimental physics. </vt:lpstr>
      <vt:lpstr>Introduction</vt:lpstr>
      <vt:lpstr>Absorption</vt:lpstr>
      <vt:lpstr>Spontaneous Emission</vt:lpstr>
      <vt:lpstr>Stimulated Emission</vt:lpstr>
      <vt:lpstr>Laser System</vt:lpstr>
      <vt:lpstr>LASER - Light Amplification by Stimulated  Emission of Radiation</vt:lpstr>
      <vt:lpstr>LASER</vt:lpstr>
      <vt:lpstr>Interaction of Radiation with Matter</vt:lpstr>
      <vt:lpstr>Blackbody Radiation</vt:lpstr>
      <vt:lpstr>Blackbody Radiation</vt:lpstr>
      <vt:lpstr>Blackbody Radiation</vt:lpstr>
      <vt:lpstr>Blackbody Radiation</vt:lpstr>
      <vt:lpstr>Boltzmann Statistics</vt:lpstr>
      <vt:lpstr>Boltzmann Statistics</vt:lpstr>
      <vt:lpstr>Einstein Relations - A and B Coefficients</vt:lpstr>
      <vt:lpstr>Einstein Relations - A and B Coefficients</vt:lpstr>
      <vt:lpstr>Einstein Relations - A and B Coefficients</vt:lpstr>
      <vt:lpstr>Einstein Relations - A and B Coefficients</vt:lpstr>
      <vt:lpstr>Einstein Relations - A and B Coefficients</vt:lpstr>
      <vt:lpstr>Einstein Relations - A and B Coefficients</vt:lpstr>
      <vt:lpstr>Population Inversion</vt:lpstr>
      <vt:lpstr>Population Inversion</vt:lpstr>
      <vt:lpstr>Pumping Methods</vt:lpstr>
      <vt:lpstr>Pumping Methods</vt:lpstr>
      <vt:lpstr>Threshold condition  (Schawlow and Townes equation) </vt:lpstr>
      <vt:lpstr>MASER</vt:lpstr>
      <vt:lpstr>MASER</vt:lpstr>
      <vt:lpstr>LASER</vt:lpstr>
      <vt:lpstr>Rate Equations for a Two Level System</vt:lpstr>
      <vt:lpstr>Rate Equations for a Two Level System</vt:lpstr>
      <vt:lpstr>Three Level Laser</vt:lpstr>
      <vt:lpstr>Three Level Laser</vt:lpstr>
      <vt:lpstr>Three Level Laser</vt:lpstr>
      <vt:lpstr>Three Level Laser</vt:lpstr>
      <vt:lpstr>Four Level Laser</vt:lpstr>
      <vt:lpstr>LASER</vt:lpstr>
      <vt:lpstr>Laser System</vt:lpstr>
      <vt:lpstr>Resonator</vt:lpstr>
      <vt:lpstr>Resonator</vt:lpstr>
      <vt:lpstr>Resonator – Longitudinal Modes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 Vilar</dc:creator>
  <cp:lastModifiedBy>Prema P (Science)</cp:lastModifiedBy>
  <cp:revision>27</cp:revision>
  <dcterms:created xsi:type="dcterms:W3CDTF">2021-01-26T16:17:57Z</dcterms:created>
  <dcterms:modified xsi:type="dcterms:W3CDTF">2021-11-19T05:11:55Z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2020-04-28T00:00:00Z</vt:filetime>
  </property>
  <property fmtid="{D5CDD505-2E9C-101B-9397-08002B2CF9AE}" pid="3" name="Creator">
    <vt:lpwstr>Microsoft® PowerPoint® 2016</vt:lpwstr>
  </property>
  <property fmtid="{D5CDD505-2E9C-101B-9397-08002B2CF9AE}" pid="4" name="LastSaved">
    <vt:filetime>2021-01-26T00:00:00Z</vt:filetime>
  </property>
  <property fmtid="{D5CDD505-2E9C-101B-9397-08002B2CF9AE}" pid="5" name="ContentTypeId">
    <vt:lpwstr>0x010100EF5376321D990243BCF387BF0DFDD19D</vt:lpwstr>
  </property>
</Properties>
</file>