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4"/>
  </p:sldMasterIdLst>
  <p:notesMasterIdLst>
    <p:notesMasterId r:id="rId59"/>
  </p:notesMasterIdLst>
  <p:sldIdLst>
    <p:sldId id="256" r:id="rId5"/>
    <p:sldId id="371" r:id="rId6"/>
    <p:sldId id="301" r:id="rId7"/>
    <p:sldId id="302" r:id="rId8"/>
    <p:sldId id="372" r:id="rId9"/>
    <p:sldId id="373" r:id="rId10"/>
    <p:sldId id="374" r:id="rId11"/>
    <p:sldId id="303" r:id="rId12"/>
    <p:sldId id="377" r:id="rId13"/>
    <p:sldId id="378" r:id="rId14"/>
    <p:sldId id="310" r:id="rId15"/>
    <p:sldId id="311" r:id="rId16"/>
    <p:sldId id="312" r:id="rId17"/>
    <p:sldId id="313" r:id="rId18"/>
    <p:sldId id="314" r:id="rId19"/>
    <p:sldId id="316" r:id="rId20"/>
    <p:sldId id="375" r:id="rId21"/>
    <p:sldId id="317" r:id="rId22"/>
    <p:sldId id="318" r:id="rId23"/>
    <p:sldId id="325" r:id="rId24"/>
    <p:sldId id="334" r:id="rId25"/>
    <p:sldId id="293" r:id="rId26"/>
    <p:sldId id="300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5" r:id="rId47"/>
    <p:sldId id="370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7" r:id="rId56"/>
    <p:sldId id="376" r:id="rId57"/>
    <p:sldId id="379" r:id="rId58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A3873-1626-46F9-A56D-FC980196F43A}" v="7" dt="2021-12-29T08:55:12.582"/>
    <p1510:client id="{9F9F8611-6270-479D-B177-7BD5789EC6AE}" v="1" dt="2021-12-02T12:06:26.6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 varScale="1">
        <p:scale>
          <a:sx n="68" d="100"/>
          <a:sy n="68" d="100"/>
        </p:scale>
        <p:origin x="12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KA SRI SAI NITIN - [CYSA.1022962]" userId="S::cysa.1022962@cb.students.amrita.edu::8ae6cd57-099a-4014-a4e0-da9b8562d2bf" providerId="AD" clId="Web-{9F9F8611-6270-479D-B177-7BD5789EC6AE}"/>
    <pc:docChg chg="modSld">
      <pc:chgData name="KARAKA SRI SAI NITIN - [CYSA.1022962]" userId="S::cysa.1022962@cb.students.amrita.edu::8ae6cd57-099a-4014-a4e0-da9b8562d2bf" providerId="AD" clId="Web-{9F9F8611-6270-479D-B177-7BD5789EC6AE}" dt="2021-12-02T12:06:26.692" v="0" actId="14100"/>
      <pc:docMkLst>
        <pc:docMk/>
      </pc:docMkLst>
      <pc:sldChg chg="modSp">
        <pc:chgData name="KARAKA SRI SAI NITIN - [CYSA.1022962]" userId="S::cysa.1022962@cb.students.amrita.edu::8ae6cd57-099a-4014-a4e0-da9b8562d2bf" providerId="AD" clId="Web-{9F9F8611-6270-479D-B177-7BD5789EC6AE}" dt="2021-12-02T12:06:26.692" v="0" actId="14100"/>
        <pc:sldMkLst>
          <pc:docMk/>
          <pc:sldMk cId="1878499255" sldId="376"/>
        </pc:sldMkLst>
        <pc:picChg chg="mod">
          <ac:chgData name="KARAKA SRI SAI NITIN - [CYSA.1022962]" userId="S::cysa.1022962@cb.students.amrita.edu::8ae6cd57-099a-4014-a4e0-da9b8562d2bf" providerId="AD" clId="Web-{9F9F8611-6270-479D-B177-7BD5789EC6AE}" dt="2021-12-02T12:06:26.692" v="0" actId="14100"/>
          <ac:picMkLst>
            <pc:docMk/>
            <pc:sldMk cId="1878499255" sldId="376"/>
            <ac:picMk id="5" creationId="{E9E66A70-6ABF-482E-85DE-2AEC5FE02A4C}"/>
          </ac:picMkLst>
        </pc:picChg>
      </pc:sldChg>
    </pc:docChg>
  </pc:docChgLst>
  <pc:docChgLst>
    <pc:chgData name="YASWANTH GADAMSETTI - [CYSA.1022965]" userId="S::cysa.1022965@cb.students.amrita.edu::01250de7-2749-48f2-b5f7-71b67938504a" providerId="AD" clId="Web-{383A3873-1626-46F9-A56D-FC980196F43A}"/>
    <pc:docChg chg="modSld">
      <pc:chgData name="YASWANTH GADAMSETTI - [CYSA.1022965]" userId="S::cysa.1022965@cb.students.amrita.edu::01250de7-2749-48f2-b5f7-71b67938504a" providerId="AD" clId="Web-{383A3873-1626-46F9-A56D-FC980196F43A}" dt="2021-12-29T08:55:12.582" v="5" actId="14100"/>
      <pc:docMkLst>
        <pc:docMk/>
      </pc:docMkLst>
      <pc:sldChg chg="modSp">
        <pc:chgData name="YASWANTH GADAMSETTI - [CYSA.1022965]" userId="S::cysa.1022965@cb.students.amrita.edu::01250de7-2749-48f2-b5f7-71b67938504a" providerId="AD" clId="Web-{383A3873-1626-46F9-A56D-FC980196F43A}" dt="2021-12-29T08:55:12.582" v="5" actId="14100"/>
        <pc:sldMkLst>
          <pc:docMk/>
          <pc:sldMk cId="0" sldId="314"/>
        </pc:sldMkLst>
        <pc:spChg chg="mod">
          <ac:chgData name="YASWANTH GADAMSETTI - [CYSA.1022965]" userId="S::cysa.1022965@cb.students.amrita.edu::01250de7-2749-48f2-b5f7-71b67938504a" providerId="AD" clId="Web-{383A3873-1626-46F9-A56D-FC980196F43A}" dt="2021-12-29T08:55:12.582" v="5" actId="14100"/>
          <ac:spMkLst>
            <pc:docMk/>
            <pc:sldMk cId="0" sldId="31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DEE3-49ED-440B-8B7D-1B28CFC2B5DC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13840-8436-4A5E-A891-E8E6B8E88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13840-8436-4A5E-A891-E8E6B8E881C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2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89C5-71CA-4912-B243-6AF71370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E281-F892-449C-B11C-2F5D2351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C082-0CA7-4D2F-B1DC-8547EDA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CB1C-F09D-403D-A164-AC81ED18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27B6-979C-4FBA-B9BD-A72A99E6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5BE5-2DE9-429B-AE24-3F6D1E9B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05E64-6D61-433D-8357-6C0766C3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2291-3C50-43A5-881A-FBAACE7B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5339-2AA8-488A-98E4-2840229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7594-1F64-4E2A-8030-4EC34EF8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84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AF6D6-6FC5-4474-B2E2-57E389A7D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21C1B-85D2-41F0-896B-E0C41D11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B2EE-B518-4248-B516-4A5B165C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B6EB-4F3D-4BB3-AA83-B90FE01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DF01-6122-481F-9160-D4E64B06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4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16788"/>
            <a:ext cx="97485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5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12EE-DCF6-4D82-A7E6-FB6002E7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1830-093A-4912-A2BD-69915CB2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2F11-858E-4E7E-B2EB-88F4976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CF15-3C3D-480E-B459-6972F603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8B1-4FB0-446A-BE5C-5624DE0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7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CB9F-42FD-4E73-AEB9-B5E984BE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3C25-B0D0-472B-BDB8-6491FAC4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27E8-9B8F-4F88-B21F-E04ED9BA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584C-6C1B-439F-86B7-EAC1231C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E1E9-1504-4CFC-A087-B81F6C11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CB1-4512-485E-97B0-36EE6706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8846-E26B-4D0D-B6EF-4385A4C3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7760-6828-49CC-BE9F-8FD0678E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7EED3-DEB2-4D81-94AE-27C97023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6D33-4BC5-41FD-B8D4-AD8655E0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BD65-23E8-4199-8183-C0D3A4EC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6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D601-103C-4A47-98E7-1203118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4222-6345-4BF9-B866-87CF6B7A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E212-F26C-4BF1-B924-200BE7A9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92EFD-F202-49A0-9FD7-41E29076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85D27-4CC1-4D7D-A607-0FC3507AB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91ACC-3143-4782-8495-C15134B6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0842A-6E98-419D-A14E-31111893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CC0E-4BF5-46BD-A301-ECEDFF92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A783-F550-4BA9-9121-A274785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D80C1-EE3F-4331-ADF8-9255D577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F6F46-E973-4FEB-87D6-F1B548EF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FEEAB-DF56-407C-B087-DF2B4F3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93CF8-4B9E-456C-8B00-B9A3806A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8C44-BD70-4CC0-91FE-9C4B484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449B-88A8-494F-B01F-824D4F5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F549-E2D2-4D10-B323-125A62EE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DF18-B810-44CF-BA0C-70520703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E65DA-AAF9-42B1-B351-F86F277E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9F3E-A61C-4E45-9C01-1E0AB539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AD3D-3CCF-43C5-821B-BDE18221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9A42-C5F6-4000-BB49-A143FEE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B6C-116B-4022-97E9-9594BAD4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95494-9695-419B-81B6-FEAF16230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ECE9-DF34-4D32-B13C-328AB645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4547-9451-4955-B7B7-1E4DEAE0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DB27-FA23-4E72-80E4-61D765C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19FE-48D0-4E6A-94F9-2FDD3EB2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19E53-D486-460E-A946-BA2F0DCE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9BEB-CBF1-4E80-8B3C-2DD4EDD9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44C9-9312-4C19-970F-2F10089E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62EC-64E1-4885-ADCF-F5A81A2D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EE7D6-F15C-4BE8-B32B-6B53298B8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3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8" r:id="rId12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DD8A1B-8310-41CD-8B5F-38A6A57E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33203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1AC648-AA66-43B9-A49C-B6A18592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7200"/>
            <a:ext cx="101312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1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97561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sz="2800" b="1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81429"/>
            <a:ext cx="9751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Spatial coherence: </a:t>
            </a:r>
            <a:r>
              <a:rPr sz="2400" spc="-5" dirty="0">
                <a:latin typeface="Arial"/>
                <a:cs typeface="Arial"/>
              </a:rPr>
              <a:t>Distance </a:t>
            </a:r>
            <a:r>
              <a:rPr sz="2400" dirty="0">
                <a:latin typeface="Arial"/>
                <a:cs typeface="Arial"/>
              </a:rPr>
              <a:t>over </a:t>
            </a:r>
            <a:r>
              <a:rPr sz="2400" spc="-5" dirty="0">
                <a:latin typeface="Arial"/>
                <a:cs typeface="Arial"/>
              </a:rPr>
              <a:t>which phase correlation </a:t>
            </a:r>
            <a:r>
              <a:rPr sz="2400" dirty="0">
                <a:latin typeface="Arial"/>
                <a:cs typeface="Arial"/>
              </a:rPr>
              <a:t>exists  </a:t>
            </a:r>
            <a:r>
              <a:rPr sz="2400" spc="-5" dirty="0">
                <a:latin typeface="Arial"/>
                <a:cs typeface="Arial"/>
              </a:rPr>
              <a:t>between different </a:t>
            </a:r>
            <a:r>
              <a:rPr sz="2400" dirty="0">
                <a:latin typeface="Arial"/>
                <a:cs typeface="Arial"/>
              </a:rPr>
              <a:t>points </a:t>
            </a:r>
            <a:r>
              <a:rPr sz="2400" spc="-5" dirty="0">
                <a:latin typeface="Arial"/>
                <a:cs typeface="Arial"/>
              </a:rPr>
              <a:t>in same wave in a direction </a:t>
            </a:r>
            <a:r>
              <a:rPr sz="2400" dirty="0">
                <a:latin typeface="Arial"/>
                <a:cs typeface="Arial"/>
              </a:rPr>
              <a:t>perpendicular to  </a:t>
            </a:r>
            <a:r>
              <a:rPr sz="2400" spc="-5" dirty="0">
                <a:latin typeface="Arial"/>
                <a:cs typeface="Arial"/>
              </a:rPr>
              <a:t>direction 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observation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6962" y="2917163"/>
            <a:ext cx="5398137" cy="295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375" y="221115"/>
            <a:ext cx="5330825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114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irectionality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90" y="810767"/>
            <a:ext cx="9020810" cy="141033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363470">
              <a:lnSpc>
                <a:spcPct val="100000"/>
              </a:lnSpc>
              <a:spcBef>
                <a:spcPts val="1230"/>
              </a:spcBef>
            </a:pPr>
            <a:r>
              <a:rPr sz="2400" b="1" dirty="0">
                <a:latin typeface="Arial"/>
                <a:cs typeface="Arial"/>
              </a:rPr>
              <a:t>Directionality – </a:t>
            </a:r>
            <a:r>
              <a:rPr sz="2400" spc="-5" dirty="0">
                <a:latin typeface="Arial"/>
                <a:cs typeface="Arial"/>
              </a:rPr>
              <a:t>Less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Divergence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13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less </a:t>
            </a:r>
            <a:r>
              <a:rPr sz="2400" dirty="0">
                <a:latin typeface="Arial"/>
                <a:cs typeface="Arial"/>
              </a:rPr>
              <a:t>than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–5 </a:t>
            </a:r>
            <a:r>
              <a:rPr sz="2400" spc="-5" dirty="0">
                <a:latin typeface="Arial"/>
                <a:cs typeface="Arial"/>
              </a:rPr>
              <a:t>radians </a:t>
            </a:r>
            <a:r>
              <a:rPr sz="2400" spc="-75" dirty="0">
                <a:latin typeface="Arial"/>
                <a:cs typeface="Arial"/>
              </a:rPr>
              <a:t>(</a:t>
            </a:r>
            <a:r>
              <a:rPr sz="2400" spc="-75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 arc) extremely small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divergence</a:t>
            </a:r>
            <a:endParaRPr sz="2400" dirty="0">
              <a:latin typeface="Arial"/>
              <a:cs typeface="Arial"/>
            </a:endParaRPr>
          </a:p>
          <a:p>
            <a:pPr marL="838200" lvl="1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latin typeface="Arial"/>
                <a:cs typeface="Arial"/>
              </a:rPr>
              <a:t>surveying, </a:t>
            </a:r>
            <a:r>
              <a:rPr sz="2400" dirty="0">
                <a:latin typeface="Arial"/>
                <a:cs typeface="Arial"/>
              </a:rPr>
              <a:t>remote </a:t>
            </a:r>
            <a:r>
              <a:rPr sz="2400" spc="-5" dirty="0">
                <a:latin typeface="Arial"/>
                <a:cs typeface="Arial"/>
              </a:rPr>
              <a:t>sensing, LIDAR,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</p:txBody>
      </p:sp>
      <p:sp>
        <p:nvSpPr>
          <p:cNvPr id="4" name="object 4"/>
          <p:cNvSpPr/>
          <p:nvPr/>
        </p:nvSpPr>
        <p:spPr>
          <a:xfrm>
            <a:off x="2705126" y="2343914"/>
            <a:ext cx="4008022" cy="1545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4239895"/>
            <a:ext cx="9500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Divergence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laser beam is primarily due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diffraction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laser beams </a:t>
            </a:r>
            <a:r>
              <a:rPr sz="2400" dirty="0">
                <a:latin typeface="Arial"/>
                <a:cs typeface="Arial"/>
              </a:rPr>
              <a:t>- spot </a:t>
            </a:r>
            <a:r>
              <a:rPr sz="2400" spc="-5" dirty="0">
                <a:latin typeface="Arial"/>
                <a:cs typeface="Arial"/>
              </a:rPr>
              <a:t>size (radius </a:t>
            </a:r>
            <a:r>
              <a:rPr sz="2400" dirty="0">
                <a:latin typeface="Arial"/>
                <a:cs typeface="Arial"/>
              </a:rPr>
              <a:t>of cross </a:t>
            </a:r>
            <a:r>
              <a:rPr sz="2400" spc="-5" dirty="0">
                <a:latin typeface="Arial"/>
                <a:cs typeface="Arial"/>
              </a:rPr>
              <a:t>section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laser beam)  </a:t>
            </a:r>
            <a:r>
              <a:rPr sz="2400" dirty="0">
                <a:latin typeface="Arial"/>
                <a:cs typeface="Arial"/>
              </a:rPr>
              <a:t>of beam is </a:t>
            </a:r>
            <a:r>
              <a:rPr sz="2400" spc="-5" dirty="0">
                <a:latin typeface="Arial"/>
                <a:cs typeface="Arial"/>
              </a:rPr>
              <a:t>about </a:t>
            </a:r>
            <a:r>
              <a:rPr sz="2400" dirty="0">
                <a:latin typeface="Arial"/>
                <a:cs typeface="Arial"/>
              </a:rPr>
              <a:t>few</a:t>
            </a:r>
            <a:r>
              <a:rPr sz="2400" spc="-5" dirty="0">
                <a:latin typeface="Arial"/>
                <a:cs typeface="Arial"/>
              </a:rPr>
              <a:t> millimeters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6967" y="5694730"/>
            <a:ext cx="452755" cy="20320"/>
          </a:xfrm>
          <a:custGeom>
            <a:avLst/>
            <a:gdLst/>
            <a:ahLst/>
            <a:cxnLst/>
            <a:rect l="l" t="t" r="r" b="b"/>
            <a:pathLst>
              <a:path w="452754" h="20320">
                <a:moveTo>
                  <a:pt x="452627" y="0"/>
                </a:moveTo>
                <a:lnTo>
                  <a:pt x="0" y="0"/>
                </a:lnTo>
                <a:lnTo>
                  <a:pt x="0" y="19812"/>
                </a:lnTo>
                <a:lnTo>
                  <a:pt x="452627" y="19812"/>
                </a:lnTo>
                <a:lnTo>
                  <a:pt x="452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9757" y="5710834"/>
            <a:ext cx="5175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-260" dirty="0">
                <a:latin typeface="UKIJ Tughra"/>
                <a:cs typeface="UKIJ Tughra"/>
              </a:rPr>
              <a:t>𝜋𝜔</a:t>
            </a:r>
            <a:r>
              <a:rPr sz="2175" spc="-390" baseline="-13409" dirty="0">
                <a:latin typeface="UKIJ Tughra"/>
                <a:cs typeface="UKIJ Tughra"/>
              </a:rPr>
              <a:t>0</a:t>
            </a:r>
            <a:endParaRPr sz="2175" baseline="-13409">
              <a:latin typeface="UKIJ Tughra"/>
              <a:cs typeface="UKIJ Tugh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496" y="565139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9" y="5474614"/>
            <a:ext cx="900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  <a:tab pos="4728210" algn="l"/>
                <a:tab pos="5147310" algn="l"/>
                <a:tab pos="5655945" algn="l"/>
              </a:tabLst>
            </a:pPr>
            <a:r>
              <a:rPr sz="2400" spc="-5" dirty="0">
                <a:latin typeface="Arial"/>
                <a:cs typeface="Arial"/>
              </a:rPr>
              <a:t>Divergence angle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beam: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10" dirty="0">
                <a:latin typeface="UKIJ Tughra"/>
                <a:cs typeface="UKIJ Tughra"/>
              </a:rPr>
              <a:t>𝜃</a:t>
            </a:r>
            <a:r>
              <a:rPr sz="2400" dirty="0">
                <a:latin typeface="UKIJ Tughra"/>
                <a:cs typeface="UKIJ Tughra"/>
              </a:rPr>
              <a:t> </a:t>
            </a:r>
            <a:r>
              <a:rPr sz="2400" dirty="0">
                <a:latin typeface="Symbol"/>
                <a:cs typeface="Symbol"/>
              </a:rPr>
              <a:t>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600" spc="-292" baseline="32407" dirty="0">
                <a:latin typeface="Symbol"/>
                <a:cs typeface="Symbol"/>
              </a:rPr>
              <a:t></a:t>
            </a:r>
            <a:r>
              <a:rPr sz="2175" spc="-292" baseline="40229" dirty="0">
                <a:latin typeface="UKIJ Tughra"/>
                <a:cs typeface="UKIJ Tughra"/>
              </a:rPr>
              <a:t>0	</a:t>
            </a:r>
            <a:r>
              <a:rPr sz="2400" spc="-1565" dirty="0">
                <a:latin typeface="UKIJ Tughra"/>
                <a:cs typeface="UKIJ Tughra"/>
              </a:rPr>
              <a:t>,</a:t>
            </a:r>
            <a:r>
              <a:rPr sz="2400" spc="45" dirty="0">
                <a:latin typeface="UKIJ Tughra"/>
                <a:cs typeface="UKIJ Tughra"/>
              </a:rPr>
              <a:t>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– free </a:t>
            </a:r>
            <a:r>
              <a:rPr sz="2400" spc="-5" dirty="0">
                <a:latin typeface="Arial"/>
                <a:cs typeface="Arial"/>
              </a:rPr>
              <a:t>space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wavelength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044" y="5972962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</a:t>
            </a:r>
            <a:r>
              <a:rPr sz="2400" spc="-37" baseline="-20833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– spot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375" y="351425"/>
            <a:ext cx="5483225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" y="1335404"/>
            <a:ext cx="9838690" cy="294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Spot size 1 </a:t>
            </a:r>
            <a:r>
              <a:rPr sz="2400" dirty="0">
                <a:latin typeface="Arial"/>
                <a:cs typeface="Arial"/>
              </a:rPr>
              <a:t>mm </a:t>
            </a:r>
            <a:r>
              <a:rPr sz="2400" spc="-5" dirty="0">
                <a:latin typeface="Arial"/>
                <a:cs typeface="Arial"/>
              </a:rPr>
              <a:t>and wavelength of 0.6 μm, divergence angle </a:t>
            </a:r>
            <a:r>
              <a:rPr sz="2400" dirty="0">
                <a:latin typeface="Symbol"/>
                <a:cs typeface="Symbol"/>
              </a:rPr>
              <a:t>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0.01</a:t>
            </a:r>
            <a:r>
              <a:rPr sz="2400" spc="-7" baseline="24305" dirty="0">
                <a:latin typeface="Arial"/>
                <a:cs typeface="Arial"/>
              </a:rPr>
              <a:t>◦</a:t>
            </a:r>
            <a:endParaRPr sz="2400" baseline="24305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Tight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Focusing: </a:t>
            </a:r>
            <a:r>
              <a:rPr sz="2400" spc="-5" dirty="0">
                <a:latin typeface="Arial"/>
                <a:cs typeface="Arial"/>
              </a:rPr>
              <a:t>focused </a:t>
            </a:r>
            <a:r>
              <a:rPr sz="2400" dirty="0">
                <a:latin typeface="Arial"/>
                <a:cs typeface="Arial"/>
              </a:rPr>
              <a:t>to very </a:t>
            </a:r>
            <a:r>
              <a:rPr sz="2400" spc="-5" dirty="0">
                <a:latin typeface="Arial"/>
                <a:cs typeface="Arial"/>
              </a:rPr>
              <a:t>small </a:t>
            </a:r>
            <a:r>
              <a:rPr sz="2400" dirty="0">
                <a:latin typeface="Arial"/>
                <a:cs typeface="Arial"/>
              </a:rPr>
              <a:t>areas - few </a:t>
            </a:r>
            <a:r>
              <a:rPr sz="2400" spc="-5" dirty="0">
                <a:latin typeface="Arial"/>
                <a:cs typeface="Arial"/>
              </a:rPr>
              <a:t>(μm)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22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tabLst>
                <a:tab pos="5084445" algn="l"/>
              </a:tabLst>
            </a:pPr>
            <a:r>
              <a:rPr sz="2400" spc="-5" dirty="0">
                <a:latin typeface="Arial"/>
                <a:cs typeface="Arial"/>
              </a:rPr>
              <a:t>determined by diffraction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effects</a:t>
            </a:r>
            <a:r>
              <a:rPr sz="2400" dirty="0">
                <a:latin typeface="Arial"/>
                <a:cs typeface="Arial"/>
              </a:rPr>
              <a:t> -	</a:t>
            </a:r>
            <a:r>
              <a:rPr sz="2400" spc="-5" dirty="0">
                <a:latin typeface="Arial"/>
                <a:cs typeface="Arial"/>
              </a:rPr>
              <a:t>Smaller </a:t>
            </a: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smaller </a:t>
            </a:r>
            <a:r>
              <a:rPr sz="2400" dirty="0">
                <a:latin typeface="Arial"/>
                <a:cs typeface="Arial"/>
              </a:rPr>
              <a:t>spot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419100" indent="-342900">
              <a:lnSpc>
                <a:spcPts val="287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25" dirty="0">
                <a:latin typeface="Arial"/>
                <a:cs typeface="Arial"/>
              </a:rPr>
              <a:t>surgery, </a:t>
            </a:r>
            <a:r>
              <a:rPr sz="2400" spc="-5" dirty="0">
                <a:latin typeface="Arial"/>
                <a:cs typeface="Arial"/>
              </a:rPr>
              <a:t>material processing, </a:t>
            </a:r>
            <a:r>
              <a:rPr sz="2400" dirty="0">
                <a:latin typeface="Arial"/>
                <a:cs typeface="Arial"/>
              </a:rPr>
              <a:t>compact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discs</a:t>
            </a:r>
            <a:endParaRPr sz="2400">
              <a:latin typeface="Arial"/>
              <a:cs typeface="Arial"/>
            </a:endParaRPr>
          </a:p>
          <a:p>
            <a:pPr marL="419100" marR="563245" indent="-342900">
              <a:lnSpc>
                <a:spcPts val="2880"/>
              </a:lnSpc>
              <a:spcBef>
                <a:spcPts val="8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i="1" dirty="0">
                <a:latin typeface="Times New Roman"/>
                <a:cs typeface="Times New Roman"/>
              </a:rPr>
              <a:t>F – </a:t>
            </a:r>
            <a:r>
              <a:rPr sz="2400" i="1" spc="-5" dirty="0">
                <a:latin typeface="Times New Roman"/>
                <a:cs typeface="Times New Roman"/>
              </a:rPr>
              <a:t>number </a:t>
            </a:r>
            <a:r>
              <a:rPr sz="2400" i="1" dirty="0">
                <a:latin typeface="Times New Roman"/>
                <a:cs typeface="Times New Roman"/>
              </a:rPr>
              <a:t>= focal length / lens dia.; </a:t>
            </a:r>
            <a:r>
              <a:rPr sz="2400" i="1" spc="-5" dirty="0">
                <a:latin typeface="Times New Roman"/>
                <a:cs typeface="Times New Roman"/>
              </a:rPr>
              <a:t>Camera </a:t>
            </a:r>
            <a:r>
              <a:rPr sz="2400" i="1" dirty="0">
                <a:latin typeface="Times New Roman"/>
                <a:cs typeface="Times New Roman"/>
              </a:rPr>
              <a:t>smaller f – </a:t>
            </a:r>
            <a:r>
              <a:rPr sz="2400" i="1" spc="-5" dirty="0">
                <a:latin typeface="Times New Roman"/>
                <a:cs typeface="Times New Roman"/>
              </a:rPr>
              <a:t>number </a:t>
            </a:r>
            <a:r>
              <a:rPr sz="2400" i="1" dirty="0">
                <a:latin typeface="Times New Roman"/>
                <a:cs typeface="Times New Roman"/>
              </a:rPr>
              <a:t>better  </a:t>
            </a:r>
            <a:r>
              <a:rPr sz="2400" i="1" spc="-10" dirty="0">
                <a:latin typeface="Times New Roman"/>
                <a:cs typeface="Times New Roman"/>
              </a:rPr>
              <a:t>resolution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ts val="2800"/>
              </a:lnSpc>
              <a:buChar char="•"/>
              <a:tabLst>
                <a:tab pos="418465" algn="l"/>
                <a:tab pos="419100" algn="l"/>
                <a:tab pos="1308735" algn="l"/>
                <a:tab pos="2299335" algn="l"/>
                <a:tab pos="3069590" algn="l"/>
                <a:tab pos="3636645" algn="l"/>
                <a:tab pos="4831715" algn="l"/>
                <a:tab pos="5617845" algn="l"/>
                <a:tab pos="5945505" algn="l"/>
                <a:tab pos="7003415" algn="l"/>
                <a:tab pos="7485380" algn="l"/>
                <a:tab pos="8780780" algn="l"/>
                <a:tab pos="9582785" algn="l"/>
              </a:tabLst>
            </a:pPr>
            <a:r>
              <a:rPr sz="2400" spc="-5" dirty="0">
                <a:latin typeface="Arial"/>
                <a:cs typeface="Arial"/>
              </a:rPr>
              <a:t>laser	beam	falls	on	convex	lens	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radius	of	focused	</a:t>
            </a:r>
            <a:r>
              <a:rPr sz="2400" dirty="0">
                <a:latin typeface="Arial"/>
                <a:cs typeface="Arial"/>
              </a:rPr>
              <a:t>spot	</a:t>
            </a:r>
            <a:r>
              <a:rPr sz="2400" dirty="0">
                <a:latin typeface="Symbol"/>
                <a:cs typeface="Symbol"/>
              </a:rPr>
              <a:t></a:t>
            </a:r>
            <a:endParaRPr sz="2400">
              <a:latin typeface="Symbol"/>
              <a:cs typeface="Symbol"/>
            </a:endParaRPr>
          </a:p>
          <a:p>
            <a:pPr marL="419100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wavelength and </a:t>
            </a:r>
            <a:r>
              <a:rPr sz="2400" i="1" dirty="0">
                <a:latin typeface="Times New Roman"/>
                <a:cs typeface="Times New Roman"/>
              </a:rPr>
              <a:t>f-number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(laser beam fills entire lens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848" y="4578045"/>
            <a:ext cx="3876945" cy="1796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775" y="221115"/>
            <a:ext cx="5330825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1345184"/>
            <a:ext cx="9513570" cy="2589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6400" marR="8128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lens </a:t>
            </a:r>
            <a:r>
              <a:rPr sz="2400" i="1" dirty="0">
                <a:latin typeface="Times New Roman"/>
                <a:cs typeface="Times New Roman"/>
              </a:rPr>
              <a:t>f-number - 2 </a:t>
            </a:r>
            <a:r>
              <a:rPr sz="2400" spc="-5" dirty="0">
                <a:latin typeface="Arial"/>
                <a:cs typeface="Arial"/>
              </a:rPr>
              <a:t>(i.e., focal length twice </a:t>
            </a:r>
            <a:r>
              <a:rPr sz="2400" dirty="0">
                <a:latin typeface="Arial"/>
                <a:cs typeface="Arial"/>
              </a:rPr>
              <a:t>lens </a:t>
            </a:r>
            <a:r>
              <a:rPr sz="2400" spc="-5" dirty="0">
                <a:latin typeface="Arial"/>
                <a:cs typeface="Arial"/>
              </a:rPr>
              <a:t>diameter), then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 laser wavelength of 600 nm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radius of focused </a:t>
            </a:r>
            <a:r>
              <a:rPr sz="2400" dirty="0">
                <a:latin typeface="Arial"/>
                <a:cs typeface="Arial"/>
              </a:rPr>
              <a:t>spot - </a:t>
            </a:r>
            <a:r>
              <a:rPr sz="2400" spc="-5" dirty="0">
                <a:latin typeface="Arial"/>
                <a:cs typeface="Arial"/>
              </a:rPr>
              <a:t>1.5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μm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  <a:tab pos="3370579" algn="l"/>
              </a:tabLst>
            </a:pPr>
            <a:r>
              <a:rPr sz="2400" dirty="0">
                <a:latin typeface="Arial"/>
                <a:cs typeface="Arial"/>
              </a:rPr>
              <a:t>Area of </a:t>
            </a:r>
            <a:r>
              <a:rPr sz="2400" spc="-5" dirty="0">
                <a:latin typeface="Arial"/>
                <a:cs typeface="Arial"/>
              </a:rPr>
              <a:t>focused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spot	= 7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μm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406400" marR="82550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  <a:tab pos="1651635" algn="l"/>
                <a:tab pos="4291330" algn="l"/>
              </a:tabLst>
            </a:pPr>
            <a:r>
              <a:rPr sz="2400" spc="-5" dirty="0">
                <a:latin typeface="Arial"/>
                <a:cs typeface="Arial"/>
              </a:rPr>
              <a:t>Power of 1 </a:t>
            </a:r>
            <a:r>
              <a:rPr sz="2400" dirty="0">
                <a:latin typeface="Arial"/>
                <a:cs typeface="Arial"/>
              </a:rPr>
              <a:t>MW (= 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6</a:t>
            </a:r>
            <a:r>
              <a:rPr sz="2400" spc="607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W),	intensity at focused </a:t>
            </a:r>
            <a:r>
              <a:rPr sz="2400" dirty="0">
                <a:latin typeface="Arial"/>
                <a:cs typeface="Arial"/>
              </a:rPr>
              <a:t>spot would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14  TW/cm</a:t>
            </a:r>
            <a:r>
              <a:rPr sz="2400" baseline="24305" dirty="0">
                <a:latin typeface="Arial"/>
                <a:cs typeface="Arial"/>
              </a:rPr>
              <a:t>2	</a:t>
            </a:r>
            <a:r>
              <a:rPr sz="2400" spc="-5" dirty="0">
                <a:latin typeface="Arial"/>
                <a:cs typeface="Arial"/>
              </a:rPr>
              <a:t>light lead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electric fields of 10</a:t>
            </a:r>
            <a:r>
              <a:rPr sz="2400" spc="-7" baseline="24305" dirty="0">
                <a:latin typeface="Arial"/>
                <a:cs typeface="Arial"/>
              </a:rPr>
              <a:t>9 </a:t>
            </a:r>
            <a:r>
              <a:rPr sz="2400" dirty="0">
                <a:latin typeface="Arial"/>
                <a:cs typeface="Arial"/>
              </a:rPr>
              <a:t>V/m –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spark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air</a:t>
            </a:r>
            <a:endParaRPr sz="2400">
              <a:latin typeface="Arial"/>
              <a:cs typeface="Arial"/>
            </a:endParaRPr>
          </a:p>
          <a:p>
            <a:pPr marL="406400" marR="8445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  <a:tab pos="1153160" algn="l"/>
                <a:tab pos="1899920" algn="l"/>
                <a:tab pos="3037205" algn="l"/>
                <a:tab pos="3919220" algn="l"/>
                <a:tab pos="4888865" algn="l"/>
                <a:tab pos="6229985" algn="l"/>
                <a:tab pos="6890384" algn="l"/>
                <a:tab pos="8063865" algn="l"/>
              </a:tabLst>
            </a:pPr>
            <a:r>
              <a:rPr sz="2400" dirty="0">
                <a:latin typeface="Arial"/>
                <a:cs typeface="Arial"/>
              </a:rPr>
              <a:t>very	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electric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fields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ide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medium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change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properties  medium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non-linear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effects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204" y="4241291"/>
            <a:ext cx="4466844" cy="2395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221115"/>
            <a:ext cx="5407025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50" y="1220470"/>
            <a:ext cx="9633206" cy="450892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44500" marR="292100" indent="-342900">
              <a:spcBef>
                <a:spcPts val="100"/>
              </a:spcBef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Low-power </a:t>
            </a:r>
            <a:r>
              <a:rPr sz="2200" dirty="0">
                <a:latin typeface="Arial"/>
                <a:cs typeface="Arial"/>
              </a:rPr>
              <a:t>(≈ 2 mW) </a:t>
            </a:r>
            <a:r>
              <a:rPr sz="2200" spc="-5" dirty="0">
                <a:latin typeface="Arial"/>
                <a:cs typeface="Arial"/>
              </a:rPr>
              <a:t>diffraction-limited laser beam incident on </a:t>
            </a:r>
            <a:r>
              <a:rPr sz="2200" dirty="0">
                <a:latin typeface="Arial"/>
                <a:cs typeface="Arial"/>
              </a:rPr>
              <a:t>eye,</a:t>
            </a:r>
            <a:r>
              <a:rPr lang="en-US" sz="2200" dirty="0">
                <a:latin typeface="Arial"/>
                <a:cs typeface="Arial"/>
              </a:rPr>
              <a:t> 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focused </a:t>
            </a:r>
            <a:r>
              <a:rPr sz="2200" dirty="0">
                <a:latin typeface="Arial"/>
                <a:cs typeface="Arial"/>
              </a:rPr>
              <a:t>to very small spot - </a:t>
            </a:r>
            <a:r>
              <a:rPr sz="2200" spc="-5" dirty="0">
                <a:latin typeface="Arial"/>
                <a:cs typeface="Arial"/>
              </a:rPr>
              <a:t>intensity 100 </a:t>
            </a:r>
            <a:r>
              <a:rPr sz="2200" dirty="0">
                <a:latin typeface="Arial"/>
                <a:cs typeface="Arial"/>
              </a:rPr>
              <a:t>W/cm</a:t>
            </a:r>
            <a:r>
              <a:rPr sz="2200" baseline="2430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retina – </a:t>
            </a:r>
            <a:r>
              <a:rPr sz="2200" spc="-5" dirty="0">
                <a:latin typeface="Arial"/>
                <a:cs typeface="Arial"/>
              </a:rPr>
              <a:t>damage</a:t>
            </a:r>
            <a:r>
              <a:rPr lang="en-US" sz="2200" spc="-5" dirty="0">
                <a:latin typeface="Arial"/>
                <a:cs typeface="Arial"/>
              </a:rPr>
              <a:t> </a:t>
            </a:r>
            <a:r>
              <a:rPr sz="2200" spc="-5" dirty="0">
                <a:latin typeface="Arial"/>
                <a:cs typeface="Arial"/>
              </a:rPr>
              <a:t> the retina</a:t>
            </a:r>
            <a:endParaRPr lang="en-US" sz="2200" dirty="0">
              <a:latin typeface="Arial"/>
              <a:cs typeface="Arial"/>
            </a:endParaRPr>
          </a:p>
          <a:p>
            <a:pPr marL="444500" marR="106680" indent="-342900" algn="just">
              <a:buChar char="•"/>
              <a:tabLst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20 </a:t>
            </a:r>
            <a:r>
              <a:rPr sz="2200" dirty="0">
                <a:latin typeface="Arial"/>
                <a:cs typeface="Arial"/>
              </a:rPr>
              <a:t>W </a:t>
            </a:r>
            <a:r>
              <a:rPr sz="2200" spc="-5" dirty="0">
                <a:latin typeface="Arial"/>
                <a:cs typeface="Arial"/>
              </a:rPr>
              <a:t>bulb at 5 </a:t>
            </a:r>
            <a:r>
              <a:rPr sz="2200" dirty="0">
                <a:latin typeface="Arial"/>
                <a:cs typeface="Arial"/>
              </a:rPr>
              <a:t>m from eye, </a:t>
            </a:r>
            <a:r>
              <a:rPr sz="2200" spc="-5" dirty="0">
                <a:latin typeface="Arial"/>
                <a:cs typeface="Arial"/>
              </a:rPr>
              <a:t>produces </a:t>
            </a:r>
            <a:r>
              <a:rPr sz="2200" dirty="0">
                <a:latin typeface="Arial"/>
                <a:cs typeface="Arial"/>
              </a:rPr>
              <a:t>bulb image </a:t>
            </a:r>
            <a:r>
              <a:rPr sz="2200" spc="-5" dirty="0">
                <a:latin typeface="Arial"/>
                <a:cs typeface="Arial"/>
              </a:rPr>
              <a:t>on retina </a:t>
            </a:r>
            <a:r>
              <a:rPr sz="2200" spc="-10" dirty="0">
                <a:latin typeface="Arial"/>
                <a:cs typeface="Arial"/>
              </a:rPr>
              <a:t>and</a:t>
            </a:r>
            <a:r>
              <a:rPr lang="en-US" sz="2200" spc="-10" dirty="0">
                <a:latin typeface="Arial"/>
                <a:cs typeface="Arial"/>
              </a:rPr>
              <a:t> 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 </a:t>
            </a:r>
            <a:r>
              <a:rPr sz="2200" dirty="0">
                <a:latin typeface="Arial"/>
                <a:cs typeface="Arial"/>
              </a:rPr>
              <a:t>intensity </a:t>
            </a:r>
            <a:r>
              <a:rPr sz="2200" spc="-5" dirty="0">
                <a:latin typeface="Arial"/>
                <a:cs typeface="Arial"/>
              </a:rPr>
              <a:t>only 10 W/m</a:t>
            </a:r>
            <a:r>
              <a:rPr sz="2200" spc="-7" baseline="24305" dirty="0">
                <a:latin typeface="Arial"/>
                <a:cs typeface="Arial"/>
              </a:rPr>
              <a:t>2 </a:t>
            </a:r>
            <a:r>
              <a:rPr sz="2200" spc="-5" dirty="0">
                <a:latin typeface="Arial"/>
                <a:cs typeface="Arial"/>
              </a:rPr>
              <a:t>on retina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eye surgery and laser</a:t>
            </a:r>
            <a:r>
              <a:rPr lang="en-US" sz="2200" spc="-5" dirty="0">
                <a:solidFill>
                  <a:srgbClr val="C00000"/>
                </a:solidFill>
                <a:latin typeface="Arial"/>
                <a:cs typeface="Arial"/>
              </a:rPr>
              <a:t> 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cutting</a:t>
            </a:r>
            <a:endParaRPr sz="2200" dirty="0">
              <a:latin typeface="Arial"/>
              <a:cs typeface="Arial"/>
            </a:endParaRPr>
          </a:p>
          <a:p>
            <a:pPr marL="444500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Directly looking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sun, power density in image 30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kW/m</a:t>
            </a:r>
            <a:r>
              <a:rPr sz="2200" baseline="24305" dirty="0">
                <a:latin typeface="Arial"/>
                <a:cs typeface="Arial"/>
              </a:rPr>
              <a:t>2</a:t>
            </a:r>
          </a:p>
          <a:p>
            <a:pPr marL="444500" marR="502920" indent="-342900">
              <a:lnSpc>
                <a:spcPct val="75000"/>
              </a:lnSpc>
              <a:spcBef>
                <a:spcPts val="720"/>
              </a:spcBef>
              <a:buChar char="•"/>
              <a:tabLst>
                <a:tab pos="443865" algn="l"/>
                <a:tab pos="444500" algn="l"/>
              </a:tabLst>
            </a:pPr>
            <a:r>
              <a:rPr sz="220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earth, about 1.35 </a:t>
            </a:r>
            <a:r>
              <a:rPr sz="2200" dirty="0">
                <a:latin typeface="Arial"/>
                <a:cs typeface="Arial"/>
              </a:rPr>
              <a:t>kW of </a:t>
            </a:r>
            <a:r>
              <a:rPr sz="2200" spc="-5" dirty="0">
                <a:latin typeface="Arial"/>
                <a:cs typeface="Arial"/>
              </a:rPr>
              <a:t>solar energy is incident (normally) on 1</a:t>
            </a:r>
            <a:r>
              <a:rPr lang="en-US" sz="2200" spc="-5" dirty="0">
                <a:latin typeface="Arial"/>
                <a:cs typeface="Arial"/>
              </a:rPr>
              <a:t> </a:t>
            </a:r>
            <a:r>
              <a:rPr sz="2200" spc="-7" baseline="-16203" dirty="0">
                <a:latin typeface="Arial"/>
                <a:cs typeface="Arial"/>
              </a:rPr>
              <a:t> m</a:t>
            </a:r>
            <a:r>
              <a:rPr sz="2200" spc="-5" dirty="0">
                <a:latin typeface="Arial"/>
                <a:cs typeface="Arial"/>
              </a:rPr>
              <a:t>2</a:t>
            </a:r>
            <a:endParaRPr sz="2200" dirty="0">
              <a:latin typeface="Arial"/>
              <a:cs typeface="Arial"/>
            </a:endParaRPr>
          </a:p>
          <a:p>
            <a:pPr marL="444500" marR="729615" indent="-342900">
              <a:spcBef>
                <a:spcPts val="720"/>
              </a:spcBef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Energy entering eye is about 4 </a:t>
            </a:r>
            <a:r>
              <a:rPr sz="2200" dirty="0">
                <a:latin typeface="Arial"/>
                <a:cs typeface="Arial"/>
              </a:rPr>
              <a:t>mW - </a:t>
            </a:r>
            <a:r>
              <a:rPr sz="2200" spc="-5" dirty="0">
                <a:latin typeface="Arial"/>
                <a:cs typeface="Arial"/>
              </a:rPr>
              <a:t>sun subtends 0.5</a:t>
            </a:r>
            <a:r>
              <a:rPr sz="2200" spc="-7" baseline="24305" dirty="0">
                <a:latin typeface="Arial"/>
                <a:cs typeface="Arial"/>
              </a:rPr>
              <a:t>o </a:t>
            </a:r>
            <a:r>
              <a:rPr sz="2200" spc="-5" dirty="0">
                <a:latin typeface="Arial"/>
                <a:cs typeface="Arial"/>
              </a:rPr>
              <a:t>on earth,</a:t>
            </a:r>
            <a:r>
              <a:rPr lang="en-US" sz="2200" spc="-5" dirty="0">
                <a:latin typeface="Arial"/>
                <a:cs typeface="Arial"/>
              </a:rPr>
              <a:t> </a:t>
            </a:r>
            <a:r>
              <a:rPr sz="2200" spc="-5" dirty="0">
                <a:latin typeface="Arial"/>
                <a:cs typeface="Arial"/>
              </a:rPr>
              <a:t> radius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image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sun (on retina) is about 2 </a:t>
            </a:r>
            <a:r>
              <a:rPr sz="2200" dirty="0">
                <a:latin typeface="Arial"/>
                <a:cs typeface="Arial"/>
              </a:rPr>
              <a:t>× </a:t>
            </a:r>
            <a:r>
              <a:rPr sz="2200" spc="-5" dirty="0">
                <a:latin typeface="Arial"/>
                <a:cs typeface="Arial"/>
              </a:rPr>
              <a:t>10</a:t>
            </a:r>
            <a:r>
              <a:rPr sz="2200" spc="-7" baseline="24305" dirty="0">
                <a:latin typeface="Arial"/>
                <a:cs typeface="Arial"/>
              </a:rPr>
              <a:t>–4</a:t>
            </a:r>
            <a:r>
              <a:rPr sz="2200" spc="457" baseline="243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</a:t>
            </a:r>
          </a:p>
          <a:p>
            <a:pPr marL="444500" marR="856615" indent="-342900">
              <a:buChar char="•"/>
              <a:tabLst>
                <a:tab pos="443865" algn="l"/>
                <a:tab pos="444500" algn="l"/>
              </a:tabLst>
            </a:pPr>
            <a:r>
              <a:rPr sz="2200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we directly looking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sun power density in image formed is </a:t>
            </a:r>
            <a:r>
              <a:rPr sz="2200" spc="-10" dirty="0">
                <a:latin typeface="Arial"/>
                <a:cs typeface="Arial"/>
              </a:rPr>
              <a:t>30</a:t>
            </a:r>
            <a:r>
              <a:rPr lang="en-US" sz="2200" spc="-10" dirty="0">
                <a:latin typeface="Arial"/>
                <a:cs typeface="Arial"/>
              </a:rPr>
              <a:t> 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kW/m</a:t>
            </a:r>
            <a:r>
              <a:rPr sz="2200" baseline="24305" dirty="0">
                <a:latin typeface="Arial"/>
                <a:cs typeface="Arial"/>
              </a:rPr>
              <a:t>2</a:t>
            </a:r>
          </a:p>
          <a:p>
            <a:pPr marL="444500" marR="262890" indent="-342900">
              <a:spcBef>
                <a:spcPts val="5"/>
              </a:spcBef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Arial"/>
                <a:cs typeface="Arial"/>
              </a:rPr>
              <a:t>Never look into sun; retina will be damaged </a:t>
            </a:r>
            <a:r>
              <a:rPr sz="2200" dirty="0">
                <a:latin typeface="Arial"/>
                <a:cs typeface="Arial"/>
              </a:rPr>
              <a:t>not </a:t>
            </a:r>
            <a:r>
              <a:rPr sz="2200" spc="-5" dirty="0">
                <a:latin typeface="Arial"/>
                <a:cs typeface="Arial"/>
              </a:rPr>
              <a:t>only because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high</a:t>
            </a:r>
            <a:r>
              <a:rPr lang="en-US" sz="2200" spc="-10" dirty="0">
                <a:latin typeface="Arial"/>
                <a:cs typeface="Arial"/>
              </a:rPr>
              <a:t> 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intensities </a:t>
            </a:r>
            <a:r>
              <a:rPr sz="2200" dirty="0">
                <a:latin typeface="Arial"/>
                <a:cs typeface="Arial"/>
              </a:rPr>
              <a:t>but </a:t>
            </a:r>
            <a:r>
              <a:rPr sz="2200" spc="-5" dirty="0">
                <a:latin typeface="Arial"/>
                <a:cs typeface="Arial"/>
              </a:rPr>
              <a:t>also because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large ultraviolet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8870" y="1437640"/>
            <a:ext cx="456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Directionality – </a:t>
            </a:r>
            <a:r>
              <a:rPr sz="2400" spc="-5" dirty="0">
                <a:latin typeface="Arial"/>
                <a:cs typeface="Arial"/>
              </a:rPr>
              <a:t>Less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Divergence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227" y="2345435"/>
            <a:ext cx="1820820" cy="1626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3093" y="4812719"/>
            <a:ext cx="2616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-25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2113" y="4774636"/>
            <a:ext cx="120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-5" dirty="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365" y="4557319"/>
            <a:ext cx="285686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7335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am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vergence: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4050" i="1" spc="-104" baseline="3086" dirty="0">
                <a:latin typeface="Symbol"/>
                <a:cs typeface="Symbol"/>
              </a:rPr>
              <a:t></a:t>
            </a:r>
            <a:endParaRPr sz="4050" baseline="3086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6064" y="4329226"/>
            <a:ext cx="7645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00" spc="-30" baseline="-35256" dirty="0">
                <a:latin typeface="Symbol"/>
                <a:cs typeface="Symbol"/>
              </a:rPr>
              <a:t></a:t>
            </a:r>
            <a:r>
              <a:rPr sz="3900" spc="262" baseline="-35256" dirty="0">
                <a:latin typeface="Times New Roman"/>
                <a:cs typeface="Times New Roman"/>
              </a:rPr>
              <a:t> </a:t>
            </a:r>
            <a:r>
              <a:rPr sz="2700" i="1" u="heavy" spc="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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267" y="5356961"/>
            <a:ext cx="9069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latin typeface="Symbol"/>
                <a:cs typeface="Symbol"/>
              </a:rPr>
              <a:t>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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1= </a:t>
            </a:r>
            <a:r>
              <a:rPr sz="2400" dirty="0">
                <a:latin typeface="Arial"/>
                <a:cs typeface="Arial"/>
              </a:rPr>
              <a:t>f(type </a:t>
            </a:r>
            <a:r>
              <a:rPr sz="2400" spc="-5" dirty="0">
                <a:latin typeface="Arial"/>
                <a:cs typeface="Arial"/>
              </a:rPr>
              <a:t>of amplitude distribution, definition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beam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diameter)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Symbol"/>
                <a:cs typeface="Symbol"/>
              </a:rPr>
              <a:t>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wavelength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Beam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diameter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4888" y="3070860"/>
            <a:ext cx="5744210" cy="791210"/>
            <a:chOff x="3294888" y="3070860"/>
            <a:chExt cx="5744210" cy="791210"/>
          </a:xfrm>
        </p:grpSpPr>
        <p:sp>
          <p:nvSpPr>
            <p:cNvPr id="10" name="object 10"/>
            <p:cNvSpPr/>
            <p:nvPr/>
          </p:nvSpPr>
          <p:spPr>
            <a:xfrm>
              <a:off x="3299460" y="3075432"/>
              <a:ext cx="2266315" cy="782320"/>
            </a:xfrm>
            <a:custGeom>
              <a:avLst/>
              <a:gdLst/>
              <a:ahLst/>
              <a:cxnLst/>
              <a:rect l="l" t="t" r="r" b="b"/>
              <a:pathLst>
                <a:path w="2266315" h="782320">
                  <a:moveTo>
                    <a:pt x="0" y="781812"/>
                  </a:moveTo>
                  <a:lnTo>
                    <a:pt x="2098548" y="781812"/>
                  </a:lnTo>
                  <a:lnTo>
                    <a:pt x="2098548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  <a:path w="2266315" h="782320">
                  <a:moveTo>
                    <a:pt x="2100072" y="545592"/>
                  </a:moveTo>
                  <a:lnTo>
                    <a:pt x="2266188" y="545592"/>
                  </a:lnTo>
                  <a:lnTo>
                    <a:pt x="2266188" y="219456"/>
                  </a:lnTo>
                  <a:lnTo>
                    <a:pt x="2100072" y="219456"/>
                  </a:lnTo>
                  <a:lnTo>
                    <a:pt x="2100072" y="5455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6652" y="3118104"/>
              <a:ext cx="3089275" cy="634365"/>
            </a:xfrm>
            <a:custGeom>
              <a:avLst/>
              <a:gdLst/>
              <a:ahLst/>
              <a:cxnLst/>
              <a:rect l="l" t="t" r="r" b="b"/>
              <a:pathLst>
                <a:path w="3089275" h="634364">
                  <a:moveTo>
                    <a:pt x="3088811" y="0"/>
                  </a:moveTo>
                  <a:lnTo>
                    <a:pt x="370249" y="154686"/>
                  </a:lnTo>
                  <a:lnTo>
                    <a:pt x="0" y="175991"/>
                  </a:lnTo>
                  <a:lnTo>
                    <a:pt x="58" y="176125"/>
                  </a:lnTo>
                  <a:lnTo>
                    <a:pt x="6808" y="176518"/>
                  </a:lnTo>
                  <a:lnTo>
                    <a:pt x="5753" y="176988"/>
                  </a:lnTo>
                  <a:lnTo>
                    <a:pt x="298" y="177800"/>
                  </a:lnTo>
                  <a:lnTo>
                    <a:pt x="298" y="510286"/>
                  </a:lnTo>
                  <a:lnTo>
                    <a:pt x="3073444" y="633984"/>
                  </a:lnTo>
                  <a:lnTo>
                    <a:pt x="30888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5735" y="3101340"/>
              <a:ext cx="288290" cy="650875"/>
            </a:xfrm>
            <a:custGeom>
              <a:avLst/>
              <a:gdLst/>
              <a:ahLst/>
              <a:cxnLst/>
              <a:rect l="l" t="t" r="r" b="b"/>
              <a:pathLst>
                <a:path w="288290" h="650875">
                  <a:moveTo>
                    <a:pt x="144018" y="0"/>
                  </a:moveTo>
                  <a:lnTo>
                    <a:pt x="87975" y="25568"/>
                  </a:lnTo>
                  <a:lnTo>
                    <a:pt x="63512" y="55567"/>
                  </a:lnTo>
                  <a:lnTo>
                    <a:pt x="42195" y="95297"/>
                  </a:lnTo>
                  <a:lnTo>
                    <a:pt x="24605" y="143451"/>
                  </a:lnTo>
                  <a:lnTo>
                    <a:pt x="11322" y="198721"/>
                  </a:lnTo>
                  <a:lnTo>
                    <a:pt x="2927" y="259798"/>
                  </a:lnTo>
                  <a:lnTo>
                    <a:pt x="0" y="325374"/>
                  </a:lnTo>
                  <a:lnTo>
                    <a:pt x="2927" y="390949"/>
                  </a:lnTo>
                  <a:lnTo>
                    <a:pt x="11322" y="452026"/>
                  </a:lnTo>
                  <a:lnTo>
                    <a:pt x="24605" y="507296"/>
                  </a:lnTo>
                  <a:lnTo>
                    <a:pt x="42195" y="555450"/>
                  </a:lnTo>
                  <a:lnTo>
                    <a:pt x="63512" y="595180"/>
                  </a:lnTo>
                  <a:lnTo>
                    <a:pt x="87975" y="625179"/>
                  </a:lnTo>
                  <a:lnTo>
                    <a:pt x="144018" y="650748"/>
                  </a:lnTo>
                  <a:lnTo>
                    <a:pt x="173032" y="644137"/>
                  </a:lnTo>
                  <a:lnTo>
                    <a:pt x="224523" y="595180"/>
                  </a:lnTo>
                  <a:lnTo>
                    <a:pt x="245840" y="555450"/>
                  </a:lnTo>
                  <a:lnTo>
                    <a:pt x="263430" y="507296"/>
                  </a:lnTo>
                  <a:lnTo>
                    <a:pt x="276713" y="452026"/>
                  </a:lnTo>
                  <a:lnTo>
                    <a:pt x="285108" y="390949"/>
                  </a:lnTo>
                  <a:lnTo>
                    <a:pt x="288036" y="325374"/>
                  </a:lnTo>
                  <a:lnTo>
                    <a:pt x="285108" y="259798"/>
                  </a:lnTo>
                  <a:lnTo>
                    <a:pt x="276713" y="198721"/>
                  </a:lnTo>
                  <a:lnTo>
                    <a:pt x="263430" y="143451"/>
                  </a:lnTo>
                  <a:lnTo>
                    <a:pt x="245840" y="95297"/>
                  </a:lnTo>
                  <a:lnTo>
                    <a:pt x="224523" y="55567"/>
                  </a:lnTo>
                  <a:lnTo>
                    <a:pt x="200060" y="2556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9552" y="3101340"/>
              <a:ext cx="3474720" cy="718185"/>
            </a:xfrm>
            <a:custGeom>
              <a:avLst/>
              <a:gdLst/>
              <a:ahLst/>
              <a:cxnLst/>
              <a:rect l="l" t="t" r="r" b="b"/>
              <a:pathLst>
                <a:path w="3474720" h="718185">
                  <a:moveTo>
                    <a:pt x="2996183" y="325374"/>
                  </a:moveTo>
                  <a:lnTo>
                    <a:pt x="2999111" y="259798"/>
                  </a:lnTo>
                  <a:lnTo>
                    <a:pt x="3007506" y="198721"/>
                  </a:lnTo>
                  <a:lnTo>
                    <a:pt x="3020789" y="143451"/>
                  </a:lnTo>
                  <a:lnTo>
                    <a:pt x="3038379" y="95297"/>
                  </a:lnTo>
                  <a:lnTo>
                    <a:pt x="3059696" y="55567"/>
                  </a:lnTo>
                  <a:lnTo>
                    <a:pt x="3084159" y="25568"/>
                  </a:lnTo>
                  <a:lnTo>
                    <a:pt x="3140202" y="0"/>
                  </a:lnTo>
                  <a:lnTo>
                    <a:pt x="3169216" y="6610"/>
                  </a:lnTo>
                  <a:lnTo>
                    <a:pt x="3220707" y="55567"/>
                  </a:lnTo>
                  <a:lnTo>
                    <a:pt x="3242024" y="95297"/>
                  </a:lnTo>
                  <a:lnTo>
                    <a:pt x="3259614" y="143451"/>
                  </a:lnTo>
                  <a:lnTo>
                    <a:pt x="3272897" y="198721"/>
                  </a:lnTo>
                  <a:lnTo>
                    <a:pt x="3281292" y="259798"/>
                  </a:lnTo>
                  <a:lnTo>
                    <a:pt x="3284220" y="325374"/>
                  </a:lnTo>
                  <a:lnTo>
                    <a:pt x="3281292" y="390949"/>
                  </a:lnTo>
                  <a:lnTo>
                    <a:pt x="3272897" y="452026"/>
                  </a:lnTo>
                  <a:lnTo>
                    <a:pt x="3259614" y="507296"/>
                  </a:lnTo>
                  <a:lnTo>
                    <a:pt x="3242024" y="555450"/>
                  </a:lnTo>
                  <a:lnTo>
                    <a:pt x="3220707" y="595180"/>
                  </a:lnTo>
                  <a:lnTo>
                    <a:pt x="3196244" y="625179"/>
                  </a:lnTo>
                  <a:lnTo>
                    <a:pt x="3140202" y="650748"/>
                  </a:lnTo>
                  <a:lnTo>
                    <a:pt x="3111187" y="644137"/>
                  </a:lnTo>
                  <a:lnTo>
                    <a:pt x="3059696" y="595180"/>
                  </a:lnTo>
                  <a:lnTo>
                    <a:pt x="3038379" y="555450"/>
                  </a:lnTo>
                  <a:lnTo>
                    <a:pt x="3020789" y="507296"/>
                  </a:lnTo>
                  <a:lnTo>
                    <a:pt x="3007506" y="452026"/>
                  </a:lnTo>
                  <a:lnTo>
                    <a:pt x="2999111" y="390949"/>
                  </a:lnTo>
                  <a:lnTo>
                    <a:pt x="2996183" y="325374"/>
                  </a:lnTo>
                  <a:close/>
                </a:path>
                <a:path w="3474720" h="718185">
                  <a:moveTo>
                    <a:pt x="0" y="516636"/>
                  </a:moveTo>
                  <a:lnTo>
                    <a:pt x="3428873" y="516636"/>
                  </a:lnTo>
                </a:path>
                <a:path w="3474720" h="718185">
                  <a:moveTo>
                    <a:pt x="16763" y="509016"/>
                  </a:moveTo>
                  <a:lnTo>
                    <a:pt x="3428619" y="664083"/>
                  </a:lnTo>
                </a:path>
                <a:path w="3474720" h="718185">
                  <a:moveTo>
                    <a:pt x="3404997" y="457200"/>
                  </a:moveTo>
                  <a:lnTo>
                    <a:pt x="3430571" y="497578"/>
                  </a:lnTo>
                  <a:lnTo>
                    <a:pt x="3452907" y="536765"/>
                  </a:lnTo>
                  <a:lnTo>
                    <a:pt x="3468719" y="573571"/>
                  </a:lnTo>
                  <a:lnTo>
                    <a:pt x="3474720" y="606806"/>
                  </a:lnTo>
                  <a:lnTo>
                    <a:pt x="3465611" y="637059"/>
                  </a:lnTo>
                  <a:lnTo>
                    <a:pt x="3444621" y="664718"/>
                  </a:lnTo>
                  <a:lnTo>
                    <a:pt x="3421249" y="687994"/>
                  </a:lnTo>
                  <a:lnTo>
                    <a:pt x="3404997" y="705104"/>
                  </a:lnTo>
                  <a:lnTo>
                    <a:pt x="3398083" y="714577"/>
                  </a:lnTo>
                  <a:lnTo>
                    <a:pt x="3395599" y="717740"/>
                  </a:lnTo>
                  <a:lnTo>
                    <a:pt x="3396067" y="716712"/>
                  </a:lnTo>
                  <a:lnTo>
                    <a:pt x="3398012" y="71361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526023" y="2491739"/>
            <a:ext cx="364490" cy="365760"/>
          </a:xfrm>
          <a:custGeom>
            <a:avLst/>
            <a:gdLst/>
            <a:ahLst/>
            <a:cxnLst/>
            <a:rect l="l" t="t" r="r" b="b"/>
            <a:pathLst>
              <a:path w="364489" h="365760">
                <a:moveTo>
                  <a:pt x="182117" y="0"/>
                </a:moveTo>
                <a:lnTo>
                  <a:pt x="133702" y="6535"/>
                </a:lnTo>
                <a:lnTo>
                  <a:pt x="90198" y="24976"/>
                </a:lnTo>
                <a:lnTo>
                  <a:pt x="53339" y="53578"/>
                </a:lnTo>
                <a:lnTo>
                  <a:pt x="24863" y="90593"/>
                </a:lnTo>
                <a:lnTo>
                  <a:pt x="6505" y="134276"/>
                </a:lnTo>
                <a:lnTo>
                  <a:pt x="0" y="182880"/>
                </a:lnTo>
                <a:lnTo>
                  <a:pt x="6505" y="231483"/>
                </a:lnTo>
                <a:lnTo>
                  <a:pt x="24863" y="275166"/>
                </a:lnTo>
                <a:lnTo>
                  <a:pt x="53339" y="312181"/>
                </a:lnTo>
                <a:lnTo>
                  <a:pt x="90198" y="340783"/>
                </a:lnTo>
                <a:lnTo>
                  <a:pt x="133702" y="359224"/>
                </a:lnTo>
                <a:lnTo>
                  <a:pt x="182117" y="365760"/>
                </a:lnTo>
                <a:lnTo>
                  <a:pt x="230533" y="359224"/>
                </a:lnTo>
                <a:lnTo>
                  <a:pt x="274037" y="340783"/>
                </a:lnTo>
                <a:lnTo>
                  <a:pt x="310895" y="312181"/>
                </a:lnTo>
                <a:lnTo>
                  <a:pt x="339372" y="275166"/>
                </a:lnTo>
                <a:lnTo>
                  <a:pt x="357730" y="231483"/>
                </a:lnTo>
                <a:lnTo>
                  <a:pt x="364236" y="182880"/>
                </a:lnTo>
                <a:lnTo>
                  <a:pt x="357730" y="134276"/>
                </a:lnTo>
                <a:lnTo>
                  <a:pt x="339372" y="90593"/>
                </a:lnTo>
                <a:lnTo>
                  <a:pt x="310895" y="53578"/>
                </a:lnTo>
                <a:lnTo>
                  <a:pt x="274037" y="24976"/>
                </a:lnTo>
                <a:lnTo>
                  <a:pt x="230533" y="6535"/>
                </a:lnTo>
                <a:lnTo>
                  <a:pt x="1821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7719" y="2327148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80">
                <a:moveTo>
                  <a:pt x="320039" y="0"/>
                </a:moveTo>
                <a:lnTo>
                  <a:pt x="272739" y="3469"/>
                </a:lnTo>
                <a:lnTo>
                  <a:pt x="227596" y="13547"/>
                </a:lnTo>
                <a:lnTo>
                  <a:pt x="185105" y="29740"/>
                </a:lnTo>
                <a:lnTo>
                  <a:pt x="145761" y="51552"/>
                </a:lnTo>
                <a:lnTo>
                  <a:pt x="110057" y="78490"/>
                </a:lnTo>
                <a:lnTo>
                  <a:pt x="78490" y="110057"/>
                </a:lnTo>
                <a:lnTo>
                  <a:pt x="51552" y="145761"/>
                </a:lnTo>
                <a:lnTo>
                  <a:pt x="29740" y="185105"/>
                </a:lnTo>
                <a:lnTo>
                  <a:pt x="13547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7" y="412483"/>
                </a:lnTo>
                <a:lnTo>
                  <a:pt x="29740" y="454974"/>
                </a:lnTo>
                <a:lnTo>
                  <a:pt x="51552" y="494318"/>
                </a:lnTo>
                <a:lnTo>
                  <a:pt x="78490" y="530022"/>
                </a:lnTo>
                <a:lnTo>
                  <a:pt x="110057" y="561589"/>
                </a:lnTo>
                <a:lnTo>
                  <a:pt x="145761" y="588527"/>
                </a:lnTo>
                <a:lnTo>
                  <a:pt x="185105" y="610339"/>
                </a:lnTo>
                <a:lnTo>
                  <a:pt x="227596" y="626532"/>
                </a:lnTo>
                <a:lnTo>
                  <a:pt x="272739" y="636610"/>
                </a:lnTo>
                <a:lnTo>
                  <a:pt x="320039" y="640079"/>
                </a:lnTo>
                <a:lnTo>
                  <a:pt x="367340" y="636610"/>
                </a:lnTo>
                <a:lnTo>
                  <a:pt x="412483" y="626532"/>
                </a:lnTo>
                <a:lnTo>
                  <a:pt x="454974" y="610339"/>
                </a:lnTo>
                <a:lnTo>
                  <a:pt x="494318" y="588527"/>
                </a:lnTo>
                <a:lnTo>
                  <a:pt x="530022" y="561589"/>
                </a:lnTo>
                <a:lnTo>
                  <a:pt x="561589" y="530022"/>
                </a:lnTo>
                <a:lnTo>
                  <a:pt x="588527" y="494318"/>
                </a:lnTo>
                <a:lnTo>
                  <a:pt x="610339" y="454974"/>
                </a:lnTo>
                <a:lnTo>
                  <a:pt x="626532" y="412483"/>
                </a:lnTo>
                <a:lnTo>
                  <a:pt x="636610" y="367340"/>
                </a:lnTo>
                <a:lnTo>
                  <a:pt x="640079" y="320039"/>
                </a:lnTo>
                <a:lnTo>
                  <a:pt x="636610" y="272739"/>
                </a:lnTo>
                <a:lnTo>
                  <a:pt x="626532" y="227596"/>
                </a:lnTo>
                <a:lnTo>
                  <a:pt x="610339" y="185105"/>
                </a:lnTo>
                <a:lnTo>
                  <a:pt x="588527" y="145761"/>
                </a:lnTo>
                <a:lnTo>
                  <a:pt x="561589" y="110057"/>
                </a:lnTo>
                <a:lnTo>
                  <a:pt x="530022" y="78490"/>
                </a:lnTo>
                <a:lnTo>
                  <a:pt x="494318" y="51552"/>
                </a:lnTo>
                <a:lnTo>
                  <a:pt x="454974" y="29740"/>
                </a:lnTo>
                <a:lnTo>
                  <a:pt x="412483" y="13547"/>
                </a:lnTo>
                <a:lnTo>
                  <a:pt x="367340" y="3469"/>
                </a:lnTo>
                <a:lnTo>
                  <a:pt x="3200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32371" y="2382774"/>
            <a:ext cx="2889250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53416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Relative</a:t>
            </a:r>
            <a:endParaRPr sz="2000">
              <a:latin typeface="Arial"/>
              <a:cs typeface="Arial"/>
            </a:endParaRPr>
          </a:p>
          <a:p>
            <a:pPr marR="1531620" algn="ctr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beam</a:t>
            </a:r>
            <a:r>
              <a:rPr sz="2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width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7" baseline="-20833" dirty="0">
                <a:latin typeface="Arial"/>
                <a:cs typeface="Arial"/>
              </a:rPr>
              <a:t>d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65364" y="2639695"/>
            <a:ext cx="554355" cy="76200"/>
          </a:xfrm>
          <a:custGeom>
            <a:avLst/>
            <a:gdLst/>
            <a:ahLst/>
            <a:cxnLst/>
            <a:rect l="l" t="t" r="r" b="b"/>
            <a:pathLst>
              <a:path w="554354" h="76200">
                <a:moveTo>
                  <a:pt x="503808" y="0"/>
                </a:moveTo>
                <a:lnTo>
                  <a:pt x="503597" y="31672"/>
                </a:lnTo>
                <a:lnTo>
                  <a:pt x="516254" y="31750"/>
                </a:lnTo>
                <a:lnTo>
                  <a:pt x="516254" y="44450"/>
                </a:lnTo>
                <a:lnTo>
                  <a:pt x="503512" y="44450"/>
                </a:lnTo>
                <a:lnTo>
                  <a:pt x="503300" y="76200"/>
                </a:lnTo>
                <a:lnTo>
                  <a:pt x="546131" y="44450"/>
                </a:lnTo>
                <a:lnTo>
                  <a:pt x="516254" y="44450"/>
                </a:lnTo>
                <a:lnTo>
                  <a:pt x="546237" y="44371"/>
                </a:lnTo>
                <a:lnTo>
                  <a:pt x="554354" y="38353"/>
                </a:lnTo>
                <a:lnTo>
                  <a:pt x="503808" y="0"/>
                </a:lnTo>
                <a:close/>
              </a:path>
              <a:path w="554354" h="76200">
                <a:moveTo>
                  <a:pt x="503597" y="31672"/>
                </a:moveTo>
                <a:lnTo>
                  <a:pt x="503513" y="44371"/>
                </a:lnTo>
                <a:lnTo>
                  <a:pt x="516254" y="44450"/>
                </a:lnTo>
                <a:lnTo>
                  <a:pt x="516254" y="31750"/>
                </a:lnTo>
                <a:lnTo>
                  <a:pt x="503597" y="31672"/>
                </a:lnTo>
                <a:close/>
              </a:path>
              <a:path w="554354" h="76200">
                <a:moveTo>
                  <a:pt x="0" y="28575"/>
                </a:moveTo>
                <a:lnTo>
                  <a:pt x="0" y="41275"/>
                </a:lnTo>
                <a:lnTo>
                  <a:pt x="503513" y="44371"/>
                </a:lnTo>
                <a:lnTo>
                  <a:pt x="503597" y="31672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05500" y="263652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59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5080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0"/>
                </a:lnTo>
                <a:close/>
              </a:path>
              <a:path w="721359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721359" h="76200">
                <a:moveTo>
                  <a:pt x="720978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720978" y="44450"/>
                </a:lnTo>
                <a:lnTo>
                  <a:pt x="72097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99666" y="221115"/>
            <a:ext cx="5920334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directionality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368CF-49E7-4FAD-BD42-71FE5F408669}"/>
              </a:ext>
            </a:extLst>
          </p:cNvPr>
          <p:cNvSpPr txBox="1"/>
          <p:nvPr/>
        </p:nvSpPr>
        <p:spPr>
          <a:xfrm>
            <a:off x="371475" y="1143000"/>
            <a:ext cx="84677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brightness of a light source is defined as the power emitted per unit surface area per unit solid angle.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 laser beam of power P, with a circular beam cross section of diameter D and a divergence angle θ with the resultant emission solid angle πθ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the brightness of laser beam is defined as: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B=4 P /(π D θ)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max brightness is reached when the beam is perfect spatial coherent.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=4 P/(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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case of limited diffraction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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 D, D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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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55374447-4251-4F1C-BD2B-21AFD003A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38" y="228600"/>
            <a:ext cx="6862762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</a:p>
        </p:txBody>
      </p:sp>
    </p:spTree>
    <p:extLst>
      <p:ext uri="{BB962C8B-B14F-4D97-AF65-F5344CB8AC3E}">
        <p14:creationId xmlns:p14="http://schemas.microsoft.com/office/powerpoint/2010/main" val="2513135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8710" y="2100072"/>
            <a:ext cx="156844" cy="15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5063" y="1023086"/>
            <a:ext cx="9138920" cy="24923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Brightness of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Sun</a:t>
            </a:r>
            <a:endParaRPr sz="2000" dirty="0">
              <a:latin typeface="Arial"/>
              <a:cs typeface="Arial"/>
            </a:endParaRPr>
          </a:p>
          <a:p>
            <a:pPr marL="482600" algn="ctr">
              <a:lnSpc>
                <a:spcPts val="235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Surface temperature </a:t>
            </a:r>
            <a:r>
              <a:rPr sz="2000" dirty="0">
                <a:latin typeface="Symbol"/>
                <a:cs typeface="Symbol"/>
              </a:rPr>
              <a:t>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6000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</a:p>
          <a:p>
            <a:pPr marL="482600" algn="ctr">
              <a:lnSpc>
                <a:spcPts val="2460"/>
              </a:lnSpc>
            </a:pPr>
            <a:r>
              <a:rPr sz="2000" spc="-10" dirty="0">
                <a:latin typeface="Arial"/>
                <a:cs typeface="Arial"/>
              </a:rPr>
              <a:t>Stefan’s </a:t>
            </a:r>
            <a:r>
              <a:rPr sz="2000" spc="-5" dirty="0">
                <a:latin typeface="Arial"/>
                <a:cs typeface="Arial"/>
              </a:rPr>
              <a:t>Law </a:t>
            </a:r>
            <a:r>
              <a:rPr sz="2100" i="1" spc="-55" dirty="0">
                <a:latin typeface="Symbol"/>
                <a:cs typeface="Symbol"/>
              </a:rPr>
              <a:t>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= </a:t>
            </a:r>
            <a:r>
              <a:rPr sz="2100" i="1" spc="-15" dirty="0">
                <a:latin typeface="Symbol"/>
                <a:cs typeface="Symbol"/>
              </a:rPr>
              <a:t></a:t>
            </a:r>
            <a:r>
              <a:rPr sz="2000" i="1" spc="-15" dirty="0">
                <a:latin typeface="Arial"/>
                <a:cs typeface="Arial"/>
              </a:rPr>
              <a:t>T</a:t>
            </a:r>
            <a:r>
              <a:rPr sz="1950" i="1" spc="-22" baseline="25641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= 5.6696 × </a:t>
            </a:r>
            <a:r>
              <a:rPr sz="2000" spc="5" dirty="0">
                <a:latin typeface="Arial"/>
                <a:cs typeface="Arial"/>
              </a:rPr>
              <a:t>10</a:t>
            </a:r>
            <a:r>
              <a:rPr sz="1950" spc="7" baseline="25641" dirty="0">
                <a:latin typeface="Arial"/>
                <a:cs typeface="Arial"/>
              </a:rPr>
              <a:t>-8 </a:t>
            </a:r>
            <a:r>
              <a:rPr sz="2000" dirty="0">
                <a:latin typeface="Arial"/>
                <a:cs typeface="Arial"/>
              </a:rPr>
              <a:t>×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6000</a:t>
            </a:r>
            <a:r>
              <a:rPr sz="1950" spc="7" baseline="25641" dirty="0">
                <a:latin typeface="Arial"/>
                <a:cs typeface="Arial"/>
              </a:rPr>
              <a:t>4</a:t>
            </a:r>
            <a:endParaRPr sz="1950" baseline="25641" dirty="0">
              <a:latin typeface="Arial"/>
              <a:cs typeface="Arial"/>
            </a:endParaRPr>
          </a:p>
          <a:p>
            <a:pPr marL="1627505" algn="ctr">
              <a:lnSpc>
                <a:spcPts val="2390"/>
              </a:lnSpc>
            </a:pPr>
            <a:r>
              <a:rPr sz="3000" baseline="-23611" dirty="0">
                <a:solidFill>
                  <a:srgbClr val="C00000"/>
                </a:solidFill>
                <a:latin typeface="Arial"/>
                <a:cs typeface="Arial"/>
              </a:rPr>
              <a:t>Energy density </a:t>
            </a:r>
            <a:r>
              <a:rPr sz="2000" dirty="0">
                <a:latin typeface="Arial"/>
                <a:cs typeface="Arial"/>
              </a:rPr>
              <a:t>= 7.4 × </a:t>
            </a:r>
            <a:r>
              <a:rPr sz="2000" spc="5" dirty="0">
                <a:latin typeface="Arial"/>
                <a:cs typeface="Arial"/>
              </a:rPr>
              <a:t>10</a:t>
            </a:r>
            <a:r>
              <a:rPr sz="1950" spc="7" baseline="25641" dirty="0">
                <a:latin typeface="Arial"/>
                <a:cs typeface="Arial"/>
              </a:rPr>
              <a:t>7 </a:t>
            </a:r>
            <a:r>
              <a:rPr sz="2000" i="1" spc="-10" dirty="0">
                <a:latin typeface="Arial"/>
                <a:cs typeface="Arial"/>
              </a:rPr>
              <a:t>Watt </a:t>
            </a:r>
            <a:r>
              <a:rPr sz="2000" i="1" dirty="0">
                <a:latin typeface="Arial"/>
                <a:cs typeface="Arial"/>
              </a:rPr>
              <a:t>/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1950" i="1" baseline="25641" dirty="0"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  <a:p>
            <a:pPr marL="482600" algn="ctr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latin typeface="Symbol"/>
                <a:cs typeface="Symbol"/>
              </a:rPr>
              <a:t></a:t>
            </a:r>
            <a:r>
              <a:rPr sz="2000" dirty="0">
                <a:latin typeface="Arial"/>
                <a:cs typeface="Arial"/>
              </a:rPr>
              <a:t>Brightness = </a:t>
            </a:r>
            <a:r>
              <a:rPr sz="2000" dirty="0">
                <a:latin typeface="Symbol"/>
                <a:cs typeface="Symbol"/>
              </a:rPr>
              <a:t></a:t>
            </a:r>
            <a:r>
              <a:rPr sz="2000" dirty="0">
                <a:latin typeface="Arial"/>
                <a:cs typeface="Arial"/>
              </a:rPr>
              <a:t>/4</a:t>
            </a:r>
            <a:r>
              <a:rPr sz="2000" dirty="0">
                <a:latin typeface="Symbol"/>
                <a:cs typeface="Symbol"/>
              </a:rPr>
              <a:t>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5.9 × 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10</a:t>
            </a:r>
            <a:r>
              <a:rPr sz="1950" spc="7" baseline="25641" dirty="0">
                <a:solidFill>
                  <a:srgbClr val="C00000"/>
                </a:solidFill>
                <a:latin typeface="Arial"/>
                <a:cs typeface="Arial"/>
              </a:rPr>
              <a:t>6 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Watt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/ m</a:t>
            </a:r>
            <a:r>
              <a:rPr sz="1950" i="1" baseline="25641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2000" i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Sr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Arial"/>
              <a:cs typeface="Arial"/>
            </a:endParaRPr>
          </a:p>
          <a:p>
            <a:pPr marL="590550" algn="ctr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Brightness of He-Ne Laser (632.8 nm, 1 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mW,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spot size 1 mm, </a:t>
            </a:r>
            <a:r>
              <a:rPr sz="2000" spc="5" dirty="0">
                <a:solidFill>
                  <a:srgbClr val="C00000"/>
                </a:solidFill>
                <a:latin typeface="Symbol"/>
                <a:cs typeface="Symbol"/>
              </a:rPr>
              <a:t></a:t>
            </a:r>
            <a:r>
              <a:rPr sz="1950" spc="7" baseline="-21367" dirty="0">
                <a:solidFill>
                  <a:srgbClr val="C00000"/>
                </a:solidFill>
                <a:latin typeface="Arial"/>
                <a:cs typeface="Arial"/>
              </a:rPr>
              <a:t>d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0.5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m.</a:t>
            </a:r>
            <a:r>
              <a:rPr sz="2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rad)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9560" y="39371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3935" y="0"/>
                </a:lnTo>
              </a:path>
            </a:pathLst>
          </a:custGeom>
          <a:ln w="10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4098" y="5039182"/>
            <a:ext cx="1232535" cy="0"/>
          </a:xfrm>
          <a:custGeom>
            <a:avLst/>
            <a:gdLst/>
            <a:ahLst/>
            <a:cxnLst/>
            <a:rect l="l" t="t" r="r" b="b"/>
            <a:pathLst>
              <a:path w="1232535">
                <a:moveTo>
                  <a:pt x="0" y="0"/>
                </a:moveTo>
                <a:lnTo>
                  <a:pt x="1232196" y="0"/>
                </a:lnTo>
              </a:path>
            </a:pathLst>
          </a:custGeom>
          <a:ln w="10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3348" y="5777612"/>
            <a:ext cx="1116965" cy="0"/>
          </a:xfrm>
          <a:custGeom>
            <a:avLst/>
            <a:gdLst/>
            <a:ahLst/>
            <a:cxnLst/>
            <a:rect l="l" t="t" r="r" b="b"/>
            <a:pathLst>
              <a:path w="1116964">
                <a:moveTo>
                  <a:pt x="0" y="0"/>
                </a:moveTo>
                <a:lnTo>
                  <a:pt x="1116351" y="0"/>
                </a:lnTo>
              </a:path>
            </a:pathLst>
          </a:custGeom>
          <a:ln w="105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6644" y="5575636"/>
            <a:ext cx="218567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19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1.62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Symbol"/>
                <a:cs typeface="Symbol"/>
              </a:rPr>
              <a:t></a:t>
            </a:r>
            <a:r>
              <a:rPr sz="1950" spc="70" dirty="0">
                <a:latin typeface="Times New Roman"/>
                <a:cs typeface="Times New Roman"/>
              </a:rPr>
              <a:t>10</a:t>
            </a:r>
            <a:r>
              <a:rPr sz="1725" spc="104" baseline="43478" dirty="0">
                <a:latin typeface="Times New Roman"/>
                <a:cs typeface="Times New Roman"/>
              </a:rPr>
              <a:t>9</a:t>
            </a:r>
            <a:r>
              <a:rPr sz="1725" spc="67" baseline="43478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W/m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157" baseline="43478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/Sr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8412" y="5356780"/>
            <a:ext cx="1131570" cy="7505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605"/>
              </a:spcBef>
            </a:pPr>
            <a:r>
              <a:rPr sz="1950" spc="15" dirty="0">
                <a:latin typeface="Times New Roman"/>
                <a:cs typeface="Times New Roman"/>
              </a:rPr>
              <a:t>1273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950" spc="15" dirty="0">
                <a:latin typeface="Times New Roman"/>
                <a:cs typeface="Times New Roman"/>
              </a:rPr>
              <a:t>7.85</a:t>
            </a:r>
            <a:r>
              <a:rPr sz="1950" spc="-30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Symbol"/>
                <a:cs typeface="Symbol"/>
              </a:rPr>
              <a:t></a:t>
            </a:r>
            <a:r>
              <a:rPr sz="1950" spc="70" dirty="0">
                <a:latin typeface="Times New Roman"/>
                <a:cs typeface="Times New Roman"/>
              </a:rPr>
              <a:t>10</a:t>
            </a:r>
            <a:r>
              <a:rPr sz="1725" spc="104" baseline="43478" dirty="0">
                <a:latin typeface="Symbol"/>
                <a:cs typeface="Symbol"/>
              </a:rPr>
              <a:t></a:t>
            </a:r>
            <a:r>
              <a:rPr sz="1725" spc="104" baseline="43478" dirty="0">
                <a:latin typeface="Times New Roman"/>
                <a:cs typeface="Times New Roman"/>
              </a:rPr>
              <a:t>7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3221" y="4837198"/>
            <a:ext cx="141986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1273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W/m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7061" y="5039786"/>
            <a:ext cx="124206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Times New Roman"/>
                <a:cs typeface="Times New Roman"/>
              </a:rPr>
              <a:t>π(5</a:t>
            </a:r>
            <a:r>
              <a:rPr sz="1950" spc="-41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</a:t>
            </a:r>
            <a:r>
              <a:rPr sz="1950" spc="75" dirty="0">
                <a:latin typeface="Times New Roman"/>
                <a:cs typeface="Times New Roman"/>
              </a:rPr>
              <a:t>10</a:t>
            </a:r>
            <a:r>
              <a:rPr sz="1725" spc="112" baseline="43478" dirty="0">
                <a:latin typeface="Symbol"/>
                <a:cs typeface="Symbol"/>
              </a:rPr>
              <a:t></a:t>
            </a:r>
            <a:r>
              <a:rPr sz="1725" spc="112" baseline="43478" dirty="0">
                <a:latin typeface="Times New Roman"/>
                <a:cs typeface="Times New Roman"/>
              </a:rPr>
              <a:t>4 </a:t>
            </a:r>
            <a:r>
              <a:rPr sz="1950" spc="85" dirty="0">
                <a:latin typeface="Times New Roman"/>
                <a:cs typeface="Times New Roman"/>
              </a:rPr>
              <a:t>)</a:t>
            </a:r>
            <a:r>
              <a:rPr sz="1725" spc="127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1542" y="4674860"/>
            <a:ext cx="6280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mW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994" y="3656872"/>
            <a:ext cx="2498090" cy="966469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R="335280" algn="r">
              <a:lnSpc>
                <a:spcPct val="100000"/>
              </a:lnSpc>
              <a:spcBef>
                <a:spcPts val="1455"/>
              </a:spcBef>
            </a:pPr>
            <a:r>
              <a:rPr sz="2925" spc="22" baseline="-25641" dirty="0">
                <a:latin typeface="Times New Roman"/>
                <a:cs typeface="Times New Roman"/>
              </a:rPr>
              <a:t>d</a:t>
            </a:r>
            <a:r>
              <a:rPr sz="2925" spc="-569" baseline="-25641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65"/>
              </a:spcBef>
            </a:pPr>
            <a:r>
              <a:rPr sz="1950" spc="25" dirty="0">
                <a:latin typeface="Times New Roman"/>
                <a:cs typeface="Times New Roman"/>
              </a:rPr>
              <a:t>Ω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πθ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292" baseline="43478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7.85</a:t>
            </a:r>
            <a:r>
              <a:rPr sz="1950" spc="-27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Symbol"/>
                <a:cs typeface="Symbol"/>
              </a:rPr>
              <a:t></a:t>
            </a:r>
            <a:r>
              <a:rPr sz="1950" spc="70" dirty="0">
                <a:latin typeface="Times New Roman"/>
                <a:cs typeface="Times New Roman"/>
              </a:rPr>
              <a:t>10</a:t>
            </a:r>
            <a:r>
              <a:rPr sz="1725" spc="104" baseline="43478" dirty="0">
                <a:latin typeface="Symbol"/>
                <a:cs typeface="Symbol"/>
              </a:rPr>
              <a:t></a:t>
            </a:r>
            <a:r>
              <a:rPr sz="1725" spc="104" baseline="43478" dirty="0">
                <a:latin typeface="Times New Roman"/>
                <a:cs typeface="Times New Roman"/>
              </a:rPr>
              <a:t>7</a:t>
            </a:r>
            <a:r>
              <a:rPr sz="1725" spc="-75" baseline="43478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Sr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056" y="3735152"/>
            <a:ext cx="334327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Arial"/>
                <a:cs typeface="Arial"/>
              </a:rPr>
              <a:t>Solid</a:t>
            </a:r>
            <a:r>
              <a:rPr sz="1950" spc="-14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angle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Ω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925" spc="22" baseline="35612" dirty="0">
                <a:latin typeface="Times New Roman"/>
                <a:cs typeface="Times New Roman"/>
              </a:rPr>
              <a:t>Area</a:t>
            </a:r>
            <a:r>
              <a:rPr sz="2925" spc="-120" baseline="3561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, </a:t>
            </a:r>
            <a:r>
              <a:rPr sz="1950" spc="10" dirty="0">
                <a:latin typeface="Times New Roman"/>
                <a:cs typeface="Times New Roman"/>
              </a:rPr>
              <a:t>r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d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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θ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558" y="5575636"/>
            <a:ext cx="14281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Arial"/>
                <a:cs typeface="Arial"/>
              </a:rPr>
              <a:t>Brightness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558" y="4837198"/>
            <a:ext cx="183832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15" dirty="0">
                <a:latin typeface="Arial"/>
                <a:cs typeface="Arial"/>
              </a:rPr>
              <a:t>Power density</a:t>
            </a:r>
            <a:r>
              <a:rPr sz="1950" spc="105" dirty="0">
                <a:latin typeface="Arial"/>
                <a:cs typeface="Arial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115" y="6335674"/>
            <a:ext cx="4839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Symbol"/>
                <a:cs typeface="Symbol"/>
              </a:rPr>
              <a:t>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Brightness of laser </a:t>
            </a:r>
            <a:r>
              <a:rPr sz="2000" b="1" dirty="0">
                <a:solidFill>
                  <a:srgbClr val="C00000"/>
                </a:solidFill>
                <a:latin typeface="Symbol"/>
                <a:cs typeface="Symbol"/>
              </a:rPr>
              <a:t>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300 times of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Sun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91080" y="221115"/>
            <a:ext cx="5633720" cy="56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</a:p>
        </p:txBody>
      </p:sp>
      <p:sp>
        <p:nvSpPr>
          <p:cNvPr id="18" name="object 18"/>
          <p:cNvSpPr/>
          <p:nvPr/>
        </p:nvSpPr>
        <p:spPr>
          <a:xfrm>
            <a:off x="5574791" y="4544567"/>
            <a:ext cx="4069080" cy="192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1572005"/>
            <a:ext cx="2212340" cy="1743075"/>
            <a:chOff x="2673095" y="1572005"/>
            <a:chExt cx="2212340" cy="1743075"/>
          </a:xfrm>
        </p:grpSpPr>
        <p:sp>
          <p:nvSpPr>
            <p:cNvPr id="3" name="object 3"/>
            <p:cNvSpPr/>
            <p:nvPr/>
          </p:nvSpPr>
          <p:spPr>
            <a:xfrm>
              <a:off x="2692145" y="1572005"/>
              <a:ext cx="2193290" cy="1724025"/>
            </a:xfrm>
            <a:custGeom>
              <a:avLst/>
              <a:gdLst/>
              <a:ahLst/>
              <a:cxnLst/>
              <a:rect l="l" t="t" r="r" b="b"/>
              <a:pathLst>
                <a:path w="2193290" h="1724025">
                  <a:moveTo>
                    <a:pt x="0" y="0"/>
                  </a:moveTo>
                  <a:lnTo>
                    <a:pt x="0" y="1723644"/>
                  </a:lnTo>
                </a:path>
                <a:path w="2193290" h="1724025">
                  <a:moveTo>
                    <a:pt x="0" y="1723644"/>
                  </a:moveTo>
                  <a:lnTo>
                    <a:pt x="2193036" y="172364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92145" y="2305050"/>
              <a:ext cx="2028825" cy="0"/>
            </a:xfrm>
            <a:custGeom>
              <a:avLst/>
              <a:gdLst/>
              <a:ahLst/>
              <a:cxnLst/>
              <a:rect l="l" t="t" r="r" b="b"/>
              <a:pathLst>
                <a:path w="2028825">
                  <a:moveTo>
                    <a:pt x="0" y="0"/>
                  </a:moveTo>
                  <a:lnTo>
                    <a:pt x="2028444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51682" y="1882744"/>
            <a:ext cx="252095" cy="1304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latin typeface="Arial"/>
                <a:cs typeface="Arial"/>
              </a:rPr>
              <a:t>Power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(Watts)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66367"/>
              </p:ext>
            </p:extLst>
          </p:nvPr>
        </p:nvGraphicFramePr>
        <p:xfrm>
          <a:off x="1076580" y="1098578"/>
          <a:ext cx="8015856" cy="2682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87">
                <a:tc>
                  <a:txBody>
                    <a:bodyPr/>
                    <a:lstStyle/>
                    <a:p>
                      <a:pPr marL="335915">
                        <a:lnSpc>
                          <a:spcPts val="214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Continuous Output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(CW)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8185">
                        <a:lnSpc>
                          <a:spcPts val="214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Pulsed Output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(P)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35814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Time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(Joules)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597395" y="1474469"/>
            <a:ext cx="2232025" cy="1893570"/>
            <a:chOff x="6597395" y="1474469"/>
            <a:chExt cx="2232025" cy="1893570"/>
          </a:xfrm>
        </p:grpSpPr>
        <p:sp>
          <p:nvSpPr>
            <p:cNvPr id="8" name="object 8"/>
            <p:cNvSpPr/>
            <p:nvPr/>
          </p:nvSpPr>
          <p:spPr>
            <a:xfrm>
              <a:off x="6616445" y="1474469"/>
              <a:ext cx="2212975" cy="1874520"/>
            </a:xfrm>
            <a:custGeom>
              <a:avLst/>
              <a:gdLst/>
              <a:ahLst/>
              <a:cxnLst/>
              <a:rect l="l" t="t" r="r" b="b"/>
              <a:pathLst>
                <a:path w="2212975" h="1874520">
                  <a:moveTo>
                    <a:pt x="0" y="0"/>
                  </a:moveTo>
                  <a:lnTo>
                    <a:pt x="0" y="1874519"/>
                  </a:lnTo>
                </a:path>
                <a:path w="2212975" h="1874520">
                  <a:moveTo>
                    <a:pt x="0" y="1874519"/>
                  </a:moveTo>
                  <a:lnTo>
                    <a:pt x="2212848" y="18745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3541" y="2317241"/>
              <a:ext cx="1659889" cy="1031875"/>
            </a:xfrm>
            <a:custGeom>
              <a:avLst/>
              <a:gdLst/>
              <a:ahLst/>
              <a:cxnLst/>
              <a:rect l="l" t="t" r="r" b="b"/>
              <a:pathLst>
                <a:path w="1659890" h="1031875">
                  <a:moveTo>
                    <a:pt x="332231" y="0"/>
                  </a:moveTo>
                  <a:lnTo>
                    <a:pt x="332231" y="1031748"/>
                  </a:lnTo>
                </a:path>
                <a:path w="1659890" h="1031875">
                  <a:moveTo>
                    <a:pt x="662939" y="0"/>
                  </a:moveTo>
                  <a:lnTo>
                    <a:pt x="662939" y="1031748"/>
                  </a:lnTo>
                </a:path>
                <a:path w="1659890" h="1031875">
                  <a:moveTo>
                    <a:pt x="995172" y="0"/>
                  </a:moveTo>
                  <a:lnTo>
                    <a:pt x="995172" y="1031748"/>
                  </a:lnTo>
                </a:path>
                <a:path w="1659890" h="1031875">
                  <a:moveTo>
                    <a:pt x="1327403" y="0"/>
                  </a:moveTo>
                  <a:lnTo>
                    <a:pt x="1327403" y="1031748"/>
                  </a:lnTo>
                </a:path>
                <a:path w="1659890" h="1031875">
                  <a:moveTo>
                    <a:pt x="1659635" y="0"/>
                  </a:moveTo>
                  <a:lnTo>
                    <a:pt x="1659635" y="1031748"/>
                  </a:lnTo>
                </a:path>
                <a:path w="1659890" h="1031875">
                  <a:moveTo>
                    <a:pt x="0" y="0"/>
                  </a:moveTo>
                  <a:lnTo>
                    <a:pt x="0" y="1031748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99893" y="4271178"/>
            <a:ext cx="7083796" cy="139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77047" y="4665220"/>
            <a:ext cx="454659" cy="0"/>
          </a:xfrm>
          <a:custGeom>
            <a:avLst/>
            <a:gdLst/>
            <a:ahLst/>
            <a:cxnLst/>
            <a:rect l="l" t="t" r="r" b="b"/>
            <a:pathLst>
              <a:path w="454659">
                <a:moveTo>
                  <a:pt x="0" y="0"/>
                </a:moveTo>
                <a:lnTo>
                  <a:pt x="454126" y="0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4100" y="5815260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6021" y="0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40556" y="5817024"/>
            <a:ext cx="26225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i="1" spc="-5" dirty="0">
                <a:latin typeface="Times New Roman"/>
                <a:cs typeface="Times New Roman"/>
              </a:rPr>
              <a:t>T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3985" y="4666958"/>
            <a:ext cx="40449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5" dirty="0">
                <a:latin typeface="Symbol"/>
                <a:cs typeface="Symbol"/>
              </a:rPr>
              <a:t></a:t>
            </a:r>
            <a:r>
              <a:rPr sz="3350" i="1" spc="-5" dirty="0">
                <a:latin typeface="Times New Roman"/>
                <a:cs typeface="Times New Roman"/>
              </a:rPr>
              <a:t>t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7281" y="4063470"/>
            <a:ext cx="77406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74980" algn="l"/>
              </a:tabLst>
            </a:pPr>
            <a:r>
              <a:rPr sz="5025" spc="-7" baseline="-34825" dirty="0">
                <a:latin typeface="Symbol"/>
                <a:cs typeface="Symbol"/>
              </a:rPr>
              <a:t></a:t>
            </a:r>
            <a:r>
              <a:rPr sz="5025" spc="-7" baseline="-34825" dirty="0">
                <a:latin typeface="Times New Roman"/>
                <a:cs typeface="Times New Roman"/>
              </a:rPr>
              <a:t>	</a:t>
            </a:r>
            <a:r>
              <a:rPr sz="3350" i="1" spc="-5" dirty="0">
                <a:latin typeface="Times New Roman"/>
                <a:cs typeface="Times New Roman"/>
              </a:rPr>
              <a:t>E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7145" y="4333252"/>
            <a:ext cx="2857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i="1" spc="-5" dirty="0">
                <a:latin typeface="Times New Roman"/>
                <a:cs typeface="Times New Roman"/>
              </a:rPr>
              <a:t>P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7620" y="5767416"/>
            <a:ext cx="3797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20" dirty="0">
                <a:latin typeface="Times New Roman"/>
                <a:cs typeface="Times New Roman"/>
              </a:rPr>
              <a:t>a</a:t>
            </a:r>
            <a:r>
              <a:rPr sz="1950" i="1" spc="-60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1745" y="5483292"/>
            <a:ext cx="23329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60095" algn="l"/>
              </a:tabLst>
            </a:pPr>
            <a:r>
              <a:rPr sz="3350" i="1" spc="-5" dirty="0">
                <a:latin typeface="Times New Roman"/>
                <a:cs typeface="Times New Roman"/>
              </a:rPr>
              <a:t>P	</a:t>
            </a:r>
            <a:r>
              <a:rPr sz="3350" spc="-5" dirty="0">
                <a:latin typeface="Symbol"/>
                <a:cs typeface="Symbol"/>
              </a:rPr>
              <a:t></a:t>
            </a:r>
            <a:r>
              <a:rPr sz="3350" spc="-5" dirty="0">
                <a:latin typeface="Times New Roman"/>
                <a:cs typeface="Times New Roman"/>
              </a:rPr>
              <a:t> </a:t>
            </a:r>
            <a:r>
              <a:rPr sz="5025" i="1" spc="-7" baseline="34825" dirty="0">
                <a:latin typeface="Times New Roman"/>
                <a:cs typeface="Times New Roman"/>
              </a:rPr>
              <a:t>E </a:t>
            </a:r>
            <a:r>
              <a:rPr sz="3350" spc="-5" dirty="0">
                <a:latin typeface="Symbol"/>
                <a:cs typeface="Symbol"/>
              </a:rPr>
              <a:t>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-35" dirty="0">
                <a:latin typeface="Times New Roman"/>
                <a:cs typeface="Times New Roman"/>
              </a:rPr>
              <a:t>Ef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8125" y="4617351"/>
            <a:ext cx="492759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spc="20" dirty="0">
                <a:latin typeface="Times New Roman"/>
                <a:cs typeface="Times New Roman"/>
              </a:rPr>
              <a:t>p</a:t>
            </a:r>
            <a:r>
              <a:rPr sz="1950" i="1" spc="-60" dirty="0">
                <a:latin typeface="Times New Roman"/>
                <a:cs typeface="Times New Roman"/>
              </a:rPr>
              <a:t>e</a:t>
            </a:r>
            <a:r>
              <a:rPr sz="1950" i="1" spc="20" dirty="0">
                <a:latin typeface="Times New Roman"/>
                <a:cs typeface="Times New Roman"/>
              </a:rPr>
              <a:t>a</a:t>
            </a:r>
            <a:r>
              <a:rPr sz="1950" i="1" dirty="0">
                <a:latin typeface="Times New Roman"/>
                <a:cs typeface="Times New Roman"/>
              </a:rPr>
              <a:t>k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1617" y="6019291"/>
            <a:ext cx="5304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Fluence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Energy per unit </a:t>
            </a:r>
            <a:r>
              <a:rPr sz="2400" dirty="0">
                <a:latin typeface="Arial"/>
                <a:cs typeface="Arial"/>
              </a:rPr>
              <a:t>area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J/cm</a:t>
            </a:r>
            <a:r>
              <a:rPr sz="2400" i="1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Arial"/>
                <a:cs typeface="Arial"/>
              </a:rPr>
              <a:t>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630930" y="297561"/>
            <a:ext cx="223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D63D-5684-4ECC-A3F7-CA29F0935A37}"/>
              </a:ext>
            </a:extLst>
          </p:cNvPr>
          <p:cNvSpPr txBox="1">
            <a:spLocks/>
          </p:cNvSpPr>
          <p:nvPr/>
        </p:nvSpPr>
        <p:spPr>
          <a:xfrm>
            <a:off x="168812" y="1295400"/>
            <a:ext cx="9127588" cy="3429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latin typeface="Times New Roman" panose="02020603050405020304" pitchFamily="18" charset="0"/>
              </a:rPr>
              <a:t>LASER</a:t>
            </a:r>
            <a:r>
              <a:rPr lang="en-US" sz="4000" b="1" dirty="0">
                <a:latin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</a:rPr>
              <a:t>"</a:t>
            </a:r>
            <a:r>
              <a:rPr lang="en-US" sz="4000" b="1" dirty="0">
                <a:latin typeface="Times New Roman" panose="02020603050405020304" pitchFamily="18" charset="0"/>
              </a:rPr>
              <a:t>Light Amplification by Stimulated Emission of Radiation"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6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815" y="300304"/>
            <a:ext cx="320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wavelengths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881" y="1446875"/>
            <a:ext cx="8790148" cy="4817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038" y="2660738"/>
            <a:ext cx="85439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5290" algn="ctr">
              <a:lnSpc>
                <a:spcPct val="100000"/>
              </a:lnSpc>
              <a:spcBef>
                <a:spcPts val="105"/>
              </a:spcBef>
            </a:pPr>
            <a:r>
              <a:rPr sz="5400" b="1" spc="-50" dirty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5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140" y="282016"/>
            <a:ext cx="233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143000"/>
            <a:ext cx="83058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16" y="1829562"/>
            <a:ext cx="896683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165" marR="30480" indent="-622300">
              <a:lnSpc>
                <a:spcPct val="120000"/>
              </a:lnSpc>
              <a:spcBef>
                <a:spcPts val="100"/>
              </a:spcBef>
              <a:buFont typeface="Wingdings"/>
              <a:buChar char=""/>
              <a:tabLst>
                <a:tab pos="685165" algn="l"/>
                <a:tab pos="68580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Solid State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lasers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Ruby </a:t>
            </a:r>
            <a:r>
              <a:rPr sz="2400" spc="-25" dirty="0">
                <a:latin typeface="Arial"/>
                <a:cs typeface="Arial"/>
              </a:rPr>
              <a:t>laser, </a:t>
            </a:r>
            <a:r>
              <a:rPr sz="2400" spc="-35" dirty="0">
                <a:latin typeface="Arial"/>
                <a:cs typeface="Arial"/>
              </a:rPr>
              <a:t>Nd:YAG </a:t>
            </a:r>
            <a:r>
              <a:rPr sz="2400" spc="-5" dirty="0">
                <a:latin typeface="Arial"/>
                <a:cs typeface="Arial"/>
              </a:rPr>
              <a:t>(1.06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5" dirty="0">
                <a:latin typeface="Arial"/>
                <a:cs typeface="Arial"/>
              </a:rPr>
              <a:t>m), </a:t>
            </a:r>
            <a:r>
              <a:rPr sz="2400" spc="-35" dirty="0">
                <a:latin typeface="Arial"/>
                <a:cs typeface="Arial"/>
              </a:rPr>
              <a:t>Ho:YAG  </a:t>
            </a:r>
            <a:r>
              <a:rPr sz="2400" dirty="0">
                <a:latin typeface="Arial"/>
                <a:cs typeface="Arial"/>
              </a:rPr>
              <a:t>(2.09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5" dirty="0">
                <a:latin typeface="Arial"/>
                <a:cs typeface="Arial"/>
              </a:rPr>
              <a:t>m), </a:t>
            </a:r>
            <a:r>
              <a:rPr sz="2400" spc="-30" dirty="0">
                <a:latin typeface="Arial"/>
                <a:cs typeface="Arial"/>
              </a:rPr>
              <a:t>Er:YAG </a:t>
            </a:r>
            <a:r>
              <a:rPr sz="2400" spc="-5" dirty="0">
                <a:latin typeface="Arial"/>
                <a:cs typeface="Arial"/>
              </a:rPr>
              <a:t>(2.94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5" dirty="0">
                <a:latin typeface="Arial"/>
                <a:cs typeface="Arial"/>
              </a:rPr>
              <a:t>m), DPSS-Yb (1.03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5" dirty="0">
                <a:latin typeface="Arial"/>
                <a:cs typeface="Arial"/>
              </a:rPr>
              <a:t>m)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"/>
            </a:pPr>
            <a:endParaRPr sz="3000">
              <a:latin typeface="Arial"/>
              <a:cs typeface="Arial"/>
            </a:endParaRPr>
          </a:p>
          <a:p>
            <a:pPr marL="685165" marR="499109" indent="-622300">
              <a:lnSpc>
                <a:spcPct val="120000"/>
              </a:lnSpc>
              <a:buFont typeface="Wingdings"/>
              <a:buChar char=""/>
              <a:tabLst>
                <a:tab pos="685165" algn="l"/>
                <a:tab pos="68580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Gas lasers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(10.6 </a:t>
            </a:r>
            <a:r>
              <a:rPr sz="2400" spc="-5" dirty="0">
                <a:latin typeface="Symbol"/>
                <a:cs typeface="Symbol"/>
              </a:rPr>
              <a:t></a:t>
            </a:r>
            <a:r>
              <a:rPr sz="2400" spc="-5" dirty="0">
                <a:latin typeface="Arial"/>
                <a:cs typeface="Arial"/>
              </a:rPr>
              <a:t>m), </a:t>
            </a:r>
            <a:r>
              <a:rPr sz="2400" dirty="0">
                <a:latin typeface="Arial"/>
                <a:cs typeface="Arial"/>
              </a:rPr>
              <a:t>ArF </a:t>
            </a:r>
            <a:r>
              <a:rPr sz="2400" spc="-5" dirty="0">
                <a:latin typeface="Arial"/>
                <a:cs typeface="Arial"/>
              </a:rPr>
              <a:t>(193 </a:t>
            </a:r>
            <a:r>
              <a:rPr sz="2400" dirty="0">
                <a:latin typeface="Arial"/>
                <a:cs typeface="Arial"/>
              </a:rPr>
              <a:t>nm), KrF </a:t>
            </a:r>
            <a:r>
              <a:rPr sz="2400" spc="-5" dirty="0">
                <a:latin typeface="Arial"/>
                <a:cs typeface="Arial"/>
              </a:rPr>
              <a:t>(248 </a:t>
            </a:r>
            <a:r>
              <a:rPr sz="2400" dirty="0">
                <a:latin typeface="Arial"/>
                <a:cs typeface="Arial"/>
              </a:rPr>
              <a:t>nm),  </a:t>
            </a:r>
            <a:r>
              <a:rPr sz="2400" spc="-5" dirty="0">
                <a:latin typeface="Arial"/>
                <a:cs typeface="Arial"/>
              </a:rPr>
              <a:t>XeCl (310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nm)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3000">
              <a:latin typeface="Arial"/>
              <a:cs typeface="Arial"/>
            </a:endParaRPr>
          </a:p>
          <a:p>
            <a:pPr marL="685165" marR="257810" indent="-622300">
              <a:lnSpc>
                <a:spcPct val="120000"/>
              </a:lnSpc>
              <a:buFont typeface="Wingdings"/>
              <a:buChar char=""/>
              <a:tabLst>
                <a:tab pos="685165" algn="l"/>
                <a:tab pos="68580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Liquid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lasers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Organic dyes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wavelength tunability </a:t>
            </a:r>
            <a:r>
              <a:rPr sz="2400" dirty="0">
                <a:latin typeface="Arial"/>
                <a:cs typeface="Arial"/>
              </a:rPr>
              <a:t>(IR to  </a:t>
            </a:r>
            <a:r>
              <a:rPr sz="2400" spc="-5" dirty="0">
                <a:latin typeface="Arial"/>
                <a:cs typeface="Arial"/>
              </a:rPr>
              <a:t>UV)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359827"/>
            <a:ext cx="15817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pes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1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215" y="272169"/>
            <a:ext cx="196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199" y="990600"/>
            <a:ext cx="8915401" cy="575311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First laser operated successfully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Ruby laser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dirty="0" err="1">
                <a:latin typeface="Arial"/>
                <a:cs typeface="Arial"/>
              </a:rPr>
              <a:t>Maiman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1960</a:t>
            </a:r>
            <a:endParaRPr lang="en-US" sz="2400" spc="-5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  <a:tabLst>
                <a:tab pos="405765" algn="l"/>
                <a:tab pos="406400" algn="l"/>
              </a:tabLst>
            </a:pPr>
            <a:endParaRPr sz="2400" dirty="0">
              <a:latin typeface="Arial"/>
              <a:cs typeface="Arial"/>
            </a:endParaRPr>
          </a:p>
          <a:p>
            <a:pPr marL="406400" marR="253365" indent="-342900">
              <a:lnSpc>
                <a:spcPct val="120000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Lasing medium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Ruby rod (length: 2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20 </a:t>
            </a:r>
            <a:r>
              <a:rPr sz="2400" dirty="0">
                <a:latin typeface="Arial"/>
                <a:cs typeface="Arial"/>
              </a:rPr>
              <a:t>cm, </a:t>
            </a:r>
            <a:r>
              <a:rPr sz="2400" spc="-5" dirty="0">
                <a:latin typeface="Arial"/>
                <a:cs typeface="Arial"/>
              </a:rPr>
              <a:t>dia: </a:t>
            </a:r>
            <a:r>
              <a:rPr sz="2400" dirty="0">
                <a:latin typeface="Arial"/>
                <a:cs typeface="Arial"/>
              </a:rPr>
              <a:t>0.1 –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cm) -  </a:t>
            </a:r>
            <a:r>
              <a:rPr sz="2400" spc="-5" dirty="0">
                <a:latin typeface="Arial"/>
                <a:cs typeface="Arial"/>
              </a:rPr>
              <a:t>matrix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aluminum </a:t>
            </a:r>
            <a:r>
              <a:rPr sz="2400" spc="-10" dirty="0">
                <a:latin typeface="Arial"/>
                <a:cs typeface="Arial"/>
              </a:rPr>
              <a:t>oxide </a:t>
            </a:r>
            <a:r>
              <a:rPr sz="2400" spc="-5" dirty="0">
                <a:latin typeface="Arial"/>
                <a:cs typeface="Arial"/>
              </a:rPr>
              <a:t>in which some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aluminum ions replaced 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chromium ions </a:t>
            </a:r>
            <a:r>
              <a:rPr sz="2400" dirty="0">
                <a:latin typeface="Arial"/>
                <a:cs typeface="Arial"/>
              </a:rPr>
              <a:t>(~0.05% by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weight)</a:t>
            </a:r>
            <a:endParaRPr lang="en-US" sz="2400" spc="-5" dirty="0">
              <a:latin typeface="Arial"/>
              <a:cs typeface="Arial"/>
            </a:endParaRPr>
          </a:p>
          <a:p>
            <a:pPr marL="63500" marR="253365">
              <a:lnSpc>
                <a:spcPct val="120000"/>
              </a:lnSpc>
              <a:spcBef>
                <a:spcPts val="5"/>
              </a:spcBef>
              <a:tabLst>
                <a:tab pos="405765" algn="l"/>
                <a:tab pos="406400" algn="l"/>
              </a:tabLst>
            </a:pPr>
            <a:endParaRPr sz="24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level </a:t>
            </a:r>
            <a:r>
              <a:rPr sz="2400" spc="-25" dirty="0">
                <a:latin typeface="Arial"/>
                <a:cs typeface="Arial"/>
              </a:rPr>
              <a:t>laser. </a:t>
            </a:r>
            <a:r>
              <a:rPr sz="2400" spc="-5" dirty="0">
                <a:latin typeface="Arial"/>
                <a:cs typeface="Arial"/>
              </a:rPr>
              <a:t>Lasing action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energy levels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chromium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ions</a:t>
            </a:r>
            <a:endParaRPr sz="2400" dirty="0">
              <a:latin typeface="Arial"/>
              <a:cs typeface="Arial"/>
            </a:endParaRPr>
          </a:p>
          <a:p>
            <a:pPr marL="63500" marR="541655">
              <a:lnSpc>
                <a:spcPct val="120000"/>
              </a:lnSpc>
              <a:tabLst>
                <a:tab pos="405765" algn="l"/>
                <a:tab pos="406400" algn="l"/>
              </a:tabLst>
            </a:pPr>
            <a:r>
              <a:rPr lang="en-US" sz="2400" spc="-5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pumping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chromium ions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flash lamp (Input energy 10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lang="en-US"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20 </a:t>
            </a:r>
            <a:r>
              <a:rPr sz="2400" dirty="0">
                <a:latin typeface="Arial"/>
                <a:cs typeface="Arial"/>
              </a:rPr>
              <a:t>KJ)  (e.g., </a:t>
            </a:r>
            <a:r>
              <a:rPr sz="2400" spc="-5" dirty="0">
                <a:latin typeface="Arial"/>
                <a:cs typeface="Arial"/>
              </a:rPr>
              <a:t>a xenon or </a:t>
            </a:r>
            <a:r>
              <a:rPr sz="2400" dirty="0">
                <a:latin typeface="Arial"/>
                <a:cs typeface="Arial"/>
              </a:rPr>
              <a:t>krypton </a:t>
            </a:r>
            <a:r>
              <a:rPr sz="2400" spc="-5" dirty="0">
                <a:latin typeface="Arial"/>
                <a:cs typeface="Arial"/>
              </a:rPr>
              <a:t>flash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lamp)</a:t>
            </a:r>
            <a:endParaRPr lang="en-US" sz="2400" spc="-5" dirty="0">
              <a:latin typeface="Arial"/>
              <a:cs typeface="Arial"/>
            </a:endParaRPr>
          </a:p>
          <a:p>
            <a:pPr marL="406400" marR="541655" indent="-342900">
              <a:lnSpc>
                <a:spcPct val="120000"/>
              </a:lnSpc>
              <a:buChar char="•"/>
              <a:tabLst>
                <a:tab pos="405765" algn="l"/>
                <a:tab pos="406400" algn="l"/>
              </a:tabLst>
            </a:pPr>
            <a:endParaRPr sz="2400" dirty="0">
              <a:latin typeface="Arial"/>
              <a:cs typeface="Arial"/>
            </a:endParaRPr>
          </a:p>
          <a:p>
            <a:pPr marL="406400" marR="68580" indent="-342900">
              <a:lnSpc>
                <a:spcPct val="120000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  <a:tab pos="4117340" algn="l"/>
              </a:tabLst>
            </a:pPr>
            <a:r>
              <a:rPr sz="2400" spc="-5" dirty="0">
                <a:latin typeface="Arial"/>
                <a:cs typeface="Arial"/>
              </a:rPr>
              <a:t>Chromium ions in ground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absorb radiation around wavelengths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5500 </a:t>
            </a:r>
            <a:r>
              <a:rPr sz="2400" dirty="0">
                <a:latin typeface="Arial"/>
                <a:cs typeface="Arial"/>
              </a:rPr>
              <a:t>Å </a:t>
            </a:r>
            <a:r>
              <a:rPr sz="2400" spc="-5" dirty="0">
                <a:latin typeface="Arial"/>
                <a:cs typeface="Arial"/>
              </a:rPr>
              <a:t>and 4000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Å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	excited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levels marked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815" y="300304"/>
            <a:ext cx="196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1768" y="1448532"/>
            <a:ext cx="6586019" cy="4883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72169"/>
            <a:ext cx="196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65454"/>
            <a:ext cx="925131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Flash lamp operation leads pulsed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Flash lamp </a:t>
            </a:r>
            <a:r>
              <a:rPr sz="2400" dirty="0">
                <a:latin typeface="Arial"/>
                <a:cs typeface="Arial"/>
              </a:rPr>
              <a:t>OFF: </a:t>
            </a:r>
            <a:r>
              <a:rPr sz="2400" spc="-5" dirty="0">
                <a:latin typeface="Arial"/>
                <a:cs typeface="Arial"/>
              </a:rPr>
              <a:t>population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upper level is depleted </a:t>
            </a:r>
            <a:r>
              <a:rPr sz="2400" dirty="0">
                <a:latin typeface="Arial"/>
                <a:cs typeface="Arial"/>
              </a:rPr>
              <a:t>very </a:t>
            </a:r>
            <a:r>
              <a:rPr sz="2400" spc="-5" dirty="0">
                <a:latin typeface="Arial"/>
                <a:cs typeface="Arial"/>
              </a:rPr>
              <a:t>rapidly  and lasing </a:t>
            </a:r>
            <a:r>
              <a:rPr sz="2400" dirty="0">
                <a:latin typeface="Arial"/>
                <a:cs typeface="Arial"/>
              </a:rPr>
              <a:t>stops </a:t>
            </a:r>
            <a:r>
              <a:rPr sz="2400" spc="-5" dirty="0">
                <a:latin typeface="Arial"/>
                <a:cs typeface="Arial"/>
              </a:rPr>
              <a:t>arrival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next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flash</a:t>
            </a:r>
            <a:endParaRPr sz="2400">
              <a:latin typeface="Arial"/>
              <a:cs typeface="Arial"/>
            </a:endParaRPr>
          </a:p>
          <a:p>
            <a:pPr marL="355600" marR="190500" indent="-342900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is highly irregular function </a:t>
            </a:r>
            <a:r>
              <a:rPr sz="2400" dirty="0">
                <a:latin typeface="Arial"/>
                <a:cs typeface="Arial"/>
              </a:rPr>
              <a:t>of time </a:t>
            </a:r>
            <a:r>
              <a:rPr sz="2400" spc="-5" dirty="0">
                <a:latin typeface="Arial"/>
                <a:cs typeface="Arial"/>
              </a:rPr>
              <a:t>with intensity having  random amplitude fluctuations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varying duration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laser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spiking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" y="3971233"/>
            <a:ext cx="4340504" cy="220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338" y="4117844"/>
            <a:ext cx="4634424" cy="2099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300304"/>
            <a:ext cx="449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Neodymium-Based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609" y="1197356"/>
            <a:ext cx="985012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38354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  <a:tab pos="8195945" algn="l"/>
              </a:tabLst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stands f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ytt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uminum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garnet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Al</a:t>
            </a:r>
            <a:r>
              <a:rPr sz="2400" spc="-7" baseline="-20833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7" baseline="-20833" dirty="0">
                <a:latin typeface="Arial"/>
                <a:cs typeface="Arial"/>
              </a:rPr>
              <a:t>12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5" dirty="0">
                <a:latin typeface="Arial"/>
                <a:cs typeface="Arial"/>
              </a:rPr>
              <a:t>and Nd:glass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4 level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laser</a:t>
            </a:r>
            <a:endParaRPr sz="240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Energy levels of </a:t>
            </a:r>
            <a:r>
              <a:rPr sz="2400" dirty="0">
                <a:latin typeface="Arial"/>
                <a:cs typeface="Arial"/>
              </a:rPr>
              <a:t>neodymium </a:t>
            </a:r>
            <a:r>
              <a:rPr sz="2400" spc="-5" dirty="0">
                <a:latin typeface="Arial"/>
                <a:cs typeface="Arial"/>
              </a:rPr>
              <a:t>ion </a:t>
            </a:r>
            <a:r>
              <a:rPr sz="2400" dirty="0">
                <a:latin typeface="Arial"/>
                <a:cs typeface="Arial"/>
              </a:rPr>
              <a:t>take part </a:t>
            </a:r>
            <a:r>
              <a:rPr sz="2400" spc="-5" dirty="0">
                <a:latin typeface="Arial"/>
                <a:cs typeface="Arial"/>
              </a:rPr>
              <a:t>in laser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emission</a:t>
            </a:r>
            <a:endParaRPr sz="2400">
              <a:latin typeface="Arial"/>
              <a:cs typeface="Arial"/>
            </a:endParaRPr>
          </a:p>
          <a:p>
            <a:pPr marL="419100" marR="43180" indent="-342900">
              <a:lnSpc>
                <a:spcPct val="120000"/>
              </a:lnSpc>
              <a:buChar char="•"/>
              <a:tabLst>
                <a:tab pos="418465" algn="l"/>
                <a:tab pos="419100" algn="l"/>
                <a:tab pos="1049655" algn="l"/>
                <a:tab pos="1851660" algn="l"/>
                <a:tab pos="2331720" algn="l"/>
                <a:tab pos="3194685" algn="l"/>
                <a:tab pos="3706495" algn="l"/>
                <a:tab pos="4659630" algn="l"/>
                <a:tab pos="5477510" algn="l"/>
                <a:tab pos="6210935" algn="l"/>
                <a:tab pos="7468234" algn="l"/>
                <a:tab pos="9286875" algn="l"/>
              </a:tabLst>
            </a:pP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ions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AG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ass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st	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	</a:t>
            </a:r>
            <a:r>
              <a:rPr sz="2400" spc="-5" dirty="0">
                <a:latin typeface="Arial"/>
                <a:cs typeface="Arial"/>
              </a:rPr>
              <a:t>advantages</a:t>
            </a:r>
            <a:r>
              <a:rPr sz="2400" dirty="0">
                <a:latin typeface="Arial"/>
                <a:cs typeface="Arial"/>
              </a:rPr>
              <a:t>	and 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419100" marR="135255" indent="-342900">
              <a:lnSpc>
                <a:spcPct val="120000"/>
              </a:lnSpc>
              <a:spcBef>
                <a:spcPts val="5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Since glass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amorphous </a:t>
            </a:r>
            <a:r>
              <a:rPr sz="2400" dirty="0">
                <a:latin typeface="Arial"/>
                <a:cs typeface="Arial"/>
              </a:rPr>
              <a:t>structure - </a:t>
            </a:r>
            <a:r>
              <a:rPr sz="2400" spc="-5" dirty="0">
                <a:latin typeface="Arial"/>
                <a:cs typeface="Arial"/>
              </a:rPr>
              <a:t>fluorescent linewidth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emission  is </a:t>
            </a:r>
            <a:r>
              <a:rPr sz="2400" dirty="0">
                <a:latin typeface="Arial"/>
                <a:cs typeface="Arial"/>
              </a:rPr>
              <a:t>very </a:t>
            </a:r>
            <a:r>
              <a:rPr sz="2400" spc="-5" dirty="0">
                <a:latin typeface="Arial"/>
                <a:cs typeface="Arial"/>
              </a:rPr>
              <a:t>large leads high laser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threshold</a:t>
            </a:r>
            <a:endParaRPr sz="2400">
              <a:latin typeface="Arial"/>
              <a:cs typeface="Arial"/>
            </a:endParaRPr>
          </a:p>
          <a:p>
            <a:pPr marL="419100" marR="192405" indent="-342900">
              <a:lnSpc>
                <a:spcPct val="12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65" dirty="0">
                <a:latin typeface="Arial"/>
                <a:cs typeface="Arial"/>
              </a:rPr>
              <a:t>YAG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crystalline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linewidth is much smaller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much lower thresholds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laser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oscillation</a:t>
            </a:r>
            <a:endParaRPr sz="2400">
              <a:latin typeface="Arial"/>
              <a:cs typeface="Arial"/>
            </a:endParaRPr>
          </a:p>
          <a:p>
            <a:pPr marL="419100" marR="41910" indent="-342900">
              <a:lnSpc>
                <a:spcPct val="120000"/>
              </a:lnSpc>
              <a:buChar char="•"/>
              <a:tabLst>
                <a:tab pos="418465" algn="l"/>
                <a:tab pos="419100" algn="l"/>
                <a:tab pos="1883410" algn="l"/>
                <a:tab pos="2313305" algn="l"/>
                <a:tab pos="3199130" algn="l"/>
                <a:tab pos="3952240" algn="l"/>
                <a:tab pos="4346575" algn="l"/>
                <a:tab pos="5267325" algn="l"/>
                <a:tab pos="6223000" algn="l"/>
                <a:tab pos="6500495" algn="l"/>
                <a:tab pos="8099425" algn="l"/>
                <a:tab pos="8529320" algn="l"/>
              </a:tabLst>
            </a:pPr>
            <a:r>
              <a:rPr sz="2400" spc="-5" dirty="0">
                <a:latin typeface="Arial"/>
                <a:cs typeface="Arial"/>
              </a:rPr>
              <a:t>Lin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width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ass</a:t>
            </a:r>
            <a:r>
              <a:rPr sz="2400" dirty="0">
                <a:latin typeface="Arial"/>
                <a:cs typeface="Arial"/>
              </a:rPr>
              <a:t>	host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m</a:t>
            </a:r>
            <a:r>
              <a:rPr sz="2400" spc="-5" dirty="0">
                <a:latin typeface="Arial"/>
                <a:cs typeface="Arial"/>
              </a:rPr>
              <a:t>uch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	-	</a:t>
            </a:r>
            <a:r>
              <a:rPr sz="2400" spc="-5" dirty="0">
                <a:latin typeface="Arial"/>
                <a:cs typeface="Arial"/>
              </a:rPr>
              <a:t>production</a:t>
            </a:r>
            <a:r>
              <a:rPr sz="2400" dirty="0">
                <a:latin typeface="Arial"/>
                <a:cs typeface="Arial"/>
              </a:rPr>
              <a:t>	of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ashort  pulses using mode locking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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1/</a:t>
            </a:r>
            <a:r>
              <a:rPr sz="2400" spc="-5" dirty="0">
                <a:latin typeface="Symbol"/>
                <a:cs typeface="Symbol"/>
              </a:rPr>
              <a:t></a:t>
            </a:r>
            <a:r>
              <a:rPr sz="2400" spc="-5" dirty="0">
                <a:latin typeface="Arial"/>
                <a:cs typeface="Arial"/>
              </a:rPr>
              <a:t>) and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Q-switching</a:t>
            </a:r>
            <a:endParaRPr sz="240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Excellent optical quality and excellent uniformity of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doping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00304"/>
            <a:ext cx="449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Neodymium-Based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3309" y="1200150"/>
            <a:ext cx="9915525" cy="560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39370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continuous or </a:t>
            </a:r>
            <a:r>
              <a:rPr sz="2400" dirty="0">
                <a:latin typeface="Arial"/>
                <a:cs typeface="Arial"/>
              </a:rPr>
              <a:t>very </a:t>
            </a:r>
            <a:r>
              <a:rPr sz="2400" spc="-5" dirty="0">
                <a:latin typeface="Arial"/>
                <a:cs typeface="Arial"/>
              </a:rPr>
              <a:t>high pulse repetition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5" dirty="0">
                <a:latin typeface="Arial"/>
                <a:cs typeface="Arial"/>
              </a:rPr>
              <a:t>operation, </a:t>
            </a:r>
            <a:r>
              <a:rPr sz="2400" spc="-35" dirty="0">
                <a:latin typeface="Arial"/>
                <a:cs typeface="Arial"/>
              </a:rPr>
              <a:t>Nd:YAG  </a:t>
            </a:r>
            <a:r>
              <a:rPr sz="2400" spc="-5" dirty="0">
                <a:latin typeface="Arial"/>
                <a:cs typeface="Arial"/>
              </a:rPr>
              <a:t>laser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preferred</a:t>
            </a:r>
            <a:endParaRPr sz="24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Arial"/>
                <a:cs typeface="Arial"/>
              </a:rPr>
              <a:t>For high energy-pulsed </a:t>
            </a:r>
            <a:r>
              <a:rPr sz="2400" dirty="0">
                <a:latin typeface="Arial"/>
                <a:cs typeface="Arial"/>
              </a:rPr>
              <a:t>operation, </a:t>
            </a:r>
            <a:r>
              <a:rPr sz="2400" spc="-5" dirty="0">
                <a:latin typeface="Arial"/>
                <a:cs typeface="Arial"/>
              </a:rPr>
              <a:t>Nd:glass lasers </a:t>
            </a:r>
            <a:r>
              <a:rPr sz="2400" dirty="0">
                <a:latin typeface="Arial"/>
                <a:cs typeface="Arial"/>
              </a:rPr>
              <a:t>may be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preferred</a:t>
            </a:r>
            <a:endParaRPr sz="240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  <a:spcBef>
                <a:spcPts val="1135"/>
              </a:spcBef>
            </a:pPr>
            <a:r>
              <a:rPr sz="3200" b="1" spc="-50" dirty="0">
                <a:solidFill>
                  <a:srgbClr val="C00000"/>
                </a:solidFill>
                <a:latin typeface="Arial"/>
                <a:cs typeface="Arial"/>
              </a:rPr>
              <a:t>Nd:YAG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Laser (1.06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Symbol"/>
                <a:cs typeface="Symbol"/>
              </a:rPr>
              <a:t>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m):</a:t>
            </a:r>
            <a:endParaRPr sz="3200">
              <a:latin typeface="Arial"/>
              <a:cs typeface="Arial"/>
            </a:endParaRPr>
          </a:p>
          <a:p>
            <a:pPr marL="447040" indent="-343535">
              <a:lnSpc>
                <a:spcPct val="100000"/>
              </a:lnSpc>
              <a:spcBef>
                <a:spcPts val="1500"/>
              </a:spcBef>
              <a:buChar char="•"/>
              <a:tabLst>
                <a:tab pos="447040" algn="l"/>
                <a:tab pos="447675" algn="l"/>
                <a:tab pos="1588770" algn="l"/>
                <a:tab pos="3098165" algn="l"/>
                <a:tab pos="4428490" algn="l"/>
                <a:tab pos="5337175" algn="l"/>
                <a:tab pos="6174105" algn="l"/>
                <a:tab pos="6976109" algn="l"/>
                <a:tab pos="7661909" algn="l"/>
                <a:tab pos="8786495" algn="l"/>
                <a:tab pos="9591040" algn="l"/>
              </a:tabLst>
            </a:pPr>
            <a:r>
              <a:rPr sz="2400" spc="-5" dirty="0">
                <a:latin typeface="Arial"/>
                <a:cs typeface="Arial"/>
              </a:rPr>
              <a:t>Energy	</a:t>
            </a:r>
            <a:r>
              <a:rPr sz="2400" spc="-10" dirty="0">
                <a:latin typeface="Arial"/>
                <a:cs typeface="Arial"/>
              </a:rPr>
              <a:t>difference	</a:t>
            </a:r>
            <a:r>
              <a:rPr sz="2400" dirty="0">
                <a:latin typeface="Arial"/>
                <a:cs typeface="Arial"/>
              </a:rPr>
              <a:t>between	lower	</a:t>
            </a:r>
            <a:r>
              <a:rPr sz="2400" spc="-5" dirty="0">
                <a:latin typeface="Arial"/>
                <a:cs typeface="Arial"/>
              </a:rPr>
              <a:t>laser	level	and	ground	level	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47040" marR="95250">
              <a:lnSpc>
                <a:spcPct val="120000"/>
              </a:lnSpc>
              <a:tabLst>
                <a:tab pos="817880" algn="l"/>
                <a:tab pos="1564640" algn="l"/>
                <a:tab pos="2146935" algn="l"/>
                <a:tab pos="2892425" algn="l"/>
                <a:tab pos="3300729" algn="l"/>
                <a:tab pos="3757929" algn="l"/>
                <a:tab pos="5320665" algn="l"/>
                <a:tab pos="5727065" algn="l"/>
                <a:tab pos="6389370" algn="l"/>
                <a:tab pos="6794500" algn="l"/>
                <a:tab pos="7896225" algn="l"/>
                <a:tab pos="8710295" algn="l"/>
                <a:tab pos="9117330" algn="l"/>
              </a:tabLst>
            </a:pPr>
            <a:r>
              <a:rPr sz="2400" spc="-155" dirty="0">
                <a:latin typeface="UKIJ Tughra"/>
                <a:cs typeface="UKIJ Tughra"/>
              </a:rPr>
              <a:t>∼	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6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22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tio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i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po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to	that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ground</a:t>
            </a:r>
            <a:r>
              <a:rPr sz="2400" dirty="0">
                <a:latin typeface="Arial"/>
                <a:cs typeface="Arial"/>
              </a:rPr>
              <a:t>	stat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room  temperature </a:t>
            </a:r>
            <a:r>
              <a:rPr sz="2400" dirty="0">
                <a:latin typeface="Arial"/>
                <a:cs typeface="Arial"/>
              </a:rPr>
              <a:t>(T = </a:t>
            </a:r>
            <a:r>
              <a:rPr sz="2400" spc="-5" dirty="0">
                <a:latin typeface="Arial"/>
                <a:cs typeface="Arial"/>
              </a:rPr>
              <a:t>300 K) is e</a:t>
            </a:r>
            <a:r>
              <a:rPr sz="2400" spc="-7" baseline="24305" dirty="0">
                <a:latin typeface="Arial"/>
                <a:cs typeface="Arial"/>
              </a:rPr>
              <a:t>−</a:t>
            </a:r>
            <a:r>
              <a:rPr sz="2400" spc="-7" baseline="24305" dirty="0">
                <a:latin typeface="Symbol"/>
                <a:cs typeface="Symbol"/>
              </a:rPr>
              <a:t></a:t>
            </a:r>
            <a:r>
              <a:rPr sz="2400" spc="-7" baseline="2430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/k</a:t>
            </a:r>
            <a:r>
              <a:rPr sz="2400" spc="-7" baseline="-20833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≈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24305" dirty="0">
                <a:latin typeface="Arial"/>
                <a:cs typeface="Arial"/>
              </a:rPr>
              <a:t>−9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4704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447040" algn="l"/>
                <a:tab pos="447675" algn="l"/>
              </a:tabLst>
            </a:pPr>
            <a:r>
              <a:rPr sz="2400" spc="-5" dirty="0">
                <a:latin typeface="Arial"/>
                <a:cs typeface="Arial"/>
              </a:rPr>
              <a:t>Thus lower laser level is almost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unpopulated</a:t>
            </a:r>
            <a:endParaRPr sz="2400">
              <a:latin typeface="Arial"/>
              <a:cs typeface="Arial"/>
            </a:endParaRPr>
          </a:p>
          <a:p>
            <a:pPr marL="44704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447040" algn="l"/>
                <a:tab pos="447675" algn="l"/>
              </a:tabLst>
            </a:pPr>
            <a:r>
              <a:rPr sz="2400" spc="-5" dirty="0">
                <a:latin typeface="Arial"/>
                <a:cs typeface="Arial"/>
              </a:rPr>
              <a:t>Lower laser level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almost unpopulated and population inversion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achieve</a:t>
            </a:r>
            <a:endParaRPr sz="2400">
              <a:latin typeface="Arial"/>
              <a:cs typeface="Arial"/>
            </a:endParaRPr>
          </a:p>
          <a:p>
            <a:pPr marL="447040" marR="95885" indent="-342900">
              <a:lnSpc>
                <a:spcPct val="120000"/>
              </a:lnSpc>
              <a:buChar char="•"/>
              <a:tabLst>
                <a:tab pos="447040" algn="l"/>
                <a:tab pos="447675" algn="l"/>
                <a:tab pos="1014730" algn="l"/>
                <a:tab pos="1751964" algn="l"/>
                <a:tab pos="2692400" algn="l"/>
                <a:tab pos="3700145" algn="l"/>
                <a:tab pos="4233545" algn="l"/>
                <a:tab pos="5696585" algn="l"/>
                <a:tab pos="5977255" algn="l"/>
                <a:tab pos="6747509" algn="l"/>
                <a:tab pos="7433309" algn="l"/>
                <a:tab pos="8204200" algn="l"/>
                <a:tab pos="8811260" algn="l"/>
              </a:tabLst>
            </a:pP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ions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pump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ban</a:t>
            </a:r>
            <a:r>
              <a:rPr sz="2400" dirty="0">
                <a:latin typeface="Arial"/>
                <a:cs typeface="Arial"/>
              </a:rPr>
              <a:t>ds	for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citation</a:t>
            </a:r>
            <a:r>
              <a:rPr sz="2400" dirty="0">
                <a:latin typeface="Arial"/>
                <a:cs typeface="Arial"/>
              </a:rPr>
              <a:t>	-	</a:t>
            </a:r>
            <a:r>
              <a:rPr sz="2400" spc="-2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8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μ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regions  pumping using </a:t>
            </a:r>
            <a:r>
              <a:rPr sz="2400" dirty="0">
                <a:latin typeface="Arial"/>
                <a:cs typeface="Arial"/>
              </a:rPr>
              <a:t>arc </a:t>
            </a:r>
            <a:r>
              <a:rPr sz="2400" spc="-5" dirty="0">
                <a:latin typeface="Arial"/>
                <a:cs typeface="Arial"/>
              </a:rPr>
              <a:t>lamps </a:t>
            </a:r>
            <a:r>
              <a:rPr sz="2400" dirty="0">
                <a:latin typeface="Arial"/>
                <a:cs typeface="Arial"/>
              </a:rPr>
              <a:t>(e.g., the </a:t>
            </a:r>
            <a:r>
              <a:rPr sz="2400" spc="-5" dirty="0">
                <a:latin typeface="Arial"/>
                <a:cs typeface="Arial"/>
              </a:rPr>
              <a:t>Krypton </a:t>
            </a:r>
            <a:r>
              <a:rPr sz="2400" dirty="0">
                <a:latin typeface="Arial"/>
                <a:cs typeface="Arial"/>
              </a:rPr>
              <a:t>arc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lamp)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00304"/>
            <a:ext cx="449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Neodymium-Based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523" y="1384807"/>
            <a:ext cx="9756775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191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spc="-25" dirty="0">
                <a:latin typeface="Arial"/>
                <a:cs typeface="Arial"/>
              </a:rPr>
              <a:t>Typical </a:t>
            </a:r>
            <a:r>
              <a:rPr sz="2400" spc="-5" dirty="0">
                <a:latin typeface="Arial"/>
                <a:cs typeface="Arial"/>
              </a:rPr>
              <a:t>neodymium ion concentrations used are </a:t>
            </a:r>
            <a:r>
              <a:rPr sz="2400" spc="-35" dirty="0">
                <a:latin typeface="UKIJ Tughra"/>
                <a:cs typeface="UKIJ Tughra"/>
              </a:rPr>
              <a:t>∼</a:t>
            </a:r>
            <a:r>
              <a:rPr sz="2400" spc="-35" dirty="0">
                <a:latin typeface="Arial"/>
                <a:cs typeface="Arial"/>
              </a:rPr>
              <a:t>1.38 </a:t>
            </a:r>
            <a:r>
              <a:rPr sz="2400" dirty="0">
                <a:latin typeface="Arial"/>
                <a:cs typeface="Arial"/>
              </a:rPr>
              <a:t>×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20</a:t>
            </a:r>
            <a:r>
              <a:rPr sz="2400" spc="7" baseline="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cm</a:t>
            </a:r>
            <a:r>
              <a:rPr sz="2400" spc="-7" baseline="24305" dirty="0">
                <a:latin typeface="Arial"/>
                <a:cs typeface="Arial"/>
              </a:rPr>
              <a:t>–3</a:t>
            </a:r>
            <a:endParaRPr sz="2400" baseline="24305">
              <a:latin typeface="Arial"/>
              <a:cs typeface="Arial"/>
            </a:endParaRPr>
          </a:p>
          <a:p>
            <a:pPr marL="419100" marR="148590" indent="-343535">
              <a:lnSpc>
                <a:spcPct val="12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400" spc="-5" dirty="0">
                <a:latin typeface="Arial"/>
                <a:cs typeface="Arial"/>
              </a:rPr>
              <a:t>Spontaneous lifetime corresponding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laser transition is 550 μs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emission line corresponds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homogeneous broadening and has  width </a:t>
            </a:r>
            <a:r>
              <a:rPr sz="2400" spc="60" dirty="0">
                <a:latin typeface="Symbol"/>
                <a:cs typeface="Symbol"/>
              </a:rPr>
              <a:t>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spc="-20" dirty="0">
                <a:latin typeface="Arial"/>
                <a:cs typeface="Arial"/>
              </a:rPr>
              <a:t>1.2×10</a:t>
            </a:r>
            <a:r>
              <a:rPr sz="2400" spc="-30" baseline="24305" dirty="0">
                <a:latin typeface="Arial"/>
                <a:cs typeface="Arial"/>
              </a:rPr>
              <a:t>11 </a:t>
            </a:r>
            <a:r>
              <a:rPr sz="2400" spc="-5" dirty="0">
                <a:latin typeface="Arial"/>
                <a:cs typeface="Arial"/>
              </a:rPr>
              <a:t>Hz which corresponds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λ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dirty="0">
                <a:latin typeface="Arial"/>
                <a:cs typeface="Arial"/>
              </a:rPr>
              <a:t>4.5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Å.</a:t>
            </a:r>
            <a:endParaRPr sz="2400">
              <a:latin typeface="Arial"/>
              <a:cs typeface="Arial"/>
            </a:endParaRPr>
          </a:p>
          <a:p>
            <a:pPr marL="419100" marR="496570" indent="-343535">
              <a:lnSpc>
                <a:spcPct val="12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shown in Section </a:t>
            </a:r>
            <a:r>
              <a:rPr sz="2400" dirty="0">
                <a:latin typeface="Arial"/>
                <a:cs typeface="Arial"/>
              </a:rPr>
              <a:t>5.4 that </a:t>
            </a:r>
            <a:r>
              <a:rPr sz="2400" spc="-35" dirty="0">
                <a:latin typeface="Arial"/>
                <a:cs typeface="Arial"/>
              </a:rPr>
              <a:t>Nd:YAG </a:t>
            </a:r>
            <a:r>
              <a:rPr sz="2400" spc="-5" dirty="0">
                <a:latin typeface="Arial"/>
                <a:cs typeface="Arial"/>
              </a:rPr>
              <a:t>laser has much lower  threshold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oscillation than ruby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laser</a:t>
            </a:r>
            <a:endParaRPr sz="2400">
              <a:latin typeface="Arial"/>
              <a:cs typeface="Arial"/>
            </a:endParaRPr>
          </a:p>
          <a:p>
            <a:pPr marL="4191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419100" algn="l"/>
                <a:tab pos="419734" algn="l"/>
                <a:tab pos="1654810" algn="l"/>
                <a:tab pos="2981325" algn="l"/>
                <a:tab pos="3392804" algn="l"/>
                <a:tab pos="3938270" algn="l"/>
                <a:tab pos="4654550" algn="l"/>
                <a:tab pos="5064760" algn="l"/>
                <a:tab pos="5768975" algn="l"/>
                <a:tab pos="6418580" algn="l"/>
                <a:tab pos="6913880" algn="l"/>
                <a:tab pos="8935085" algn="l"/>
              </a:tabLst>
            </a:pPr>
            <a:r>
              <a:rPr sz="2400" spc="-10" dirty="0">
                <a:latin typeface="Arial"/>
                <a:cs typeface="Arial"/>
              </a:rPr>
              <a:t>Efficient	</a:t>
            </a:r>
            <a:r>
              <a:rPr sz="2400" spc="-5" dirty="0">
                <a:latin typeface="Arial"/>
                <a:cs typeface="Arial"/>
              </a:rPr>
              <a:t>pumping	of	Nd	</a:t>
            </a:r>
            <a:r>
              <a:rPr sz="2400" dirty="0">
                <a:latin typeface="Arial"/>
                <a:cs typeface="Arial"/>
              </a:rPr>
              <a:t>ions	</a:t>
            </a:r>
            <a:r>
              <a:rPr sz="2400" spc="-5" dirty="0">
                <a:latin typeface="Arial"/>
                <a:cs typeface="Arial"/>
              </a:rPr>
              <a:t>to	ULL	</a:t>
            </a:r>
            <a:r>
              <a:rPr sz="2400" dirty="0">
                <a:latin typeface="Arial"/>
                <a:cs typeface="Arial"/>
              </a:rPr>
              <a:t>can	</a:t>
            </a:r>
            <a:r>
              <a:rPr sz="2400" spc="-5" dirty="0">
                <a:latin typeface="Arial"/>
                <a:cs typeface="Arial"/>
              </a:rPr>
              <a:t>be	</a:t>
            </a:r>
            <a:r>
              <a:rPr sz="2400" dirty="0">
                <a:latin typeface="Arial"/>
                <a:cs typeface="Arial"/>
              </a:rPr>
              <a:t>accomplished	using</a:t>
            </a:r>
            <a:endParaRPr sz="24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laser diodes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less heat generation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dirty="0">
                <a:solidFill>
                  <a:srgbClr val="CC3300"/>
                </a:solidFill>
                <a:latin typeface="Arial"/>
                <a:cs typeface="Arial"/>
              </a:rPr>
              <a:t>compact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Nd-based</a:t>
            </a:r>
            <a:r>
              <a:rPr sz="2400" spc="11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Arial"/>
                <a:cs typeface="Arial"/>
              </a:rPr>
              <a:t>lasers</a:t>
            </a:r>
            <a:endParaRPr sz="2400">
              <a:latin typeface="Arial"/>
              <a:cs typeface="Arial"/>
            </a:endParaRPr>
          </a:p>
          <a:p>
            <a:pPr marL="4191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Arial"/>
                <a:cs typeface="Arial"/>
              </a:rPr>
              <a:t>Intracavity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nd </a:t>
            </a:r>
            <a:r>
              <a:rPr sz="2400" spc="-5" dirty="0">
                <a:latin typeface="Arial"/>
                <a:cs typeface="Arial"/>
              </a:rPr>
              <a:t>harmonic generator </a:t>
            </a:r>
            <a:r>
              <a:rPr sz="2400" spc="-10" dirty="0">
                <a:latin typeface="Arial"/>
                <a:cs typeface="Arial"/>
              </a:rPr>
              <a:t>efficiently </a:t>
            </a:r>
            <a:r>
              <a:rPr sz="2400" dirty="0">
                <a:latin typeface="Arial"/>
                <a:cs typeface="Arial"/>
              </a:rPr>
              <a:t>convert </a:t>
            </a:r>
            <a:r>
              <a:rPr sz="2400" spc="-5" dirty="0">
                <a:latin typeface="Arial"/>
                <a:cs typeface="Arial"/>
              </a:rPr>
              <a:t>1060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532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27" y="5317032"/>
            <a:ext cx="573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Arial"/>
                <a:cs typeface="Arial"/>
              </a:rPr>
              <a:t>(2</a:t>
            </a:r>
            <a:r>
              <a:rPr sz="1600" spc="-5" dirty="0">
                <a:latin typeface="Arial"/>
                <a:cs typeface="Arial"/>
              </a:rPr>
              <a:t>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880" y="5408472"/>
            <a:ext cx="8629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2875" algn="l"/>
                <a:tab pos="1815464" algn="l"/>
                <a:tab pos="2642870" algn="l"/>
                <a:tab pos="3215005" algn="l"/>
                <a:tab pos="3616960" algn="l"/>
                <a:tab pos="4961890" algn="l"/>
                <a:tab pos="6240145" algn="l"/>
                <a:tab pos="6642734" algn="l"/>
                <a:tab pos="7836534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rmonic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10</a:t>
            </a:r>
            <a:r>
              <a:rPr sz="2400" spc="5" dirty="0">
                <a:latin typeface="Arial"/>
                <a:cs typeface="Arial"/>
              </a:rPr>
              <a:t>6</a:t>
            </a:r>
            <a:r>
              <a:rPr sz="2400" dirty="0">
                <a:latin typeface="Arial"/>
                <a:cs typeface="Arial"/>
              </a:rPr>
              <a:t>4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9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	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ading	to	e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fic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ent	green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27" y="5847994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sers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676400"/>
            <a:ext cx="701040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 indent="-6223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34365" algn="l"/>
                <a:tab pos="635000" algn="l"/>
              </a:tabLst>
            </a:pPr>
            <a:r>
              <a:rPr sz="2800" b="1" spc="-5" dirty="0">
                <a:latin typeface="Arial"/>
                <a:cs typeface="Arial"/>
              </a:rPr>
              <a:t>Monochromatic</a:t>
            </a:r>
            <a:endParaRPr sz="28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b="1" dirty="0">
              <a:latin typeface="Arial"/>
              <a:cs typeface="Arial"/>
            </a:endParaRPr>
          </a:p>
          <a:p>
            <a:pPr marL="634365" indent="-622300">
              <a:lnSpc>
                <a:spcPct val="100000"/>
              </a:lnSpc>
              <a:buFont typeface="Wingdings"/>
              <a:buChar char=""/>
              <a:tabLst>
                <a:tab pos="634365" algn="l"/>
                <a:tab pos="635000" algn="l"/>
              </a:tabLst>
            </a:pPr>
            <a:r>
              <a:rPr sz="2800" b="1" spc="-5" dirty="0">
                <a:latin typeface="Arial"/>
                <a:cs typeface="Arial"/>
              </a:rPr>
              <a:t>Coherent</a:t>
            </a:r>
            <a:endParaRPr sz="28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b="1" dirty="0">
              <a:latin typeface="Arial"/>
              <a:cs typeface="Arial"/>
            </a:endParaRPr>
          </a:p>
          <a:p>
            <a:pPr marL="634365" indent="-622300">
              <a:lnSpc>
                <a:spcPct val="100000"/>
              </a:lnSpc>
              <a:buFont typeface="Wingdings"/>
              <a:buChar char=""/>
              <a:tabLst>
                <a:tab pos="634365" algn="l"/>
                <a:tab pos="635000" algn="l"/>
              </a:tabLst>
            </a:pPr>
            <a:r>
              <a:rPr sz="2800" b="1" spc="-5" dirty="0">
                <a:latin typeface="Arial"/>
                <a:cs typeface="Arial"/>
              </a:rPr>
              <a:t>Highly Directional (Less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Divergence)</a:t>
            </a:r>
            <a:endParaRPr sz="28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b="1" dirty="0">
              <a:latin typeface="Arial"/>
              <a:cs typeface="Arial"/>
            </a:endParaRPr>
          </a:p>
          <a:p>
            <a:pPr marL="634365" indent="-622300">
              <a:lnSpc>
                <a:spcPct val="100000"/>
              </a:lnSpc>
              <a:buFont typeface="Wingdings"/>
              <a:buChar char=""/>
              <a:tabLst>
                <a:tab pos="634365" algn="l"/>
                <a:tab pos="635000" algn="l"/>
              </a:tabLst>
            </a:pPr>
            <a:r>
              <a:rPr sz="2800" b="1" spc="-5" dirty="0">
                <a:latin typeface="Arial"/>
                <a:cs typeface="Arial"/>
              </a:rPr>
              <a:t>High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Brightness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450671"/>
            <a:ext cx="41198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109" y="1352888"/>
            <a:ext cx="3995033" cy="5158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272169"/>
            <a:ext cx="449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Neodymium-Based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778" y="1718005"/>
            <a:ext cx="530098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25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Applications </a:t>
            </a:r>
            <a:r>
              <a:rPr sz="2400" dirty="0">
                <a:latin typeface="Arial"/>
                <a:cs typeface="Arial"/>
              </a:rPr>
              <a:t>- range </a:t>
            </a:r>
            <a:r>
              <a:rPr sz="2400" spc="-5" dirty="0">
                <a:latin typeface="Arial"/>
                <a:cs typeface="Arial"/>
              </a:rPr>
              <a:t>finders,  illuminators with </a:t>
            </a:r>
            <a:r>
              <a:rPr sz="2400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–switched  operation giving about 10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50  </a:t>
            </a:r>
            <a:r>
              <a:rPr sz="2400" spc="-5" dirty="0">
                <a:latin typeface="Arial"/>
                <a:cs typeface="Arial"/>
              </a:rPr>
              <a:t>pulses per second with output  energies </a:t>
            </a:r>
            <a:r>
              <a:rPr sz="2400" dirty="0">
                <a:latin typeface="Arial"/>
                <a:cs typeface="Arial"/>
              </a:rPr>
              <a:t>in the range of </a:t>
            </a:r>
            <a:r>
              <a:rPr sz="2400" spc="-5" dirty="0">
                <a:latin typeface="Arial"/>
                <a:cs typeface="Arial"/>
              </a:rPr>
              <a:t>100 </a:t>
            </a:r>
            <a:r>
              <a:rPr sz="2400" dirty="0">
                <a:latin typeface="Arial"/>
                <a:cs typeface="Arial"/>
              </a:rPr>
              <a:t>mJ </a:t>
            </a:r>
            <a:r>
              <a:rPr sz="2400" spc="-5" dirty="0">
                <a:latin typeface="Arial"/>
                <a:cs typeface="Arial"/>
              </a:rPr>
              <a:t>per  pulse, and pulse width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resistor trimming, </a:t>
            </a:r>
            <a:r>
              <a:rPr sz="2400" spc="-5" dirty="0">
                <a:latin typeface="Arial"/>
                <a:cs typeface="Arial"/>
              </a:rPr>
              <a:t>scribing,  micromachining operations, welding,  hole drilling,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00304"/>
            <a:ext cx="449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Neodymium-Based</a:t>
            </a:r>
            <a:r>
              <a:rPr sz="28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" y="873729"/>
            <a:ext cx="9791065" cy="55022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Nd:Glass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Laser (1.06</a:t>
            </a:r>
            <a:r>
              <a:rPr sz="32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C00000"/>
                </a:solidFill>
                <a:latin typeface="Symbol"/>
                <a:cs typeface="Symbol"/>
              </a:rPr>
              <a:t></a:t>
            </a: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m):</a:t>
            </a:r>
            <a:endParaRPr sz="3200">
              <a:latin typeface="Arial"/>
              <a:cs typeface="Arial"/>
            </a:endParaRPr>
          </a:p>
          <a:p>
            <a:pPr marL="419100" marR="26098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Nd ion concentrations are </a:t>
            </a:r>
            <a:r>
              <a:rPr sz="2400" spc="-45" dirty="0">
                <a:latin typeface="UKIJ Tughra"/>
                <a:cs typeface="UKIJ Tughra"/>
              </a:rPr>
              <a:t>∼</a:t>
            </a:r>
            <a:r>
              <a:rPr sz="2400" spc="-45" dirty="0">
                <a:latin typeface="Arial"/>
                <a:cs typeface="Arial"/>
              </a:rPr>
              <a:t>2.8 </a:t>
            </a:r>
            <a:r>
              <a:rPr sz="2400" dirty="0">
                <a:latin typeface="Arial"/>
                <a:cs typeface="Arial"/>
              </a:rPr>
              <a:t>×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20 </a:t>
            </a:r>
            <a:r>
              <a:rPr sz="2400" spc="-5" dirty="0">
                <a:latin typeface="Arial"/>
                <a:cs typeface="Arial"/>
              </a:rPr>
              <a:t>cm</a:t>
            </a:r>
            <a:r>
              <a:rPr sz="2400" spc="-7" baseline="24305" dirty="0">
                <a:latin typeface="Arial"/>
                <a:cs typeface="Arial"/>
              </a:rPr>
              <a:t>–3 </a:t>
            </a:r>
            <a:r>
              <a:rPr sz="2400" spc="-5" dirty="0">
                <a:latin typeface="Arial"/>
                <a:cs typeface="Arial"/>
              </a:rPr>
              <a:t>and various silicate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phosphate glasses are used as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material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19100" marR="301625" indent="-342900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Glass </a:t>
            </a:r>
            <a:r>
              <a:rPr sz="240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amorphous </a:t>
            </a:r>
            <a:r>
              <a:rPr sz="2400" dirty="0">
                <a:latin typeface="Arial"/>
                <a:cs typeface="Arial"/>
              </a:rPr>
              <a:t>structure -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neodymium ions situated 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sites </a:t>
            </a:r>
            <a:r>
              <a:rPr sz="2400" spc="-5" dirty="0">
                <a:latin typeface="Arial"/>
                <a:cs typeface="Arial"/>
              </a:rPr>
              <a:t>have slightly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surroundings </a:t>
            </a:r>
            <a:r>
              <a:rPr sz="2400" dirty="0">
                <a:latin typeface="Arial"/>
                <a:cs typeface="Arial"/>
              </a:rPr>
              <a:t>-  </a:t>
            </a:r>
            <a:r>
              <a:rPr sz="2400" spc="-5" dirty="0">
                <a:latin typeface="Arial"/>
                <a:cs typeface="Arial"/>
              </a:rPr>
              <a:t>inhomogeneous broadening resultant linewidth </a:t>
            </a:r>
            <a:r>
              <a:rPr sz="2400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v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dirty="0">
                <a:latin typeface="Arial"/>
                <a:cs typeface="Arial"/>
              </a:rPr>
              <a:t>7.5 × </a:t>
            </a:r>
            <a:r>
              <a:rPr sz="2400" spc="-5" dirty="0">
                <a:latin typeface="Arial"/>
                <a:cs typeface="Arial"/>
              </a:rPr>
              <a:t>1012 Hz  which corresponds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Symbol"/>
                <a:cs typeface="Symbol"/>
              </a:rPr>
              <a:t></a:t>
            </a:r>
            <a:r>
              <a:rPr sz="2400" spc="-5" dirty="0">
                <a:latin typeface="Arial"/>
                <a:cs typeface="Arial"/>
              </a:rPr>
              <a:t>λ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260 </a:t>
            </a:r>
            <a:r>
              <a:rPr sz="2400" dirty="0">
                <a:latin typeface="Arial"/>
                <a:cs typeface="Arial"/>
              </a:rPr>
              <a:t>Å </a:t>
            </a:r>
            <a:r>
              <a:rPr sz="2400" spc="-5" dirty="0">
                <a:latin typeface="Arial"/>
                <a:cs typeface="Arial"/>
              </a:rPr>
              <a:t>larger than </a:t>
            </a:r>
            <a:r>
              <a:rPr sz="2400" spc="-35" dirty="0">
                <a:latin typeface="Arial"/>
                <a:cs typeface="Arial"/>
              </a:rPr>
              <a:t>Nd:YAG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laser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Consequently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threshold pump power 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19100" marR="17780" indent="-342900" algn="just">
              <a:lnSpc>
                <a:spcPct val="100000"/>
              </a:lnSpc>
              <a:buChar char="•"/>
              <a:tabLst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Nd:glass lasers suitable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high energy-pulsed operation laser fusion  where requirement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sub-nanosecond pulses with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energy content  </a:t>
            </a:r>
            <a:r>
              <a:rPr sz="2400" dirty="0">
                <a:latin typeface="Arial"/>
                <a:cs typeface="Arial"/>
              </a:rPr>
              <a:t>of several </a:t>
            </a:r>
            <a:r>
              <a:rPr sz="2400" spc="-5" dirty="0">
                <a:latin typeface="Arial"/>
                <a:cs typeface="Arial"/>
              </a:rPr>
              <a:t>kilojoules </a:t>
            </a:r>
            <a:r>
              <a:rPr sz="2400" dirty="0">
                <a:latin typeface="Arial"/>
                <a:cs typeface="Arial"/>
              </a:rPr>
              <a:t>(i.e., </a:t>
            </a:r>
            <a:r>
              <a:rPr sz="2400" spc="-5" dirty="0">
                <a:latin typeface="Arial"/>
                <a:cs typeface="Arial"/>
              </a:rPr>
              <a:t>peak powers </a:t>
            </a:r>
            <a:r>
              <a:rPr sz="2400" dirty="0">
                <a:latin typeface="Arial"/>
                <a:cs typeface="Arial"/>
              </a:rPr>
              <a:t>of several </a:t>
            </a:r>
            <a:r>
              <a:rPr sz="2400" spc="-5" dirty="0">
                <a:latin typeface="Arial"/>
                <a:cs typeface="Arial"/>
              </a:rPr>
              <a:t>tens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terawatts)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185" y="300304"/>
            <a:ext cx="481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He-Ne Laser –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8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90" y="1361947"/>
            <a:ext cx="95243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characterized by sharp energy levels as compared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solids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electrical discharge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pump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atoms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28638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5459095" algn="l"/>
              </a:tabLst>
            </a:pPr>
            <a:r>
              <a:rPr sz="2400" spc="-5" dirty="0">
                <a:latin typeface="Arial"/>
                <a:cs typeface="Arial"/>
              </a:rPr>
              <a:t>Long and narrow discharge tube (diameter </a:t>
            </a:r>
            <a:r>
              <a:rPr sz="2400" dirty="0">
                <a:latin typeface="Arial"/>
                <a:cs typeface="Arial"/>
              </a:rPr>
              <a:t>~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8 </a:t>
            </a:r>
            <a:r>
              <a:rPr sz="2400" dirty="0">
                <a:latin typeface="Arial"/>
                <a:cs typeface="Arial"/>
              </a:rPr>
              <a:t>mm </a:t>
            </a:r>
            <a:r>
              <a:rPr sz="2400" spc="-5" dirty="0">
                <a:latin typeface="Arial"/>
                <a:cs typeface="Arial"/>
              </a:rPr>
              <a:t>and length  10–100 </a:t>
            </a:r>
            <a:r>
              <a:rPr sz="2400" dirty="0">
                <a:latin typeface="Arial"/>
                <a:cs typeface="Arial"/>
              </a:rPr>
              <a:t>cm) </a:t>
            </a:r>
            <a:r>
              <a:rPr sz="2400" spc="-5" dirty="0">
                <a:latin typeface="Arial"/>
                <a:cs typeface="Arial"/>
              </a:rPr>
              <a:t>filled with helium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(1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torr)	</a:t>
            </a:r>
            <a:r>
              <a:rPr sz="2400" spc="-5" dirty="0">
                <a:latin typeface="Arial"/>
                <a:cs typeface="Arial"/>
              </a:rPr>
              <a:t>and neon </a:t>
            </a:r>
            <a:r>
              <a:rPr sz="2400" dirty="0">
                <a:latin typeface="Arial"/>
                <a:cs typeface="Arial"/>
              </a:rPr>
              <a:t>(0.1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torr)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Lasing </a:t>
            </a:r>
            <a:r>
              <a:rPr sz="2400" dirty="0">
                <a:latin typeface="Arial"/>
                <a:cs typeface="Arial"/>
              </a:rPr>
              <a:t>atoms are </a:t>
            </a:r>
            <a:r>
              <a:rPr sz="2400" spc="-5" dirty="0">
                <a:latin typeface="Arial"/>
                <a:cs typeface="Arial"/>
              </a:rPr>
              <a:t>neon </a:t>
            </a:r>
            <a:r>
              <a:rPr sz="2400" dirty="0">
                <a:latin typeface="Arial"/>
                <a:cs typeface="Arial"/>
              </a:rPr>
              <a:t>atoms and </a:t>
            </a:r>
            <a:r>
              <a:rPr sz="2400" spc="-5" dirty="0">
                <a:latin typeface="Arial"/>
                <a:cs typeface="Arial"/>
              </a:rPr>
              <a:t>helium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selective pumping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upper laser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9592" y="4541519"/>
            <a:ext cx="5725667" cy="229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90600"/>
            <a:ext cx="9067800" cy="574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985" y="304829"/>
            <a:ext cx="51238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He-Ne Laser – 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8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9985" y="304829"/>
            <a:ext cx="51238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He-Ne Laser – 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8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" y="1266190"/>
            <a:ext cx="9357359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1860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Electrical discharge in gas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electrons which are accelerated collide  with helium and neon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and excite </a:t>
            </a:r>
            <a:r>
              <a:rPr sz="2400" dirty="0">
                <a:latin typeface="Arial"/>
                <a:cs typeface="Arial"/>
              </a:rPr>
              <a:t>them to </a:t>
            </a:r>
            <a:r>
              <a:rPr sz="2400" spc="-5" dirty="0">
                <a:latin typeface="Arial"/>
                <a:cs typeface="Arial"/>
              </a:rPr>
              <a:t>higher energy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levels</a:t>
            </a:r>
            <a:endParaRPr sz="2400" dirty="0">
              <a:latin typeface="Arial"/>
              <a:cs typeface="Arial"/>
            </a:endParaRPr>
          </a:p>
          <a:p>
            <a:pPr marL="419100" marR="676910" indent="-342900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Helium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tend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accumulate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levels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and F</a:t>
            </a:r>
            <a:r>
              <a:rPr sz="2400" spc="-7" baseline="-20833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 long lifetimes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–4 </a:t>
            </a:r>
            <a:r>
              <a:rPr sz="2400" spc="-5" dirty="0">
                <a:latin typeface="Arial"/>
                <a:cs typeface="Arial"/>
              </a:rPr>
              <a:t>and 5 </a:t>
            </a:r>
            <a:r>
              <a:rPr sz="2400" dirty="0">
                <a:latin typeface="Arial"/>
                <a:cs typeface="Arial"/>
              </a:rPr>
              <a:t>×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–6 </a:t>
            </a:r>
            <a:r>
              <a:rPr sz="2400" dirty="0">
                <a:latin typeface="Arial"/>
                <a:cs typeface="Arial"/>
              </a:rPr>
              <a:t>s,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respectively</a:t>
            </a:r>
            <a:endParaRPr sz="2400" dirty="0">
              <a:latin typeface="Arial"/>
              <a:cs typeface="Arial"/>
            </a:endParaRPr>
          </a:p>
          <a:p>
            <a:pPr marL="419100" marR="81280" indent="-342900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Since levels E</a:t>
            </a:r>
            <a:r>
              <a:rPr sz="2400" spc="-7" baseline="-20833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E of </a:t>
            </a:r>
            <a:r>
              <a:rPr sz="2400" spc="-5" dirty="0">
                <a:latin typeface="Arial"/>
                <a:cs typeface="Arial"/>
              </a:rPr>
              <a:t>neon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have almost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energy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F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, excited helium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colliding with neon atoms in ground 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can excite neon </a:t>
            </a:r>
            <a:r>
              <a:rPr sz="2400" dirty="0">
                <a:latin typeface="Arial"/>
                <a:cs typeface="Arial"/>
              </a:rPr>
              <a:t>atoms to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baseline="-20833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6</a:t>
            </a:r>
            <a:endParaRPr sz="2400" baseline="-20833" dirty="0">
              <a:latin typeface="Arial"/>
              <a:cs typeface="Arial"/>
            </a:endParaRPr>
          </a:p>
          <a:p>
            <a:pPr marL="419100" marR="812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04190" algn="l"/>
                <a:tab pos="504825" algn="l"/>
                <a:tab pos="1405255" algn="l"/>
                <a:tab pos="2733040" algn="l"/>
                <a:tab pos="3127375" algn="l"/>
                <a:tab pos="4163695" algn="l"/>
                <a:tab pos="4523740" algn="l"/>
                <a:tab pos="5087620" algn="l"/>
                <a:tab pos="5955030" algn="l"/>
                <a:tab pos="6604634" algn="l"/>
                <a:tab pos="6997700" algn="l"/>
                <a:tab pos="7900034" algn="l"/>
                <a:tab pos="8355965" algn="l"/>
                <a:tab pos="9003665" algn="l"/>
                <a:tab pos="945896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nce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ssure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2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elium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ten	times	that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neon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4</a:t>
            </a:r>
            <a:r>
              <a:rPr sz="2400" baseline="-20833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6</a:t>
            </a:r>
            <a:r>
              <a:rPr sz="2400" baseline="-20833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of  neon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selectively populated as compared </a:t>
            </a:r>
            <a:r>
              <a:rPr sz="2400" dirty="0">
                <a:latin typeface="Arial"/>
                <a:cs typeface="Arial"/>
              </a:rPr>
              <a:t>to other </a:t>
            </a:r>
            <a:r>
              <a:rPr sz="2400" spc="-5" dirty="0">
                <a:latin typeface="Arial"/>
                <a:cs typeface="Arial"/>
              </a:rPr>
              <a:t>levels of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185" y="304829"/>
            <a:ext cx="5276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He-Ne Laser – 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8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0160" y="1143380"/>
            <a:ext cx="985901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43865" algn="l"/>
                <a:tab pos="444500" algn="l"/>
              </a:tabLst>
            </a:pPr>
            <a:r>
              <a:rPr sz="2400" spc="-10" dirty="0">
                <a:latin typeface="Arial"/>
                <a:cs typeface="Arial"/>
              </a:rPr>
              <a:t>Transition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baseline="-20833" dirty="0">
                <a:latin typeface="Arial"/>
                <a:cs typeface="Arial"/>
              </a:rPr>
              <a:t>6 </a:t>
            </a:r>
            <a:r>
              <a:rPr sz="2400" spc="-5" dirty="0">
                <a:latin typeface="Arial"/>
                <a:cs typeface="Arial"/>
              </a:rPr>
              <a:t>and E</a:t>
            </a:r>
            <a:r>
              <a:rPr sz="2400" spc="-7" baseline="-20833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produces popular 6328 </a:t>
            </a:r>
            <a:r>
              <a:rPr sz="2400" dirty="0">
                <a:latin typeface="Arial"/>
                <a:cs typeface="Arial"/>
              </a:rPr>
              <a:t>Å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Neon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de-excite </a:t>
            </a:r>
            <a:r>
              <a:rPr sz="2400" dirty="0">
                <a:latin typeface="Arial"/>
                <a:cs typeface="Arial"/>
              </a:rPr>
              <a:t>through spontaneous emission from </a:t>
            </a:r>
            <a:r>
              <a:rPr sz="2400" spc="-45" dirty="0">
                <a:latin typeface="Arial"/>
                <a:cs typeface="Arial"/>
              </a:rPr>
              <a:t>E</a:t>
            </a:r>
            <a:r>
              <a:rPr sz="2400" spc="-67" baseline="-20833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(lifetime </a:t>
            </a:r>
            <a:r>
              <a:rPr sz="2400" spc="-155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–8</a:t>
            </a:r>
            <a:r>
              <a:rPr sz="2400" spc="7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  <a:p>
            <a:pPr marL="444500" marR="278765" indent="-342900">
              <a:lnSpc>
                <a:spcPct val="100000"/>
              </a:lnSpc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time is </a:t>
            </a:r>
            <a:r>
              <a:rPr sz="2400" dirty="0">
                <a:latin typeface="Arial"/>
                <a:cs typeface="Arial"/>
              </a:rPr>
              <a:t>shorter </a:t>
            </a:r>
            <a:r>
              <a:rPr sz="2400" spc="-5" dirty="0">
                <a:latin typeface="Arial"/>
                <a:cs typeface="Arial"/>
              </a:rPr>
              <a:t>than lifetime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level E</a:t>
            </a:r>
            <a:r>
              <a:rPr sz="2400" spc="-7" baseline="-20833" dirty="0">
                <a:latin typeface="Arial"/>
                <a:cs typeface="Arial"/>
              </a:rPr>
              <a:t>6 </a:t>
            </a:r>
            <a:r>
              <a:rPr sz="2400" spc="-80" dirty="0">
                <a:latin typeface="Arial"/>
                <a:cs typeface="Arial"/>
              </a:rPr>
              <a:t>(</a:t>
            </a:r>
            <a:r>
              <a:rPr sz="2400" spc="-80" dirty="0">
                <a:latin typeface="UKIJ Tughra"/>
                <a:cs typeface="UKIJ Tughra"/>
              </a:rPr>
              <a:t>∼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–7 </a:t>
            </a:r>
            <a:r>
              <a:rPr sz="2400" dirty="0">
                <a:latin typeface="Arial"/>
                <a:cs typeface="Arial"/>
              </a:rPr>
              <a:t>s) </a:t>
            </a:r>
            <a:r>
              <a:rPr sz="2400" spc="-5" dirty="0">
                <a:latin typeface="Arial"/>
                <a:cs typeface="Arial"/>
              </a:rPr>
              <a:t>-achieve  steady-state Population Inversion between E</a:t>
            </a:r>
            <a:r>
              <a:rPr sz="2400" spc="-7" baseline="-20833" dirty="0">
                <a:latin typeface="Arial"/>
                <a:cs typeface="Arial"/>
              </a:rPr>
              <a:t>6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  <a:p>
            <a:pPr marL="4445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Level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5" baseline="-20833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is metastable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thus </a:t>
            </a:r>
            <a:r>
              <a:rPr sz="2400" spc="-5" dirty="0">
                <a:latin typeface="Arial"/>
                <a:cs typeface="Arial"/>
              </a:rPr>
              <a:t>tends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collect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atoms</a:t>
            </a:r>
            <a:endParaRPr sz="2400">
              <a:latin typeface="Arial"/>
              <a:cs typeface="Arial"/>
            </a:endParaRPr>
          </a:p>
          <a:p>
            <a:pPr marL="444500" marR="932815" indent="-342900">
              <a:lnSpc>
                <a:spcPct val="100000"/>
              </a:lnSpc>
              <a:buChar char="•"/>
              <a:tabLst>
                <a:tab pos="443865" algn="l"/>
                <a:tab pos="444500" algn="l"/>
              </a:tabLst>
            </a:pPr>
            <a:r>
              <a:rPr sz="2400" dirty="0">
                <a:latin typeface="Arial"/>
                <a:cs typeface="Arial"/>
              </a:rPr>
              <a:t>Atoms from this </a:t>
            </a:r>
            <a:r>
              <a:rPr sz="2400" spc="-5" dirty="0">
                <a:latin typeface="Arial"/>
                <a:cs typeface="Arial"/>
              </a:rPr>
              <a:t>level relax back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ground level mainly through  collisions with walls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tube</a:t>
            </a:r>
            <a:endParaRPr sz="2400">
              <a:latin typeface="Arial"/>
              <a:cs typeface="Arial"/>
            </a:endParaRPr>
          </a:p>
          <a:p>
            <a:pPr marL="444500" marR="106680" indent="-342900">
              <a:lnSpc>
                <a:spcPct val="100000"/>
              </a:lnSpc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Since E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is metastable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for atoms </a:t>
            </a:r>
            <a:r>
              <a:rPr sz="2400" spc="-5" dirty="0">
                <a:latin typeface="Arial"/>
                <a:cs typeface="Arial"/>
              </a:rPr>
              <a:t>in this level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absorb  spontaneously emitted radiation in E</a:t>
            </a:r>
            <a:r>
              <a:rPr sz="2400" spc="-7" baseline="-20833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transition to </a:t>
            </a:r>
            <a:r>
              <a:rPr sz="2400" spc="-5" dirty="0">
                <a:latin typeface="Arial"/>
                <a:cs typeface="Arial"/>
              </a:rPr>
              <a:t>be re-excited 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  <a:p>
            <a:pPr marL="444500" marR="601345" indent="-342900">
              <a:lnSpc>
                <a:spcPct val="100000"/>
              </a:lnSpc>
              <a:buChar char="•"/>
              <a:tabLst>
                <a:tab pos="443865" algn="l"/>
                <a:tab pos="444500" algn="l"/>
              </a:tabLst>
            </a:pPr>
            <a:r>
              <a:rPr sz="2400" spc="-5" dirty="0">
                <a:latin typeface="Arial"/>
                <a:cs typeface="Arial"/>
              </a:rPr>
              <a:t>This will have </a:t>
            </a:r>
            <a:r>
              <a:rPr sz="2400" spc="-10" dirty="0">
                <a:latin typeface="Arial"/>
                <a:cs typeface="Arial"/>
              </a:rPr>
              <a:t>effect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reducing inversion.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this reason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gain transition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found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increase with decreasing </a:t>
            </a:r>
            <a:r>
              <a:rPr sz="2400" dirty="0">
                <a:latin typeface="Arial"/>
                <a:cs typeface="Arial"/>
              </a:rPr>
              <a:t>tube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diameter</a:t>
            </a:r>
            <a:endParaRPr sz="2400">
              <a:latin typeface="Arial"/>
              <a:cs typeface="Arial"/>
            </a:endParaRPr>
          </a:p>
          <a:p>
            <a:pPr marL="444500" marR="45021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43865" algn="l"/>
                <a:tab pos="444500" algn="l"/>
              </a:tabLst>
            </a:pPr>
            <a:r>
              <a:rPr sz="2400" dirty="0">
                <a:latin typeface="Arial"/>
                <a:cs typeface="Arial"/>
              </a:rPr>
              <a:t>Other two </a:t>
            </a:r>
            <a:r>
              <a:rPr sz="2400" spc="-5" dirty="0">
                <a:latin typeface="Arial"/>
                <a:cs typeface="Arial"/>
              </a:rPr>
              <a:t>important wavelengths 1.15 and 3.39 μm, correspond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0833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→E</a:t>
            </a:r>
            <a:r>
              <a:rPr sz="2400" spc="-7" baseline="-20833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and E</a:t>
            </a:r>
            <a:r>
              <a:rPr sz="2400" spc="-7" baseline="-20833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→E</a:t>
            </a:r>
            <a:r>
              <a:rPr sz="2400" spc="-7" baseline="-20833" dirty="0">
                <a:latin typeface="Arial"/>
                <a:cs typeface="Arial"/>
              </a:rPr>
              <a:t>5</a:t>
            </a:r>
            <a:r>
              <a:rPr sz="2400" spc="7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transitions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985" y="276694"/>
            <a:ext cx="54286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He-Ne Laser – </a:t>
            </a:r>
            <a:r>
              <a:rPr lang="en-US"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8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61947"/>
            <a:ext cx="97491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Both 3.39 μm and 6328 </a:t>
            </a:r>
            <a:r>
              <a:rPr sz="2400" dirty="0">
                <a:latin typeface="Arial"/>
                <a:cs typeface="Arial"/>
              </a:rPr>
              <a:t>Å </a:t>
            </a:r>
            <a:r>
              <a:rPr sz="2400" spc="-5" dirty="0">
                <a:latin typeface="Arial"/>
                <a:cs typeface="Arial"/>
              </a:rPr>
              <a:t>transitions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same upper laser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Laser can be made </a:t>
            </a:r>
            <a:r>
              <a:rPr sz="2400" dirty="0">
                <a:latin typeface="Arial"/>
                <a:cs typeface="Arial"/>
              </a:rPr>
              <a:t>to oscillate </a:t>
            </a:r>
            <a:r>
              <a:rPr sz="2400" spc="-5" dirty="0">
                <a:latin typeface="Arial"/>
                <a:cs typeface="Arial"/>
              </a:rPr>
              <a:t>at 6328 </a:t>
            </a:r>
            <a:r>
              <a:rPr sz="2400" dirty="0">
                <a:latin typeface="Arial"/>
                <a:cs typeface="Arial"/>
              </a:rPr>
              <a:t>Å </a:t>
            </a:r>
            <a:r>
              <a:rPr sz="2400" spc="-5" dirty="0">
                <a:latin typeface="Arial"/>
                <a:cs typeface="Arial"/>
              </a:rPr>
              <a:t>by either using </a:t>
            </a:r>
            <a:r>
              <a:rPr sz="2400" dirty="0">
                <a:latin typeface="Arial"/>
                <a:cs typeface="Arial"/>
              </a:rPr>
              <a:t>optical  </a:t>
            </a:r>
            <a:r>
              <a:rPr sz="2400" spc="-5" dirty="0">
                <a:latin typeface="Arial"/>
                <a:cs typeface="Arial"/>
              </a:rPr>
              <a:t>elements in path which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strongly absorb 3.39 μm </a:t>
            </a:r>
            <a:r>
              <a:rPr sz="2400" spc="-5" dirty="0">
                <a:latin typeface="Arial"/>
                <a:cs typeface="Arial"/>
              </a:rPr>
              <a:t>wavelength 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dirty="0">
                <a:latin typeface="Arial"/>
                <a:cs typeface="Arial"/>
              </a:rPr>
              <a:t>increasing </a:t>
            </a:r>
            <a:r>
              <a:rPr sz="2400" spc="-5" dirty="0">
                <a:latin typeface="Arial"/>
                <a:cs typeface="Arial"/>
              </a:rPr>
              <a:t>linewidth through Zeeman </a:t>
            </a:r>
            <a:r>
              <a:rPr sz="2400" spc="-10" dirty="0">
                <a:latin typeface="Arial"/>
                <a:cs typeface="Arial"/>
              </a:rPr>
              <a:t>effect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applying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inhomogeneous magnetic field across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tube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resonator </a:t>
            </a:r>
            <a:r>
              <a:rPr sz="2400" dirty="0">
                <a:latin typeface="Arial"/>
                <a:cs typeface="Arial"/>
              </a:rPr>
              <a:t>mirrors </a:t>
            </a:r>
            <a:r>
              <a:rPr sz="2400" spc="-5" dirty="0">
                <a:latin typeface="Arial"/>
                <a:cs typeface="Arial"/>
              </a:rPr>
              <a:t>are placed outside discharge tube then  reflections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ends of discharge tube can be </a:t>
            </a:r>
            <a:r>
              <a:rPr sz="2400" dirty="0">
                <a:latin typeface="Arial"/>
                <a:cs typeface="Arial"/>
              </a:rPr>
              <a:t>avoided </a:t>
            </a:r>
            <a:r>
              <a:rPr sz="2400" spc="-5" dirty="0">
                <a:latin typeface="Arial"/>
                <a:cs typeface="Arial"/>
              </a:rPr>
              <a:t>by placing  windows at </a:t>
            </a:r>
            <a:r>
              <a:rPr sz="2400" dirty="0">
                <a:latin typeface="Arial"/>
                <a:cs typeface="Arial"/>
              </a:rPr>
              <a:t>Brewster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angle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such a case beam polarized in </a:t>
            </a:r>
            <a:r>
              <a:rPr sz="2400" dirty="0">
                <a:latin typeface="Arial"/>
                <a:cs typeface="Arial"/>
              </a:rPr>
              <a:t>plane </a:t>
            </a:r>
            <a:r>
              <a:rPr sz="2400" spc="-5" dirty="0">
                <a:latin typeface="Arial"/>
                <a:cs typeface="Arial"/>
              </a:rPr>
              <a:t>of incidence </a:t>
            </a:r>
            <a:r>
              <a:rPr sz="2400" spc="-10" dirty="0">
                <a:latin typeface="Arial"/>
                <a:cs typeface="Arial"/>
              </a:rPr>
              <a:t>suffers no  </a:t>
            </a:r>
            <a:r>
              <a:rPr sz="2400" spc="-5" dirty="0">
                <a:latin typeface="Arial"/>
                <a:cs typeface="Arial"/>
              </a:rPr>
              <a:t>reflection at windows while perpendicular </a:t>
            </a:r>
            <a:r>
              <a:rPr sz="2400" dirty="0">
                <a:latin typeface="Arial"/>
                <a:cs typeface="Arial"/>
              </a:rPr>
              <a:t>polarization </a:t>
            </a:r>
            <a:r>
              <a:rPr sz="2400" spc="-10" dirty="0">
                <a:latin typeface="Arial"/>
                <a:cs typeface="Arial"/>
              </a:rPr>
              <a:t>suffers  </a:t>
            </a:r>
            <a:r>
              <a:rPr sz="2400" spc="-5" dirty="0">
                <a:latin typeface="Arial"/>
                <a:cs typeface="Arial"/>
              </a:rPr>
              <a:t>reflection losses leads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polarized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output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laser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405" y="300304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775" b="1" spc="-7" baseline="-2102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775" b="1" spc="322" baseline="-210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" y="1266190"/>
            <a:ext cx="98393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  <a:tab pos="2071370" algn="l"/>
                <a:tab pos="3522979" algn="l"/>
                <a:tab pos="4870450" algn="l"/>
                <a:tab pos="6162675" algn="l"/>
                <a:tab pos="7749540" algn="l"/>
                <a:tab pos="8757285" algn="l"/>
                <a:tab pos="9206865" algn="l"/>
              </a:tabLst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ransitions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occurring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betw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fer</a:t>
            </a:r>
            <a:r>
              <a:rPr sz="2400" spc="-5" dirty="0">
                <a:latin typeface="Arial"/>
                <a:cs typeface="Arial"/>
              </a:rPr>
              <a:t>ent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vi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ratio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tat</a:t>
            </a:r>
            <a:r>
              <a:rPr sz="2400" spc="-5" dirty="0">
                <a:latin typeface="Arial"/>
                <a:cs typeface="Arial"/>
              </a:rPr>
              <a:t>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7" baseline="-20833" dirty="0">
                <a:latin typeface="Arial"/>
                <a:cs typeface="Arial"/>
              </a:rPr>
              <a:t>2  </a:t>
            </a:r>
            <a:r>
              <a:rPr sz="2400" spc="-5" dirty="0">
                <a:latin typeface="Arial"/>
                <a:cs typeface="Arial"/>
              </a:rPr>
              <a:t>molecule</a:t>
            </a:r>
            <a:endParaRPr sz="2400">
              <a:latin typeface="Arial"/>
              <a:cs typeface="Arial"/>
            </a:endParaRPr>
          </a:p>
          <a:p>
            <a:pPr marL="393700" marR="58419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molecule </a:t>
            </a:r>
            <a:r>
              <a:rPr sz="2400" dirty="0">
                <a:latin typeface="Arial"/>
                <a:cs typeface="Arial"/>
              </a:rPr>
              <a:t>- central carbon atom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oxygen </a:t>
            </a:r>
            <a:r>
              <a:rPr sz="2400" dirty="0">
                <a:latin typeface="Arial"/>
                <a:cs typeface="Arial"/>
              </a:rPr>
              <a:t>atoms </a:t>
            </a:r>
            <a:r>
              <a:rPr sz="2400" spc="-5" dirty="0">
                <a:latin typeface="Arial"/>
                <a:cs typeface="Arial"/>
              </a:rPr>
              <a:t>attached  one on either side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three independent modes of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vibration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1235" y="3131189"/>
            <a:ext cx="3259836" cy="3524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300304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775" b="1" spc="-7" baseline="-2102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775" b="1" spc="322" baseline="-210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80464"/>
            <a:ext cx="96196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5473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Symmetric stretch,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bending, 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asymmetric stretch </a:t>
            </a:r>
            <a:r>
              <a:rPr sz="2400" spc="-5" dirty="0">
                <a:latin typeface="Arial"/>
                <a:cs typeface="Arial"/>
              </a:rPr>
              <a:t>modes -  characterized by definite frequency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vibration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Vibrational </a:t>
            </a:r>
            <a:r>
              <a:rPr sz="2400" spc="-5" dirty="0">
                <a:latin typeface="Arial"/>
                <a:cs typeface="Arial"/>
              </a:rPr>
              <a:t>degrees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freedom are quantized, </a:t>
            </a:r>
            <a:r>
              <a:rPr sz="2400" dirty="0">
                <a:latin typeface="Arial"/>
                <a:cs typeface="Arial"/>
              </a:rPr>
              <a:t>i.e., </a:t>
            </a:r>
            <a:r>
              <a:rPr sz="2400" spc="-5" dirty="0">
                <a:latin typeface="Arial"/>
                <a:cs typeface="Arial"/>
              </a:rPr>
              <a:t>when a molecule  vibrates in any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modes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can have only discrete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energies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4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21312"/>
                </a:solidFill>
                <a:latin typeface="Times New Roman"/>
                <a:cs typeface="Times New Roman"/>
              </a:rPr>
              <a:t>ν</a:t>
            </a:r>
            <a:r>
              <a:rPr sz="800" dirty="0">
                <a:solidFill>
                  <a:srgbClr val="121312"/>
                </a:solidFill>
                <a:latin typeface="Times New Roman"/>
                <a:cs typeface="Times New Roman"/>
              </a:rPr>
              <a:t>1</a:t>
            </a:r>
            <a:r>
              <a:rPr sz="800" spc="20" dirty="0">
                <a:solidFill>
                  <a:srgbClr val="12131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-</a:t>
            </a:r>
            <a:r>
              <a:rPr sz="2400" spc="-1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121312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equency</a:t>
            </a:r>
            <a:r>
              <a:rPr sz="2400" spc="10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cor</a:t>
            </a:r>
            <a:r>
              <a:rPr sz="2400" spc="5" dirty="0">
                <a:solidFill>
                  <a:srgbClr val="121312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espond</a:t>
            </a:r>
            <a:r>
              <a:rPr sz="2400" spc="-10" dirty="0">
                <a:solidFill>
                  <a:srgbClr val="12131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ng</a:t>
            </a:r>
            <a:r>
              <a:rPr sz="2400" spc="3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-symmetric</a:t>
            </a:r>
            <a:r>
              <a:rPr sz="2400" spc="-2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stretch</a:t>
            </a:r>
            <a:r>
              <a:rPr sz="2400" spc="-2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mode</a:t>
            </a:r>
            <a:r>
              <a:rPr sz="2400" spc="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then</a:t>
            </a:r>
            <a:r>
              <a:rPr sz="2400" spc="-10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-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molecule can have energies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of</a:t>
            </a:r>
            <a:r>
              <a:rPr sz="2400" spc="6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only: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4949952"/>
            <a:ext cx="4937759" cy="716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46" y="1315211"/>
            <a:ext cx="6713193" cy="524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1405" y="272168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775" b="1" spc="-7" baseline="-2102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775" b="1" spc="322" baseline="-210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61533"/>
            <a:ext cx="76885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3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onochoromatic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1970405"/>
            <a:ext cx="21094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Ordinary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Light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0" y="1981200"/>
            <a:ext cx="236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Monochromatic</a:t>
            </a:r>
            <a:endParaRPr sz="2400" b="1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6800" y="2948940"/>
            <a:ext cx="7786370" cy="2385060"/>
            <a:chOff x="1491996" y="1336547"/>
            <a:chExt cx="7786370" cy="2385060"/>
          </a:xfrm>
        </p:grpSpPr>
        <p:sp>
          <p:nvSpPr>
            <p:cNvPr id="8" name="object 8"/>
            <p:cNvSpPr/>
            <p:nvPr/>
          </p:nvSpPr>
          <p:spPr>
            <a:xfrm>
              <a:off x="1496568" y="1341119"/>
              <a:ext cx="7777480" cy="2376170"/>
            </a:xfrm>
            <a:custGeom>
              <a:avLst/>
              <a:gdLst/>
              <a:ahLst/>
              <a:cxnLst/>
              <a:rect l="l" t="t" r="r" b="b"/>
              <a:pathLst>
                <a:path w="7777480" h="2376170">
                  <a:moveTo>
                    <a:pt x="0" y="2375916"/>
                  </a:moveTo>
                  <a:lnTo>
                    <a:pt x="3528059" y="2375916"/>
                  </a:lnTo>
                  <a:lnTo>
                    <a:pt x="3528059" y="0"/>
                  </a:lnTo>
                  <a:lnTo>
                    <a:pt x="0" y="0"/>
                  </a:lnTo>
                  <a:lnTo>
                    <a:pt x="0" y="2375916"/>
                  </a:lnTo>
                  <a:close/>
                </a:path>
                <a:path w="7777480" h="2376170">
                  <a:moveTo>
                    <a:pt x="4248911" y="2375916"/>
                  </a:moveTo>
                  <a:lnTo>
                    <a:pt x="7776972" y="2375916"/>
                  </a:lnTo>
                  <a:lnTo>
                    <a:pt x="7776972" y="0"/>
                  </a:lnTo>
                  <a:lnTo>
                    <a:pt x="4248911" y="0"/>
                  </a:lnTo>
                  <a:lnTo>
                    <a:pt x="4248911" y="23759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7107" y="1412791"/>
              <a:ext cx="3418286" cy="22317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8195" y="1412791"/>
              <a:ext cx="3419840" cy="2231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5" y="300304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775" b="1" spc="-7" baseline="-2102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775" b="1" spc="322" baseline="-210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" y="1428115"/>
            <a:ext cx="987361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2032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431800" algn="l"/>
              </a:tabLst>
            </a:pPr>
            <a:r>
              <a:rPr sz="2400" spc="-5" dirty="0">
                <a:latin typeface="Arial"/>
                <a:cs typeface="Arial"/>
              </a:rPr>
              <a:t>Laser transition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10.6 μm occurs between (001) and (100) levels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CO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31800" marR="53340" indent="-342900" algn="just">
              <a:lnSpc>
                <a:spcPct val="100000"/>
              </a:lnSpc>
              <a:buChar char="•"/>
              <a:tabLst>
                <a:tab pos="431800" algn="l"/>
              </a:tabLst>
            </a:pPr>
            <a:r>
              <a:rPr sz="2400" spc="-5" dirty="0">
                <a:latin typeface="Arial"/>
                <a:cs typeface="Arial"/>
              </a:rPr>
              <a:t>Excitation of carbon dioxide molecules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long-lived level (001)  occurs both through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collisional transfer from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nearly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resonant excited 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nitrogen molecules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cascading down of carbon dioxide  molecules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higher energy</a:t>
            </a:r>
            <a:r>
              <a:rPr sz="24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31800" marR="55244" indent="-342900" algn="just">
              <a:lnSpc>
                <a:spcPct val="100000"/>
              </a:lnSpc>
              <a:buChar char="•"/>
              <a:tabLst>
                <a:tab pos="431800" algn="l"/>
              </a:tabLst>
            </a:pP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pumping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(001) </a:t>
            </a:r>
            <a:r>
              <a:rPr sz="2400" spc="-5" dirty="0">
                <a:latin typeface="Arial"/>
                <a:cs typeface="Arial"/>
              </a:rPr>
              <a:t>level and </a:t>
            </a:r>
            <a:r>
              <a:rPr sz="2400" dirty="0">
                <a:latin typeface="Arial"/>
                <a:cs typeface="Arial"/>
              </a:rPr>
              <a:t>also because all </a:t>
            </a:r>
            <a:r>
              <a:rPr sz="2400" spc="-5" dirty="0">
                <a:latin typeface="Arial"/>
                <a:cs typeface="Arial"/>
              </a:rPr>
              <a:t>energy levels  involved are close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ground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31800" marR="54610" indent="-342900" algn="just">
              <a:lnSpc>
                <a:spcPct val="100000"/>
              </a:lnSpc>
              <a:buChar char="•"/>
              <a:tabLst>
                <a:tab pos="431800" algn="l"/>
              </a:tabLst>
            </a:pPr>
            <a:r>
              <a:rPr sz="2400" dirty="0">
                <a:latin typeface="Arial"/>
                <a:cs typeface="Arial"/>
              </a:rPr>
              <a:t>Atomic </a:t>
            </a:r>
            <a:r>
              <a:rPr sz="2400" spc="-5" dirty="0">
                <a:latin typeface="Arial"/>
                <a:cs typeface="Arial"/>
              </a:rPr>
              <a:t>quantum </a:t>
            </a:r>
            <a:r>
              <a:rPr sz="2400" spc="-10" dirty="0">
                <a:latin typeface="Arial"/>
                <a:cs typeface="Arial"/>
              </a:rPr>
              <a:t>efficiency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ratio of energy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dirty="0">
                <a:latin typeface="Arial"/>
                <a:cs typeface="Arial"/>
              </a:rPr>
              <a:t>corresponding  to </a:t>
            </a:r>
            <a:r>
              <a:rPr sz="2400" spc="-5" dirty="0">
                <a:latin typeface="Arial"/>
                <a:cs typeface="Arial"/>
              </a:rPr>
              <a:t>laser transition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energy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of pump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3805" y="272169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775" b="1" spc="-7" baseline="-2102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775" b="1" spc="322" baseline="-210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90" y="2707004"/>
            <a:ext cx="950976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43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121312"/>
                </a:solidFill>
                <a:latin typeface="Symbol"/>
                <a:cs typeface="Symbol"/>
              </a:rPr>
              <a:t></a:t>
            </a:r>
            <a:r>
              <a:rPr sz="2400" dirty="0">
                <a:solidFill>
                  <a:srgbClr val="12131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is high </a:t>
            </a:r>
            <a:r>
              <a:rPr sz="2400" spc="-80" dirty="0">
                <a:solidFill>
                  <a:srgbClr val="121312"/>
                </a:solidFill>
                <a:latin typeface="Arial"/>
                <a:cs typeface="Arial"/>
              </a:rPr>
              <a:t>(</a:t>
            </a:r>
            <a:r>
              <a:rPr sz="2400" spc="-80" dirty="0">
                <a:solidFill>
                  <a:srgbClr val="121312"/>
                </a:solidFill>
                <a:latin typeface="UKIJ Tughra"/>
                <a:cs typeface="UKIJ Tughra"/>
              </a:rPr>
              <a:t>∼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45%)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a large portion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input power into useful laser  power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1312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34861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Output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powers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several watts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several kilowatts obtained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CO</a:t>
            </a:r>
            <a:r>
              <a:rPr sz="1600" spc="-5" dirty="0">
                <a:solidFill>
                  <a:srgbClr val="121312"/>
                </a:solidFill>
                <a:latin typeface="Arial"/>
                <a:cs typeface="Arial"/>
              </a:rPr>
              <a:t>2</a:t>
            </a:r>
            <a:r>
              <a:rPr sz="1600" spc="-225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lasers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355600" marR="1193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High-power CO</a:t>
            </a:r>
            <a:r>
              <a:rPr sz="1600" spc="-5" dirty="0">
                <a:solidFill>
                  <a:srgbClr val="121312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lasers: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Materials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processing, welding, hole drilling,  cutting,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etc.,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1312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Atmospheric attenuation </a:t>
            </a:r>
            <a:r>
              <a:rPr sz="2400" dirty="0">
                <a:solidFill>
                  <a:srgbClr val="121312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10.6 μm is low open air</a:t>
            </a:r>
            <a:r>
              <a:rPr sz="2400" spc="190" dirty="0">
                <a:solidFill>
                  <a:srgbClr val="12131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1312"/>
                </a:solidFill>
                <a:latin typeface="Arial"/>
                <a:cs typeface="Arial"/>
              </a:rPr>
              <a:t>communications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0023" y="1629646"/>
            <a:ext cx="1561730" cy="675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87978" y="2788107"/>
            <a:ext cx="38510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dirty="0">
                <a:latin typeface="Arial"/>
                <a:cs typeface="Arial"/>
              </a:rPr>
              <a:t>Appl</a:t>
            </a:r>
            <a:r>
              <a:rPr sz="4800" b="1" spc="-15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5" dirty="0">
                <a:latin typeface="Arial"/>
                <a:cs typeface="Arial"/>
              </a:rPr>
              <a:t>a</a:t>
            </a:r>
            <a:r>
              <a:rPr sz="4800" b="1" dirty="0">
                <a:latin typeface="Arial"/>
                <a:cs typeface="Arial"/>
              </a:rPr>
              <a:t>tions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950" y="282016"/>
            <a:ext cx="433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r>
              <a:rPr sz="28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7785" y="1515936"/>
            <a:ext cx="7174865" cy="47339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57860" indent="-622300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657860" algn="l"/>
                <a:tab pos="658495" algn="l"/>
                <a:tab pos="3313429" algn="l"/>
                <a:tab pos="5297805" algn="l"/>
              </a:tabLst>
            </a:pPr>
            <a:r>
              <a:rPr sz="2400" dirty="0">
                <a:latin typeface="Arial"/>
                <a:cs typeface="Arial"/>
              </a:rPr>
              <a:t>Bloodless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surgery,	</a:t>
            </a:r>
            <a:r>
              <a:rPr sz="2400" dirty="0">
                <a:latin typeface="Arial"/>
                <a:cs typeface="Arial"/>
              </a:rPr>
              <a:t>laser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healing,	laser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therapy,</a:t>
            </a:r>
            <a:endParaRPr sz="24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kidney stone </a:t>
            </a:r>
            <a:r>
              <a:rPr sz="2400" dirty="0">
                <a:latin typeface="Arial"/>
                <a:cs typeface="Arial"/>
              </a:rPr>
              <a:t>treatment, </a:t>
            </a:r>
            <a:r>
              <a:rPr sz="2400" spc="-5" dirty="0">
                <a:latin typeface="Arial"/>
                <a:cs typeface="Arial"/>
              </a:rPr>
              <a:t>eye </a:t>
            </a:r>
            <a:r>
              <a:rPr sz="2400" spc="-25" dirty="0">
                <a:latin typeface="Arial"/>
                <a:cs typeface="Arial"/>
              </a:rPr>
              <a:t>surgery,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dentistry</a:t>
            </a:r>
            <a:endParaRPr sz="2400">
              <a:latin typeface="Arial"/>
              <a:cs typeface="Arial"/>
            </a:endParaRPr>
          </a:p>
          <a:p>
            <a:pPr marL="657860" marR="5080" indent="-622300">
              <a:lnSpc>
                <a:spcPct val="120100"/>
              </a:lnSpc>
              <a:spcBef>
                <a:spcPts val="175"/>
              </a:spcBef>
              <a:buFont typeface="Wingdings"/>
              <a:buChar char=""/>
              <a:tabLst>
                <a:tab pos="657860" algn="l"/>
                <a:tab pos="658495" algn="l"/>
                <a:tab pos="1894205" algn="l"/>
                <a:tab pos="3199130" algn="l"/>
                <a:tab pos="4130040" algn="l"/>
                <a:tab pos="4824095" algn="l"/>
                <a:tab pos="5686425" algn="l"/>
              </a:tabLst>
            </a:pPr>
            <a:r>
              <a:rPr sz="2400" dirty="0">
                <a:latin typeface="Arial"/>
                <a:cs typeface="Arial"/>
              </a:rPr>
              <a:t>Cutting,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lding,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micro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nan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machi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ing,  </a:t>
            </a:r>
            <a:r>
              <a:rPr sz="2400" spc="-5" dirty="0">
                <a:latin typeface="Arial"/>
                <a:cs typeface="Arial"/>
              </a:rPr>
              <a:t>heat </a:t>
            </a:r>
            <a:r>
              <a:rPr sz="2400" dirty="0">
                <a:latin typeface="Arial"/>
                <a:cs typeface="Arial"/>
              </a:rPr>
              <a:t>treatment </a:t>
            </a:r>
            <a:r>
              <a:rPr sz="2400" spc="-5" dirty="0">
                <a:latin typeface="Arial"/>
                <a:cs typeface="Arial"/>
              </a:rPr>
              <a:t>of materials, </a:t>
            </a:r>
            <a:r>
              <a:rPr sz="2400" dirty="0">
                <a:latin typeface="Arial"/>
                <a:cs typeface="Arial"/>
              </a:rPr>
              <a:t>marking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parts</a:t>
            </a:r>
            <a:endParaRPr sz="2400">
              <a:latin typeface="Arial"/>
              <a:cs typeface="Arial"/>
            </a:endParaRPr>
          </a:p>
          <a:p>
            <a:pPr marL="634365" marR="191770" indent="-622300">
              <a:lnSpc>
                <a:spcPct val="120000"/>
              </a:lnSpc>
              <a:spcBef>
                <a:spcPts val="1500"/>
              </a:spcBef>
              <a:buFont typeface="Wingdings"/>
              <a:buChar char=""/>
              <a:tabLst>
                <a:tab pos="634365" algn="l"/>
                <a:tab pos="635000" algn="l"/>
              </a:tabLst>
            </a:pPr>
            <a:r>
              <a:rPr sz="2400" spc="-5" dirty="0">
                <a:latin typeface="Arial"/>
                <a:cs typeface="Arial"/>
              </a:rPr>
              <a:t>Marking </a:t>
            </a:r>
            <a:r>
              <a:rPr sz="2400" dirty="0">
                <a:latin typeface="Arial"/>
                <a:cs typeface="Arial"/>
              </a:rPr>
              <a:t>targets, </a:t>
            </a:r>
            <a:r>
              <a:rPr sz="2400" spc="-5" dirty="0">
                <a:latin typeface="Arial"/>
                <a:cs typeface="Arial"/>
              </a:rPr>
              <a:t>missile guiding, </a:t>
            </a:r>
            <a:r>
              <a:rPr sz="2400" dirty="0">
                <a:latin typeface="Arial"/>
                <a:cs typeface="Arial"/>
              </a:rPr>
              <a:t>electro-optical  </a:t>
            </a:r>
            <a:r>
              <a:rPr sz="2400" spc="-5" dirty="0">
                <a:latin typeface="Arial"/>
                <a:cs typeface="Arial"/>
              </a:rPr>
              <a:t>counter measures</a:t>
            </a:r>
            <a:endParaRPr sz="2400">
              <a:latin typeface="Arial"/>
              <a:cs typeface="Arial"/>
            </a:endParaRPr>
          </a:p>
          <a:p>
            <a:pPr marL="657860" marR="380365" indent="-622300">
              <a:lnSpc>
                <a:spcPct val="120100"/>
              </a:lnSpc>
              <a:spcBef>
                <a:spcPts val="610"/>
              </a:spcBef>
              <a:buFont typeface="Wingdings"/>
              <a:buChar char=""/>
              <a:tabLst>
                <a:tab pos="657860" algn="l"/>
                <a:tab pos="658495" algn="l"/>
              </a:tabLst>
            </a:pPr>
            <a:r>
              <a:rPr sz="2400" spc="-20" dirty="0">
                <a:latin typeface="Arial"/>
                <a:cs typeface="Arial"/>
              </a:rPr>
              <a:t>Spectroscopy,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laser ablation, </a:t>
            </a:r>
            <a:r>
              <a:rPr sz="2400" spc="-5" dirty="0">
                <a:latin typeface="Arial"/>
                <a:cs typeface="Arial"/>
              </a:rPr>
              <a:t>laser annealing,  laser scattering, laser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interferometer</a:t>
            </a:r>
            <a:endParaRPr sz="2400">
              <a:latin typeface="Arial"/>
              <a:cs typeface="Arial"/>
            </a:endParaRPr>
          </a:p>
          <a:p>
            <a:pPr marL="705485" marR="413384" indent="-622300">
              <a:lnSpc>
                <a:spcPct val="120000"/>
              </a:lnSpc>
              <a:spcBef>
                <a:spcPts val="215"/>
              </a:spcBef>
              <a:buFont typeface="Wingdings"/>
              <a:buChar char=""/>
              <a:tabLst>
                <a:tab pos="705485" algn="l"/>
                <a:tab pos="706120" algn="l"/>
              </a:tabLst>
            </a:pPr>
            <a:r>
              <a:rPr sz="2400" spc="-5" dirty="0">
                <a:latin typeface="Arial"/>
                <a:cs typeface="Arial"/>
              </a:rPr>
              <a:t>Laser </a:t>
            </a:r>
            <a:r>
              <a:rPr sz="2400" dirty="0">
                <a:latin typeface="Arial"/>
                <a:cs typeface="Arial"/>
              </a:rPr>
              <a:t>printers, </a:t>
            </a:r>
            <a:r>
              <a:rPr sz="2400" spc="-5" dirty="0">
                <a:latin typeface="Arial"/>
                <a:cs typeface="Arial"/>
              </a:rPr>
              <a:t>CDs, barcode scanners, laser  pointers,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holograms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831" y="1564004"/>
            <a:ext cx="133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Medicine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07" y="2462910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Industry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607" y="355041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fense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655" y="4512691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28" y="5414568"/>
            <a:ext cx="176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Commercial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437" y="1711198"/>
            <a:ext cx="8700770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 algn="just">
              <a:lnSpc>
                <a:spcPct val="120000"/>
              </a:lnSpc>
              <a:spcBef>
                <a:spcPts val="10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Laser interaction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absorption, </a:t>
            </a:r>
            <a:r>
              <a:rPr sz="2400" spc="-5" dirty="0">
                <a:latin typeface="Arial"/>
                <a:cs typeface="Arial"/>
              </a:rPr>
              <a:t>reflection, scattering,  transmission</a:t>
            </a:r>
            <a:endParaRPr sz="2400">
              <a:latin typeface="Arial"/>
              <a:cs typeface="Arial"/>
            </a:endParaRPr>
          </a:p>
          <a:p>
            <a:pPr marL="927100" marR="6350" lvl="1" indent="-457834" algn="just">
              <a:lnSpc>
                <a:spcPct val="120100"/>
              </a:lnSpc>
              <a:spcBef>
                <a:spcPts val="1435"/>
              </a:spcBef>
              <a:buFont typeface="Wingdings"/>
              <a:buChar char=""/>
              <a:tabLst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Heating, </a:t>
            </a:r>
            <a:r>
              <a:rPr sz="2400" spc="-5" dirty="0">
                <a:latin typeface="Arial"/>
                <a:cs typeface="Arial"/>
              </a:rPr>
              <a:t>melting, </a:t>
            </a:r>
            <a:r>
              <a:rPr sz="2400" dirty="0">
                <a:latin typeface="Arial"/>
                <a:cs typeface="Arial"/>
              </a:rPr>
              <a:t>vaporization, </a:t>
            </a:r>
            <a:r>
              <a:rPr sz="2400" spc="-5" dirty="0">
                <a:latin typeface="Arial"/>
                <a:cs typeface="Arial"/>
              </a:rPr>
              <a:t>plasma formation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laser  parameters </a:t>
            </a:r>
            <a:r>
              <a:rPr sz="2400" dirty="0">
                <a:latin typeface="Arial"/>
                <a:cs typeface="Arial"/>
              </a:rPr>
              <a:t>(wavelength </a:t>
            </a:r>
            <a:r>
              <a:rPr sz="2400" spc="-5" dirty="0">
                <a:latin typeface="Arial"/>
                <a:cs typeface="Arial"/>
              </a:rPr>
              <a:t>and fluence), material </a:t>
            </a:r>
            <a:r>
              <a:rPr sz="2400" dirty="0">
                <a:latin typeface="Arial"/>
                <a:cs typeface="Arial"/>
              </a:rPr>
              <a:t>properties  </a:t>
            </a:r>
            <a:r>
              <a:rPr sz="2400" spc="-5" dirty="0">
                <a:latin typeface="Arial"/>
                <a:cs typeface="Arial"/>
              </a:rPr>
              <a:t>(absorption and </a:t>
            </a:r>
            <a:r>
              <a:rPr sz="2400" dirty="0">
                <a:latin typeface="Arial"/>
                <a:cs typeface="Arial"/>
              </a:rPr>
              <a:t>thermal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properties)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700">
              <a:latin typeface="Arial"/>
              <a:cs typeface="Arial"/>
            </a:endParaRPr>
          </a:p>
          <a:p>
            <a:pPr marL="367665" marR="6985" indent="-355600" algn="just">
              <a:lnSpc>
                <a:spcPct val="120000"/>
              </a:lnSpc>
              <a:spcBef>
                <a:spcPts val="179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Ablation </a:t>
            </a:r>
            <a:r>
              <a:rPr sz="2400" dirty="0">
                <a:latin typeface="Arial"/>
                <a:cs typeface="Arial"/>
              </a:rPr>
              <a:t>mechanisms –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Photothermal, photomechanical,  and/or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photochemical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5750" y="282016"/>
            <a:ext cx="433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Laser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r>
              <a:rPr sz="28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65375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166" y="1008831"/>
            <a:ext cx="2819400" cy="148844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Photothermal</a:t>
            </a:r>
            <a:endParaRPr sz="240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7505" algn="l"/>
                <a:tab pos="1873250" algn="l"/>
              </a:tabLst>
            </a:pPr>
            <a:r>
              <a:rPr sz="2400" dirty="0">
                <a:latin typeface="Arial"/>
                <a:cs typeface="Arial"/>
              </a:rPr>
              <a:t>Radiation	energy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energy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6369" y="1666443"/>
            <a:ext cx="5171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  <a:tab pos="2025650" algn="l"/>
                <a:tab pos="2743835" algn="l"/>
                <a:tab pos="3766820" algn="l"/>
              </a:tabLst>
            </a:pP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verted	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	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ttice	vibrat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166" y="2545203"/>
            <a:ext cx="8195309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715" indent="-34480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7505" algn="l"/>
                <a:tab pos="1606550" algn="l"/>
                <a:tab pos="3063875" algn="l"/>
                <a:tab pos="3773170" algn="l"/>
                <a:tab pos="4073525" algn="l"/>
                <a:tab pos="4951095" algn="l"/>
                <a:tab pos="6031865" algn="l"/>
                <a:tab pos="6755765" algn="l"/>
              </a:tabLst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laxation</a:t>
            </a:r>
            <a:r>
              <a:rPr sz="2400" dirty="0">
                <a:latin typeface="Arial"/>
                <a:cs typeface="Arial"/>
              </a:rPr>
              <a:t>	time	–	</a:t>
            </a:r>
            <a:r>
              <a:rPr sz="2400" spc="-5" dirty="0">
                <a:latin typeface="Arial"/>
                <a:cs typeface="Arial"/>
              </a:rPr>
              <a:t>much</a:t>
            </a:r>
            <a:r>
              <a:rPr sz="2400" dirty="0">
                <a:latin typeface="Arial"/>
                <a:cs typeface="Arial"/>
              </a:rPr>
              <a:t>	shorter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deso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ption  </a:t>
            </a:r>
            <a:r>
              <a:rPr sz="2400" dirty="0">
                <a:latin typeface="Arial"/>
                <a:cs typeface="Arial"/>
              </a:rPr>
              <a:t>time – </a:t>
            </a:r>
            <a:r>
              <a:rPr sz="2400" spc="-5" dirty="0">
                <a:latin typeface="Arial"/>
                <a:cs typeface="Arial"/>
              </a:rPr>
              <a:t>ablation </a:t>
            </a:r>
            <a:r>
              <a:rPr sz="2400" dirty="0">
                <a:latin typeface="Arial"/>
                <a:cs typeface="Arial"/>
              </a:rPr>
              <a:t>through thermal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20000"/>
              </a:lnSpc>
              <a:spcBef>
                <a:spcPts val="580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Dominating processes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melting, </a:t>
            </a:r>
            <a:r>
              <a:rPr sz="2400" dirty="0">
                <a:latin typeface="Arial"/>
                <a:cs typeface="Arial"/>
              </a:rPr>
              <a:t>vaporization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plasma  </a:t>
            </a:r>
            <a:r>
              <a:rPr sz="2400" spc="-5" dirty="0">
                <a:latin typeface="Arial"/>
                <a:cs typeface="Arial"/>
              </a:rPr>
              <a:t>formation.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Photomechanical</a:t>
            </a:r>
            <a:endParaRPr sz="240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Mechanical </a:t>
            </a:r>
            <a:r>
              <a:rPr sz="2400" dirty="0">
                <a:latin typeface="Arial"/>
                <a:cs typeface="Arial"/>
              </a:rPr>
              <a:t>stress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material 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laser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irradiation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230" y="259791"/>
            <a:ext cx="4077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166" y="1008831"/>
            <a:ext cx="8196580" cy="38296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Photochemical</a:t>
            </a:r>
            <a:endParaRPr sz="2400">
              <a:latin typeface="Arial"/>
              <a:cs typeface="Arial"/>
            </a:endParaRPr>
          </a:p>
          <a:p>
            <a:pPr marL="762635" indent="-750570" algn="just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763270" algn="l"/>
              </a:tabLst>
            </a:pPr>
            <a:r>
              <a:rPr sz="2400" spc="-5" dirty="0">
                <a:latin typeface="Arial"/>
                <a:cs typeface="Arial"/>
              </a:rPr>
              <a:t>Polymers processed with UV laser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radiation.</a:t>
            </a:r>
            <a:endParaRPr sz="2400">
              <a:latin typeface="Arial"/>
              <a:cs typeface="Arial"/>
            </a:endParaRPr>
          </a:p>
          <a:p>
            <a:pPr marL="762635" marR="5080" indent="-750570" algn="just">
              <a:lnSpc>
                <a:spcPct val="120000"/>
              </a:lnSpc>
              <a:spcBef>
                <a:spcPts val="575"/>
              </a:spcBef>
              <a:buFont typeface="Wingdings"/>
              <a:buChar char=""/>
              <a:tabLst>
                <a:tab pos="763270" algn="l"/>
              </a:tabLst>
            </a:pPr>
            <a:r>
              <a:rPr sz="2400" spc="-5" dirty="0">
                <a:latin typeface="Arial"/>
                <a:cs typeface="Arial"/>
              </a:rPr>
              <a:t>Bond energies in </a:t>
            </a:r>
            <a:r>
              <a:rPr sz="2400" dirty="0">
                <a:latin typeface="Arial"/>
                <a:cs typeface="Arial"/>
              </a:rPr>
              <a:t>organic molecular </a:t>
            </a:r>
            <a:r>
              <a:rPr sz="2400" spc="-5" dirty="0">
                <a:latin typeface="Arial"/>
                <a:cs typeface="Arial"/>
              </a:rPr>
              <a:t>solids </a:t>
            </a:r>
            <a:r>
              <a:rPr sz="2400" dirty="0">
                <a:latin typeface="Arial"/>
                <a:cs typeface="Arial"/>
              </a:rPr>
              <a:t>(O=H </a:t>
            </a:r>
            <a:r>
              <a:rPr sz="2400" spc="-5" dirty="0">
                <a:latin typeface="Arial"/>
                <a:cs typeface="Arial"/>
              </a:rPr>
              <a:t>[4.8  eV], N=H [4.1 eV], C-O [3.6 eV], C-C [3.6 eV], C=N </a:t>
            </a:r>
            <a:r>
              <a:rPr sz="2400" dirty="0">
                <a:latin typeface="Arial"/>
                <a:cs typeface="Arial"/>
              </a:rPr>
              <a:t>[3  </a:t>
            </a:r>
            <a:r>
              <a:rPr sz="2400" spc="-5" dirty="0">
                <a:latin typeface="Arial"/>
                <a:cs typeface="Arial"/>
              </a:rPr>
              <a:t>eV])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Photon </a:t>
            </a:r>
            <a:r>
              <a:rPr sz="2400" dirty="0">
                <a:latin typeface="Arial"/>
                <a:cs typeface="Arial"/>
              </a:rPr>
              <a:t>energies </a:t>
            </a:r>
            <a:r>
              <a:rPr sz="2400" spc="-5" dirty="0">
                <a:latin typeface="Arial"/>
                <a:cs typeface="Arial"/>
              </a:rPr>
              <a:t>of common </a:t>
            </a:r>
            <a:r>
              <a:rPr sz="2400" dirty="0">
                <a:latin typeface="Arial"/>
                <a:cs typeface="Arial"/>
              </a:rPr>
              <a:t>UV lasers (ArF </a:t>
            </a:r>
            <a:r>
              <a:rPr sz="2400" spc="-5" dirty="0">
                <a:latin typeface="Arial"/>
                <a:cs typeface="Arial"/>
              </a:rPr>
              <a:t>[6.4  eV], </a:t>
            </a:r>
            <a:r>
              <a:rPr sz="2400" dirty="0">
                <a:latin typeface="Arial"/>
                <a:cs typeface="Arial"/>
              </a:rPr>
              <a:t>KrF [5 </a:t>
            </a:r>
            <a:r>
              <a:rPr sz="2400" spc="-5" dirty="0">
                <a:latin typeface="Arial"/>
                <a:cs typeface="Arial"/>
              </a:rPr>
              <a:t>eV], XeCl </a:t>
            </a:r>
            <a:r>
              <a:rPr sz="2400" dirty="0">
                <a:latin typeface="Arial"/>
                <a:cs typeface="Arial"/>
              </a:rPr>
              <a:t>[4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eV]).</a:t>
            </a:r>
            <a:endParaRPr sz="2400">
              <a:latin typeface="Arial"/>
              <a:cs typeface="Arial"/>
            </a:endParaRPr>
          </a:p>
          <a:p>
            <a:pPr marL="762635" marR="8255" indent="-750570" algn="just">
              <a:lnSpc>
                <a:spcPct val="120000"/>
              </a:lnSpc>
              <a:spcBef>
                <a:spcPts val="580"/>
              </a:spcBef>
              <a:buFont typeface="Wingdings"/>
              <a:buChar char=""/>
              <a:tabLst>
                <a:tab pos="763270" algn="l"/>
              </a:tabLst>
            </a:pPr>
            <a:r>
              <a:rPr sz="2400" spc="-5" dirty="0">
                <a:latin typeface="Arial"/>
                <a:cs typeface="Arial"/>
              </a:rPr>
              <a:t>Photons </a:t>
            </a:r>
            <a:r>
              <a:rPr sz="2400" dirty="0">
                <a:latin typeface="Arial"/>
                <a:cs typeface="Arial"/>
              </a:rPr>
              <a:t>break </a:t>
            </a:r>
            <a:r>
              <a:rPr sz="2400" spc="-5" dirty="0">
                <a:latin typeface="Arial"/>
                <a:cs typeface="Arial"/>
              </a:rPr>
              <a:t>chemical bonds in molecules of organic  materials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2700" y="259791"/>
            <a:ext cx="407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sz="28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175" y="300304"/>
            <a:ext cx="154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163" y="921893"/>
            <a:ext cx="926465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4810" indent="-343535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Dermatology: removing </a:t>
            </a:r>
            <a:r>
              <a:rPr sz="2400" dirty="0">
                <a:latin typeface="Arial"/>
                <a:cs typeface="Arial"/>
              </a:rPr>
              <a:t>tattoos, scars, </a:t>
            </a:r>
            <a:r>
              <a:rPr sz="2400" spc="-5" dirty="0">
                <a:latin typeface="Arial"/>
                <a:cs typeface="Arial"/>
              </a:rPr>
              <a:t>stretch </a:t>
            </a:r>
            <a:r>
              <a:rPr sz="2400" dirty="0">
                <a:latin typeface="Arial"/>
                <a:cs typeface="Arial"/>
              </a:rPr>
              <a:t>marks, </a:t>
            </a:r>
            <a:r>
              <a:rPr sz="2400" spc="-5" dirty="0">
                <a:latin typeface="Arial"/>
                <a:cs typeface="Arial"/>
              </a:rPr>
              <a:t>sunspots,  wrinkles, birthmarks, 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hairs,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Dental procedures: caries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removal,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Procedures, </a:t>
            </a:r>
            <a:r>
              <a:rPr sz="2400" dirty="0">
                <a:latin typeface="Arial"/>
                <a:cs typeface="Arial"/>
              </a:rPr>
              <a:t>tooth </a:t>
            </a:r>
            <a:r>
              <a:rPr sz="2400" spc="-5" dirty="0">
                <a:latin typeface="Arial"/>
                <a:cs typeface="Arial"/>
              </a:rPr>
              <a:t>whitening, and </a:t>
            </a:r>
            <a:r>
              <a:rPr sz="2400" dirty="0">
                <a:latin typeface="Arial"/>
                <a:cs typeface="Arial"/>
              </a:rPr>
              <a:t>oral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surgery,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Endoscopies,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Eye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Surgery,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30" dirty="0">
                <a:latin typeface="Arial"/>
                <a:cs typeface="Arial"/>
              </a:rPr>
              <a:t>"No-Touch" </a:t>
            </a:r>
            <a:r>
              <a:rPr sz="2400" spc="-5" dirty="0">
                <a:latin typeface="Arial"/>
                <a:cs typeface="Arial"/>
              </a:rPr>
              <a:t>removal </a:t>
            </a:r>
            <a:r>
              <a:rPr sz="2400" dirty="0">
                <a:latin typeface="Arial"/>
                <a:cs typeface="Arial"/>
              </a:rPr>
              <a:t>of tumors, </a:t>
            </a:r>
            <a:r>
              <a:rPr sz="2400" spc="-5" dirty="0">
                <a:latin typeface="Arial"/>
                <a:cs typeface="Arial"/>
              </a:rPr>
              <a:t>especially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brain and spinal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cord,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Angioplasty and mechanisms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laser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revascularization,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laparoscopic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interventions,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Acupuncture,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75" y="272168"/>
            <a:ext cx="154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1254912"/>
            <a:ext cx="8540115" cy="4711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95630" indent="-57086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594995" algn="l"/>
                <a:tab pos="596265" algn="l"/>
              </a:tabLst>
            </a:pPr>
            <a:r>
              <a:rPr sz="2800" spc="-5" dirty="0">
                <a:latin typeface="Arial"/>
                <a:cs typeface="Arial"/>
              </a:rPr>
              <a:t>Low Level Laser Therapy (LLLT), 10mW -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200mW</a:t>
            </a:r>
            <a:endParaRPr sz="2800">
              <a:latin typeface="Arial"/>
              <a:cs typeface="Arial"/>
            </a:endParaRPr>
          </a:p>
          <a:p>
            <a:pPr marL="595630" indent="-57086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594995" algn="l"/>
                <a:tab pos="596265" algn="l"/>
              </a:tabLst>
            </a:pPr>
            <a:r>
              <a:rPr sz="2800" spc="-5" dirty="0">
                <a:latin typeface="Arial"/>
                <a:cs typeface="Arial"/>
              </a:rPr>
              <a:t>Low </a:t>
            </a:r>
            <a:r>
              <a:rPr sz="2800" dirty="0">
                <a:latin typeface="Arial"/>
                <a:cs typeface="Arial"/>
              </a:rPr>
              <a:t>Intensity </a:t>
            </a:r>
            <a:r>
              <a:rPr sz="2800" spc="-5" dirty="0">
                <a:latin typeface="Arial"/>
                <a:cs typeface="Arial"/>
              </a:rPr>
              <a:t>Laser Therapy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(LILT).</a:t>
            </a:r>
            <a:endParaRPr sz="2800">
              <a:latin typeface="Arial"/>
              <a:cs typeface="Arial"/>
            </a:endParaRPr>
          </a:p>
          <a:p>
            <a:pPr marL="996315" lvl="1" indent="-570865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96315" algn="l"/>
                <a:tab pos="996950" algn="l"/>
              </a:tabLst>
            </a:pPr>
            <a:r>
              <a:rPr sz="2400" dirty="0">
                <a:latin typeface="Arial"/>
                <a:cs typeface="Arial"/>
              </a:rPr>
              <a:t>Generation of</a:t>
            </a:r>
            <a:r>
              <a:rPr sz="2400" spc="-5" dirty="0">
                <a:latin typeface="Arial"/>
                <a:cs typeface="Arial"/>
              </a:rPr>
              <a:t> heat</a:t>
            </a:r>
            <a:endParaRPr sz="2400">
              <a:latin typeface="Arial"/>
              <a:cs typeface="Arial"/>
            </a:endParaRPr>
          </a:p>
          <a:p>
            <a:pPr marL="996315" lvl="1" indent="-57086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96315" algn="l"/>
                <a:tab pos="996950" algn="l"/>
              </a:tabLst>
            </a:pPr>
            <a:r>
              <a:rPr sz="2400" dirty="0">
                <a:latin typeface="Arial"/>
                <a:cs typeface="Arial"/>
              </a:rPr>
              <a:t>Initiate </a:t>
            </a:r>
            <a:r>
              <a:rPr sz="2400" spc="-5" dirty="0">
                <a:latin typeface="Arial"/>
                <a:cs typeface="Arial"/>
              </a:rPr>
              <a:t>chemical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change,</a:t>
            </a:r>
            <a:endParaRPr sz="2400">
              <a:latin typeface="Arial"/>
              <a:cs typeface="Arial"/>
            </a:endParaRPr>
          </a:p>
          <a:p>
            <a:pPr marL="996315" lvl="1" indent="-5708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96315" algn="l"/>
                <a:tab pos="996950" algn="l"/>
              </a:tabLst>
            </a:pPr>
            <a:r>
              <a:rPr sz="2400" spc="-5" dirty="0">
                <a:latin typeface="Arial"/>
                <a:cs typeface="Arial"/>
              </a:rPr>
              <a:t>Disrupt molecular bonds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996315" lvl="1" indent="-5708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96315" algn="l"/>
                <a:tab pos="996950" algn="l"/>
              </a:tabLst>
            </a:pPr>
            <a:r>
              <a:rPr sz="2400" spc="-5" dirty="0">
                <a:latin typeface="Arial"/>
                <a:cs typeface="Arial"/>
              </a:rPr>
              <a:t>Produce </a:t>
            </a:r>
            <a:r>
              <a:rPr sz="2400" dirty="0">
                <a:latin typeface="Arial"/>
                <a:cs typeface="Arial"/>
              </a:rPr>
              <a:t>free</a:t>
            </a:r>
            <a:r>
              <a:rPr sz="2400" spc="-5" dirty="0">
                <a:latin typeface="Arial"/>
                <a:cs typeface="Arial"/>
              </a:rPr>
              <a:t> radicals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3400">
              <a:latin typeface="Arial"/>
              <a:cs typeface="Arial"/>
            </a:endParaRPr>
          </a:p>
          <a:p>
            <a:pPr marL="1395730" lvl="2" indent="-570230">
              <a:lnSpc>
                <a:spcPct val="100000"/>
              </a:lnSpc>
              <a:buFont typeface="Wingdings"/>
              <a:buChar char=""/>
              <a:tabLst>
                <a:tab pos="1395095" algn="l"/>
                <a:tab pos="1395730" algn="l"/>
              </a:tabLst>
            </a:pPr>
            <a:r>
              <a:rPr sz="2000" dirty="0">
                <a:latin typeface="Arial"/>
                <a:cs typeface="Arial"/>
              </a:rPr>
              <a:t>Energy Density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J/cm</a:t>
            </a:r>
            <a:r>
              <a:rPr sz="1950" spc="7" baseline="25641" dirty="0"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1395730" lvl="2" indent="-57023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1395095" algn="l"/>
                <a:tab pos="1395730" algn="l"/>
              </a:tabLst>
            </a:pPr>
            <a:r>
              <a:rPr sz="2000" dirty="0">
                <a:latin typeface="Arial"/>
                <a:cs typeface="Arial"/>
              </a:rPr>
              <a:t>output power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(Watts)</a:t>
            </a:r>
            <a:endParaRPr sz="2000">
              <a:latin typeface="Arial"/>
              <a:cs typeface="Arial"/>
            </a:endParaRPr>
          </a:p>
          <a:p>
            <a:pPr marL="1395730" lvl="2" indent="-57023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1395095" algn="l"/>
                <a:tab pos="1395730" algn="l"/>
              </a:tabLst>
            </a:pPr>
            <a:r>
              <a:rPr sz="2000" dirty="0">
                <a:latin typeface="Arial"/>
                <a:cs typeface="Arial"/>
              </a:rPr>
              <a:t>irradiation area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(cm</a:t>
            </a:r>
            <a:r>
              <a:rPr sz="1950" spc="7" baseline="25641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95730" lvl="2" indent="-57023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1395095" algn="l"/>
                <a:tab pos="1395730" algn="l"/>
              </a:tabLst>
            </a:pP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(seconds)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87667" y="2493264"/>
            <a:ext cx="2818130" cy="4152900"/>
            <a:chOff x="6487667" y="2493264"/>
            <a:chExt cx="2818130" cy="4152900"/>
          </a:xfrm>
        </p:grpSpPr>
        <p:sp>
          <p:nvSpPr>
            <p:cNvPr id="5" name="object 5"/>
            <p:cNvSpPr/>
            <p:nvPr/>
          </p:nvSpPr>
          <p:spPr>
            <a:xfrm>
              <a:off x="6487667" y="2493264"/>
              <a:ext cx="2817876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7207" y="4398264"/>
              <a:ext cx="2305261" cy="2247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00304"/>
            <a:ext cx="154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120902"/>
            <a:ext cx="8835390" cy="536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 indent="-6908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Increased cell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metabolism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Altered cell motility, cell membrane potentials, cell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potentials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Increased cellular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metabolism,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15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dirty="0">
                <a:latin typeface="Arial"/>
                <a:cs typeface="Arial"/>
              </a:rPr>
              <a:t>Improved </a:t>
            </a:r>
            <a:r>
              <a:rPr sz="2400" spc="-5" dirty="0">
                <a:latin typeface="Arial"/>
                <a:cs typeface="Arial"/>
              </a:rPr>
              <a:t>localized blood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circulation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Relief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acute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chronic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pain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Reduced localized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inflammation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Stimulation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wound healing </a:t>
            </a:r>
            <a:r>
              <a:rPr sz="2400" dirty="0">
                <a:latin typeface="Arial"/>
                <a:cs typeface="Arial"/>
              </a:rPr>
              <a:t>and tissue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repair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Stimulation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nerve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702945" indent="-69088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702945" algn="l"/>
                <a:tab pos="703580" algn="l"/>
              </a:tabLst>
            </a:pPr>
            <a:r>
              <a:rPr sz="2400" spc="-5" dirty="0">
                <a:latin typeface="Arial"/>
                <a:cs typeface="Arial"/>
              </a:rPr>
              <a:t>Activation and proliferation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fibroblasts,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765D-1B9A-45DC-9FD6-7F96656D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Monochromatic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38EA-08A4-405A-9240-3AB6C08A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Laser light consists of essentially one wavelength, having its origin in stimulated emission from one set of atomic energy levels.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Monochromatic refers to a single wavelength, or “one color” of light.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Laser radiation contains a narrow band of wavelengths and can be produced closer to monochromatic than light from other sources.</a:t>
            </a:r>
          </a:p>
        </p:txBody>
      </p:sp>
    </p:spTree>
    <p:extLst>
      <p:ext uri="{BB962C8B-B14F-4D97-AF65-F5344CB8AC3E}">
        <p14:creationId xmlns:p14="http://schemas.microsoft.com/office/powerpoint/2010/main" val="1569047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11248"/>
            <a:ext cx="97491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Energy </a:t>
            </a:r>
            <a:r>
              <a:rPr sz="2800" dirty="0">
                <a:latin typeface="Arial"/>
                <a:cs typeface="Arial"/>
              </a:rPr>
              <a:t>from laser </a:t>
            </a:r>
            <a:r>
              <a:rPr sz="2800" spc="-5" dirty="0">
                <a:latin typeface="Arial"/>
                <a:cs typeface="Arial"/>
              </a:rPr>
              <a:t>radiation - stimulate </a:t>
            </a:r>
            <a:r>
              <a:rPr sz="2800" dirty="0">
                <a:latin typeface="Arial"/>
                <a:cs typeface="Arial"/>
              </a:rPr>
              <a:t>biological function  of </a:t>
            </a:r>
            <a:r>
              <a:rPr sz="2800" spc="-5" dirty="0">
                <a:latin typeface="Arial"/>
                <a:cs typeface="Arial"/>
              </a:rPr>
              <a:t>cells, tissue, and systems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even </a:t>
            </a:r>
            <a:r>
              <a:rPr sz="2800" dirty="0">
                <a:latin typeface="Arial"/>
                <a:cs typeface="Arial"/>
              </a:rPr>
              <a:t>raise overall </a:t>
            </a:r>
            <a:r>
              <a:rPr sz="2800" spc="-5" dirty="0">
                <a:latin typeface="Arial"/>
                <a:cs typeface="Arial"/>
              </a:rPr>
              <a:t>vital  </a:t>
            </a:r>
            <a:r>
              <a:rPr sz="2800" dirty="0">
                <a:latin typeface="Arial"/>
                <a:cs typeface="Arial"/>
              </a:rPr>
              <a:t>energy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Stimulate </a:t>
            </a:r>
            <a:r>
              <a:rPr sz="2800" dirty="0">
                <a:latin typeface="Arial"/>
                <a:cs typeface="Arial"/>
              </a:rPr>
              <a:t>regeneration of bone, blood, </a:t>
            </a:r>
            <a:r>
              <a:rPr sz="2800" spc="-5" dirty="0">
                <a:latin typeface="Arial"/>
                <a:cs typeface="Arial"/>
              </a:rPr>
              <a:t>the lining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blood  </a:t>
            </a:r>
            <a:r>
              <a:rPr sz="2800" dirty="0">
                <a:latin typeface="Arial"/>
                <a:cs typeface="Arial"/>
              </a:rPr>
              <a:t>vessels, cartilage, </a:t>
            </a:r>
            <a:r>
              <a:rPr sz="2800" spc="-5" dirty="0">
                <a:latin typeface="Arial"/>
                <a:cs typeface="Arial"/>
              </a:rPr>
              <a:t>nerve, 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muscle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“Bio”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stimulation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= Life</a:t>
            </a:r>
            <a:r>
              <a:rPr sz="2800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stimulation!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7155" y="300304"/>
            <a:ext cx="249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Biostimulation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79652"/>
            <a:ext cx="97504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Laser therapy adds energy through photon </a:t>
            </a:r>
            <a:r>
              <a:rPr sz="2800" spc="-5" dirty="0">
                <a:latin typeface="Arial"/>
                <a:cs typeface="Arial"/>
              </a:rPr>
              <a:t>absorption </a:t>
            </a:r>
            <a:r>
              <a:rPr sz="2800" dirty="0">
                <a:latin typeface="Arial"/>
                <a:cs typeface="Arial"/>
              </a:rPr>
              <a:t>by  mitochondria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Mitochondria absorb laser </a:t>
            </a:r>
            <a:r>
              <a:rPr sz="2800" spc="-5" dirty="0">
                <a:latin typeface="Arial"/>
                <a:cs typeface="Arial"/>
              </a:rPr>
              <a:t>radiation - </a:t>
            </a:r>
            <a:r>
              <a:rPr sz="2800" dirty="0">
                <a:latin typeface="Arial"/>
                <a:cs typeface="Arial"/>
              </a:rPr>
              <a:t>activates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series of  </a:t>
            </a:r>
            <a:r>
              <a:rPr sz="2800" spc="-5" dirty="0">
                <a:latin typeface="Arial"/>
                <a:cs typeface="Arial"/>
              </a:rPr>
              <a:t>reactions to </a:t>
            </a:r>
            <a:r>
              <a:rPr sz="2800" dirty="0">
                <a:latin typeface="Arial"/>
                <a:cs typeface="Arial"/>
              </a:rPr>
              <a:t>increase and </a:t>
            </a:r>
            <a:r>
              <a:rPr sz="2800" spc="-5" dirty="0">
                <a:latin typeface="Arial"/>
                <a:cs typeface="Arial"/>
              </a:rPr>
              <a:t>store more cellular </a:t>
            </a:r>
            <a:r>
              <a:rPr sz="2800" dirty="0">
                <a:latin typeface="Arial"/>
                <a:cs typeface="Arial"/>
              </a:rPr>
              <a:t>energy </a:t>
            </a:r>
            <a:r>
              <a:rPr sz="2800" spc="-5" dirty="0">
                <a:latin typeface="Arial"/>
                <a:cs typeface="Arial"/>
              </a:rPr>
              <a:t>in the  </a:t>
            </a:r>
            <a:r>
              <a:rPr sz="2800" dirty="0">
                <a:latin typeface="Arial"/>
                <a:cs typeface="Arial"/>
              </a:rPr>
              <a:t>form of </a:t>
            </a:r>
            <a:r>
              <a:rPr sz="2800" spc="-5" dirty="0">
                <a:latin typeface="Arial"/>
                <a:cs typeface="Arial"/>
              </a:rPr>
              <a:t>adenosine triphosphate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(ATP)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9955" y="300304"/>
            <a:ext cx="249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Biostimulation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0676" y="3851147"/>
            <a:ext cx="5832348" cy="279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0" y="272168"/>
            <a:ext cx="2708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98" y="1072520"/>
            <a:ext cx="9074785" cy="514667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Morse telegraph - 1860‘s, </a:t>
            </a:r>
            <a:r>
              <a:rPr sz="2800" spc="-15" dirty="0">
                <a:latin typeface="Arial"/>
                <a:cs typeface="Arial"/>
              </a:rPr>
              <a:t>Transmission </a:t>
            </a:r>
            <a:r>
              <a:rPr sz="2800" spc="-5" dirty="0">
                <a:latin typeface="Arial"/>
                <a:cs typeface="Arial"/>
              </a:rPr>
              <a:t>rate: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30" dirty="0">
                <a:latin typeface="UKIJ Tughra"/>
                <a:cs typeface="UKIJ Tughra"/>
              </a:rPr>
              <a:t>∼</a:t>
            </a:r>
            <a:r>
              <a:rPr sz="2800" spc="-30" dirty="0">
                <a:latin typeface="Arial"/>
                <a:cs typeface="Arial"/>
              </a:rPr>
              <a:t>1bit/s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Distance: </a:t>
            </a:r>
            <a:r>
              <a:rPr sz="2800" spc="-5" dirty="0">
                <a:latin typeface="Arial"/>
                <a:cs typeface="Arial"/>
              </a:rPr>
              <a:t>Due to </a:t>
            </a:r>
            <a:r>
              <a:rPr sz="280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relay stations: </a:t>
            </a:r>
            <a:r>
              <a:rPr sz="2800" spc="-5" dirty="0">
                <a:latin typeface="Arial"/>
                <a:cs typeface="Arial"/>
              </a:rPr>
              <a:t>1000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km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Invention </a:t>
            </a:r>
            <a:r>
              <a:rPr sz="2800" spc="-5" dirty="0">
                <a:latin typeface="Arial"/>
                <a:cs typeface="Arial"/>
              </a:rPr>
              <a:t>of telephone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1876.</a:t>
            </a:r>
            <a:endParaRPr sz="2800">
              <a:latin typeface="Arial"/>
              <a:cs typeface="Arial"/>
            </a:endParaRPr>
          </a:p>
          <a:p>
            <a:pPr marL="469900" marR="916940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dirty="0">
                <a:latin typeface="Arial"/>
                <a:cs typeface="Arial"/>
              </a:rPr>
              <a:t>coaxial </a:t>
            </a:r>
            <a:r>
              <a:rPr sz="2800" spc="-5" dirty="0">
                <a:latin typeface="Arial"/>
                <a:cs typeface="Arial"/>
              </a:rPr>
              <a:t>cable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1940 with </a:t>
            </a:r>
            <a:r>
              <a:rPr sz="2800" dirty="0">
                <a:latin typeface="Arial"/>
                <a:cs typeface="Arial"/>
              </a:rPr>
              <a:t>capability to  transmit </a:t>
            </a:r>
            <a:r>
              <a:rPr sz="2800" spc="-5" dirty="0">
                <a:latin typeface="Arial"/>
                <a:cs typeface="Arial"/>
              </a:rPr>
              <a:t>300 </a:t>
            </a:r>
            <a:r>
              <a:rPr sz="2800" dirty="0">
                <a:latin typeface="Arial"/>
                <a:cs typeface="Arial"/>
              </a:rPr>
              <a:t>voice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channels.</a:t>
            </a:r>
            <a:endParaRPr sz="2800">
              <a:latin typeface="Arial"/>
              <a:cs typeface="Arial"/>
            </a:endParaRPr>
          </a:p>
          <a:p>
            <a:pPr marL="469900" marR="389255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First microwave system was put into </a:t>
            </a:r>
            <a:r>
              <a:rPr sz="2800" dirty="0">
                <a:latin typeface="Arial"/>
                <a:cs typeface="Arial"/>
              </a:rPr>
              <a:t>service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1948  </a:t>
            </a:r>
            <a:r>
              <a:rPr sz="2800" spc="-5" dirty="0">
                <a:latin typeface="Arial"/>
                <a:cs typeface="Arial"/>
              </a:rPr>
              <a:t>with a </a:t>
            </a:r>
            <a:r>
              <a:rPr sz="2800" dirty="0">
                <a:latin typeface="Arial"/>
                <a:cs typeface="Arial"/>
              </a:rPr>
              <a:t>carrier frequency of </a:t>
            </a:r>
            <a:r>
              <a:rPr sz="2800" spc="-5" dirty="0">
                <a:latin typeface="Arial"/>
                <a:cs typeface="Arial"/>
              </a:rPr>
              <a:t>4GHz. -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100Mbit/s.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High speed </a:t>
            </a:r>
            <a:r>
              <a:rPr sz="2800" dirty="0">
                <a:latin typeface="Arial"/>
                <a:cs typeface="Arial"/>
              </a:rPr>
              <a:t>coaxial </a:t>
            </a:r>
            <a:r>
              <a:rPr sz="2800" spc="-5" dirty="0">
                <a:latin typeface="Arial"/>
                <a:cs typeface="Arial"/>
              </a:rPr>
              <a:t>systems need </a:t>
            </a:r>
            <a:r>
              <a:rPr sz="2800" dirty="0">
                <a:latin typeface="Arial"/>
                <a:cs typeface="Arial"/>
              </a:rPr>
              <a:t>repeater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spacing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spc="-40" dirty="0">
                <a:latin typeface="UKIJ Tughra"/>
                <a:cs typeface="UKIJ Tughra"/>
              </a:rPr>
              <a:t>∼</a:t>
            </a:r>
            <a:r>
              <a:rPr sz="2800" spc="-40" dirty="0">
                <a:latin typeface="Arial"/>
                <a:cs typeface="Arial"/>
              </a:rPr>
              <a:t>1km.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08A9-CE39-4792-8DE6-73C47CD0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06" y="178055"/>
            <a:ext cx="8543925" cy="888746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Laser -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51C22-44EF-4DC2-9F41-E03680A1A7EF}"/>
              </a:ext>
            </a:extLst>
          </p:cNvPr>
          <p:cNvSpPr txBox="1"/>
          <p:nvPr/>
        </p:nvSpPr>
        <p:spPr>
          <a:xfrm>
            <a:off x="457200" y="733465"/>
            <a:ext cx="9220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Find the ratio of the probability of spontaneous emission to stimulated emission at 300 K for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(a) microwave photons  of frequency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  10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13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Hz. and  = 3.35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(b) optical photons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  10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15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Hz. = 434.05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R = SPE/STE =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1" i="0" u="none" strike="noStrike" baseline="0" dirty="0">
                <a:latin typeface="CMR10"/>
              </a:rPr>
              <a:t>A system of atoms in thermal equilibrium is emitting and absorbing photons with energy of 2 eV. Determine the ratio of the transition rates of stimulated emission to spontaneous emission at a temperature of 300 K. Discuss the implications </a:t>
            </a:r>
            <a:r>
              <a:rPr lang="en-IN" sz="2400" b="1" i="0" u="none" strike="noStrike" baseline="0" dirty="0">
                <a:latin typeface="CMR10"/>
              </a:rPr>
              <a:t>of your answer.</a:t>
            </a:r>
          </a:p>
          <a:p>
            <a:pPr marL="342900" indent="-342900" algn="l">
              <a:buFont typeface="+mj-lt"/>
              <a:buAutoNum type="arabicPeriod"/>
            </a:pPr>
            <a:endParaRPr lang="en-IN" sz="2400" b="1" dirty="0">
              <a:latin typeface="CMR10"/>
              <a:cs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66A70-6ABF-482E-85DE-2AEC5FE0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77000" y="3329153"/>
            <a:ext cx="540655" cy="102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3CD57-8D99-4CDB-9C23-7DCCD760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271095"/>
            <a:ext cx="2438400" cy="85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C5BDB-563E-40D8-8045-295B9C43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338610"/>
            <a:ext cx="2759529" cy="8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9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CF6-3C7F-4D26-A939-C53BD9C4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9600"/>
            <a:ext cx="9296401" cy="4337684"/>
          </a:xfrm>
        </p:spPr>
        <p:txBody>
          <a:bodyPr>
            <a:no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Find the ratio of populations of two energy levels in a laser if the transition between </a:t>
            </a:r>
            <a:r>
              <a:rPr lang="en-US" sz="3200" b="0" i="0" u="none" strike="noStrike" baseline="0" dirty="0">
                <a:latin typeface="Cambria Math" panose="02040503050406030204" pitchFamily="18" charset="0"/>
              </a:rPr>
              <a:t>them produces light of wavelength 6493Å,assuming the ambient temperature as </a:t>
            </a:r>
            <a:r>
              <a:rPr lang="en-IN" sz="3200" b="0" i="0" u="none" strike="noStrike" baseline="0" dirty="0">
                <a:latin typeface="Cambria Math" panose="02040503050406030204" pitchFamily="18" charset="0"/>
              </a:rPr>
              <a:t>27℃</a:t>
            </a:r>
            <a:br>
              <a:rPr lang="en-IN" sz="3200" b="0" i="0" u="none" strike="noStrike" baseline="0" dirty="0">
                <a:latin typeface="Cambria Math" panose="02040503050406030204" pitchFamily="18" charset="0"/>
              </a:rPr>
            </a:br>
            <a:br>
              <a:rPr lang="en-IN" sz="3200" b="0" i="0" u="none" strike="noStrike" baseline="0" dirty="0">
                <a:latin typeface="Cambria Math" panose="02040503050406030204" pitchFamily="18" charset="0"/>
              </a:rPr>
            </a:br>
            <a:br>
              <a:rPr lang="en-IN" sz="3200" b="0" i="0" u="none" strike="noStrike" baseline="0" dirty="0">
                <a:latin typeface="Cambria Math" panose="02040503050406030204" pitchFamily="18" charset="0"/>
              </a:rPr>
            </a:br>
            <a:br>
              <a:rPr lang="en-IN" sz="3200" b="0" i="0" u="none" strike="noStrike" baseline="0" dirty="0">
                <a:latin typeface="Cambria Math" panose="02040503050406030204" pitchFamily="18" charset="0"/>
              </a:rPr>
            </a:br>
            <a:br>
              <a:rPr lang="en-IN" sz="3200" b="0" i="0" u="none" strike="noStrike" baseline="0" dirty="0">
                <a:latin typeface="Cambria Math" panose="02040503050406030204" pitchFamily="18" charset="0"/>
              </a:rPr>
            </a:b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D154F-2B60-475B-ADEE-748E2F5D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3" y="3297691"/>
            <a:ext cx="3733800" cy="1213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8B8B6-FC06-4FE2-BA25-5A783BF3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947284"/>
            <a:ext cx="5361446" cy="11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60A4-1B4F-4FB6-8992-5B729E21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8" y="138111"/>
            <a:ext cx="7700962" cy="92868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Monochromatic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2649F-9B52-4220-B44A-90BA308D17DD}"/>
              </a:ext>
            </a:extLst>
          </p:cNvPr>
          <p:cNvSpPr txBox="1"/>
          <p:nvPr/>
        </p:nvSpPr>
        <p:spPr>
          <a:xfrm>
            <a:off x="381001" y="1066800"/>
            <a:ext cx="9220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Monochromaticity refers to a pure spectral color of a single wavelength.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beam is more and more monochromatic if the line spread in frequency is narrow or small.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line width is an outcome of the homogeneous broadening factors and inhomogeneous broadening factors.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Despite these broadening mechanisms the line width in a laser is generally very small as compared to the normal lights.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linewidth of laser is the width of laser beam frequency. Laser linewidth is much narrower than normal light.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6CB7-4145-4AFF-B9A8-0C0F020D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Characteristics -</a:t>
            </a:r>
            <a:r>
              <a:rPr lang="en-IN" sz="3600" b="1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  <a:endParaRPr lang="en-IN" dirty="0"/>
          </a:p>
        </p:txBody>
      </p:sp>
      <p:grpSp>
        <p:nvGrpSpPr>
          <p:cNvPr id="4" name="object 11">
            <a:extLst>
              <a:ext uri="{FF2B5EF4-FFF2-40B4-BE49-F238E27FC236}">
                <a16:creationId xmlns:a16="http://schemas.microsoft.com/office/drawing/2014/main" id="{1409A075-FBEE-4595-AAD0-9464A78F367E}"/>
              </a:ext>
            </a:extLst>
          </p:cNvPr>
          <p:cNvGrpSpPr/>
          <p:nvPr/>
        </p:nvGrpSpPr>
        <p:grpSpPr>
          <a:xfrm>
            <a:off x="1066800" y="3352800"/>
            <a:ext cx="3537585" cy="2385060"/>
            <a:chOff x="1491996" y="4288535"/>
            <a:chExt cx="3537585" cy="2385060"/>
          </a:xfrm>
        </p:grpSpPr>
        <p:sp>
          <p:nvSpPr>
            <p:cNvPr id="5" name="object 12">
              <a:extLst>
                <a:ext uri="{FF2B5EF4-FFF2-40B4-BE49-F238E27FC236}">
                  <a16:creationId xmlns:a16="http://schemas.microsoft.com/office/drawing/2014/main" id="{5466C246-0784-414C-A2D4-F58A4704EEEF}"/>
                </a:ext>
              </a:extLst>
            </p:cNvPr>
            <p:cNvSpPr/>
            <p:nvPr/>
          </p:nvSpPr>
          <p:spPr>
            <a:xfrm>
              <a:off x="1496568" y="4293107"/>
              <a:ext cx="3528060" cy="2376170"/>
            </a:xfrm>
            <a:custGeom>
              <a:avLst/>
              <a:gdLst/>
              <a:ahLst/>
              <a:cxnLst/>
              <a:rect l="l" t="t" r="r" b="b"/>
              <a:pathLst>
                <a:path w="3528060" h="2376170">
                  <a:moveTo>
                    <a:pt x="0" y="2375916"/>
                  </a:moveTo>
                  <a:lnTo>
                    <a:pt x="3528059" y="2375916"/>
                  </a:lnTo>
                  <a:lnTo>
                    <a:pt x="3528059" y="0"/>
                  </a:lnTo>
                  <a:lnTo>
                    <a:pt x="0" y="0"/>
                  </a:lnTo>
                  <a:lnTo>
                    <a:pt x="0" y="23759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031631EC-5364-46AD-A00B-B9FDF77FEFF3}"/>
                </a:ext>
              </a:extLst>
            </p:cNvPr>
            <p:cNvSpPr/>
            <p:nvPr/>
          </p:nvSpPr>
          <p:spPr>
            <a:xfrm>
              <a:off x="1568195" y="4366333"/>
              <a:ext cx="3419840" cy="2230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14">
            <a:extLst>
              <a:ext uri="{FF2B5EF4-FFF2-40B4-BE49-F238E27FC236}">
                <a16:creationId xmlns:a16="http://schemas.microsoft.com/office/drawing/2014/main" id="{2C02A8CD-3F14-4C83-BBE7-6C62C51999FB}"/>
              </a:ext>
            </a:extLst>
          </p:cNvPr>
          <p:cNvGrpSpPr/>
          <p:nvPr/>
        </p:nvGrpSpPr>
        <p:grpSpPr>
          <a:xfrm>
            <a:off x="5143405" y="3429000"/>
            <a:ext cx="3537585" cy="2385060"/>
            <a:chOff x="5740908" y="4288535"/>
            <a:chExt cx="3537585" cy="2385060"/>
          </a:xfrm>
        </p:grpSpPr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A1445F80-16BA-43D7-B4C2-092579F3BA71}"/>
                </a:ext>
              </a:extLst>
            </p:cNvPr>
            <p:cNvSpPr/>
            <p:nvPr/>
          </p:nvSpPr>
          <p:spPr>
            <a:xfrm>
              <a:off x="5745480" y="4293107"/>
              <a:ext cx="3528060" cy="2376170"/>
            </a:xfrm>
            <a:custGeom>
              <a:avLst/>
              <a:gdLst/>
              <a:ahLst/>
              <a:cxnLst/>
              <a:rect l="l" t="t" r="r" b="b"/>
              <a:pathLst>
                <a:path w="3528059" h="2376170">
                  <a:moveTo>
                    <a:pt x="0" y="2375916"/>
                  </a:moveTo>
                  <a:lnTo>
                    <a:pt x="3528060" y="2375916"/>
                  </a:lnTo>
                  <a:lnTo>
                    <a:pt x="3528060" y="0"/>
                  </a:lnTo>
                  <a:lnTo>
                    <a:pt x="0" y="0"/>
                  </a:lnTo>
                  <a:lnTo>
                    <a:pt x="0" y="237591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6">
              <a:extLst>
                <a:ext uri="{FF2B5EF4-FFF2-40B4-BE49-F238E27FC236}">
                  <a16:creationId xmlns:a16="http://schemas.microsoft.com/office/drawing/2014/main" id="{06A4E293-03C3-44B3-8883-DDE3FD7DF2D8}"/>
                </a:ext>
              </a:extLst>
            </p:cNvPr>
            <p:cNvSpPr/>
            <p:nvPr/>
          </p:nvSpPr>
          <p:spPr>
            <a:xfrm>
              <a:off x="5817107" y="4366333"/>
              <a:ext cx="3418286" cy="22301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5BBA8A1E-9DA1-498F-9594-C5736D2F0B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1638" y="2715858"/>
            <a:ext cx="2290762" cy="332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437" lvl="1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2075" b="1" spc="-5" dirty="0">
                <a:latin typeface="Arial"/>
                <a:cs typeface="Arial"/>
              </a:rPr>
              <a:t>White</a:t>
            </a:r>
            <a:r>
              <a:rPr sz="2075" b="1" spc="-45" dirty="0">
                <a:latin typeface="Arial"/>
                <a:cs typeface="Arial"/>
              </a:rPr>
              <a:t> </a:t>
            </a:r>
            <a:r>
              <a:rPr sz="2075" b="1" spc="-5" dirty="0">
                <a:latin typeface="Arial"/>
                <a:cs typeface="Arial"/>
              </a:rPr>
              <a:t>Light</a:t>
            </a:r>
            <a:endParaRPr sz="2075" b="1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F99223E-C768-495A-9DD7-D1CE26A49213}"/>
              </a:ext>
            </a:extLst>
          </p:cNvPr>
          <p:cNvSpPr txBox="1"/>
          <p:nvPr/>
        </p:nvSpPr>
        <p:spPr>
          <a:xfrm>
            <a:off x="6172200" y="2742044"/>
            <a:ext cx="14726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herent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6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348219"/>
            <a:ext cx="269811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3600" b="1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ence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136" y="1366215"/>
            <a:ext cx="9591040" cy="518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Laser </a:t>
            </a:r>
            <a:r>
              <a:rPr sz="2400" dirty="0">
                <a:latin typeface="Arial"/>
                <a:cs typeface="Arial"/>
              </a:rPr>
              <a:t>beam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highly coherent, </a:t>
            </a:r>
            <a:r>
              <a:rPr sz="2400" spc="-10" dirty="0">
                <a:latin typeface="Arial"/>
                <a:cs typeface="Arial"/>
              </a:rPr>
              <a:t>i.e, different </a:t>
            </a:r>
            <a:r>
              <a:rPr sz="2400" spc="-5" dirty="0">
                <a:latin typeface="Arial"/>
                <a:cs typeface="Arial"/>
              </a:rPr>
              <a:t>parts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beam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maintain</a:t>
            </a:r>
            <a:endParaRPr sz="2400" dirty="0">
              <a:latin typeface="Arial"/>
              <a:cs typeface="Arial"/>
            </a:endParaRPr>
          </a:p>
          <a:p>
            <a:pPr marL="4191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phase relationship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long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results in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interference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effect</a:t>
            </a:r>
            <a:endParaRPr lang="en-US" sz="2400" spc="-1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19100" algn="just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419100" marR="83185" indent="-342900" algn="just">
              <a:lnSpc>
                <a:spcPct val="100000"/>
              </a:lnSpc>
              <a:buChar char="•"/>
              <a:tabLst>
                <a:tab pos="419100" algn="l"/>
              </a:tabLst>
            </a:pP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Temporal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Coherence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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spc="-30" dirty="0">
                <a:latin typeface="Arial"/>
                <a:cs typeface="Arial"/>
              </a:rPr>
              <a:t>Time </a:t>
            </a:r>
            <a:r>
              <a:rPr sz="2400" spc="-5" dirty="0">
                <a:latin typeface="Symbol"/>
                <a:cs typeface="Symbol"/>
              </a:rPr>
              <a:t>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after which phase correlation  between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waves which were </a:t>
            </a:r>
            <a:r>
              <a:rPr sz="2400" dirty="0">
                <a:latin typeface="Arial"/>
                <a:cs typeface="Arial"/>
              </a:rPr>
              <a:t>initially </a:t>
            </a:r>
            <a:r>
              <a:rPr sz="2400" spc="-5" dirty="0">
                <a:latin typeface="Arial"/>
                <a:cs typeface="Arial"/>
              </a:rPr>
              <a:t>in phase (or between two  </a:t>
            </a:r>
            <a:r>
              <a:rPr sz="2400" dirty="0">
                <a:latin typeface="Arial"/>
                <a:cs typeface="Arial"/>
              </a:rPr>
              <a:t>points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wave </a:t>
            </a:r>
            <a:r>
              <a:rPr sz="2400" dirty="0">
                <a:latin typeface="Arial"/>
                <a:cs typeface="Arial"/>
              </a:rPr>
              <a:t>which had a known </a:t>
            </a:r>
            <a:r>
              <a:rPr sz="2400" spc="-5" dirty="0">
                <a:latin typeface="Arial"/>
                <a:cs typeface="Arial"/>
              </a:rPr>
              <a:t>phase difference) </a:t>
            </a:r>
            <a:r>
              <a:rPr sz="2400" dirty="0">
                <a:latin typeface="Arial"/>
                <a:cs typeface="Arial"/>
              </a:rPr>
              <a:t>drops  </a:t>
            </a:r>
            <a:r>
              <a:rPr sz="2400" spc="-5" dirty="0">
                <a:latin typeface="Arial"/>
                <a:cs typeface="Arial"/>
              </a:rPr>
              <a:t>significantly</a:t>
            </a:r>
            <a:endParaRPr sz="2400" dirty="0">
              <a:latin typeface="Arial"/>
              <a:cs typeface="Arial"/>
            </a:endParaRPr>
          </a:p>
          <a:p>
            <a:pPr marL="419100" marR="81280" indent="-342900" algn="just">
              <a:lnSpc>
                <a:spcPct val="100000"/>
              </a:lnSpc>
              <a:buChar char="•"/>
              <a:tabLst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loss of coherence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optical source does not </a:t>
            </a:r>
            <a:r>
              <a:rPr sz="2400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continuous </a:t>
            </a:r>
            <a:r>
              <a:rPr sz="2400" spc="-5" dirty="0">
                <a:latin typeface="Arial"/>
                <a:cs typeface="Arial"/>
              </a:rPr>
              <a:t>wave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time to</a:t>
            </a:r>
            <a:r>
              <a:rPr sz="2400" spc="-5" dirty="0">
                <a:latin typeface="Arial"/>
                <a:cs typeface="Arial"/>
              </a:rPr>
              <a:t> come</a:t>
            </a:r>
            <a:endParaRPr lang="en-US" sz="2400" spc="-5" dirty="0">
              <a:latin typeface="Arial"/>
              <a:cs typeface="Arial"/>
            </a:endParaRPr>
          </a:p>
          <a:p>
            <a:pPr marL="419100" marR="81280" indent="-342900" algn="just">
              <a:lnSpc>
                <a:spcPct val="100000"/>
              </a:lnSpc>
              <a:buChar char="•"/>
              <a:tabLst>
                <a:tab pos="419100" algn="l"/>
              </a:tabLst>
            </a:pPr>
            <a:endParaRPr sz="2400" dirty="0">
              <a:latin typeface="Arial"/>
              <a:cs typeface="Arial"/>
            </a:endParaRPr>
          </a:p>
          <a:p>
            <a:pPr marL="419100" marR="83820" indent="-342900" algn="just">
              <a:lnSpc>
                <a:spcPct val="98600"/>
              </a:lnSpc>
              <a:spcBef>
                <a:spcPts val="45"/>
              </a:spcBef>
              <a:buChar char="•"/>
              <a:tabLst>
                <a:tab pos="4191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Thermal sources: </a:t>
            </a:r>
            <a:r>
              <a:rPr sz="2400" spc="-25" dirty="0">
                <a:latin typeface="Arial"/>
                <a:cs typeface="Arial"/>
              </a:rPr>
              <a:t>Typical </a:t>
            </a:r>
            <a:r>
              <a:rPr sz="2400" spc="-5" dirty="0">
                <a:latin typeface="Arial"/>
                <a:cs typeface="Arial"/>
              </a:rPr>
              <a:t>life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" dirty="0">
                <a:latin typeface="Symbol"/>
                <a:cs typeface="Symbol"/>
              </a:rPr>
              <a:t></a:t>
            </a:r>
            <a:r>
              <a:rPr sz="2400" spc="-10" dirty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7" baseline="24305" dirty="0">
                <a:latin typeface="Arial"/>
                <a:cs typeface="Arial"/>
              </a:rPr>
              <a:t>-7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 wave  which seems continuous, actually consists of a sequence of waves  which are typically 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500" i="1" spc="-25" dirty="0">
                <a:latin typeface="Symbol"/>
                <a:cs typeface="Symbol"/>
              </a:rPr>
              <a:t></a:t>
            </a:r>
            <a:r>
              <a:rPr sz="2400" i="1" spc="-25" dirty="0">
                <a:latin typeface="Times New Roman"/>
                <a:cs typeface="Times New Roman"/>
              </a:rPr>
              <a:t>t </a:t>
            </a:r>
            <a:r>
              <a:rPr sz="2500" i="1" spc="-55" dirty="0">
                <a:latin typeface="Symbol"/>
                <a:cs typeface="Symbol"/>
              </a:rPr>
              <a:t>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0.3 </a:t>
            </a:r>
            <a:r>
              <a:rPr sz="2400" i="1" spc="-5" dirty="0">
                <a:latin typeface="Times New Roman"/>
                <a:cs typeface="Times New Roman"/>
              </a:rPr>
              <a:t>m </a:t>
            </a:r>
            <a:r>
              <a:rPr sz="2400" spc="-5" dirty="0">
                <a:latin typeface="Arial"/>
                <a:cs typeface="Arial"/>
              </a:rPr>
              <a:t>long with no phase correlation  between </a:t>
            </a:r>
            <a:r>
              <a:rPr sz="2400" dirty="0">
                <a:latin typeface="Arial"/>
                <a:cs typeface="Arial"/>
              </a:rPr>
              <a:t>parts </a:t>
            </a:r>
            <a:r>
              <a:rPr sz="2400" spc="-5" dirty="0">
                <a:latin typeface="Arial"/>
                <a:cs typeface="Arial"/>
              </a:rPr>
              <a:t>of one wave train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another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1D343-AF7C-45EB-B21A-44971B80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" y="1198756"/>
            <a:ext cx="8531352" cy="52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3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9" ma:contentTypeDescription="Create a new document." ma:contentTypeScope="" ma:versionID="0aedef549c164c34712370ab5805c01b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298552c5650e39ae737aa9419065ea44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E81E19-AB68-44C6-BE1E-0ED480696D59}"/>
</file>

<file path=customXml/itemProps2.xml><?xml version="1.0" encoding="utf-8"?>
<ds:datastoreItem xmlns:ds="http://schemas.openxmlformats.org/officeDocument/2006/customXml" ds:itemID="{35A8FB7E-6501-4E01-9EF7-64B789BABA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0D2889-488C-4C8A-A6F1-C586ED1D43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3449</Words>
  <Application>Microsoft Office PowerPoint</Application>
  <PresentationFormat>A4 Paper (210x297 mm)</PresentationFormat>
  <Paragraphs>352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Lasers</vt:lpstr>
      <vt:lpstr>PowerPoint Presentation</vt:lpstr>
      <vt:lpstr>Characteristics</vt:lpstr>
      <vt:lpstr>Characteristics – Monochoromatic</vt:lpstr>
      <vt:lpstr>Monochromatic </vt:lpstr>
      <vt:lpstr>Monochromatic </vt:lpstr>
      <vt:lpstr>Characteristics - coherence</vt:lpstr>
      <vt:lpstr>Coherence</vt:lpstr>
      <vt:lpstr>PowerPoint Presentation</vt:lpstr>
      <vt:lpstr>PowerPoint Presentation</vt:lpstr>
      <vt:lpstr>Spatial Coherence</vt:lpstr>
      <vt:lpstr>Characteristics – Directionality</vt:lpstr>
      <vt:lpstr>Characteristics – directionality</vt:lpstr>
      <vt:lpstr>Characteristics – directionality</vt:lpstr>
      <vt:lpstr>Characteristics – directionality</vt:lpstr>
      <vt:lpstr>Characteristics – directionality</vt:lpstr>
      <vt:lpstr>Characteristics – Brightness</vt:lpstr>
      <vt:lpstr>Characteristics – Brightness</vt:lpstr>
      <vt:lpstr>Laser Output</vt:lpstr>
      <vt:lpstr>Laser wavelengths</vt:lpstr>
      <vt:lpstr>Types of Lasers</vt:lpstr>
      <vt:lpstr>Laser System</vt:lpstr>
      <vt:lpstr>Types</vt:lpstr>
      <vt:lpstr>Ruby Laser</vt:lpstr>
      <vt:lpstr>Ruby Laser</vt:lpstr>
      <vt:lpstr>Ruby Laser</vt:lpstr>
      <vt:lpstr>Neodymium-Based Lasers</vt:lpstr>
      <vt:lpstr>Neodymium-Based Lasers</vt:lpstr>
      <vt:lpstr>Neodymium-Based Lasers</vt:lpstr>
      <vt:lpstr>Neodymium-Based Lasers</vt:lpstr>
      <vt:lpstr>Neodymium-Based Lasers</vt:lpstr>
      <vt:lpstr>He-Ne Laser – first gas laser</vt:lpstr>
      <vt:lpstr>He-Ne Laser – First gas laser</vt:lpstr>
      <vt:lpstr>He-Ne Laser – First gas laser</vt:lpstr>
      <vt:lpstr>He-Ne Laser – First gas laser</vt:lpstr>
      <vt:lpstr>He-Ne Laser – First gas laser</vt:lpstr>
      <vt:lpstr>CO2 Laser</vt:lpstr>
      <vt:lpstr>CO2 Laser</vt:lpstr>
      <vt:lpstr>CO2 Laser</vt:lpstr>
      <vt:lpstr>CO2 Laser</vt:lpstr>
      <vt:lpstr>CO2 Laser</vt:lpstr>
      <vt:lpstr>PowerPoint Presentation</vt:lpstr>
      <vt:lpstr>Laser Material Interaction</vt:lpstr>
      <vt:lpstr>Laser Material Interaction</vt:lpstr>
      <vt:lpstr>Interaction Mechanisms</vt:lpstr>
      <vt:lpstr>Interaction Mechanisms</vt:lpstr>
      <vt:lpstr>Medicine</vt:lpstr>
      <vt:lpstr>Medicine</vt:lpstr>
      <vt:lpstr>Medicine</vt:lpstr>
      <vt:lpstr>Biostimulation</vt:lpstr>
      <vt:lpstr>Biostimulation</vt:lpstr>
      <vt:lpstr>Communication</vt:lpstr>
      <vt:lpstr>Laser - Problems</vt:lpstr>
      <vt:lpstr>Find the ratio of populations of two energy levels in a laser if the transition between them produces light of wavelength 6493Å,assuming the ambient temperature as 27℃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Vilar</dc:creator>
  <cp:lastModifiedBy>Prema P (Science)</cp:lastModifiedBy>
  <cp:revision>43</cp:revision>
  <dcterms:created xsi:type="dcterms:W3CDTF">2021-01-26T16:17:57Z</dcterms:created>
  <dcterms:modified xsi:type="dcterms:W3CDTF">2021-12-29T08:55:13Z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2021-01-26T00:00:00Z</vt:filetime>
  </property>
  <property fmtid="{D5CDD505-2E9C-101B-9397-08002B2CF9AE}" pid="5" name="ContentTypeId">
    <vt:lpwstr>0x010100EF5376321D990243BCF387BF0DFDD19D</vt:lpwstr>
  </property>
</Properties>
</file>