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56" r:id="rId6"/>
    <p:sldId id="260" r:id="rId7"/>
    <p:sldId id="257" r:id="rId8"/>
    <p:sldId id="267" r:id="rId9"/>
    <p:sldId id="261" r:id="rId10"/>
    <p:sldId id="262" r:id="rId11"/>
    <p:sldId id="273" r:id="rId12"/>
    <p:sldId id="258" r:id="rId13"/>
    <p:sldId id="274" r:id="rId14"/>
    <p:sldId id="263" r:id="rId15"/>
    <p:sldId id="268" r:id="rId16"/>
    <p:sldId id="264" r:id="rId17"/>
    <p:sldId id="271" r:id="rId18"/>
    <p:sldId id="269" r:id="rId19"/>
    <p:sldId id="265" r:id="rId20"/>
    <p:sldId id="270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7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3F53-27CB-44F2-A603-73B2DDF0BC92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1DA6-BE45-45E1-B626-4F425B8E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0783" y="2640169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79436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C793-4C57-4D94-A28B-F9957BF3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926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 charge of magnitude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q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is divided into two parts such that force between resulting two charges is maximum when separated through some distance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The division of charges would be</a:t>
            </a:r>
            <a:b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47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283" y="201546"/>
            <a:ext cx="9843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Ten-Roman"/>
              </a:rPr>
              <a:t>In Fig. 24-38, what is the net electric potential at point </a:t>
            </a:r>
            <a:r>
              <a:rPr lang="en-US" sz="2400" b="0" i="1" u="none" strike="noStrike" baseline="0" dirty="0">
                <a:latin typeface="TimesTen-Italic"/>
              </a:rPr>
              <a:t>P </a:t>
            </a:r>
            <a:r>
              <a:rPr lang="en-US" sz="2400" b="0" i="0" u="none" strike="noStrike" baseline="0" dirty="0">
                <a:latin typeface="TimesTen-Roman"/>
              </a:rPr>
              <a:t>due to the four particles if </a:t>
            </a:r>
            <a:r>
              <a:rPr lang="en-US" sz="2400" b="0" i="1" u="none" strike="noStrike" baseline="0" dirty="0">
                <a:latin typeface="TimesTen-Italic"/>
              </a:rPr>
              <a:t>V= </a:t>
            </a:r>
            <a:r>
              <a:rPr lang="en-US" sz="2400" b="0" i="0" u="none" strike="noStrike" baseline="0" dirty="0">
                <a:latin typeface="TimesTen-Roman"/>
              </a:rPr>
              <a:t>0 at infinity, </a:t>
            </a:r>
            <a:r>
              <a:rPr lang="en-US" sz="2400" b="0" i="1" u="none" strike="noStrike" baseline="0" dirty="0">
                <a:latin typeface="TimesTen-Italic"/>
              </a:rPr>
              <a:t>q = </a:t>
            </a:r>
            <a:r>
              <a:rPr lang="en-US" sz="2400" b="0" i="0" u="none" strike="noStrike" baseline="0" dirty="0">
                <a:latin typeface="TimesTen-Roman"/>
              </a:rPr>
              <a:t>5.00 </a:t>
            </a:r>
            <a:r>
              <a:rPr lang="en-US" sz="2400" b="0" i="0" u="none" strike="noStrike" baseline="0" dirty="0" err="1">
                <a:latin typeface="TimesTen-Roman"/>
              </a:rPr>
              <a:t>fC</a:t>
            </a:r>
            <a:r>
              <a:rPr lang="en-US" sz="2400" b="0" i="0" u="none" strike="noStrike" baseline="0" dirty="0">
                <a:latin typeface="TimesTen-Roman"/>
              </a:rPr>
              <a:t>, and </a:t>
            </a:r>
            <a:r>
              <a:rPr lang="en-US" sz="2400" b="0" i="1" u="none" strike="noStrike" baseline="0" dirty="0">
                <a:latin typeface="TimesTen-Italic"/>
              </a:rPr>
              <a:t>d=  </a:t>
            </a:r>
            <a:r>
              <a:rPr lang="en-US" sz="2400" b="0" i="0" u="none" strike="noStrike" baseline="0" dirty="0">
                <a:latin typeface="TimesTen-Roman"/>
              </a:rPr>
              <a:t>4.00 cm?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632" t="23125" r="42609" b="50052"/>
          <a:stretch/>
        </p:blipFill>
        <p:spPr>
          <a:xfrm>
            <a:off x="6774287" y="1437550"/>
            <a:ext cx="3000779" cy="32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1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283" y="201546"/>
            <a:ext cx="11814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Fig. 24-38, what is the net electric potential at point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four particles if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at infinity,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5.00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 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4.00 cm?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632" t="23125" r="42609" b="50052"/>
          <a:stretch/>
        </p:blipFill>
        <p:spPr>
          <a:xfrm>
            <a:off x="9169758" y="832611"/>
            <a:ext cx="2614412" cy="2865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15921" y="2226837"/>
                <a:ext cx="3891065" cy="75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⌈"/>
                          <m:endChr m:val="⌉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21" y="2226837"/>
                <a:ext cx="3891065" cy="7566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78924" y="3415265"/>
                <a:ext cx="6527108" cy="809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8.99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=5.62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24" y="3415265"/>
                <a:ext cx="6527108" cy="809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39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679" y="378269"/>
            <a:ext cx="10230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charged particles are shown in Fig. 24-39a. Particle 1, with charge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fixed in place at distance d. Particle 2, with charge q2, can be moved along the x axis. Figure 24-39b gives the net electric potential V at the origin due to the two particles as a function of the x coordinate of particle 2. The scale of the x axis is set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16.0 cm. The plot has an asymptote of V = 5.76 X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as x tends to infinity. What is q2 in terms of 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823" t="48020" r="43005" b="36135"/>
          <a:stretch/>
        </p:blipFill>
        <p:spPr>
          <a:xfrm>
            <a:off x="737018" y="2570782"/>
            <a:ext cx="10230119" cy="41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2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678" y="0"/>
            <a:ext cx="10230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charged particles are shown in Fig. 24-39a. Particle 1, with charge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fixed in place at distance d. Particle 2, with charge q2, can be moved along the x axis. Figure 24-39b gives the net electric potential V at the origin due to the two particles as a function of the x coordinate of particle 2. The scale of the x axis is set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16.0 cm. The plot has an asymptote of V = 5.76 X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as x tends to infinity. What is q2 in terms of e?</a:t>
            </a:r>
          </a:p>
        </p:txBody>
      </p:sp>
      <p:sp>
        <p:nvSpPr>
          <p:cNvPr id="2" name="Rectangle 1"/>
          <p:cNvSpPr/>
          <p:nvPr/>
        </p:nvSpPr>
        <p:spPr>
          <a:xfrm>
            <a:off x="317677" y="2465059"/>
            <a:ext cx="11659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When the charge </a:t>
            </a:r>
            <a:r>
              <a:rPr lang="en-US" sz="2400" i="1" dirty="0">
                <a:latin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</a:rPr>
              <a:t>2 is infinitely far away, the potential at the origin is due only to the charge </a:t>
            </a:r>
            <a:r>
              <a:rPr lang="en-US" sz="2400" i="1" dirty="0">
                <a:latin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</a:rPr>
              <a:t>1 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69791" y="3122121"/>
                <a:ext cx="3504164" cy="848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=5.76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791" y="3122121"/>
                <a:ext cx="3504164" cy="8489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7525" y="3953118"/>
            <a:ext cx="11404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Thus, </a:t>
            </a:r>
            <a:r>
              <a:rPr lang="en-US" sz="2400" i="1" dirty="0">
                <a:latin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</a:rPr>
              <a:t>1/</a:t>
            </a:r>
            <a:r>
              <a:rPr lang="en-US" sz="2400" i="1" dirty="0">
                <a:latin typeface="Times New Roman" panose="02020603050405020304" pitchFamily="18" charset="0"/>
              </a:rPr>
              <a:t>d </a:t>
            </a:r>
            <a:r>
              <a:rPr lang="en-US" sz="2400" dirty="0">
                <a:latin typeface="Times New Roman" panose="02020603050405020304" pitchFamily="18" charset="0"/>
              </a:rPr>
              <a:t>= 6.41 × 10</a:t>
            </a:r>
            <a:r>
              <a:rPr lang="en-US" sz="2400" baseline="30000" dirty="0">
                <a:latin typeface="SymbolMT"/>
              </a:rPr>
              <a:t>−</a:t>
            </a:r>
            <a:r>
              <a:rPr lang="en-US" sz="2400" baseline="30000" dirty="0">
                <a:latin typeface="Times New Roman" panose="02020603050405020304" pitchFamily="18" charset="0"/>
              </a:rPr>
              <a:t>17</a:t>
            </a:r>
            <a:r>
              <a:rPr lang="en-US" sz="2400" dirty="0">
                <a:latin typeface="Times New Roman" panose="02020603050405020304" pitchFamily="18" charset="0"/>
              </a:rPr>
              <a:t> C/m. Next, we note that when </a:t>
            </a:r>
            <a:r>
              <a:rPr lang="en-US" sz="2400" i="1" dirty="0">
                <a:latin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</a:rPr>
              <a:t>2 is located at </a:t>
            </a:r>
            <a:r>
              <a:rPr lang="en-US" sz="2400" i="1" dirty="0">
                <a:latin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</a:rPr>
              <a:t>= 0.080 m, the net potential vanishes (</a:t>
            </a:r>
            <a:r>
              <a:rPr lang="en-US" sz="2400" i="1" dirty="0">
                <a:latin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</a:rPr>
              <a:t>1 + </a:t>
            </a:r>
            <a:r>
              <a:rPr lang="en-US" sz="2400" i="1" dirty="0">
                <a:latin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</a:rPr>
              <a:t>2 = 0). Therefore,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27059" y="5077046"/>
                <a:ext cx="15862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59" y="5077046"/>
                <a:ext cx="158620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231" r="-115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59099" y="5685633"/>
                <a:ext cx="205088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0.08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99" y="5685633"/>
                <a:ext cx="2050882" cy="7012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97204" y="6402560"/>
            <a:ext cx="832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Thus, we find </a:t>
            </a:r>
            <a:r>
              <a:rPr lang="en-US" sz="2400" i="1" dirty="0">
                <a:latin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</a:rPr>
              <a:t>2 =  </a:t>
            </a:r>
            <a:r>
              <a:rPr lang="en-US" sz="2400" dirty="0">
                <a:latin typeface="SymbolMT"/>
              </a:rPr>
              <a:t>−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q1 </a:t>
            </a:r>
            <a:r>
              <a:rPr lang="en-US" sz="2400" dirty="0">
                <a:latin typeface="Times New Roman" panose="02020603050405020304" pitchFamily="18" charset="0"/>
              </a:rPr>
              <a:t>/ </a:t>
            </a:r>
            <a:r>
              <a:rPr lang="en-US" sz="2400" i="1" dirty="0">
                <a:latin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</a:rPr>
              <a:t>)(0.08 m) = –5.13 × 10</a:t>
            </a:r>
            <a:r>
              <a:rPr lang="en-US" sz="2400" baseline="30000" dirty="0">
                <a:latin typeface="SymbolMT"/>
              </a:rPr>
              <a:t>−</a:t>
            </a:r>
            <a:r>
              <a:rPr lang="en-US" sz="2400" baseline="30000" dirty="0">
                <a:latin typeface="Times New Roman" panose="02020603050405020304" pitchFamily="18" charset="0"/>
              </a:rPr>
              <a:t>18</a:t>
            </a:r>
            <a:r>
              <a:rPr lang="en-US" sz="2400" dirty="0">
                <a:latin typeface="Times New Roman" panose="02020603050405020304" pitchFamily="18" charset="0"/>
              </a:rPr>
              <a:t> C = –32 </a:t>
            </a:r>
            <a:r>
              <a:rPr lang="en-US" sz="2400" i="1" dirty="0">
                <a:latin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903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768" y="262771"/>
            <a:ext cx="117369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electric potential at points in an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is given by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(2.0 V/m</a:t>
            </a:r>
            <a:r>
              <a:rPr lang="en-US" sz="24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(3.0 V/m</a:t>
            </a:r>
            <a:r>
              <a:rPr lang="en-US" sz="24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unit-vector notation, what is the electric field at the point (3.0 m, 2.0 m)?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5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768" y="262771"/>
            <a:ext cx="117369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electric potential at points in an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is given by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(2.0 V/m</a:t>
            </a:r>
            <a:r>
              <a:rPr lang="en-US" sz="24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(3.0 V/m</a:t>
            </a:r>
            <a:r>
              <a:rPr lang="en-US" sz="24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unit-vector notation, what is the electric field at the point (3.0 m, 2.0 m)?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37137" y="1893194"/>
                <a:ext cx="6441379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137" y="1893194"/>
                <a:ext cx="6441379" cy="7411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9080" y="2970516"/>
                <a:ext cx="6454396" cy="804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80" y="2970516"/>
                <a:ext cx="6454396" cy="8042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19080" y="4062704"/>
            <a:ext cx="6147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We evaluate at </a:t>
            </a:r>
            <a:r>
              <a:rPr lang="en-US" sz="2400" i="1" dirty="0">
                <a:latin typeface="Times New Roman" panose="02020603050405020304" pitchFamily="18" charset="0"/>
              </a:rPr>
              <a:t>x </a:t>
            </a:r>
            <a:r>
              <a:rPr lang="en-US" sz="2400" dirty="0">
                <a:latin typeface="Times New Roman" panose="02020603050405020304" pitchFamily="18" charset="0"/>
              </a:rPr>
              <a:t>= 3.0 m and </a:t>
            </a:r>
            <a:r>
              <a:rPr lang="en-US" sz="2400" i="1" dirty="0">
                <a:latin typeface="Times New Roman" panose="02020603050405020304" pitchFamily="18" charset="0"/>
              </a:rPr>
              <a:t>y </a:t>
            </a:r>
            <a:r>
              <a:rPr lang="en-US" sz="2400" dirty="0">
                <a:latin typeface="Times New Roman" panose="02020603050405020304" pitchFamily="18" charset="0"/>
              </a:rPr>
              <a:t>= 2.0 m to obtain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40168" y="4921110"/>
                <a:ext cx="2161361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=−12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+12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68" y="4921110"/>
                <a:ext cx="2161361" cy="414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326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3284" y="98641"/>
                <a:ext cx="11532316" cy="1220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magnitude of the electric field at the point (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̂"/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̂"/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)m  if the electric potential in the region is given by 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2.00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</a:t>
                </a:r>
                <a:r>
                  <a:rPr lang="en-US" sz="2400" b="0" i="0" u="none" strike="noStrike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 volts and coordinates 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in meters?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4" y="98641"/>
                <a:ext cx="11532316" cy="1220014"/>
              </a:xfrm>
              <a:prstGeom prst="rect">
                <a:avLst/>
              </a:prstGeom>
              <a:blipFill rotWithShape="0">
                <a:blip r:embed="rId2"/>
                <a:stretch>
                  <a:fillRect l="-846" t="-20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7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3284" y="98641"/>
                <a:ext cx="11532316" cy="1220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magnitude of the electric field at the point (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̂"/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̂"/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)m  if the electric potential in the region is given by 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V= 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2.00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</a:t>
                </a:r>
                <a:r>
                  <a:rPr lang="en-US" sz="2400" b="0" i="0" u="none" strike="noStrike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 volts and coordinates 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24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</a:t>
                </a: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in meters?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4" y="98641"/>
                <a:ext cx="11532316" cy="1220014"/>
              </a:xfrm>
              <a:prstGeom prst="rect">
                <a:avLst/>
              </a:prstGeom>
              <a:blipFill rotWithShape="0">
                <a:blip r:embed="rId2"/>
                <a:stretch>
                  <a:fillRect l="-846" t="-20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82534" y="1183469"/>
                <a:ext cx="4850751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534" y="1183469"/>
                <a:ext cx="4850751" cy="8334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81416" y="2035668"/>
                <a:ext cx="4855816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16" y="2035668"/>
                <a:ext cx="4855816" cy="8965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8112" y="2926726"/>
                <a:ext cx="4841133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12" y="2926726"/>
                <a:ext cx="4841133" cy="8965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53284" y="3859450"/>
            <a:ext cx="663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which, at (</a:t>
            </a:r>
            <a:r>
              <a:rPr lang="en-US" sz="2400" i="1" dirty="0">
                <a:latin typeface="Times New Roman" panose="02020603050405020304" pitchFamily="18" charset="0"/>
              </a:rPr>
              <a:t>x, y, z</a:t>
            </a:r>
            <a:r>
              <a:rPr lang="en-US" sz="2400" dirty="0">
                <a:latin typeface="Times New Roman" panose="02020603050405020304" pitchFamily="18" charset="0"/>
              </a:rPr>
              <a:t>) = (3.00 m, –2.00 m, 4.00 m), gives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82534" y="4529710"/>
            <a:ext cx="6176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</a:rPr>
              <a:t>(</a:t>
            </a:r>
            <a:r>
              <a:rPr lang="es-ES" sz="2400" i="1" dirty="0">
                <a:latin typeface="Times New Roman" panose="02020603050405020304" pitchFamily="18" charset="0"/>
              </a:rPr>
              <a:t>Ex, </a:t>
            </a:r>
            <a:r>
              <a:rPr lang="es-ES" sz="2400" i="1" dirty="0" err="1">
                <a:latin typeface="Times New Roman" panose="02020603050405020304" pitchFamily="18" charset="0"/>
              </a:rPr>
              <a:t>Ey</a:t>
            </a:r>
            <a:r>
              <a:rPr lang="es-ES" sz="2400" i="1" dirty="0">
                <a:latin typeface="Times New Roman" panose="02020603050405020304" pitchFamily="18" charset="0"/>
              </a:rPr>
              <a:t>, Ez</a:t>
            </a:r>
            <a:r>
              <a:rPr lang="es-ES" sz="2400" dirty="0">
                <a:latin typeface="Times New Roman" panose="02020603050405020304" pitchFamily="18" charset="0"/>
              </a:rPr>
              <a:t>) = (64.0 V/m, –96.0 V/m, 96.0 V/m).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53284" y="5075671"/>
            <a:ext cx="4929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The magnitude of the field is therefore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99946" y="6054221"/>
                <a:ext cx="4413644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150 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46" y="6054221"/>
                <a:ext cx="4413644" cy="751552"/>
              </a:xfrm>
              <a:prstGeom prst="rect">
                <a:avLst/>
              </a:prstGeom>
              <a:blipFill rotWithShape="0">
                <a:blip r:embed="rId6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63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669" y="365394"/>
            <a:ext cx="11217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Ten-Roman"/>
              </a:rPr>
              <a:t>An infinite </a:t>
            </a:r>
            <a:r>
              <a:rPr lang="en-US" sz="2400" b="0" i="0" u="none" strike="noStrike" baseline="0" dirty="0" err="1">
                <a:latin typeface="TimesTen-Roman"/>
              </a:rPr>
              <a:t>nonconducting</a:t>
            </a:r>
            <a:r>
              <a:rPr lang="en-US" sz="2400" b="0" i="0" u="none" strike="noStrike" baseline="0" dirty="0">
                <a:latin typeface="TimesTen-Roman"/>
              </a:rPr>
              <a:t> sheet has a surface charge density </a:t>
            </a:r>
            <a:r>
              <a:rPr lang="en-US" sz="2400" dirty="0">
                <a:latin typeface="MathePiSev"/>
              </a:rPr>
              <a:t>σ=</a:t>
            </a:r>
            <a:r>
              <a:rPr lang="en-US" sz="2400" b="0" i="0" u="none" strike="noStrike" baseline="0" dirty="0">
                <a:latin typeface="MathePiSev"/>
              </a:rPr>
              <a:t> </a:t>
            </a:r>
            <a:r>
              <a:rPr lang="en-US" sz="2400" b="0" i="0" u="none" strike="noStrike" baseline="0" dirty="0">
                <a:latin typeface="TimesTen-Roman"/>
              </a:rPr>
              <a:t>0.10 </a:t>
            </a:r>
            <a:r>
              <a:rPr lang="en-US" sz="2400" dirty="0" err="1">
                <a:latin typeface="MathePiSev"/>
              </a:rPr>
              <a:t>μ</a:t>
            </a:r>
            <a:r>
              <a:rPr lang="en-US" sz="2400" b="0" i="0" u="none" strike="noStrike" baseline="0" dirty="0" err="1">
                <a:latin typeface="TimesTen-Roman"/>
              </a:rPr>
              <a:t>C</a:t>
            </a:r>
            <a:r>
              <a:rPr lang="en-US" sz="2400" b="0" i="0" u="none" strike="noStrike" baseline="0" dirty="0">
                <a:latin typeface="TimesTen-Roman"/>
              </a:rPr>
              <a:t>/</a:t>
            </a:r>
            <a:r>
              <a:rPr lang="en-US" sz="2400" dirty="0">
                <a:latin typeface="TimesTen-Roman"/>
              </a:rPr>
              <a:t>m</a:t>
            </a:r>
            <a:r>
              <a:rPr lang="en-US" sz="2400" baseline="30000" dirty="0">
                <a:latin typeface="TimesTen-Roman"/>
              </a:rPr>
              <a:t>2 </a:t>
            </a:r>
            <a:r>
              <a:rPr lang="en-US" sz="2400" b="0" i="0" u="none" strike="noStrike" baseline="0" dirty="0">
                <a:latin typeface="TimesTen-Roman"/>
              </a:rPr>
              <a:t>on one side. How far apart are equipotential surfaces whose potentials differ by 50 V?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22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284" y="237013"/>
            <a:ext cx="114621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infinite non conducting sheet has a surface charge density  0.10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one side. How far apart are equipotential surfaces whose potentials differ by 50 V?</a:t>
            </a:r>
          </a:p>
        </p:txBody>
      </p:sp>
      <p:sp>
        <p:nvSpPr>
          <p:cNvPr id="2" name="Rectangle 1"/>
          <p:cNvSpPr/>
          <p:nvPr/>
        </p:nvSpPr>
        <p:spPr>
          <a:xfrm>
            <a:off x="3614823" y="2523117"/>
            <a:ext cx="329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ΔV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EΔx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 σ /2ε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82360" y="3473937"/>
                <a:ext cx="5564344" cy="668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8.85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8.8X10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endParaRPr lang="en-US" sz="2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60" y="3473937"/>
                <a:ext cx="5564344" cy="668709"/>
              </a:xfrm>
              <a:prstGeom prst="rect">
                <a:avLst/>
              </a:prstGeom>
              <a:blipFill rotWithShape="0">
                <a:blip r:embed="rId2"/>
                <a:stretch>
                  <a:fillRect r="-876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08492" y="1557165"/>
                <a:ext cx="2377959" cy="604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=-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492" y="1557165"/>
                <a:ext cx="2377959" cy="604909"/>
              </a:xfrm>
              <a:prstGeom prst="rect">
                <a:avLst/>
              </a:prstGeom>
              <a:blipFill rotWithShape="0">
                <a:blip r:embed="rId3"/>
                <a:stretch>
                  <a:fillRect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6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225" y="339840"/>
            <a:ext cx="10989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electron moves from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an electric field line in Fig. 24-34, the electric field does 3.94x10</a:t>
            </a:r>
            <a:r>
              <a:rPr lang="en-US" sz="24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of work on it. What are the electric potential differences (a)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(b)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</a:t>
            </a:r>
            <a:r>
              <a:rPr lang="en-US" sz="24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(c)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sz="24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028" t="29157" r="41917" b="45491"/>
          <a:stretch/>
        </p:blipFill>
        <p:spPr>
          <a:xfrm>
            <a:off x="5009881" y="2034863"/>
            <a:ext cx="3953814" cy="40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4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3493" y="2331075"/>
                <a:ext cx="6522298" cy="803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3.94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=2.46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93" y="2331075"/>
                <a:ext cx="6522298" cy="8033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72225" y="339840"/>
            <a:ext cx="10989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electron moves from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an electric field line in Fig. 24-34, the electric field does 3.94x10</a:t>
            </a:r>
            <a:r>
              <a:rPr lang="en-US" sz="24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of work on it. What are the electric potential differences (a)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(b)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</a:t>
            </a:r>
            <a:r>
              <a:rPr lang="en-US" sz="24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(c)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sz="2400" b="0" i="1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23493" y="3523661"/>
                <a:ext cx="6504538" cy="803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3.94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2.46 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93" y="3523661"/>
                <a:ext cx="6504538" cy="8033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23493" y="4716247"/>
                <a:ext cx="2111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93" y="4716247"/>
                <a:ext cx="21116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317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51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5712" y="497760"/>
            <a:ext cx="10771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electric field in a region of space has the components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and Ex= (4.00 N/C)x. Point A is on the y axis at y =3.00 m, and point B is on the x axis at x =4.00 m. What is the potential difference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183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5712" y="497760"/>
            <a:ext cx="10771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electric field in a region of space has the components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and Ex= (4.00 N/C)x. Point A is on the y axis at y =3.00 m, and point B is on the x axis at x =4.00 m. What is the potential difference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077" y="1981476"/>
            <a:ext cx="10622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connect A to the origin with a line along the y axis, along which there is no change of potential Then, we connect the origin to B with a line along the x axis, along which the change in potential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63049" y="3439475"/>
                <a:ext cx="2514214" cy="592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=-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049" y="3439475"/>
                <a:ext cx="2514214" cy="592406"/>
              </a:xfrm>
              <a:prstGeom prst="rect">
                <a:avLst/>
              </a:prstGeom>
              <a:blipFill rotWithShape="0">
                <a:blip r:embed="rId2"/>
                <a:stretch>
                  <a:fillRect b="-1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63049" y="4217279"/>
                <a:ext cx="2806025" cy="592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= - 4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049" y="4217279"/>
                <a:ext cx="2806025" cy="592406"/>
              </a:xfrm>
              <a:prstGeom prst="rect">
                <a:avLst/>
              </a:prstGeom>
              <a:blipFill rotWithShape="0">
                <a:blip r:embed="rId3"/>
                <a:stretch>
                  <a:fillRect b="-1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877585" y="5099262"/>
            <a:ext cx="444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yields, 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–32.0 V.</a:t>
            </a:r>
          </a:p>
        </p:txBody>
      </p:sp>
    </p:spTree>
    <p:extLst>
      <p:ext uri="{BB962C8B-B14F-4D97-AF65-F5344CB8AC3E}">
        <p14:creationId xmlns:p14="http://schemas.microsoft.com/office/powerpoint/2010/main" val="250318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2054" y="375308"/>
            <a:ext cx="109126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nonconducting sphere has radius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2.31 cm and uniformly distributed charge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3.50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the electric potential at the sphere’s center to be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=0. What is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radial distance  </a:t>
            </a:r>
            <a:r>
              <a:rPr lang="pt-B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pt-B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lang="pt-B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1.45 cm and (b) </a:t>
            </a:r>
            <a:r>
              <a:rPr lang="pt-B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lang="pt-B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9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468" y="375308"/>
            <a:ext cx="11170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nonconducting sphere has radius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2.31 cm and uniformly distributed charge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3.50 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the electric potential at the sphere’s center to be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=0. What is </a:t>
            </a:r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radial distance  </a:t>
            </a:r>
            <a:r>
              <a:rPr lang="pt-B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pt-B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lang="pt-B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1.45 cm and (b) </a:t>
            </a:r>
            <a:r>
              <a:rPr lang="pt-B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lang="pt-B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64405" y="1990016"/>
                <a:ext cx="7885172" cy="826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=0−</m:t>
                          </m:r>
                          <m:nary>
                            <m:nary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𝑞𝑟𝑑𝑟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405" y="1990016"/>
                <a:ext cx="7885172" cy="8263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87898" y="3314354"/>
                <a:ext cx="8144602" cy="824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/>
                            <m:t>(8.99</m:t>
                          </m:r>
                          <m:r>
                            <m:rPr>
                              <m:nor/>
                            </m:rPr>
                            <a:rPr lang="en-US" sz="2400" b="0" i="0" smtClean="0"/>
                            <m:t>x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pt-BR" sz="2400"/>
                            <m:t>(3.50</m:t>
                          </m:r>
                          <m:r>
                            <m:rPr>
                              <m:nor/>
                            </m:rPr>
                            <a:rPr lang="en-US" sz="2400" b="0" i="0" smtClean="0"/>
                            <m:t>X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2400"/>
                            <m:t>)</m:t>
                          </m:r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pt-BR" sz="2400"/>
                                <m:t>(0.0145 </m:t>
                              </m:r>
                              <m:r>
                                <m:rPr>
                                  <m:nor/>
                                </m:rPr>
                                <a:rPr lang="pt-BR" sz="240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pt-BR" sz="2400"/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0.0231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−2.68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98" y="3314354"/>
                <a:ext cx="8144602" cy="8247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529073" y="4586547"/>
            <a:ext cx="6145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(b) Since </a:t>
            </a:r>
            <a:r>
              <a:rPr lang="en-US" sz="2400" dirty="0">
                <a:latin typeface="SymbolMT"/>
              </a:rPr>
              <a:t>Δ</a:t>
            </a:r>
            <a:r>
              <a:rPr lang="en-US" sz="2400" i="1" dirty="0">
                <a:latin typeface="Times New Roman" panose="02020603050405020304" pitchFamily="18" charset="0"/>
              </a:rPr>
              <a:t>V = V</a:t>
            </a:r>
            <a:r>
              <a:rPr lang="en-US" sz="2400" dirty="0">
                <a:latin typeface="Times New Roman" panose="02020603050405020304" pitchFamily="18" charset="0"/>
              </a:rPr>
              <a:t>(0) – </a:t>
            </a:r>
            <a:r>
              <a:rPr lang="en-US" sz="2400" i="1" dirty="0">
                <a:latin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</a:rPr>
              <a:t>) = </a:t>
            </a:r>
            <a:r>
              <a:rPr lang="en-US" sz="2400" i="1" dirty="0">
                <a:latin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</a:rPr>
              <a:t>/8</a:t>
            </a:r>
            <a:r>
              <a:rPr lang="en-US" sz="2400" dirty="0">
                <a:latin typeface="SymbolMT"/>
              </a:rPr>
              <a:t>πε</a:t>
            </a:r>
            <a:r>
              <a:rPr lang="en-US" sz="2400" dirty="0">
                <a:latin typeface="Times New Roman" panose="02020603050405020304" pitchFamily="18" charset="0"/>
              </a:rPr>
              <a:t>0</a:t>
            </a:r>
            <a:r>
              <a:rPr lang="en-US" sz="2400" i="1" dirty="0">
                <a:latin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</a:rPr>
              <a:t>, 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22748" y="5548238"/>
                <a:ext cx="6260496" cy="712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400"/>
                          <m:t>(8.99</m:t>
                        </m:r>
                        <m:r>
                          <m:rPr>
                            <m:nor/>
                          </m:rPr>
                          <a:rPr lang="en-US" sz="2400"/>
                          <m:t>x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pt-BR" sz="2400"/>
                          <m:t>(3.50</m:t>
                        </m:r>
                        <m:r>
                          <m:rPr>
                            <m:nor/>
                          </m:rPr>
                          <a:rPr lang="en-US" sz="2400"/>
                          <m:t>X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pt-BR" sz="2400"/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0.0231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−6.81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2400" dirty="0"/>
                  <a:t>C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48" y="5548238"/>
                <a:ext cx="6260496" cy="712631"/>
              </a:xfrm>
              <a:prstGeom prst="rect">
                <a:avLst/>
              </a:prstGeom>
              <a:blipFill rotWithShape="0">
                <a:blip r:embed="rId4"/>
                <a:stretch>
                  <a:fillRect r="-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81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643b8f32ebbb04171f274bc3be6b69ef">
  <xsd:schema xmlns:xsd="http://www.w3.org/2001/XMLSchema" xmlns:xs="http://www.w3.org/2001/XMLSchema" xmlns:p="http://schemas.microsoft.com/office/2006/metadata/properties" xmlns:ns2="e1c6362d-a4cf-4332-97ee-bae0976acd4c" targetNamespace="http://schemas.microsoft.com/office/2006/metadata/properties" ma:root="true" ma:fieldsID="5ce0588488888928f5a2b784ddfdb21d" ns2:_="">
    <xsd:import namespace="e1c6362d-a4cf-4332-97ee-bae0976acd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C036FB-D11E-466F-9F9A-0FEA367DE2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E73C6D-917D-45D6-B8F2-D8ACA2639546}"/>
</file>

<file path=customXml/itemProps3.xml><?xml version="1.0" encoding="utf-8"?>
<ds:datastoreItem xmlns:ds="http://schemas.openxmlformats.org/officeDocument/2006/customXml" ds:itemID="{8024A799-656A-4170-A361-42747D06167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1365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georgia</vt:lpstr>
      <vt:lpstr>KaTeX_Main</vt:lpstr>
      <vt:lpstr>MathePiSev</vt:lpstr>
      <vt:lpstr>SymbolMT</vt:lpstr>
      <vt:lpstr>Times New Roman</vt:lpstr>
      <vt:lpstr>TimesTen-Italic</vt:lpstr>
      <vt:lpstr>TimesTen-Roman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charge of magnitude q is divided into two parts such that force between resulting two charges is maximum when separated through some distance r. The division of charges would be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DONSIVA</dc:creator>
  <cp:lastModifiedBy>Prema P (Science)</cp:lastModifiedBy>
  <cp:revision>26</cp:revision>
  <dcterms:created xsi:type="dcterms:W3CDTF">2021-04-15T18:21:22Z</dcterms:created>
  <dcterms:modified xsi:type="dcterms:W3CDTF">2021-10-29T04:43:57Z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0x010100EF5376321D990243BCF387BF0DFDD19D</vt:lpwstr>
  </property>
</Properties>
</file>