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59"/>
  </p:notesMasterIdLst>
  <p:sldIdLst>
    <p:sldId id="256" r:id="rId5"/>
    <p:sldId id="257" r:id="rId6"/>
    <p:sldId id="258" r:id="rId7"/>
    <p:sldId id="259" r:id="rId8"/>
    <p:sldId id="401" r:id="rId9"/>
    <p:sldId id="405" r:id="rId10"/>
    <p:sldId id="271" r:id="rId11"/>
    <p:sldId id="272" r:id="rId12"/>
    <p:sldId id="273" r:id="rId13"/>
    <p:sldId id="402" r:id="rId14"/>
    <p:sldId id="403" r:id="rId15"/>
    <p:sldId id="404" r:id="rId16"/>
    <p:sldId id="278" r:id="rId17"/>
    <p:sldId id="279" r:id="rId18"/>
    <p:sldId id="406" r:id="rId19"/>
    <p:sldId id="260" r:id="rId20"/>
    <p:sldId id="407" r:id="rId21"/>
    <p:sldId id="285" r:id="rId22"/>
    <p:sldId id="349" r:id="rId23"/>
    <p:sldId id="286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74" r:id="rId32"/>
    <p:sldId id="275" r:id="rId33"/>
    <p:sldId id="276" r:id="rId34"/>
    <p:sldId id="277" r:id="rId35"/>
    <p:sldId id="281" r:id="rId36"/>
    <p:sldId id="353" r:id="rId37"/>
    <p:sldId id="354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282" r:id="rId48"/>
    <p:sldId id="311" r:id="rId49"/>
    <p:sldId id="313" r:id="rId50"/>
    <p:sldId id="314" r:id="rId51"/>
    <p:sldId id="283" r:id="rId52"/>
    <p:sldId id="346" r:id="rId53"/>
    <p:sldId id="284" r:id="rId54"/>
    <p:sldId id="345" r:id="rId55"/>
    <p:sldId id="343" r:id="rId56"/>
    <p:sldId id="344" r:id="rId57"/>
    <p:sldId id="300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440E0-93B3-4405-8A6E-CD9A12508D2D}" v="1" dt="2022-02-15T07:01:30.958"/>
    <p1510:client id="{B26EB43D-0EE4-41B3-979D-94AB20262B18}" v="44" dt="2022-02-15T10:37:29.4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GADAMSETTI - [CYSA.1022965]" userId="S::cysa.1022965@cb.students.amrita.edu::01250de7-2749-48f2-b5f7-71b67938504a" providerId="AD" clId="Web-{B26EB43D-0EE4-41B3-979D-94AB20262B18}"/>
    <pc:docChg chg="modSld">
      <pc:chgData name="YASWANTH GADAMSETTI - [CYSA.1022965]" userId="S::cysa.1022965@cb.students.amrita.edu::01250de7-2749-48f2-b5f7-71b67938504a" providerId="AD" clId="Web-{B26EB43D-0EE4-41B3-979D-94AB20262B18}" dt="2022-02-15T10:37:27.624" v="22" actId="20577"/>
      <pc:docMkLst>
        <pc:docMk/>
      </pc:docMkLst>
      <pc:sldChg chg="modSp">
        <pc:chgData name="YASWANTH GADAMSETTI - [CYSA.1022965]" userId="S::cysa.1022965@cb.students.amrita.edu::01250de7-2749-48f2-b5f7-71b67938504a" providerId="AD" clId="Web-{B26EB43D-0EE4-41B3-979D-94AB20262B18}" dt="2022-02-15T10:27:05.899" v="9" actId="14100"/>
        <pc:sldMkLst>
          <pc:docMk/>
          <pc:sldMk cId="0" sldId="262"/>
        </pc:sldMkLst>
        <pc:spChg chg="mod">
          <ac:chgData name="YASWANTH GADAMSETTI - [CYSA.1022965]" userId="S::cysa.1022965@cb.students.amrita.edu::01250de7-2749-48f2-b5f7-71b67938504a" providerId="AD" clId="Web-{B26EB43D-0EE4-41B3-979D-94AB20262B18}" dt="2022-02-15T10:27:05.899" v="9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YASWANTH GADAMSETTI - [CYSA.1022965]" userId="S::cysa.1022965@cb.students.amrita.edu::01250de7-2749-48f2-b5f7-71b67938504a" providerId="AD" clId="Web-{B26EB43D-0EE4-41B3-979D-94AB20262B18}" dt="2022-02-15T10:27:52.244" v="12" actId="20577"/>
        <pc:sldMkLst>
          <pc:docMk/>
          <pc:sldMk cId="0" sldId="263"/>
        </pc:sldMkLst>
        <pc:spChg chg="mod">
          <ac:chgData name="YASWANTH GADAMSETTI - [CYSA.1022965]" userId="S::cysa.1022965@cb.students.amrita.edu::01250de7-2749-48f2-b5f7-71b67938504a" providerId="AD" clId="Web-{B26EB43D-0EE4-41B3-979D-94AB20262B18}" dt="2022-02-15T10:27:52.244" v="12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YASWANTH GADAMSETTI - [CYSA.1022965]" userId="S::cysa.1022965@cb.students.amrita.edu::01250de7-2749-48f2-b5f7-71b67938504a" providerId="AD" clId="Web-{B26EB43D-0EE4-41B3-979D-94AB20262B18}" dt="2022-02-15T10:27:43.119" v="10" actId="14100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YASWANTH GADAMSETTI - [CYSA.1022965]" userId="S::cysa.1022965@cb.students.amrita.edu::01250de7-2749-48f2-b5f7-71b67938504a" providerId="AD" clId="Web-{B26EB43D-0EE4-41B3-979D-94AB20262B18}" dt="2022-02-15T10:37:27.624" v="22" actId="20577"/>
        <pc:sldMkLst>
          <pc:docMk/>
          <pc:sldMk cId="236145086" sldId="313"/>
        </pc:sldMkLst>
        <pc:spChg chg="mod">
          <ac:chgData name="YASWANTH GADAMSETTI - [CYSA.1022965]" userId="S::cysa.1022965@cb.students.amrita.edu::01250de7-2749-48f2-b5f7-71b67938504a" providerId="AD" clId="Web-{B26EB43D-0EE4-41B3-979D-94AB20262B18}" dt="2022-02-15T10:37:27.624" v="22" actId="20577"/>
          <ac:spMkLst>
            <pc:docMk/>
            <pc:sldMk cId="236145086" sldId="313"/>
            <ac:spMk id="8" creationId="{00000000-0000-0000-0000-000000000000}"/>
          </ac:spMkLst>
        </pc:spChg>
      </pc:sldChg>
      <pc:sldChg chg="modSp">
        <pc:chgData name="YASWANTH GADAMSETTI - [CYSA.1022965]" userId="S::cysa.1022965@cb.students.amrita.edu::01250de7-2749-48f2-b5f7-71b67938504a" providerId="AD" clId="Web-{B26EB43D-0EE4-41B3-979D-94AB20262B18}" dt="2022-02-15T10:19:28.348" v="1" actId="20577"/>
        <pc:sldMkLst>
          <pc:docMk/>
          <pc:sldMk cId="0" sldId="404"/>
        </pc:sldMkLst>
        <pc:spChg chg="mod">
          <ac:chgData name="YASWANTH GADAMSETTI - [CYSA.1022965]" userId="S::cysa.1022965@cb.students.amrita.edu::01250de7-2749-48f2-b5f7-71b67938504a" providerId="AD" clId="Web-{B26EB43D-0EE4-41B3-979D-94AB20262B18}" dt="2022-02-15T10:19:28.348" v="1" actId="20577"/>
          <ac:spMkLst>
            <pc:docMk/>
            <pc:sldMk cId="0" sldId="404"/>
            <ac:spMk id="22531" creationId="{00000000-0000-0000-0000-000000000000}"/>
          </ac:spMkLst>
        </pc:spChg>
      </pc:sldChg>
    </pc:docChg>
  </pc:docChgLst>
  <pc:docChgLst>
    <pc:chgData name="Iniyan R - [CYSA.1010904]" userId="S::cysa.1010904@cb.students.amrita.edu::f9adeee4-3e46-432e-9a52-48f2b309f17d" providerId="AD" clId="Web-{80E440E0-93B3-4405-8A6E-CD9A12508D2D}"/>
    <pc:docChg chg="modSld">
      <pc:chgData name="Iniyan R - [CYSA.1010904]" userId="S::cysa.1010904@cb.students.amrita.edu::f9adeee4-3e46-432e-9a52-48f2b309f17d" providerId="AD" clId="Web-{80E440E0-93B3-4405-8A6E-CD9A12508D2D}" dt="2022-02-15T07:01:30.958" v="0"/>
      <pc:docMkLst>
        <pc:docMk/>
      </pc:docMkLst>
      <pc:sldChg chg="addSp">
        <pc:chgData name="Iniyan R - [CYSA.1010904]" userId="S::cysa.1010904@cb.students.amrita.edu::f9adeee4-3e46-432e-9a52-48f2b309f17d" providerId="AD" clId="Web-{80E440E0-93B3-4405-8A6E-CD9A12508D2D}" dt="2022-02-15T07:01:30.958" v="0"/>
        <pc:sldMkLst>
          <pc:docMk/>
          <pc:sldMk cId="0" sldId="277"/>
        </pc:sldMkLst>
        <pc:spChg chg="add">
          <ac:chgData name="Iniyan R - [CYSA.1010904]" userId="S::cysa.1010904@cb.students.amrita.edu::f9adeee4-3e46-432e-9a52-48f2b309f17d" providerId="AD" clId="Web-{80E440E0-93B3-4405-8A6E-CD9A12508D2D}" dt="2022-02-15T07:01:30.958" v="0"/>
          <ac:spMkLst>
            <pc:docMk/>
            <pc:sldMk cId="0" sldId="277"/>
            <ac:spMk id="5" creationId="{C6E1B5CB-9C95-47D1-B2FA-1381F34723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3315-0935-4C99-A109-30B1D3C829B3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0EB80-DCD9-47BF-9DB8-8ED451005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0EB80-DCD9-47BF-9DB8-8ED451005E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65684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/>
              <a:t>Quantum</a:t>
            </a:r>
            <a:r>
              <a:rPr sz="4400" spc="-45"/>
              <a:t> </a:t>
            </a:r>
            <a:r>
              <a:rPr sz="4400" spc="-10"/>
              <a:t>Mechanics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04800"/>
            <a:ext cx="8610601" cy="6172199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526162" cy="6096000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/>
              <a:t>Two Catastrophes?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/>
              <a:t>Classical physics: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Emission spectrum: a superposition of electromagnetic waves of different frequencies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Frequencies allowed: standing waves inside the cavity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Equipartition of the energy: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Every standing wave carries kT of energy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Flaw: when </a:t>
            </a:r>
            <a:r>
              <a:rPr lang="en-US" sz="2400">
                <a:latin typeface="Symbol"/>
                <a:sym typeface="Symbol"/>
              </a:rPr>
              <a:t>l </a:t>
            </a:r>
            <a:r>
              <a:rPr lang="en-US" sz="2400">
                <a:cs typeface="Arial"/>
              </a:rPr>
              <a:t>→ </a:t>
            </a:r>
            <a:r>
              <a:rPr lang="en-US" sz="2400"/>
              <a:t>0, the number of standing waves </a:t>
            </a:r>
            <a:r>
              <a:rPr lang="en-US" sz="2400">
                <a:cs typeface="Arial"/>
              </a:rPr>
              <a:t>↑</a:t>
            </a:r>
            <a:r>
              <a:rPr lang="en-US" sz="2400"/>
              <a:t>, leading to E </a:t>
            </a:r>
            <a:r>
              <a:rPr lang="en-US" sz="2400">
                <a:cs typeface="Arial"/>
              </a:rPr>
              <a:t>→ </a:t>
            </a:r>
            <a:r>
              <a:rPr lang="en-US" sz="2400"/>
              <a:t>∞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[Ultraviolet Catastrophe] Failure of classical theories: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The work of Rayleigh-Jeans was considered as state-of-the-art, using well tested theories, which were in very good agreement with experimental results in many other circumstances.</a:t>
            </a:r>
            <a:endParaRPr lang="en-US" sz="240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 Need for a new theory…</a:t>
            </a:r>
            <a:endParaRPr lang="en-US" sz="240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372651" cy="6129944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46582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600" b="1"/>
              <a:t>Basics of Quantum Mechanics</a:t>
            </a:r>
            <a:br>
              <a:rPr lang="en-US" sz="3600" b="1"/>
            </a:br>
            <a:r>
              <a:rPr lang="en-US" sz="3600" b="1"/>
              <a:t>- Photoelectric Effect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/>
              <a:t>A Photocell is Used to Study the Photoelectric Effect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620000" cy="461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939" y="162559"/>
            <a:ext cx="400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Photo Electric</a:t>
            </a:r>
            <a:r>
              <a:rPr sz="3200" spc="-60"/>
              <a:t> </a:t>
            </a:r>
            <a:r>
              <a:rPr sz="320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024890"/>
            <a:ext cx="8411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just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emission of electrons from </a:t>
            </a:r>
            <a:r>
              <a:rPr sz="2400">
                <a:latin typeface="Arial"/>
                <a:cs typeface="Arial"/>
              </a:rPr>
              <a:t>a metal </a:t>
            </a:r>
            <a:r>
              <a:rPr sz="2400" spc="-5">
                <a:latin typeface="Arial"/>
                <a:cs typeface="Arial"/>
              </a:rPr>
              <a:t>plate when illuminated  by </a:t>
            </a:r>
            <a:r>
              <a:rPr sz="2400" spc="-10">
                <a:latin typeface="Arial"/>
                <a:cs typeface="Arial"/>
              </a:rPr>
              <a:t>light </a:t>
            </a:r>
            <a:r>
              <a:rPr sz="2400" spc="-5">
                <a:latin typeface="Arial"/>
                <a:cs typeface="Arial"/>
              </a:rPr>
              <a:t>or any other radiation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10">
                <a:latin typeface="Arial"/>
                <a:cs typeface="Arial"/>
              </a:rPr>
              <a:t>any wavelength </a:t>
            </a:r>
            <a:r>
              <a:rPr sz="2400" spc="-5">
                <a:latin typeface="Arial"/>
                <a:cs typeface="Arial"/>
              </a:rPr>
              <a:t>or frequency  (suitable) is called photoelectric effect. </a:t>
            </a:r>
            <a:r>
              <a:rPr sz="2400">
                <a:latin typeface="Arial"/>
                <a:cs typeface="Arial"/>
              </a:rPr>
              <a:t>The emitted </a:t>
            </a:r>
            <a:r>
              <a:rPr sz="2400" spc="-5">
                <a:latin typeface="Arial"/>
                <a:cs typeface="Arial"/>
              </a:rPr>
              <a:t>electrons  are </a:t>
            </a:r>
            <a:r>
              <a:rPr sz="2400" spc="-10">
                <a:latin typeface="Arial"/>
                <a:cs typeface="Arial"/>
              </a:rPr>
              <a:t>called ‘photo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electrons’.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7170" y="3249929"/>
            <a:ext cx="3491229" cy="1438910"/>
          </a:xfrm>
          <a:custGeom>
            <a:avLst/>
            <a:gdLst/>
            <a:ahLst/>
            <a:cxnLst/>
            <a:rect l="l" t="t" r="r" b="b"/>
            <a:pathLst>
              <a:path w="3491229" h="1438910">
                <a:moveTo>
                  <a:pt x="1744980" y="1438910"/>
                </a:moveTo>
                <a:lnTo>
                  <a:pt x="0" y="1438910"/>
                </a:lnTo>
                <a:lnTo>
                  <a:pt x="0" y="0"/>
                </a:lnTo>
                <a:lnTo>
                  <a:pt x="3491229" y="0"/>
                </a:lnTo>
                <a:lnTo>
                  <a:pt x="3491229" y="1438910"/>
                </a:lnTo>
                <a:lnTo>
                  <a:pt x="1744980" y="143891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8529" y="3610609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8110" y="3970020"/>
            <a:ext cx="2089150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208915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0" y="3962400"/>
            <a:ext cx="0" cy="1948180"/>
          </a:xfrm>
          <a:custGeom>
            <a:avLst/>
            <a:gdLst/>
            <a:ahLst/>
            <a:cxnLst/>
            <a:rect l="l" t="t" r="r" b="b"/>
            <a:pathLst>
              <a:path h="1948179">
                <a:moveTo>
                  <a:pt x="0" y="0"/>
                </a:moveTo>
                <a:lnTo>
                  <a:pt x="0" y="19481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610609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120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2020" y="4876800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288289" y="0"/>
                </a:moveTo>
                <a:lnTo>
                  <a:pt x="335828" y="3648"/>
                </a:lnTo>
                <a:lnTo>
                  <a:pt x="380563" y="14254"/>
                </a:lnTo>
                <a:lnTo>
                  <a:pt x="421975" y="31306"/>
                </a:lnTo>
                <a:lnTo>
                  <a:pt x="459546" y="54295"/>
                </a:lnTo>
                <a:lnTo>
                  <a:pt x="492760" y="82708"/>
                </a:lnTo>
                <a:lnTo>
                  <a:pt x="521096" y="116037"/>
                </a:lnTo>
                <a:lnTo>
                  <a:pt x="544037" y="153770"/>
                </a:lnTo>
                <a:lnTo>
                  <a:pt x="561065" y="195397"/>
                </a:lnTo>
                <a:lnTo>
                  <a:pt x="571662" y="240407"/>
                </a:lnTo>
                <a:lnTo>
                  <a:pt x="575309" y="288289"/>
                </a:lnTo>
                <a:lnTo>
                  <a:pt x="571662" y="335828"/>
                </a:lnTo>
                <a:lnTo>
                  <a:pt x="561065" y="380563"/>
                </a:lnTo>
                <a:lnTo>
                  <a:pt x="544037" y="421975"/>
                </a:lnTo>
                <a:lnTo>
                  <a:pt x="521096" y="459546"/>
                </a:lnTo>
                <a:lnTo>
                  <a:pt x="492759" y="492759"/>
                </a:lnTo>
                <a:lnTo>
                  <a:pt x="459546" y="521096"/>
                </a:lnTo>
                <a:lnTo>
                  <a:pt x="421975" y="544037"/>
                </a:lnTo>
                <a:lnTo>
                  <a:pt x="380563" y="561065"/>
                </a:lnTo>
                <a:lnTo>
                  <a:pt x="335828" y="571662"/>
                </a:lnTo>
                <a:lnTo>
                  <a:pt x="288289" y="575310"/>
                </a:lnTo>
                <a:lnTo>
                  <a:pt x="240407" y="571662"/>
                </a:lnTo>
                <a:lnTo>
                  <a:pt x="195397" y="561065"/>
                </a:lnTo>
                <a:lnTo>
                  <a:pt x="153770" y="544037"/>
                </a:lnTo>
                <a:lnTo>
                  <a:pt x="116037" y="521096"/>
                </a:lnTo>
                <a:lnTo>
                  <a:pt x="82708" y="492759"/>
                </a:lnTo>
                <a:lnTo>
                  <a:pt x="54295" y="459546"/>
                </a:lnTo>
                <a:lnTo>
                  <a:pt x="31306" y="421975"/>
                </a:lnTo>
                <a:lnTo>
                  <a:pt x="14254" y="380563"/>
                </a:lnTo>
                <a:lnTo>
                  <a:pt x="3648" y="335828"/>
                </a:lnTo>
                <a:lnTo>
                  <a:pt x="0" y="288289"/>
                </a:lnTo>
                <a:lnTo>
                  <a:pt x="3648" y="240407"/>
                </a:lnTo>
                <a:lnTo>
                  <a:pt x="14254" y="195397"/>
                </a:lnTo>
                <a:lnTo>
                  <a:pt x="31306" y="153770"/>
                </a:lnTo>
                <a:lnTo>
                  <a:pt x="54295" y="116037"/>
                </a:lnTo>
                <a:lnTo>
                  <a:pt x="82708" y="82708"/>
                </a:lnTo>
                <a:lnTo>
                  <a:pt x="116037" y="54295"/>
                </a:lnTo>
                <a:lnTo>
                  <a:pt x="153770" y="31306"/>
                </a:lnTo>
                <a:lnTo>
                  <a:pt x="195397" y="14254"/>
                </a:lnTo>
                <a:lnTo>
                  <a:pt x="240407" y="3648"/>
                </a:lnTo>
                <a:lnTo>
                  <a:pt x="288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2020" y="487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545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4429" y="498602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V</a:t>
            </a:r>
          </a:p>
        </p:txBody>
      </p:sp>
      <p:sp>
        <p:nvSpPr>
          <p:cNvPr id="13" name="object 13"/>
          <p:cNvSpPr/>
          <p:nvPr/>
        </p:nvSpPr>
        <p:spPr>
          <a:xfrm>
            <a:off x="4062729" y="5181600"/>
            <a:ext cx="2719070" cy="5080"/>
          </a:xfrm>
          <a:custGeom>
            <a:avLst/>
            <a:gdLst/>
            <a:ahLst/>
            <a:cxnLst/>
            <a:rect l="l" t="t" r="r" b="b"/>
            <a:pathLst>
              <a:path w="2719070" h="5079">
                <a:moveTo>
                  <a:pt x="0" y="5080"/>
                </a:moveTo>
                <a:lnTo>
                  <a:pt x="27190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150" y="3105150"/>
            <a:ext cx="156210" cy="105410"/>
          </a:xfrm>
          <a:custGeom>
            <a:avLst/>
            <a:gdLst/>
            <a:ahLst/>
            <a:cxnLst/>
            <a:rect l="l" t="t" r="r" b="b"/>
            <a:pathLst>
              <a:path w="156210" h="105410">
                <a:moveTo>
                  <a:pt x="0" y="0"/>
                </a:moveTo>
                <a:lnTo>
                  <a:pt x="156210" y="105410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2229" y="317627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19" h="73660">
                <a:moveTo>
                  <a:pt x="41909" y="0"/>
                </a:moveTo>
                <a:lnTo>
                  <a:pt x="0" y="62229"/>
                </a:lnTo>
                <a:lnTo>
                  <a:pt x="83819" y="73659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39239" y="2785109"/>
            <a:ext cx="1103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Ev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ed  Quartz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9239" y="3333750"/>
            <a:ext cx="46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1939" y="3385820"/>
            <a:ext cx="580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>
                <a:solidFill>
                  <a:srgbClr val="FF0000"/>
                </a:solidFill>
                <a:latin typeface="Arial"/>
                <a:cs typeface="Arial"/>
              </a:rPr>
              <a:t>l  </a:t>
            </a:r>
            <a:r>
              <a:rPr sz="1800" spc="-10">
                <a:solidFill>
                  <a:srgbClr val="FF0000"/>
                </a:solidFill>
                <a:latin typeface="Arial"/>
                <a:cs typeface="Arial"/>
              </a:rPr>
              <a:t>plate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8484" y="3277870"/>
            <a:ext cx="154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502920" algn="l"/>
              </a:tabLst>
            </a:pPr>
            <a:r>
              <a:rPr sz="2700" u="heavy" baseline="-26234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baseline="-26234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10">
                <a:solidFill>
                  <a:srgbClr val="FF0000"/>
                </a:solidFill>
                <a:latin typeface="Arial"/>
                <a:cs typeface="Arial"/>
              </a:rPr>
              <a:t>Collecting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684" y="3552190"/>
            <a:ext cx="960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4490" algn="l"/>
              </a:tabLst>
            </a:pPr>
            <a:r>
              <a:rPr sz="2700" u="heavy" baseline="-26234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spc="60" baseline="-262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FF0000"/>
                </a:solidFill>
                <a:latin typeface="Arial"/>
                <a:cs typeface="Arial"/>
              </a:rPr>
              <a:t>plate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81450" y="3249929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679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0609" y="2965450"/>
            <a:ext cx="712470" cy="969010"/>
          </a:xfrm>
          <a:custGeom>
            <a:avLst/>
            <a:gdLst/>
            <a:ahLst/>
            <a:cxnLst/>
            <a:rect l="l" t="t" r="r" b="b"/>
            <a:pathLst>
              <a:path w="712470" h="969010">
                <a:moveTo>
                  <a:pt x="78739" y="671830"/>
                </a:moveTo>
                <a:lnTo>
                  <a:pt x="0" y="969010"/>
                </a:lnTo>
                <a:lnTo>
                  <a:pt x="255269" y="796289"/>
                </a:lnTo>
                <a:lnTo>
                  <a:pt x="210819" y="765810"/>
                </a:lnTo>
                <a:lnTo>
                  <a:pt x="255189" y="703580"/>
                </a:lnTo>
                <a:lnTo>
                  <a:pt x="123189" y="703580"/>
                </a:lnTo>
                <a:lnTo>
                  <a:pt x="78739" y="671830"/>
                </a:lnTo>
                <a:close/>
              </a:path>
              <a:path w="712470" h="969010">
                <a:moveTo>
                  <a:pt x="624839" y="0"/>
                </a:moveTo>
                <a:lnTo>
                  <a:pt x="123189" y="703580"/>
                </a:lnTo>
                <a:lnTo>
                  <a:pt x="255189" y="703580"/>
                </a:lnTo>
                <a:lnTo>
                  <a:pt x="712469" y="62229"/>
                </a:lnTo>
                <a:lnTo>
                  <a:pt x="62483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0609" y="2965450"/>
            <a:ext cx="712470" cy="969010"/>
          </a:xfrm>
          <a:custGeom>
            <a:avLst/>
            <a:gdLst/>
            <a:ahLst/>
            <a:cxnLst/>
            <a:rect l="l" t="t" r="r" b="b"/>
            <a:pathLst>
              <a:path w="712470" h="969010">
                <a:moveTo>
                  <a:pt x="624839" y="0"/>
                </a:moveTo>
                <a:lnTo>
                  <a:pt x="123189" y="703580"/>
                </a:lnTo>
                <a:lnTo>
                  <a:pt x="78739" y="671830"/>
                </a:lnTo>
                <a:lnTo>
                  <a:pt x="0" y="969010"/>
                </a:lnTo>
                <a:lnTo>
                  <a:pt x="255269" y="796289"/>
                </a:lnTo>
                <a:lnTo>
                  <a:pt x="210819" y="765810"/>
                </a:lnTo>
                <a:lnTo>
                  <a:pt x="712469" y="62229"/>
                </a:lnTo>
                <a:lnTo>
                  <a:pt x="62483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1709" y="387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7529" y="3058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01490" y="2623820"/>
            <a:ext cx="51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5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400" y="396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12954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1600" y="3962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5181600"/>
            <a:ext cx="2089150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208915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5863590"/>
            <a:ext cx="2062480" cy="537210"/>
          </a:xfrm>
          <a:custGeom>
            <a:avLst/>
            <a:gdLst/>
            <a:ahLst/>
            <a:cxnLst/>
            <a:rect l="l" t="t" r="r" b="b"/>
            <a:pathLst>
              <a:path w="2062479" h="537210">
                <a:moveTo>
                  <a:pt x="2062479" y="267970"/>
                </a:moveTo>
                <a:lnTo>
                  <a:pt x="2062479" y="537210"/>
                </a:lnTo>
                <a:lnTo>
                  <a:pt x="0" y="537210"/>
                </a:lnTo>
                <a:lnTo>
                  <a:pt x="0" y="0"/>
                </a:lnTo>
                <a:lnTo>
                  <a:pt x="2062479" y="0"/>
                </a:lnTo>
                <a:lnTo>
                  <a:pt x="2062479" y="2679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55626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4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1120" y="5715000"/>
            <a:ext cx="830580" cy="274320"/>
          </a:xfrm>
          <a:custGeom>
            <a:avLst/>
            <a:gdLst/>
            <a:ahLst/>
            <a:cxnLst/>
            <a:rect l="l" t="t" r="r" b="b"/>
            <a:pathLst>
              <a:path w="830579" h="274320">
                <a:moveTo>
                  <a:pt x="0" y="0"/>
                </a:moveTo>
                <a:lnTo>
                  <a:pt x="830580" y="0"/>
                </a:lnTo>
                <a:lnTo>
                  <a:pt x="830580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98420" y="5702300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>
                <a:latin typeface="Arial"/>
                <a:cs typeface="Arial"/>
              </a:rPr>
              <a:t>^^^^^^^^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90850" y="5562600"/>
            <a:ext cx="1143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800" y="5867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9820" y="5595620"/>
            <a:ext cx="575310" cy="576580"/>
          </a:xfrm>
          <a:custGeom>
            <a:avLst/>
            <a:gdLst/>
            <a:ahLst/>
            <a:cxnLst/>
            <a:rect l="l" t="t" r="r" b="b"/>
            <a:pathLst>
              <a:path w="575310" h="576579">
                <a:moveTo>
                  <a:pt x="288289" y="0"/>
                </a:moveTo>
                <a:lnTo>
                  <a:pt x="335828" y="3682"/>
                </a:lnTo>
                <a:lnTo>
                  <a:pt x="380563" y="14376"/>
                </a:lnTo>
                <a:lnTo>
                  <a:pt x="421975" y="31546"/>
                </a:lnTo>
                <a:lnTo>
                  <a:pt x="459546" y="54660"/>
                </a:lnTo>
                <a:lnTo>
                  <a:pt x="492760" y="83184"/>
                </a:lnTo>
                <a:lnTo>
                  <a:pt x="521096" y="116585"/>
                </a:lnTo>
                <a:lnTo>
                  <a:pt x="544037" y="154330"/>
                </a:lnTo>
                <a:lnTo>
                  <a:pt x="561065" y="195884"/>
                </a:lnTo>
                <a:lnTo>
                  <a:pt x="571662" y="240715"/>
                </a:lnTo>
                <a:lnTo>
                  <a:pt x="575309" y="288289"/>
                </a:lnTo>
                <a:lnTo>
                  <a:pt x="571662" y="335864"/>
                </a:lnTo>
                <a:lnTo>
                  <a:pt x="561065" y="380695"/>
                </a:lnTo>
                <a:lnTo>
                  <a:pt x="544037" y="422249"/>
                </a:lnTo>
                <a:lnTo>
                  <a:pt x="521096" y="459993"/>
                </a:lnTo>
                <a:lnTo>
                  <a:pt x="492759" y="493394"/>
                </a:lnTo>
                <a:lnTo>
                  <a:pt x="459546" y="521919"/>
                </a:lnTo>
                <a:lnTo>
                  <a:pt x="421975" y="545033"/>
                </a:lnTo>
                <a:lnTo>
                  <a:pt x="380563" y="562203"/>
                </a:lnTo>
                <a:lnTo>
                  <a:pt x="335828" y="572896"/>
                </a:lnTo>
                <a:lnTo>
                  <a:pt x="288289" y="576579"/>
                </a:lnTo>
                <a:lnTo>
                  <a:pt x="240407" y="572896"/>
                </a:lnTo>
                <a:lnTo>
                  <a:pt x="195397" y="562203"/>
                </a:lnTo>
                <a:lnTo>
                  <a:pt x="153770" y="545033"/>
                </a:lnTo>
                <a:lnTo>
                  <a:pt x="116037" y="521919"/>
                </a:lnTo>
                <a:lnTo>
                  <a:pt x="82708" y="493394"/>
                </a:lnTo>
                <a:lnTo>
                  <a:pt x="54295" y="459993"/>
                </a:lnTo>
                <a:lnTo>
                  <a:pt x="31306" y="422249"/>
                </a:lnTo>
                <a:lnTo>
                  <a:pt x="14254" y="380695"/>
                </a:lnTo>
                <a:lnTo>
                  <a:pt x="3648" y="335864"/>
                </a:lnTo>
                <a:lnTo>
                  <a:pt x="0" y="288289"/>
                </a:lnTo>
                <a:lnTo>
                  <a:pt x="3648" y="240715"/>
                </a:lnTo>
                <a:lnTo>
                  <a:pt x="14254" y="195884"/>
                </a:lnTo>
                <a:lnTo>
                  <a:pt x="31306" y="154330"/>
                </a:lnTo>
                <a:lnTo>
                  <a:pt x="54295" y="116585"/>
                </a:lnTo>
                <a:lnTo>
                  <a:pt x="82708" y="83184"/>
                </a:lnTo>
                <a:lnTo>
                  <a:pt x="116037" y="54660"/>
                </a:lnTo>
                <a:lnTo>
                  <a:pt x="153770" y="31546"/>
                </a:lnTo>
                <a:lnTo>
                  <a:pt x="195397" y="14376"/>
                </a:lnTo>
                <a:lnTo>
                  <a:pt x="240407" y="3682"/>
                </a:lnTo>
                <a:lnTo>
                  <a:pt x="288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9820" y="5595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64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58864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12954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9600" y="5867400"/>
            <a:ext cx="490220" cy="17780"/>
          </a:xfrm>
          <a:custGeom>
            <a:avLst/>
            <a:gdLst/>
            <a:ahLst/>
            <a:cxnLst/>
            <a:rect l="l" t="t" r="r" b="b"/>
            <a:pathLst>
              <a:path w="490220" h="17779">
                <a:moveTo>
                  <a:pt x="0" y="0"/>
                </a:moveTo>
                <a:lnTo>
                  <a:pt x="490220" y="177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42229" y="57619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A</a:t>
            </a:r>
          </a:p>
        </p:txBody>
      </p:sp>
      <p:sp>
        <p:nvSpPr>
          <p:cNvPr id="42" name="object 42"/>
          <p:cNvSpPr/>
          <p:nvPr/>
        </p:nvSpPr>
        <p:spPr>
          <a:xfrm>
            <a:off x="3733800" y="5715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2400" y="57912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6200" y="57150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57912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99029" y="3614420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62700" y="33858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latin typeface="Arial"/>
                <a:cs typeface="Arial"/>
              </a:rPr>
              <a:t>_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06841" y="3873441"/>
            <a:ext cx="101718" cy="101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62500" y="3902709"/>
            <a:ext cx="114300" cy="113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54441" y="4102041"/>
            <a:ext cx="100448" cy="101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4829" y="4179570"/>
            <a:ext cx="264160" cy="8890"/>
          </a:xfrm>
          <a:custGeom>
            <a:avLst/>
            <a:gdLst/>
            <a:ahLst/>
            <a:cxnLst/>
            <a:rect l="l" t="t" r="r" b="b"/>
            <a:pathLst>
              <a:path w="264160" h="8889">
                <a:moveTo>
                  <a:pt x="0" y="0"/>
                </a:moveTo>
                <a:lnTo>
                  <a:pt x="264160" y="888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10100" y="4131309"/>
            <a:ext cx="114300" cy="113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30641" y="3644841"/>
            <a:ext cx="101718" cy="101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6300" y="3674109"/>
            <a:ext cx="114300" cy="113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49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/>
              <a:t>Basics of Quantum Mechanics</a:t>
            </a:r>
            <a:br>
              <a:rPr lang="en-US" sz="3600" b="1"/>
            </a:br>
            <a:r>
              <a:rPr lang="en-US" sz="3600" b="1"/>
              <a:t>- Photoelectric Effect 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1973" y="1600200"/>
            <a:ext cx="5860053" cy="4525963"/>
          </a:xfrm>
          <a:noFill/>
          <a:ln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05710" y="6172200"/>
            <a:ext cx="8738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Larger light intensity means larger number of photons at a given frequency (Energy)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/>
              <a:t>Basics of Quantum Mechanics</a:t>
            </a:r>
            <a:br>
              <a:rPr lang="en-US" sz="3600" b="1"/>
            </a:br>
            <a:r>
              <a:rPr lang="en-US" sz="3600" b="1"/>
              <a:t>- Photoelectric Effect 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8153400" cy="4648200"/>
          </a:xfrm>
          <a:noFill/>
          <a:ln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66800" y="6096000"/>
            <a:ext cx="7124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Larger frequency, means smaller wavelength, and larger Energy=hf.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4867909"/>
            <a:ext cx="3205480" cy="1614170"/>
            <a:chOff x="2057400" y="4867909"/>
            <a:chExt cx="3205480" cy="1614170"/>
          </a:xfrm>
        </p:grpSpPr>
        <p:sp>
          <p:nvSpPr>
            <p:cNvPr id="3" name="object 3"/>
            <p:cNvSpPr/>
            <p:nvPr/>
          </p:nvSpPr>
          <p:spPr>
            <a:xfrm>
              <a:off x="4114800" y="571499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800" y="571499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5715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33400"/>
                  </a:lnTo>
                  <a:lnTo>
                    <a:pt x="571500" y="533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0309" y="49656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4867909"/>
              <a:ext cx="1981200" cy="1609090"/>
            </a:xfrm>
            <a:custGeom>
              <a:avLst/>
              <a:gdLst/>
              <a:ahLst/>
              <a:cxnLst/>
              <a:rect l="l" t="t" r="r" b="b"/>
              <a:pathLst>
                <a:path w="1981200" h="1609089">
                  <a:moveTo>
                    <a:pt x="256540" y="0"/>
                  </a:moveTo>
                  <a:lnTo>
                    <a:pt x="0" y="8890"/>
                  </a:lnTo>
                  <a:lnTo>
                    <a:pt x="160020" y="208280"/>
                  </a:lnTo>
                  <a:lnTo>
                    <a:pt x="256540" y="0"/>
                  </a:lnTo>
                  <a:close/>
                </a:path>
                <a:path w="1981200" h="1609089">
                  <a:moveTo>
                    <a:pt x="1981200" y="1113790"/>
                  </a:moveTo>
                  <a:lnTo>
                    <a:pt x="1979460" y="1050264"/>
                  </a:lnTo>
                  <a:lnTo>
                    <a:pt x="1974405" y="989482"/>
                  </a:lnTo>
                  <a:lnTo>
                    <a:pt x="1966214" y="931862"/>
                  </a:lnTo>
                  <a:lnTo>
                    <a:pt x="1955050" y="877798"/>
                  </a:lnTo>
                  <a:lnTo>
                    <a:pt x="1941131" y="827709"/>
                  </a:lnTo>
                  <a:lnTo>
                    <a:pt x="1924634" y="781989"/>
                  </a:lnTo>
                  <a:lnTo>
                    <a:pt x="1905736" y="741045"/>
                  </a:lnTo>
                  <a:lnTo>
                    <a:pt x="1884629" y="705294"/>
                  </a:lnTo>
                  <a:lnTo>
                    <a:pt x="1836559" y="650963"/>
                  </a:lnTo>
                  <a:lnTo>
                    <a:pt x="1781911" y="622236"/>
                  </a:lnTo>
                  <a:lnTo>
                    <a:pt x="1752600" y="618490"/>
                  </a:lnTo>
                  <a:lnTo>
                    <a:pt x="1723275" y="622236"/>
                  </a:lnTo>
                  <a:lnTo>
                    <a:pt x="1668627" y="650963"/>
                  </a:lnTo>
                  <a:lnTo>
                    <a:pt x="1620558" y="705294"/>
                  </a:lnTo>
                  <a:lnTo>
                    <a:pt x="1599450" y="741045"/>
                  </a:lnTo>
                  <a:lnTo>
                    <a:pt x="1580553" y="781989"/>
                  </a:lnTo>
                  <a:lnTo>
                    <a:pt x="1564055" y="827709"/>
                  </a:lnTo>
                  <a:lnTo>
                    <a:pt x="1550136" y="877798"/>
                  </a:lnTo>
                  <a:lnTo>
                    <a:pt x="1538973" y="931862"/>
                  </a:lnTo>
                  <a:lnTo>
                    <a:pt x="1530781" y="989482"/>
                  </a:lnTo>
                  <a:lnTo>
                    <a:pt x="1525727" y="1050264"/>
                  </a:lnTo>
                  <a:lnTo>
                    <a:pt x="1524000" y="1113790"/>
                  </a:lnTo>
                  <a:lnTo>
                    <a:pt x="1525727" y="1177328"/>
                  </a:lnTo>
                  <a:lnTo>
                    <a:pt x="1530781" y="1238110"/>
                  </a:lnTo>
                  <a:lnTo>
                    <a:pt x="1538973" y="1295730"/>
                  </a:lnTo>
                  <a:lnTo>
                    <a:pt x="1550136" y="1349794"/>
                  </a:lnTo>
                  <a:lnTo>
                    <a:pt x="1564055" y="1399882"/>
                  </a:lnTo>
                  <a:lnTo>
                    <a:pt x="1580553" y="1445602"/>
                  </a:lnTo>
                  <a:lnTo>
                    <a:pt x="1599450" y="1486547"/>
                  </a:lnTo>
                  <a:lnTo>
                    <a:pt x="1620558" y="1522298"/>
                  </a:lnTo>
                  <a:lnTo>
                    <a:pt x="1668627" y="1576628"/>
                  </a:lnTo>
                  <a:lnTo>
                    <a:pt x="1723275" y="1605356"/>
                  </a:lnTo>
                  <a:lnTo>
                    <a:pt x="1752600" y="1609090"/>
                  </a:lnTo>
                  <a:lnTo>
                    <a:pt x="1781911" y="1605356"/>
                  </a:lnTo>
                  <a:lnTo>
                    <a:pt x="1836559" y="1576628"/>
                  </a:lnTo>
                  <a:lnTo>
                    <a:pt x="1884629" y="1522298"/>
                  </a:lnTo>
                  <a:lnTo>
                    <a:pt x="1905736" y="1486547"/>
                  </a:lnTo>
                  <a:lnTo>
                    <a:pt x="1924634" y="1445602"/>
                  </a:lnTo>
                  <a:lnTo>
                    <a:pt x="1941131" y="1399882"/>
                  </a:lnTo>
                  <a:lnTo>
                    <a:pt x="1955050" y="1349794"/>
                  </a:lnTo>
                  <a:lnTo>
                    <a:pt x="1966214" y="1295730"/>
                  </a:lnTo>
                  <a:lnTo>
                    <a:pt x="1974405" y="1238110"/>
                  </a:lnTo>
                  <a:lnTo>
                    <a:pt x="1979460" y="1177328"/>
                  </a:lnTo>
                  <a:lnTo>
                    <a:pt x="1981200" y="111379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5486399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228600" y="0"/>
                  </a:moveTo>
                  <a:lnTo>
                    <a:pt x="285973" y="14698"/>
                  </a:lnTo>
                  <a:lnTo>
                    <a:pt x="337520" y="56631"/>
                  </a:lnTo>
                  <a:lnTo>
                    <a:pt x="381742" y="122551"/>
                  </a:lnTo>
                  <a:lnTo>
                    <a:pt x="400637" y="163491"/>
                  </a:lnTo>
                  <a:lnTo>
                    <a:pt x="417140" y="209211"/>
                  </a:lnTo>
                  <a:lnTo>
                    <a:pt x="431062" y="259305"/>
                  </a:lnTo>
                  <a:lnTo>
                    <a:pt x="442216" y="313366"/>
                  </a:lnTo>
                  <a:lnTo>
                    <a:pt x="450415" y="370990"/>
                  </a:lnTo>
                  <a:lnTo>
                    <a:pt x="455472" y="431769"/>
                  </a:lnTo>
                  <a:lnTo>
                    <a:pt x="457200" y="495300"/>
                  </a:lnTo>
                  <a:lnTo>
                    <a:pt x="455472" y="558830"/>
                  </a:lnTo>
                  <a:lnTo>
                    <a:pt x="450415" y="619609"/>
                  </a:lnTo>
                  <a:lnTo>
                    <a:pt x="442216" y="677233"/>
                  </a:lnTo>
                  <a:lnTo>
                    <a:pt x="431062" y="731294"/>
                  </a:lnTo>
                  <a:lnTo>
                    <a:pt x="417140" y="781388"/>
                  </a:lnTo>
                  <a:lnTo>
                    <a:pt x="400637" y="827108"/>
                  </a:lnTo>
                  <a:lnTo>
                    <a:pt x="381742" y="868048"/>
                  </a:lnTo>
                  <a:lnTo>
                    <a:pt x="360640" y="903804"/>
                  </a:lnTo>
                  <a:lnTo>
                    <a:pt x="312569" y="958136"/>
                  </a:lnTo>
                  <a:lnTo>
                    <a:pt x="257921" y="986857"/>
                  </a:lnTo>
                  <a:lnTo>
                    <a:pt x="228600" y="990600"/>
                  </a:lnTo>
                  <a:lnTo>
                    <a:pt x="199278" y="986857"/>
                  </a:lnTo>
                  <a:lnTo>
                    <a:pt x="144630" y="958136"/>
                  </a:lnTo>
                  <a:lnTo>
                    <a:pt x="96559" y="903804"/>
                  </a:lnTo>
                  <a:lnTo>
                    <a:pt x="75457" y="868048"/>
                  </a:lnTo>
                  <a:lnTo>
                    <a:pt x="56562" y="827108"/>
                  </a:lnTo>
                  <a:lnTo>
                    <a:pt x="40059" y="781388"/>
                  </a:lnTo>
                  <a:lnTo>
                    <a:pt x="26137" y="731294"/>
                  </a:lnTo>
                  <a:lnTo>
                    <a:pt x="14983" y="677233"/>
                  </a:lnTo>
                  <a:lnTo>
                    <a:pt x="6784" y="619609"/>
                  </a:lnTo>
                  <a:lnTo>
                    <a:pt x="1727" y="558830"/>
                  </a:lnTo>
                  <a:lnTo>
                    <a:pt x="0" y="495300"/>
                  </a:lnTo>
                  <a:lnTo>
                    <a:pt x="1727" y="431769"/>
                  </a:lnTo>
                  <a:lnTo>
                    <a:pt x="6784" y="370990"/>
                  </a:lnTo>
                  <a:lnTo>
                    <a:pt x="14983" y="313366"/>
                  </a:lnTo>
                  <a:lnTo>
                    <a:pt x="26137" y="259305"/>
                  </a:lnTo>
                  <a:lnTo>
                    <a:pt x="40059" y="209211"/>
                  </a:lnTo>
                  <a:lnTo>
                    <a:pt x="56562" y="163491"/>
                  </a:lnTo>
                  <a:lnTo>
                    <a:pt x="75457" y="122551"/>
                  </a:lnTo>
                  <a:lnTo>
                    <a:pt x="96559" y="86795"/>
                  </a:lnTo>
                  <a:lnTo>
                    <a:pt x="144630" y="32463"/>
                  </a:lnTo>
                  <a:lnTo>
                    <a:pt x="199278" y="3742"/>
                  </a:lnTo>
                  <a:lnTo>
                    <a:pt x="228600" y="0"/>
                  </a:lnTo>
                  <a:close/>
                </a:path>
                <a:path w="457200" h="990600">
                  <a:moveTo>
                    <a:pt x="0" y="0"/>
                  </a:moveTo>
                  <a:lnTo>
                    <a:pt x="0" y="0"/>
                  </a:lnTo>
                </a:path>
                <a:path w="457200" h="990600">
                  <a:moveTo>
                    <a:pt x="457200" y="990600"/>
                  </a:moveTo>
                  <a:lnTo>
                    <a:pt x="457200" y="990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7909" y="51180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50203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128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7909" y="53466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52489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128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7909" y="54990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54013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128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1710" y="51942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0" y="50965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001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1710" y="49656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7400" y="48679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001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1710" y="5575299"/>
              <a:ext cx="1634489" cy="749300"/>
            </a:xfrm>
            <a:custGeom>
              <a:avLst/>
              <a:gdLst/>
              <a:ahLst/>
              <a:cxnLst/>
              <a:rect l="l" t="t" r="r" b="b"/>
              <a:pathLst>
                <a:path w="1634489" h="749300">
                  <a:moveTo>
                    <a:pt x="1634489" y="74930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5477509"/>
              <a:ext cx="256540" cy="208279"/>
            </a:xfrm>
            <a:custGeom>
              <a:avLst/>
              <a:gdLst/>
              <a:ahLst/>
              <a:cxnLst/>
              <a:rect l="l" t="t" r="r" b="b"/>
              <a:pathLst>
                <a:path w="256539" h="208279">
                  <a:moveTo>
                    <a:pt x="256539" y="0"/>
                  </a:moveTo>
                  <a:lnTo>
                    <a:pt x="0" y="8889"/>
                  </a:lnTo>
                  <a:lnTo>
                    <a:pt x="160019" y="208279"/>
                  </a:lnTo>
                  <a:lnTo>
                    <a:pt x="25653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1869" y="948690"/>
            <a:ext cx="6176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44800" algn="l"/>
              </a:tabLst>
            </a:pPr>
            <a:r>
              <a:rPr sz="2400" spc="-5">
                <a:latin typeface="Arial"/>
                <a:cs typeface="Arial"/>
              </a:rPr>
              <a:t>Quantum </a:t>
            </a:r>
            <a:r>
              <a:rPr sz="2400" spc="-10">
                <a:latin typeface="Arial"/>
                <a:cs typeface="Arial"/>
              </a:rPr>
              <a:t>Physics: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“quantum” comes  from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solidFill>
                  <a:srgbClr val="FF0000"/>
                </a:solidFill>
                <a:latin typeface="Arial"/>
                <a:cs typeface="Arial"/>
              </a:rPr>
              <a:t>quantization</a:t>
            </a:r>
            <a:r>
              <a:rPr sz="2400" spc="-5">
                <a:latin typeface="Arial"/>
                <a:cs typeface="Arial"/>
              </a:rPr>
              <a:t>:	</a:t>
            </a:r>
            <a:r>
              <a:rPr sz="2400" spc="10">
                <a:latin typeface="Arial"/>
                <a:cs typeface="Arial"/>
              </a:rPr>
              <a:t>we </a:t>
            </a:r>
            <a:r>
              <a:rPr sz="2400" spc="-5">
                <a:latin typeface="Arial"/>
                <a:cs typeface="Arial"/>
              </a:rPr>
              <a:t>need </a:t>
            </a:r>
            <a:r>
              <a:rPr sz="2400">
                <a:latin typeface="Arial"/>
                <a:cs typeface="Arial"/>
              </a:rPr>
              <a:t>to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understand 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origin of this.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4600" y="2701290"/>
            <a:ext cx="3510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Photoelectric</a:t>
            </a:r>
            <a:r>
              <a:rPr sz="2400" b="1" u="heavy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7750" y="3652927"/>
            <a:ext cx="633730" cy="2600325"/>
            <a:chOff x="1047750" y="3652927"/>
            <a:chExt cx="633730" cy="2600325"/>
          </a:xfrm>
        </p:grpSpPr>
        <p:sp>
          <p:nvSpPr>
            <p:cNvPr id="23" name="object 23"/>
            <p:cNvSpPr/>
            <p:nvPr/>
          </p:nvSpPr>
          <p:spPr>
            <a:xfrm>
              <a:off x="1447800" y="3657600"/>
              <a:ext cx="228600" cy="2590800"/>
            </a:xfrm>
            <a:custGeom>
              <a:avLst/>
              <a:gdLst/>
              <a:ahLst/>
              <a:cxnLst/>
              <a:rect l="l" t="t" r="r" b="b"/>
              <a:pathLst>
                <a:path w="228600" h="2590800">
                  <a:moveTo>
                    <a:pt x="228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228600" y="25908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800" y="3657600"/>
              <a:ext cx="228600" cy="2590800"/>
            </a:xfrm>
            <a:custGeom>
              <a:avLst/>
              <a:gdLst/>
              <a:ahLst/>
              <a:cxnLst/>
              <a:rect l="l" t="t" r="r" b="b"/>
              <a:pathLst>
                <a:path w="228600" h="2590800">
                  <a:moveTo>
                    <a:pt x="114300" y="2590800"/>
                  </a:moveTo>
                  <a:lnTo>
                    <a:pt x="0" y="2590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2590800"/>
                  </a:lnTo>
                  <a:lnTo>
                    <a:pt x="114300" y="2590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6800" y="5562600"/>
              <a:ext cx="374650" cy="312420"/>
            </a:xfrm>
            <a:custGeom>
              <a:avLst/>
              <a:gdLst/>
              <a:ahLst/>
              <a:cxnLst/>
              <a:rect l="l" t="t" r="r" b="b"/>
              <a:pathLst>
                <a:path w="374650" h="312420">
                  <a:moveTo>
                    <a:pt x="0" y="0"/>
                  </a:moveTo>
                  <a:lnTo>
                    <a:pt x="374650" y="3124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99540" y="5826760"/>
              <a:ext cx="124460" cy="116839"/>
            </a:xfrm>
            <a:custGeom>
              <a:avLst/>
              <a:gdLst/>
              <a:ahLst/>
              <a:cxnLst/>
              <a:rect l="l" t="t" r="r" b="b"/>
              <a:pathLst>
                <a:path w="124459" h="116839">
                  <a:moveTo>
                    <a:pt x="72390" y="0"/>
                  </a:moveTo>
                  <a:lnTo>
                    <a:pt x="0" y="87629"/>
                  </a:lnTo>
                  <a:lnTo>
                    <a:pt x="124459" y="116839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2270" y="5062220"/>
            <a:ext cx="554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latin typeface="Arial"/>
                <a:cs typeface="Arial"/>
              </a:rPr>
              <a:t>m</a:t>
            </a:r>
            <a:r>
              <a:rPr sz="1600" b="1" spc="-10">
                <a:latin typeface="Arial"/>
                <a:cs typeface="Arial"/>
              </a:rPr>
              <a:t>e</a:t>
            </a:r>
            <a:r>
              <a:rPr sz="1600" b="1" spc="-5">
                <a:latin typeface="Arial"/>
                <a:cs typeface="Arial"/>
              </a:rPr>
              <a:t>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2070" y="6054090"/>
            <a:ext cx="452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latin typeface="Arial"/>
                <a:cs typeface="Arial"/>
              </a:rPr>
              <a:t>li</a:t>
            </a:r>
            <a:r>
              <a:rPr sz="1600" b="1">
                <a:latin typeface="Arial"/>
                <a:cs typeface="Arial"/>
              </a:rPr>
              <a:t>g</a:t>
            </a:r>
            <a:r>
              <a:rPr sz="1600" b="1" spc="-10">
                <a:latin typeface="Arial"/>
                <a:cs typeface="Arial"/>
              </a:rPr>
              <a:t>h</a:t>
            </a:r>
            <a:r>
              <a:rPr sz="1600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1327" y="3957727"/>
            <a:ext cx="161744" cy="1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738629" y="3886200"/>
            <a:ext cx="857250" cy="775970"/>
            <a:chOff x="1738629" y="3886200"/>
            <a:chExt cx="857250" cy="775970"/>
          </a:xfrm>
        </p:grpSpPr>
        <p:sp>
          <p:nvSpPr>
            <p:cNvPr id="31" name="object 31"/>
            <p:cNvSpPr/>
            <p:nvPr/>
          </p:nvSpPr>
          <p:spPr>
            <a:xfrm>
              <a:off x="1828799" y="3926840"/>
              <a:ext cx="312420" cy="187960"/>
            </a:xfrm>
            <a:custGeom>
              <a:avLst/>
              <a:gdLst/>
              <a:ahLst/>
              <a:cxnLst/>
              <a:rect l="l" t="t" r="r" b="b"/>
              <a:pathLst>
                <a:path w="312419" h="187960">
                  <a:moveTo>
                    <a:pt x="0" y="187960"/>
                  </a:moveTo>
                  <a:lnTo>
                    <a:pt x="312419" y="0"/>
                  </a:lnTo>
                </a:path>
              </a:pathLst>
            </a:custGeom>
            <a:ln w="27940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14549" y="3886200"/>
              <a:ext cx="95250" cy="80010"/>
            </a:xfrm>
            <a:custGeom>
              <a:avLst/>
              <a:gdLst/>
              <a:ahLst/>
              <a:cxnLst/>
              <a:rect l="l" t="t" r="r" b="b"/>
              <a:pathLst>
                <a:path w="95250" h="80010">
                  <a:moveTo>
                    <a:pt x="95250" y="0"/>
                  </a:moveTo>
                  <a:lnTo>
                    <a:pt x="0" y="6350"/>
                  </a:lnTo>
                  <a:lnTo>
                    <a:pt x="44450" y="8001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28927" y="4262527"/>
              <a:ext cx="161744" cy="1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799" y="4155440"/>
              <a:ext cx="312420" cy="187960"/>
            </a:xfrm>
            <a:custGeom>
              <a:avLst/>
              <a:gdLst/>
              <a:ahLst/>
              <a:cxnLst/>
              <a:rect l="l" t="t" r="r" b="b"/>
              <a:pathLst>
                <a:path w="312419" h="187960">
                  <a:moveTo>
                    <a:pt x="0" y="187960"/>
                  </a:moveTo>
                  <a:lnTo>
                    <a:pt x="312419" y="0"/>
                  </a:lnTo>
                </a:path>
              </a:pathLst>
            </a:custGeom>
            <a:ln w="27940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14549" y="4114800"/>
              <a:ext cx="95250" cy="80010"/>
            </a:xfrm>
            <a:custGeom>
              <a:avLst/>
              <a:gdLst/>
              <a:ahLst/>
              <a:cxnLst/>
              <a:rect l="l" t="t" r="r" b="b"/>
              <a:pathLst>
                <a:path w="95250" h="80010">
                  <a:moveTo>
                    <a:pt x="95250" y="0"/>
                  </a:moveTo>
                  <a:lnTo>
                    <a:pt x="0" y="6350"/>
                  </a:lnTo>
                  <a:lnTo>
                    <a:pt x="44450" y="8001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2599" y="4460240"/>
              <a:ext cx="312420" cy="187960"/>
            </a:xfrm>
            <a:custGeom>
              <a:avLst/>
              <a:gdLst/>
              <a:ahLst/>
              <a:cxnLst/>
              <a:rect l="l" t="t" r="r" b="b"/>
              <a:pathLst>
                <a:path w="312419" h="187960">
                  <a:moveTo>
                    <a:pt x="0" y="187960"/>
                  </a:moveTo>
                  <a:lnTo>
                    <a:pt x="312419" y="0"/>
                  </a:lnTo>
                </a:path>
              </a:pathLst>
            </a:custGeom>
            <a:ln w="27940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38349" y="4419600"/>
              <a:ext cx="95250" cy="80010"/>
            </a:xfrm>
            <a:custGeom>
              <a:avLst/>
              <a:gdLst/>
              <a:ahLst/>
              <a:cxnLst/>
              <a:rect l="l" t="t" r="r" b="b"/>
              <a:pathLst>
                <a:path w="95250" h="80010">
                  <a:moveTo>
                    <a:pt x="95250" y="0"/>
                  </a:moveTo>
                  <a:lnTo>
                    <a:pt x="0" y="6350"/>
                  </a:lnTo>
                  <a:lnTo>
                    <a:pt x="44450" y="8001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7399" y="4384040"/>
              <a:ext cx="312420" cy="187960"/>
            </a:xfrm>
            <a:custGeom>
              <a:avLst/>
              <a:gdLst/>
              <a:ahLst/>
              <a:cxnLst/>
              <a:rect l="l" t="t" r="r" b="b"/>
              <a:pathLst>
                <a:path w="312419" h="187960">
                  <a:moveTo>
                    <a:pt x="0" y="187960"/>
                  </a:moveTo>
                  <a:lnTo>
                    <a:pt x="312419" y="0"/>
                  </a:lnTo>
                </a:path>
              </a:pathLst>
            </a:custGeom>
            <a:ln w="27940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3727" y="4186327"/>
              <a:ext cx="161744" cy="1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3149" y="4343400"/>
              <a:ext cx="95250" cy="80010"/>
            </a:xfrm>
            <a:custGeom>
              <a:avLst/>
              <a:gdLst/>
              <a:ahLst/>
              <a:cxnLst/>
              <a:rect l="l" t="t" r="r" b="b"/>
              <a:pathLst>
                <a:path w="95250" h="80010">
                  <a:moveTo>
                    <a:pt x="95250" y="0"/>
                  </a:moveTo>
                  <a:lnTo>
                    <a:pt x="0" y="6350"/>
                  </a:lnTo>
                  <a:lnTo>
                    <a:pt x="44450" y="8001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281327" y="3729127"/>
            <a:ext cx="161744" cy="1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876551" y="3486151"/>
            <a:ext cx="557530" cy="571500"/>
            <a:chOff x="2876551" y="3486151"/>
            <a:chExt cx="557530" cy="571500"/>
          </a:xfrm>
        </p:grpSpPr>
        <p:sp>
          <p:nvSpPr>
            <p:cNvPr id="43" name="object 43"/>
            <p:cNvSpPr/>
            <p:nvPr/>
          </p:nvSpPr>
          <p:spPr>
            <a:xfrm>
              <a:off x="2895600" y="350519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48000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5957" y="4887"/>
                  </a:lnTo>
                  <a:lnTo>
                    <a:pt x="105524" y="18883"/>
                  </a:lnTo>
                  <a:lnTo>
                    <a:pt x="70201" y="40988"/>
                  </a:lnTo>
                  <a:lnTo>
                    <a:pt x="40988" y="70201"/>
                  </a:lnTo>
                  <a:lnTo>
                    <a:pt x="18883" y="105524"/>
                  </a:lnTo>
                  <a:lnTo>
                    <a:pt x="4887" y="145957"/>
                  </a:lnTo>
                  <a:lnTo>
                    <a:pt x="0" y="190500"/>
                  </a:lnTo>
                  <a:lnTo>
                    <a:pt x="4887" y="235042"/>
                  </a:lnTo>
                  <a:lnTo>
                    <a:pt x="18883" y="275475"/>
                  </a:lnTo>
                  <a:lnTo>
                    <a:pt x="40988" y="310798"/>
                  </a:lnTo>
                  <a:lnTo>
                    <a:pt x="70201" y="340011"/>
                  </a:lnTo>
                  <a:lnTo>
                    <a:pt x="105524" y="362116"/>
                  </a:lnTo>
                  <a:lnTo>
                    <a:pt x="145957" y="376112"/>
                  </a:lnTo>
                  <a:lnTo>
                    <a:pt x="190500" y="381000"/>
                  </a:lnTo>
                  <a:lnTo>
                    <a:pt x="235042" y="376112"/>
                  </a:lnTo>
                  <a:lnTo>
                    <a:pt x="275475" y="362116"/>
                  </a:lnTo>
                  <a:lnTo>
                    <a:pt x="310798" y="340011"/>
                  </a:lnTo>
                  <a:lnTo>
                    <a:pt x="340011" y="310798"/>
                  </a:lnTo>
                  <a:lnTo>
                    <a:pt x="362116" y="275475"/>
                  </a:lnTo>
                  <a:lnTo>
                    <a:pt x="376112" y="235042"/>
                  </a:lnTo>
                  <a:lnTo>
                    <a:pt x="381000" y="190500"/>
                  </a:lnTo>
                  <a:lnTo>
                    <a:pt x="376112" y="145957"/>
                  </a:lnTo>
                  <a:lnTo>
                    <a:pt x="362116" y="105524"/>
                  </a:lnTo>
                  <a:lnTo>
                    <a:pt x="340011" y="70201"/>
                  </a:lnTo>
                  <a:lnTo>
                    <a:pt x="310798" y="40988"/>
                  </a:lnTo>
                  <a:lnTo>
                    <a:pt x="275475" y="18883"/>
                  </a:lnTo>
                  <a:lnTo>
                    <a:pt x="235042" y="488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8000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235042" y="4887"/>
                  </a:lnTo>
                  <a:lnTo>
                    <a:pt x="275475" y="18883"/>
                  </a:lnTo>
                  <a:lnTo>
                    <a:pt x="310798" y="40988"/>
                  </a:lnTo>
                  <a:lnTo>
                    <a:pt x="340011" y="70201"/>
                  </a:lnTo>
                  <a:lnTo>
                    <a:pt x="362116" y="105524"/>
                  </a:lnTo>
                  <a:lnTo>
                    <a:pt x="376112" y="145957"/>
                  </a:lnTo>
                  <a:lnTo>
                    <a:pt x="381000" y="190500"/>
                  </a:lnTo>
                  <a:lnTo>
                    <a:pt x="376112" y="235042"/>
                  </a:lnTo>
                  <a:lnTo>
                    <a:pt x="362116" y="275475"/>
                  </a:lnTo>
                  <a:lnTo>
                    <a:pt x="340011" y="310798"/>
                  </a:lnTo>
                  <a:lnTo>
                    <a:pt x="310798" y="340011"/>
                  </a:lnTo>
                  <a:lnTo>
                    <a:pt x="275475" y="362116"/>
                  </a:lnTo>
                  <a:lnTo>
                    <a:pt x="235042" y="376112"/>
                  </a:lnTo>
                  <a:lnTo>
                    <a:pt x="190500" y="381000"/>
                  </a:lnTo>
                  <a:lnTo>
                    <a:pt x="145957" y="376112"/>
                  </a:lnTo>
                  <a:lnTo>
                    <a:pt x="105524" y="362116"/>
                  </a:lnTo>
                  <a:lnTo>
                    <a:pt x="70201" y="340011"/>
                  </a:lnTo>
                  <a:lnTo>
                    <a:pt x="40988" y="310798"/>
                  </a:lnTo>
                  <a:lnTo>
                    <a:pt x="18883" y="275475"/>
                  </a:lnTo>
                  <a:lnTo>
                    <a:pt x="4887" y="235042"/>
                  </a:lnTo>
                  <a:lnTo>
                    <a:pt x="0" y="190500"/>
                  </a:lnTo>
                  <a:lnTo>
                    <a:pt x="4887" y="145957"/>
                  </a:lnTo>
                  <a:lnTo>
                    <a:pt x="18883" y="105524"/>
                  </a:lnTo>
                  <a:lnTo>
                    <a:pt x="40988" y="70201"/>
                  </a:lnTo>
                  <a:lnTo>
                    <a:pt x="70201" y="40988"/>
                  </a:lnTo>
                  <a:lnTo>
                    <a:pt x="105524" y="18883"/>
                  </a:lnTo>
                  <a:lnTo>
                    <a:pt x="145957" y="4887"/>
                  </a:lnTo>
                  <a:lnTo>
                    <a:pt x="190500" y="0"/>
                  </a:lnTo>
                  <a:close/>
                </a:path>
                <a:path w="381000" h="381000">
                  <a:moveTo>
                    <a:pt x="0" y="0"/>
                  </a:moveTo>
                  <a:lnTo>
                    <a:pt x="0" y="0"/>
                  </a:lnTo>
                </a:path>
                <a:path w="381000" h="381000">
                  <a:moveTo>
                    <a:pt x="381000" y="381000"/>
                  </a:moveTo>
                  <a:lnTo>
                    <a:pt x="381000" y="381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82670" y="3385820"/>
            <a:ext cx="8362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>
                <a:latin typeface="Arial"/>
                <a:cs typeface="Arial"/>
              </a:rPr>
              <a:t>E</a:t>
            </a:r>
            <a:r>
              <a:rPr sz="1600" b="1" spc="-5">
                <a:latin typeface="Arial"/>
                <a:cs typeface="Arial"/>
              </a:rPr>
              <a:t>lectr</a:t>
            </a:r>
            <a:r>
              <a:rPr sz="1600" b="1" spc="-10">
                <a:latin typeface="Arial"/>
                <a:cs typeface="Arial"/>
              </a:rPr>
              <a:t>o</a:t>
            </a:r>
            <a:r>
              <a:rPr sz="1600" b="1">
                <a:latin typeface="Arial"/>
                <a:cs typeface="Arial"/>
              </a:rPr>
              <a:t>n  </a:t>
            </a:r>
            <a:r>
              <a:rPr sz="1600" b="1" spc="-10">
                <a:latin typeface="Arial"/>
                <a:cs typeface="Arial"/>
              </a:rPr>
              <a:t>detector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06270" y="3387090"/>
            <a:ext cx="8172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Arial"/>
                <a:cs typeface="Arial"/>
              </a:rPr>
              <a:t>electrons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50" y="231140"/>
            <a:ext cx="2245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I</a:t>
            </a:r>
            <a:r>
              <a:rPr sz="3000"/>
              <a:t>n</a:t>
            </a:r>
            <a:r>
              <a:rPr sz="3000" spc="-10"/>
              <a:t>t</a:t>
            </a:r>
            <a:r>
              <a:rPr sz="3000" spc="-5"/>
              <a:t>ro</a:t>
            </a:r>
            <a:r>
              <a:rPr sz="3000" spc="5"/>
              <a:t>d</a:t>
            </a:r>
            <a:r>
              <a:rPr sz="3000" spc="-5"/>
              <a:t>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06070" y="1026160"/>
            <a:ext cx="8227059" cy="474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055">
              <a:lnSpc>
                <a:spcPct val="1205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There are </a:t>
            </a:r>
            <a:r>
              <a:rPr sz="2400">
                <a:latin typeface="Arial"/>
                <a:cs typeface="Arial"/>
              </a:rPr>
              <a:t>a few </a:t>
            </a:r>
            <a:r>
              <a:rPr sz="2400" spc="-5">
                <a:latin typeface="Arial"/>
                <a:cs typeface="Arial"/>
              </a:rPr>
              <a:t>phenomenon which the classical mechanics  failed </a:t>
            </a:r>
            <a:r>
              <a:rPr sz="2400" spc="5">
                <a:latin typeface="Arial"/>
                <a:cs typeface="Arial"/>
              </a:rPr>
              <a:t>to</a:t>
            </a:r>
            <a:r>
              <a:rPr sz="2400" spc="-10">
                <a:latin typeface="Arial"/>
                <a:cs typeface="Arial"/>
              </a:rPr>
              <a:t> explain.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Stability of </a:t>
            </a:r>
            <a:r>
              <a:rPr sz="2400">
                <a:latin typeface="Arial"/>
                <a:cs typeface="Arial"/>
              </a:rPr>
              <a:t>an </a:t>
            </a:r>
            <a:r>
              <a:rPr sz="2400" spc="-5">
                <a:latin typeface="Arial"/>
                <a:cs typeface="Arial"/>
              </a:rPr>
              <a:t>atom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Spectral series of Hydrogen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atom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Black </a:t>
            </a:r>
            <a:r>
              <a:rPr sz="2400" spc="-10">
                <a:latin typeface="Arial"/>
                <a:cs typeface="Arial"/>
              </a:rPr>
              <a:t>body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radiation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800" marR="5080" indent="408940" algn="just">
              <a:lnSpc>
                <a:spcPct val="100000"/>
              </a:lnSpc>
            </a:pPr>
            <a:r>
              <a:rPr sz="2400" spc="-5">
                <a:latin typeface="Arial"/>
                <a:cs typeface="Arial"/>
              </a:rPr>
              <a:t>Max Planck in 1900 at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meeting of </a:t>
            </a:r>
            <a:r>
              <a:rPr sz="2400">
                <a:latin typeface="Arial"/>
                <a:cs typeface="Arial"/>
              </a:rPr>
              <a:t>German </a:t>
            </a:r>
            <a:r>
              <a:rPr sz="2400" spc="-5">
                <a:latin typeface="Arial"/>
                <a:cs typeface="Arial"/>
              </a:rPr>
              <a:t>Physical  Society read his </a:t>
            </a:r>
            <a:r>
              <a:rPr sz="2400" spc="-10">
                <a:latin typeface="Arial"/>
                <a:cs typeface="Arial"/>
              </a:rPr>
              <a:t>paper </a:t>
            </a:r>
            <a:r>
              <a:rPr sz="2400">
                <a:latin typeface="Arial"/>
                <a:cs typeface="Arial"/>
              </a:rPr>
              <a:t>“On </a:t>
            </a:r>
            <a:r>
              <a:rPr sz="2400" spc="-5">
                <a:latin typeface="Arial"/>
                <a:cs typeface="Arial"/>
              </a:rPr>
              <a:t>the theory of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Energy  distribution law of the </a:t>
            </a:r>
            <a:r>
              <a:rPr sz="2400">
                <a:latin typeface="Arial"/>
                <a:cs typeface="Arial"/>
              </a:rPr>
              <a:t>Normal Spectrum”. </a:t>
            </a:r>
            <a:r>
              <a:rPr sz="2400" spc="-5">
                <a:latin typeface="Arial"/>
                <a:cs typeface="Arial"/>
              </a:rPr>
              <a:t>This was </a:t>
            </a:r>
            <a:r>
              <a:rPr sz="2400">
                <a:latin typeface="Arial"/>
                <a:cs typeface="Arial"/>
              </a:rPr>
              <a:t>the start  </a:t>
            </a:r>
            <a:r>
              <a:rPr sz="2400" spc="-5">
                <a:latin typeface="Arial"/>
                <a:cs typeface="Arial"/>
              </a:rPr>
              <a:t>of the </a:t>
            </a:r>
            <a:r>
              <a:rPr sz="2400" spc="-10">
                <a:latin typeface="Arial"/>
                <a:cs typeface="Arial"/>
              </a:rPr>
              <a:t>revolution </a:t>
            </a:r>
            <a:r>
              <a:rPr sz="2400" spc="-5">
                <a:latin typeface="Arial"/>
                <a:cs typeface="Arial"/>
              </a:rPr>
              <a:t>of Physics i.e. the start of </a:t>
            </a:r>
            <a:r>
              <a:rPr sz="2400" b="1" spc="-5">
                <a:solidFill>
                  <a:srgbClr val="252572"/>
                </a:solidFill>
                <a:latin typeface="Arial"/>
                <a:cs typeface="Arial"/>
              </a:rPr>
              <a:t>Quantum  Mechanics.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/>
              <a:t>Basics of Quantum Mechanics</a:t>
            </a:r>
            <a:br>
              <a:rPr lang="en-US" sz="3600" b="1"/>
            </a:br>
            <a:r>
              <a:rPr lang="en-US" sz="3600" b="1"/>
              <a:t>- Photoelectric Effect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 marL="990600" lvl="1" indent="-533400">
              <a:lnSpc>
                <a:spcPct val="80000"/>
              </a:lnSpc>
            </a:pPr>
            <a:r>
              <a:rPr lang="en-US" sz="2400" b="1"/>
              <a:t>The photoelectric effect provides evidence for the particle nature of light.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/>
              <a:t> </a:t>
            </a:r>
            <a:r>
              <a:rPr lang="en-US" sz="2400" b="1"/>
              <a:t>It also provides evidence for quantization.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b="1"/>
              <a:t>If light shines on the surface of a metal, there is a point at which electrons are ejected from the metal.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b="1"/>
              <a:t>The electrons will only be ejected once the threshold frequency is reached 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b="1"/>
              <a:t>Below the threshold frequency, no electrons are ejected.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b="1"/>
              <a:t>Above the threshold frequency, the number of electrons ejected depend on the intensity of the light.</a:t>
            </a:r>
            <a:endParaRPr lang="en-US" sz="2400"/>
          </a:p>
          <a:p>
            <a:pPr marL="609600" indent="-609600">
              <a:lnSpc>
                <a:spcPct val="80000"/>
              </a:lnSpc>
            </a:pPr>
            <a:r>
              <a:rPr lang="en-IN" sz="2800"/>
              <a:t>Work function </a:t>
            </a:r>
            <a:r>
              <a:rPr lang="en-IN" sz="2800">
                <a:sym typeface="Symbol"/>
              </a:rPr>
              <a:t></a:t>
            </a:r>
            <a:r>
              <a:rPr lang="en-IN" sz="2800"/>
              <a:t>= h</a:t>
            </a:r>
            <a:r>
              <a:rPr lang="en-IN" sz="2800">
                <a:sym typeface="Symbol"/>
              </a:rPr>
              <a:t></a:t>
            </a:r>
            <a:r>
              <a:rPr lang="en-IN" sz="2800" baseline="-25000">
                <a:sym typeface="Symbol"/>
              </a:rPr>
              <a:t>0</a:t>
            </a:r>
            <a:endParaRPr lang="en-IN" sz="2800">
              <a:sym typeface="Symbol"/>
            </a:endParaRPr>
          </a:p>
          <a:p>
            <a:pPr marL="609600" indent="-609600">
              <a:lnSpc>
                <a:spcPct val="80000"/>
              </a:lnSpc>
            </a:pPr>
            <a:r>
              <a:rPr lang="en-IN" sz="2800">
                <a:sym typeface="Symbol"/>
              </a:rPr>
              <a:t>Incident energy </a:t>
            </a:r>
            <a:r>
              <a:rPr lang="en-IN" sz="2800"/>
              <a:t>h</a:t>
            </a:r>
            <a:r>
              <a:rPr lang="en-IN" sz="2800">
                <a:sym typeface="Symbol"/>
              </a:rPr>
              <a:t> = </a:t>
            </a:r>
            <a:r>
              <a:rPr lang="en-IN" sz="2800"/>
              <a:t>h</a:t>
            </a:r>
            <a:r>
              <a:rPr lang="en-IN" sz="2800">
                <a:sym typeface="Symbol"/>
              </a:rPr>
              <a:t></a:t>
            </a:r>
            <a:r>
              <a:rPr lang="en-IN" sz="2800" baseline="-25000">
                <a:sym typeface="Symbol"/>
              </a:rPr>
              <a:t>0  </a:t>
            </a:r>
            <a:r>
              <a:rPr lang="en-IN" sz="2800">
                <a:sym typeface="Symbol"/>
              </a:rPr>
              <a:t> + KE,     </a:t>
            </a:r>
            <a:r>
              <a:rPr lang="en-IN" sz="2800"/>
              <a:t>h</a:t>
            </a:r>
            <a:r>
              <a:rPr lang="en-IN" sz="2800">
                <a:sym typeface="Symbol"/>
              </a:rPr>
              <a:t> &gt; </a:t>
            </a:r>
            <a:r>
              <a:rPr lang="en-IN" sz="2800"/>
              <a:t>h</a:t>
            </a:r>
            <a:r>
              <a:rPr lang="en-IN" sz="2800">
                <a:sym typeface="Symbol"/>
              </a:rPr>
              <a:t></a:t>
            </a:r>
            <a:r>
              <a:rPr lang="en-IN" sz="2800" baseline="-25000">
                <a:sym typeface="Symbol"/>
              </a:rPr>
              <a:t>0 </a:t>
            </a:r>
            <a:endParaRPr 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939" y="238759"/>
            <a:ext cx="400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Photo Electric</a:t>
            </a:r>
            <a:r>
              <a:rPr sz="3200" spc="-60"/>
              <a:t> </a:t>
            </a:r>
            <a:r>
              <a:rPr sz="320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24890"/>
            <a:ext cx="8696960" cy="310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Experimental findings of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photoelectric effect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545465" marR="101600" indent="-457200">
              <a:lnSpc>
                <a:spcPct val="100000"/>
              </a:lnSpc>
              <a:buAutoNum type="arabicPeriod"/>
              <a:tabLst>
                <a:tab pos="545465" algn="l"/>
                <a:tab pos="546100" algn="l"/>
              </a:tabLst>
            </a:pPr>
            <a:r>
              <a:rPr sz="2400" spc="-5">
                <a:latin typeface="Arial"/>
                <a:cs typeface="Arial"/>
              </a:rPr>
              <a:t>There is no </a:t>
            </a:r>
            <a:r>
              <a:rPr sz="2400">
                <a:latin typeface="Arial"/>
                <a:cs typeface="Arial"/>
              </a:rPr>
              <a:t>time </a:t>
            </a:r>
            <a:r>
              <a:rPr sz="2400" spc="-5">
                <a:latin typeface="Arial"/>
                <a:cs typeface="Arial"/>
              </a:rPr>
              <a:t>lag between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arrival of </a:t>
            </a:r>
            <a:r>
              <a:rPr sz="2400" spc="-10">
                <a:latin typeface="Arial"/>
                <a:cs typeface="Arial"/>
              </a:rPr>
              <a:t>light </a:t>
            </a:r>
            <a:r>
              <a:rPr sz="2400" spc="-5">
                <a:latin typeface="Arial"/>
                <a:cs typeface="Arial"/>
              </a:rPr>
              <a:t>at the </a:t>
            </a:r>
            <a:r>
              <a:rPr sz="2400">
                <a:latin typeface="Arial"/>
                <a:cs typeface="Arial"/>
              </a:rPr>
              <a:t>metal  </a:t>
            </a:r>
            <a:r>
              <a:rPr sz="2400" spc="-5">
                <a:latin typeface="Arial"/>
                <a:cs typeface="Arial"/>
              </a:rPr>
              <a:t>surface and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emission of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photoelectrons.</a:t>
            </a:r>
            <a:endParaRPr sz="2400">
              <a:latin typeface="Arial"/>
              <a:cs typeface="Arial"/>
            </a:endParaRPr>
          </a:p>
          <a:p>
            <a:pPr marL="545465" marR="93980" indent="-457200">
              <a:lnSpc>
                <a:spcPct val="113900"/>
              </a:lnSpc>
              <a:spcBef>
                <a:spcPts val="2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spc="-5">
                <a:latin typeface="Arial"/>
                <a:cs typeface="Arial"/>
              </a:rPr>
              <a:t>When the voltage is increased </a:t>
            </a:r>
            <a:r>
              <a:rPr sz="2400">
                <a:latin typeface="Arial"/>
                <a:cs typeface="Arial"/>
              </a:rPr>
              <a:t>to a </a:t>
            </a:r>
            <a:r>
              <a:rPr sz="2400" spc="-5">
                <a:latin typeface="Arial"/>
                <a:cs typeface="Arial"/>
              </a:rPr>
              <a:t>certain </a:t>
            </a:r>
            <a:r>
              <a:rPr sz="2400" spc="-10">
                <a:latin typeface="Arial"/>
                <a:cs typeface="Arial"/>
              </a:rPr>
              <a:t>value </a:t>
            </a:r>
            <a:r>
              <a:rPr sz="2400" spc="-5">
                <a:latin typeface="Arial"/>
                <a:cs typeface="Arial"/>
              </a:rPr>
              <a:t>say </a:t>
            </a:r>
            <a:r>
              <a:rPr sz="2400" spc="10">
                <a:latin typeface="Arial"/>
                <a:cs typeface="Arial"/>
              </a:rPr>
              <a:t>V</a:t>
            </a:r>
            <a:r>
              <a:rPr sz="2100" spc="15" baseline="-23809">
                <a:latin typeface="Arial"/>
                <a:cs typeface="Arial"/>
              </a:rPr>
              <a:t>o</a:t>
            </a:r>
            <a:r>
              <a:rPr sz="2400" spc="10">
                <a:latin typeface="Arial"/>
                <a:cs typeface="Arial"/>
              </a:rPr>
              <a:t>, </a:t>
            </a:r>
            <a:r>
              <a:rPr sz="2400" spc="-5">
                <a:latin typeface="Arial"/>
                <a:cs typeface="Arial"/>
              </a:rPr>
              <a:t>the  photocurrent reduces </a:t>
            </a:r>
            <a:r>
              <a:rPr sz="2400">
                <a:latin typeface="Arial"/>
                <a:cs typeface="Arial"/>
              </a:rPr>
              <a:t>to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  <a:p>
            <a:pPr marL="545465" marR="99060" indent="-4572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545465" algn="l"/>
                <a:tab pos="546100" algn="l"/>
                <a:tab pos="2033270" algn="l"/>
                <a:tab pos="2588895" algn="l"/>
                <a:tab pos="4025900" algn="l"/>
                <a:tab pos="5495925" algn="l"/>
                <a:tab pos="6238240" algn="l"/>
                <a:tab pos="7593330" algn="l"/>
                <a:tab pos="8166734" algn="l"/>
              </a:tabLst>
            </a:pPr>
            <a:r>
              <a:rPr sz="2400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c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0">
                <a:latin typeface="Arial"/>
                <a:cs typeface="Arial"/>
              </a:rPr>
              <a:t>ea</a:t>
            </a:r>
            <a:r>
              <a:rPr sz="2400">
                <a:latin typeface="Arial"/>
                <a:cs typeface="Arial"/>
              </a:rPr>
              <a:t>se	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n	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 spc="1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en</a:t>
            </a:r>
            <a:r>
              <a:rPr sz="2400">
                <a:latin typeface="Arial"/>
                <a:cs typeface="Arial"/>
              </a:rPr>
              <a:t>s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ty	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c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0">
                <a:latin typeface="Arial"/>
                <a:cs typeface="Arial"/>
              </a:rPr>
              <a:t>ea</a:t>
            </a:r>
            <a:r>
              <a:rPr sz="2400">
                <a:latin typeface="Arial"/>
                <a:cs typeface="Arial"/>
              </a:rPr>
              <a:t>se	t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>
                <a:latin typeface="Arial"/>
                <a:cs typeface="Arial"/>
              </a:rPr>
              <a:t>e	</a:t>
            </a:r>
            <a:r>
              <a:rPr sz="2400" spc="-10">
                <a:latin typeface="Arial"/>
                <a:cs typeface="Arial"/>
              </a:rPr>
              <a:t>nu</a:t>
            </a:r>
            <a:r>
              <a:rPr sz="2400" spc="2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b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r	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f	t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>
                <a:latin typeface="Arial"/>
                <a:cs typeface="Arial"/>
              </a:rPr>
              <a:t>e  </a:t>
            </a:r>
            <a:r>
              <a:rPr sz="2400" spc="-5">
                <a:latin typeface="Arial"/>
                <a:cs typeface="Arial"/>
              </a:rPr>
              <a:t>photoelectrons but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electron energy remains the </a:t>
            </a:r>
            <a:r>
              <a:rPr sz="2400">
                <a:latin typeface="Arial"/>
                <a:cs typeface="Arial"/>
              </a:rPr>
              <a:t>same.</a:t>
            </a:r>
          </a:p>
        </p:txBody>
      </p:sp>
      <p:sp>
        <p:nvSpPr>
          <p:cNvPr id="4" name="object 4"/>
          <p:cNvSpPr/>
          <p:nvPr/>
        </p:nvSpPr>
        <p:spPr>
          <a:xfrm>
            <a:off x="2999739" y="4267200"/>
            <a:ext cx="0" cy="2052320"/>
          </a:xfrm>
          <a:custGeom>
            <a:avLst/>
            <a:gdLst/>
            <a:ahLst/>
            <a:cxnLst/>
            <a:rect l="l" t="t" r="r" b="b"/>
            <a:pathLst>
              <a:path h="2052320">
                <a:moveTo>
                  <a:pt x="0" y="0"/>
                </a:moveTo>
                <a:lnTo>
                  <a:pt x="0" y="20523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2259" y="6433820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Voltage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7650" y="4874259"/>
            <a:ext cx="1028700" cy="1449070"/>
          </a:xfrm>
          <a:custGeom>
            <a:avLst/>
            <a:gdLst/>
            <a:ahLst/>
            <a:cxnLst/>
            <a:rect l="l" t="t" r="r" b="b"/>
            <a:pathLst>
              <a:path w="1028700" h="1449070">
                <a:moveTo>
                  <a:pt x="170180" y="57150"/>
                </a:moveTo>
                <a:lnTo>
                  <a:pt x="0" y="222250"/>
                </a:lnTo>
                <a:lnTo>
                  <a:pt x="30480" y="185419"/>
                </a:lnTo>
                <a:lnTo>
                  <a:pt x="59689" y="151129"/>
                </a:lnTo>
                <a:lnTo>
                  <a:pt x="91439" y="119379"/>
                </a:lnTo>
                <a:lnTo>
                  <a:pt x="123189" y="92709"/>
                </a:lnTo>
                <a:lnTo>
                  <a:pt x="154939" y="68579"/>
                </a:lnTo>
                <a:lnTo>
                  <a:pt x="187960" y="48259"/>
                </a:lnTo>
                <a:lnTo>
                  <a:pt x="254000" y="17779"/>
                </a:lnTo>
                <a:lnTo>
                  <a:pt x="321310" y="2539"/>
                </a:lnTo>
                <a:lnTo>
                  <a:pt x="355600" y="0"/>
                </a:lnTo>
                <a:lnTo>
                  <a:pt x="389889" y="2539"/>
                </a:lnTo>
                <a:lnTo>
                  <a:pt x="457200" y="16509"/>
                </a:lnTo>
                <a:lnTo>
                  <a:pt x="524510" y="45719"/>
                </a:lnTo>
                <a:lnTo>
                  <a:pt x="589279" y="88900"/>
                </a:lnTo>
                <a:lnTo>
                  <a:pt x="621029" y="116839"/>
                </a:lnTo>
                <a:lnTo>
                  <a:pt x="651510" y="147319"/>
                </a:lnTo>
                <a:lnTo>
                  <a:pt x="681989" y="180339"/>
                </a:lnTo>
                <a:lnTo>
                  <a:pt x="711200" y="218439"/>
                </a:lnTo>
                <a:lnTo>
                  <a:pt x="740410" y="257809"/>
                </a:lnTo>
                <a:lnTo>
                  <a:pt x="767079" y="302259"/>
                </a:lnTo>
                <a:lnTo>
                  <a:pt x="793750" y="347979"/>
                </a:lnTo>
                <a:lnTo>
                  <a:pt x="819150" y="397509"/>
                </a:lnTo>
                <a:lnTo>
                  <a:pt x="843279" y="449579"/>
                </a:lnTo>
                <a:lnTo>
                  <a:pt x="866139" y="504189"/>
                </a:lnTo>
                <a:lnTo>
                  <a:pt x="887729" y="560069"/>
                </a:lnTo>
                <a:lnTo>
                  <a:pt x="908050" y="619759"/>
                </a:lnTo>
                <a:lnTo>
                  <a:pt x="927100" y="680719"/>
                </a:lnTo>
                <a:lnTo>
                  <a:pt x="943610" y="744219"/>
                </a:lnTo>
                <a:lnTo>
                  <a:pt x="960120" y="810259"/>
                </a:lnTo>
                <a:lnTo>
                  <a:pt x="974089" y="876299"/>
                </a:lnTo>
                <a:lnTo>
                  <a:pt x="986789" y="944879"/>
                </a:lnTo>
                <a:lnTo>
                  <a:pt x="996950" y="1014729"/>
                </a:lnTo>
                <a:lnTo>
                  <a:pt x="1007110" y="1084580"/>
                </a:lnTo>
                <a:lnTo>
                  <a:pt x="1014729" y="1156970"/>
                </a:lnTo>
                <a:lnTo>
                  <a:pt x="1019810" y="1229359"/>
                </a:lnTo>
                <a:lnTo>
                  <a:pt x="1024889" y="1301749"/>
                </a:lnTo>
                <a:lnTo>
                  <a:pt x="1027429" y="1375409"/>
                </a:lnTo>
                <a:lnTo>
                  <a:pt x="1028700" y="14490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7360" y="6323329"/>
            <a:ext cx="1737360" cy="3810"/>
          </a:xfrm>
          <a:custGeom>
            <a:avLst/>
            <a:gdLst/>
            <a:ahLst/>
            <a:cxnLst/>
            <a:rect l="l" t="t" r="r" b="b"/>
            <a:pathLst>
              <a:path w="1737360" h="3810">
                <a:moveTo>
                  <a:pt x="0" y="3810"/>
                </a:moveTo>
                <a:lnTo>
                  <a:pt x="173736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850" y="5392420"/>
            <a:ext cx="825500" cy="930910"/>
          </a:xfrm>
          <a:custGeom>
            <a:avLst/>
            <a:gdLst/>
            <a:ahLst/>
            <a:cxnLst/>
            <a:rect l="l" t="t" r="r" b="b"/>
            <a:pathLst>
              <a:path w="825500" h="930910">
                <a:moveTo>
                  <a:pt x="0" y="0"/>
                </a:moveTo>
                <a:lnTo>
                  <a:pt x="43180" y="1269"/>
                </a:lnTo>
                <a:lnTo>
                  <a:pt x="86360" y="5079"/>
                </a:lnTo>
                <a:lnTo>
                  <a:pt x="129539" y="11429"/>
                </a:lnTo>
                <a:lnTo>
                  <a:pt x="171450" y="20319"/>
                </a:lnTo>
                <a:lnTo>
                  <a:pt x="213360" y="31749"/>
                </a:lnTo>
                <a:lnTo>
                  <a:pt x="255269" y="45719"/>
                </a:lnTo>
                <a:lnTo>
                  <a:pt x="295910" y="60959"/>
                </a:lnTo>
                <a:lnTo>
                  <a:pt x="335279" y="80009"/>
                </a:lnTo>
                <a:lnTo>
                  <a:pt x="374650" y="101599"/>
                </a:lnTo>
                <a:lnTo>
                  <a:pt x="412750" y="124459"/>
                </a:lnTo>
                <a:lnTo>
                  <a:pt x="449579" y="149859"/>
                </a:lnTo>
                <a:lnTo>
                  <a:pt x="485139" y="177799"/>
                </a:lnTo>
                <a:lnTo>
                  <a:pt x="519429" y="207009"/>
                </a:lnTo>
                <a:lnTo>
                  <a:pt x="552450" y="238759"/>
                </a:lnTo>
                <a:lnTo>
                  <a:pt x="582929" y="273049"/>
                </a:lnTo>
                <a:lnTo>
                  <a:pt x="613410" y="307339"/>
                </a:lnTo>
                <a:lnTo>
                  <a:pt x="641350" y="345439"/>
                </a:lnTo>
                <a:lnTo>
                  <a:pt x="668020" y="383539"/>
                </a:lnTo>
                <a:lnTo>
                  <a:pt x="692150" y="424179"/>
                </a:lnTo>
                <a:lnTo>
                  <a:pt x="715010" y="466089"/>
                </a:lnTo>
                <a:lnTo>
                  <a:pt x="735329" y="507999"/>
                </a:lnTo>
                <a:lnTo>
                  <a:pt x="754379" y="552449"/>
                </a:lnTo>
                <a:lnTo>
                  <a:pt x="770889" y="596899"/>
                </a:lnTo>
                <a:lnTo>
                  <a:pt x="784860" y="643889"/>
                </a:lnTo>
                <a:lnTo>
                  <a:pt x="797560" y="689609"/>
                </a:lnTo>
                <a:lnTo>
                  <a:pt x="807720" y="737869"/>
                </a:lnTo>
                <a:lnTo>
                  <a:pt x="815339" y="784859"/>
                </a:lnTo>
                <a:lnTo>
                  <a:pt x="820420" y="834389"/>
                </a:lnTo>
                <a:lnTo>
                  <a:pt x="824229" y="882649"/>
                </a:lnTo>
                <a:lnTo>
                  <a:pt x="825500" y="9309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6400" y="5186679"/>
            <a:ext cx="869950" cy="1085850"/>
          </a:xfrm>
          <a:custGeom>
            <a:avLst/>
            <a:gdLst/>
            <a:ahLst/>
            <a:cxnLst/>
            <a:rect l="l" t="t" r="r" b="b"/>
            <a:pathLst>
              <a:path w="869950" h="1085850">
                <a:moveTo>
                  <a:pt x="26669" y="2540"/>
                </a:moveTo>
                <a:lnTo>
                  <a:pt x="0" y="7620"/>
                </a:lnTo>
                <a:lnTo>
                  <a:pt x="39369" y="2540"/>
                </a:lnTo>
                <a:lnTo>
                  <a:pt x="78739" y="0"/>
                </a:lnTo>
                <a:lnTo>
                  <a:pt x="118110" y="0"/>
                </a:lnTo>
                <a:lnTo>
                  <a:pt x="158750" y="2540"/>
                </a:lnTo>
                <a:lnTo>
                  <a:pt x="198119" y="8890"/>
                </a:lnTo>
                <a:lnTo>
                  <a:pt x="237489" y="17780"/>
                </a:lnTo>
                <a:lnTo>
                  <a:pt x="275589" y="29210"/>
                </a:lnTo>
                <a:lnTo>
                  <a:pt x="314960" y="43180"/>
                </a:lnTo>
                <a:lnTo>
                  <a:pt x="351789" y="60960"/>
                </a:lnTo>
                <a:lnTo>
                  <a:pt x="389889" y="80010"/>
                </a:lnTo>
                <a:lnTo>
                  <a:pt x="425450" y="102870"/>
                </a:lnTo>
                <a:lnTo>
                  <a:pt x="461010" y="128270"/>
                </a:lnTo>
                <a:lnTo>
                  <a:pt x="495300" y="156210"/>
                </a:lnTo>
                <a:lnTo>
                  <a:pt x="529589" y="185420"/>
                </a:lnTo>
                <a:lnTo>
                  <a:pt x="561339" y="218440"/>
                </a:lnTo>
                <a:lnTo>
                  <a:pt x="593089" y="252730"/>
                </a:lnTo>
                <a:lnTo>
                  <a:pt x="622300" y="289560"/>
                </a:lnTo>
                <a:lnTo>
                  <a:pt x="651510" y="328930"/>
                </a:lnTo>
                <a:lnTo>
                  <a:pt x="678179" y="369570"/>
                </a:lnTo>
                <a:lnTo>
                  <a:pt x="703579" y="412750"/>
                </a:lnTo>
                <a:lnTo>
                  <a:pt x="726439" y="457200"/>
                </a:lnTo>
                <a:lnTo>
                  <a:pt x="749300" y="502920"/>
                </a:lnTo>
                <a:lnTo>
                  <a:pt x="769620" y="551180"/>
                </a:lnTo>
                <a:lnTo>
                  <a:pt x="788670" y="600710"/>
                </a:lnTo>
                <a:lnTo>
                  <a:pt x="805179" y="651510"/>
                </a:lnTo>
                <a:lnTo>
                  <a:pt x="820420" y="702310"/>
                </a:lnTo>
                <a:lnTo>
                  <a:pt x="833120" y="755650"/>
                </a:lnTo>
                <a:lnTo>
                  <a:pt x="844550" y="808990"/>
                </a:lnTo>
                <a:lnTo>
                  <a:pt x="853439" y="863600"/>
                </a:lnTo>
                <a:lnTo>
                  <a:pt x="861060" y="918210"/>
                </a:lnTo>
                <a:lnTo>
                  <a:pt x="866139" y="974090"/>
                </a:lnTo>
                <a:lnTo>
                  <a:pt x="868679" y="1029970"/>
                </a:lnTo>
                <a:lnTo>
                  <a:pt x="869950" y="10858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8800" y="5011420"/>
            <a:ext cx="78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Photo  Curr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 spc="-5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5310" y="4485640"/>
            <a:ext cx="225425" cy="723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spc="-5">
                <a:latin typeface="Arial"/>
                <a:cs typeface="Arial"/>
              </a:rPr>
              <a:t>3I</a:t>
            </a:r>
            <a:endParaRPr sz="18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590"/>
              </a:spcBef>
            </a:pPr>
            <a:r>
              <a:rPr sz="1800" spc="-5">
                <a:latin typeface="Arial"/>
                <a:cs typeface="Arial"/>
              </a:rPr>
              <a:t>2I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1670" y="5443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61409" y="6372859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V</a:t>
            </a:r>
            <a:r>
              <a:rPr sz="1575" spc="-15" baseline="-23809">
                <a:latin typeface="Arial"/>
                <a:cs typeface="Arial"/>
              </a:rPr>
              <a:t>o</a:t>
            </a:r>
            <a:endParaRPr sz="1575" baseline="-2380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939" y="238759"/>
            <a:ext cx="400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Photo Electric</a:t>
            </a:r>
            <a:r>
              <a:rPr sz="3200" spc="-60"/>
              <a:t> </a:t>
            </a:r>
            <a:r>
              <a:rPr sz="320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101090"/>
            <a:ext cx="8526145" cy="14884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265" marR="5080" indent="-457200" algn="just"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4. Increase in frequency of </a:t>
            </a:r>
            <a:r>
              <a:rPr sz="2400" spc="-10">
                <a:latin typeface="Arial"/>
                <a:cs typeface="Arial"/>
              </a:rPr>
              <a:t>light </a:t>
            </a:r>
            <a:r>
              <a:rPr sz="2400" spc="-5">
                <a:latin typeface="Arial"/>
                <a:cs typeface="Arial"/>
              </a:rPr>
              <a:t>increases the </a:t>
            </a:r>
            <a:r>
              <a:rPr sz="2400" spc="-10">
                <a:latin typeface="Arial"/>
                <a:cs typeface="Arial"/>
              </a:rPr>
              <a:t>energy </a:t>
            </a:r>
            <a:r>
              <a:rPr sz="2400" spc="-5">
                <a:latin typeface="Arial"/>
                <a:cs typeface="Arial"/>
              </a:rPr>
              <a:t>of </a:t>
            </a:r>
            <a:r>
              <a:rPr lang="en-US" sz="2400" spc="-5">
                <a:latin typeface="Arial"/>
                <a:cs typeface="Arial"/>
              </a:rPr>
              <a:t>the electrons</a:t>
            </a:r>
            <a:r>
              <a:rPr sz="2400" spc="-5">
                <a:latin typeface="Arial"/>
                <a:cs typeface="Arial"/>
              </a:rPr>
              <a:t>. </a:t>
            </a:r>
            <a:r>
              <a:rPr sz="2400" spc="-10">
                <a:latin typeface="Arial"/>
                <a:cs typeface="Arial"/>
              </a:rPr>
              <a:t>At </a:t>
            </a:r>
            <a:r>
              <a:rPr sz="2400" spc="-5">
                <a:latin typeface="Arial"/>
                <a:cs typeface="Arial"/>
              </a:rPr>
              <a:t>frequencies below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certain critical frequency</a:t>
            </a:r>
            <a:r>
              <a:rPr lang="en-US" sz="2400" spc="-5">
                <a:latin typeface="Arial"/>
                <a:cs typeface="Arial"/>
              </a:rPr>
              <a:t> </a:t>
            </a:r>
            <a:r>
              <a:rPr sz="2400" spc="-5">
                <a:latin typeface="Arial"/>
                <a:cs typeface="Arial"/>
              </a:rPr>
              <a:t> (characteristics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each </a:t>
            </a:r>
            <a:r>
              <a:rPr lang="en-US" sz="2400" spc="-5">
                <a:latin typeface="Arial"/>
                <a:cs typeface="Arial"/>
              </a:rPr>
              <a:t>particular </a:t>
            </a:r>
            <a:r>
              <a:rPr lang="en-US" sz="2400">
                <a:latin typeface="Arial"/>
                <a:cs typeface="Arial"/>
              </a:rPr>
              <a:t>metal</a:t>
            </a:r>
            <a:r>
              <a:rPr sz="2400">
                <a:latin typeface="Arial"/>
                <a:cs typeface="Arial"/>
              </a:rPr>
              <a:t>), </a:t>
            </a:r>
            <a:r>
              <a:rPr sz="2400" spc="-5">
                <a:latin typeface="Arial"/>
                <a:cs typeface="Arial"/>
              </a:rPr>
              <a:t>no electron </a:t>
            </a:r>
            <a:r>
              <a:rPr sz="2400" spc="-10">
                <a:latin typeface="Arial"/>
                <a:cs typeface="Arial"/>
              </a:rPr>
              <a:t>is</a:t>
            </a:r>
            <a:r>
              <a:rPr lang="en-US" sz="2400" spc="-10">
                <a:latin typeface="Arial"/>
                <a:cs typeface="Arial"/>
              </a:rPr>
              <a:t> 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emitted.</a:t>
            </a:r>
          </a:p>
        </p:txBody>
      </p:sp>
      <p:sp>
        <p:nvSpPr>
          <p:cNvPr id="4" name="object 4"/>
          <p:cNvSpPr/>
          <p:nvPr/>
        </p:nvSpPr>
        <p:spPr>
          <a:xfrm>
            <a:off x="1676400" y="4970779"/>
            <a:ext cx="2795270" cy="0"/>
          </a:xfrm>
          <a:custGeom>
            <a:avLst/>
            <a:gdLst/>
            <a:ahLst/>
            <a:cxnLst/>
            <a:rect l="l" t="t" r="r" b="b"/>
            <a:pathLst>
              <a:path w="2795270">
                <a:moveTo>
                  <a:pt x="0" y="0"/>
                </a:moveTo>
                <a:lnTo>
                  <a:pt x="27952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0" y="2774950"/>
            <a:ext cx="5080" cy="2185670"/>
          </a:xfrm>
          <a:custGeom>
            <a:avLst/>
            <a:gdLst/>
            <a:ahLst/>
            <a:cxnLst/>
            <a:rect l="l" t="t" r="r" b="b"/>
            <a:pathLst>
              <a:path w="5079" h="2185670">
                <a:moveTo>
                  <a:pt x="5079" y="218567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9289" y="3943350"/>
            <a:ext cx="1267460" cy="1038860"/>
          </a:xfrm>
          <a:custGeom>
            <a:avLst/>
            <a:gdLst/>
            <a:ahLst/>
            <a:cxnLst/>
            <a:rect l="l" t="t" r="r" b="b"/>
            <a:pathLst>
              <a:path w="1267460" h="1038860">
                <a:moveTo>
                  <a:pt x="0" y="1038860"/>
                </a:moveTo>
                <a:lnTo>
                  <a:pt x="1270" y="984250"/>
                </a:lnTo>
                <a:lnTo>
                  <a:pt x="6350" y="929639"/>
                </a:lnTo>
                <a:lnTo>
                  <a:pt x="15240" y="876300"/>
                </a:lnTo>
                <a:lnTo>
                  <a:pt x="27940" y="822960"/>
                </a:lnTo>
                <a:lnTo>
                  <a:pt x="43180" y="769619"/>
                </a:lnTo>
                <a:lnTo>
                  <a:pt x="62230" y="717550"/>
                </a:lnTo>
                <a:lnTo>
                  <a:pt x="83820" y="665480"/>
                </a:lnTo>
                <a:lnTo>
                  <a:pt x="109220" y="615950"/>
                </a:lnTo>
                <a:lnTo>
                  <a:pt x="138430" y="567689"/>
                </a:lnTo>
                <a:lnTo>
                  <a:pt x="170180" y="519430"/>
                </a:lnTo>
                <a:lnTo>
                  <a:pt x="204470" y="472439"/>
                </a:lnTo>
                <a:lnTo>
                  <a:pt x="242570" y="427989"/>
                </a:lnTo>
                <a:lnTo>
                  <a:pt x="281939" y="384810"/>
                </a:lnTo>
                <a:lnTo>
                  <a:pt x="325120" y="342900"/>
                </a:lnTo>
                <a:lnTo>
                  <a:pt x="370839" y="304800"/>
                </a:lnTo>
                <a:lnTo>
                  <a:pt x="419100" y="266700"/>
                </a:lnTo>
                <a:lnTo>
                  <a:pt x="469900" y="231139"/>
                </a:lnTo>
                <a:lnTo>
                  <a:pt x="521970" y="198119"/>
                </a:lnTo>
                <a:lnTo>
                  <a:pt x="576580" y="167639"/>
                </a:lnTo>
                <a:lnTo>
                  <a:pt x="633730" y="138430"/>
                </a:lnTo>
                <a:lnTo>
                  <a:pt x="692150" y="113030"/>
                </a:lnTo>
                <a:lnTo>
                  <a:pt x="751839" y="90169"/>
                </a:lnTo>
                <a:lnTo>
                  <a:pt x="812800" y="68580"/>
                </a:lnTo>
                <a:lnTo>
                  <a:pt x="876300" y="50800"/>
                </a:lnTo>
                <a:lnTo>
                  <a:pt x="939800" y="35560"/>
                </a:lnTo>
                <a:lnTo>
                  <a:pt x="1004570" y="22860"/>
                </a:lnTo>
                <a:lnTo>
                  <a:pt x="1069339" y="12700"/>
                </a:lnTo>
                <a:lnTo>
                  <a:pt x="1135380" y="6350"/>
                </a:lnTo>
                <a:lnTo>
                  <a:pt x="1201420" y="1269"/>
                </a:lnTo>
                <a:lnTo>
                  <a:pt x="12674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9289" y="601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5479" y="3943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350" y="3943350"/>
            <a:ext cx="1479550" cy="1103630"/>
          </a:xfrm>
          <a:custGeom>
            <a:avLst/>
            <a:gdLst/>
            <a:ahLst/>
            <a:cxnLst/>
            <a:rect l="l" t="t" r="r" b="b"/>
            <a:pathLst>
              <a:path w="1479550" h="1103629">
                <a:moveTo>
                  <a:pt x="5080" y="1059180"/>
                </a:moveTo>
                <a:lnTo>
                  <a:pt x="12700" y="1103630"/>
                </a:lnTo>
                <a:lnTo>
                  <a:pt x="5080" y="1052830"/>
                </a:lnTo>
                <a:lnTo>
                  <a:pt x="0" y="1003300"/>
                </a:lnTo>
                <a:lnTo>
                  <a:pt x="0" y="952500"/>
                </a:lnTo>
                <a:lnTo>
                  <a:pt x="3810" y="902969"/>
                </a:lnTo>
                <a:lnTo>
                  <a:pt x="11430" y="852169"/>
                </a:lnTo>
                <a:lnTo>
                  <a:pt x="21589" y="802639"/>
                </a:lnTo>
                <a:lnTo>
                  <a:pt x="38100" y="753110"/>
                </a:lnTo>
                <a:lnTo>
                  <a:pt x="57150" y="704850"/>
                </a:lnTo>
                <a:lnTo>
                  <a:pt x="80010" y="656589"/>
                </a:lnTo>
                <a:lnTo>
                  <a:pt x="106680" y="609600"/>
                </a:lnTo>
                <a:lnTo>
                  <a:pt x="137160" y="563880"/>
                </a:lnTo>
                <a:lnTo>
                  <a:pt x="170180" y="519430"/>
                </a:lnTo>
                <a:lnTo>
                  <a:pt x="208280" y="474980"/>
                </a:lnTo>
                <a:lnTo>
                  <a:pt x="248919" y="433069"/>
                </a:lnTo>
                <a:lnTo>
                  <a:pt x="293369" y="391160"/>
                </a:lnTo>
                <a:lnTo>
                  <a:pt x="340360" y="351789"/>
                </a:lnTo>
                <a:lnTo>
                  <a:pt x="389889" y="313689"/>
                </a:lnTo>
                <a:lnTo>
                  <a:pt x="443229" y="278130"/>
                </a:lnTo>
                <a:lnTo>
                  <a:pt x="499110" y="243839"/>
                </a:lnTo>
                <a:lnTo>
                  <a:pt x="558800" y="210819"/>
                </a:lnTo>
                <a:lnTo>
                  <a:pt x="619760" y="180339"/>
                </a:lnTo>
                <a:lnTo>
                  <a:pt x="683260" y="152400"/>
                </a:lnTo>
                <a:lnTo>
                  <a:pt x="748029" y="127000"/>
                </a:lnTo>
                <a:lnTo>
                  <a:pt x="815339" y="102869"/>
                </a:lnTo>
                <a:lnTo>
                  <a:pt x="885189" y="81280"/>
                </a:lnTo>
                <a:lnTo>
                  <a:pt x="955039" y="62230"/>
                </a:lnTo>
                <a:lnTo>
                  <a:pt x="1027429" y="45719"/>
                </a:lnTo>
                <a:lnTo>
                  <a:pt x="1101089" y="31750"/>
                </a:lnTo>
                <a:lnTo>
                  <a:pt x="1176020" y="20319"/>
                </a:lnTo>
                <a:lnTo>
                  <a:pt x="1250950" y="11430"/>
                </a:lnTo>
                <a:lnTo>
                  <a:pt x="1325879" y="5080"/>
                </a:lnTo>
                <a:lnTo>
                  <a:pt x="1403350" y="1269"/>
                </a:lnTo>
                <a:lnTo>
                  <a:pt x="14795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7350" y="589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6450" y="3943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959" y="3950970"/>
            <a:ext cx="909319" cy="1026160"/>
          </a:xfrm>
          <a:custGeom>
            <a:avLst/>
            <a:gdLst/>
            <a:ahLst/>
            <a:cxnLst/>
            <a:rect l="l" t="t" r="r" b="b"/>
            <a:pathLst>
              <a:path w="909320" h="1026160">
                <a:moveTo>
                  <a:pt x="1269" y="1026159"/>
                </a:moveTo>
                <a:lnTo>
                  <a:pt x="1269" y="1022349"/>
                </a:lnTo>
                <a:lnTo>
                  <a:pt x="0" y="974089"/>
                </a:lnTo>
                <a:lnTo>
                  <a:pt x="1269" y="924559"/>
                </a:lnTo>
                <a:lnTo>
                  <a:pt x="5079" y="875029"/>
                </a:lnTo>
                <a:lnTo>
                  <a:pt x="11429" y="825499"/>
                </a:lnTo>
                <a:lnTo>
                  <a:pt x="19050" y="777239"/>
                </a:lnTo>
                <a:lnTo>
                  <a:pt x="29210" y="728979"/>
                </a:lnTo>
                <a:lnTo>
                  <a:pt x="41910" y="681989"/>
                </a:lnTo>
                <a:lnTo>
                  <a:pt x="57150" y="634999"/>
                </a:lnTo>
                <a:lnTo>
                  <a:pt x="73660" y="589279"/>
                </a:lnTo>
                <a:lnTo>
                  <a:pt x="93979" y="544829"/>
                </a:lnTo>
                <a:lnTo>
                  <a:pt x="114300" y="500379"/>
                </a:lnTo>
                <a:lnTo>
                  <a:pt x="138429" y="458469"/>
                </a:lnTo>
                <a:lnTo>
                  <a:pt x="163829" y="417829"/>
                </a:lnTo>
                <a:lnTo>
                  <a:pt x="190500" y="377189"/>
                </a:lnTo>
                <a:lnTo>
                  <a:pt x="219710" y="339089"/>
                </a:lnTo>
                <a:lnTo>
                  <a:pt x="250189" y="302259"/>
                </a:lnTo>
                <a:lnTo>
                  <a:pt x="283210" y="267969"/>
                </a:lnTo>
                <a:lnTo>
                  <a:pt x="317500" y="234949"/>
                </a:lnTo>
                <a:lnTo>
                  <a:pt x="353060" y="203199"/>
                </a:lnTo>
                <a:lnTo>
                  <a:pt x="389889" y="173989"/>
                </a:lnTo>
                <a:lnTo>
                  <a:pt x="429260" y="147319"/>
                </a:lnTo>
                <a:lnTo>
                  <a:pt x="468629" y="121919"/>
                </a:lnTo>
                <a:lnTo>
                  <a:pt x="509269" y="99059"/>
                </a:lnTo>
                <a:lnTo>
                  <a:pt x="551179" y="78739"/>
                </a:lnTo>
                <a:lnTo>
                  <a:pt x="594360" y="59689"/>
                </a:lnTo>
                <a:lnTo>
                  <a:pt x="637539" y="44449"/>
                </a:lnTo>
                <a:lnTo>
                  <a:pt x="681989" y="30479"/>
                </a:lnTo>
                <a:lnTo>
                  <a:pt x="726439" y="19049"/>
                </a:lnTo>
                <a:lnTo>
                  <a:pt x="772160" y="11429"/>
                </a:lnTo>
                <a:lnTo>
                  <a:pt x="817879" y="5079"/>
                </a:lnTo>
                <a:lnTo>
                  <a:pt x="863600" y="1269"/>
                </a:lnTo>
                <a:lnTo>
                  <a:pt x="90931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959" y="589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8600" y="3950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63440" y="3601720"/>
            <a:ext cx="144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Photo</a:t>
            </a:r>
            <a:r>
              <a:rPr sz="1800" spc="-6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Current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7760" y="3956050"/>
            <a:ext cx="1474470" cy="16357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80"/>
              </a:spcBef>
            </a:pPr>
            <a:r>
              <a:rPr sz="1800" spc="-5">
                <a:latin typeface="Arial"/>
                <a:cs typeface="Arial"/>
              </a:rPr>
              <a:t>v</a:t>
            </a:r>
            <a:r>
              <a:rPr sz="1575" spc="-7" baseline="-23809">
                <a:latin typeface="Arial"/>
                <a:cs typeface="Arial"/>
              </a:rPr>
              <a:t>3</a:t>
            </a:r>
            <a:endParaRPr sz="1575" baseline="-23809">
              <a:latin typeface="Arial"/>
              <a:cs typeface="Arial"/>
            </a:endParaRPr>
          </a:p>
          <a:p>
            <a:pPr marL="1223010">
              <a:lnSpc>
                <a:spcPct val="100000"/>
              </a:lnSpc>
              <a:spcBef>
                <a:spcPts val="980"/>
              </a:spcBef>
            </a:pPr>
            <a:r>
              <a:rPr sz="1800" spc="-5">
                <a:latin typeface="Arial"/>
                <a:cs typeface="Arial"/>
              </a:rPr>
              <a:t>v</a:t>
            </a:r>
            <a:r>
              <a:rPr sz="1575" spc="-7" baseline="-23809">
                <a:latin typeface="Arial"/>
                <a:cs typeface="Arial"/>
              </a:rPr>
              <a:t>1</a:t>
            </a:r>
            <a:endParaRPr sz="1575" baseline="-23809">
              <a:latin typeface="Arial"/>
              <a:cs typeface="Arial"/>
            </a:endParaRPr>
          </a:p>
          <a:p>
            <a:pPr marL="50800" marR="642620" indent="562610">
              <a:lnSpc>
                <a:spcPct val="127299"/>
              </a:lnSpc>
              <a:spcBef>
                <a:spcPts val="900"/>
              </a:spcBef>
            </a:pPr>
            <a:r>
              <a:rPr sz="1800" spc="-5">
                <a:latin typeface="Arial"/>
                <a:cs typeface="Arial"/>
              </a:rPr>
              <a:t>v</a:t>
            </a:r>
            <a:r>
              <a:rPr sz="1575" spc="-7" baseline="-23809">
                <a:latin typeface="Arial"/>
                <a:cs typeface="Arial"/>
              </a:rPr>
              <a:t>2  </a:t>
            </a:r>
            <a:r>
              <a:rPr sz="1800" spc="-5">
                <a:latin typeface="Arial"/>
                <a:cs typeface="Arial"/>
              </a:rPr>
              <a:t>Vo</a:t>
            </a:r>
            <a:r>
              <a:rPr sz="1800" spc="-15">
                <a:latin typeface="Arial"/>
                <a:cs typeface="Arial"/>
              </a:rPr>
              <a:t>l</a:t>
            </a:r>
            <a:r>
              <a:rPr sz="1800" spc="5">
                <a:latin typeface="Arial"/>
                <a:cs typeface="Arial"/>
              </a:rPr>
              <a:t>t</a:t>
            </a:r>
            <a:r>
              <a:rPr sz="1800" spc="-15">
                <a:latin typeface="Arial"/>
                <a:cs typeface="Arial"/>
              </a:rPr>
              <a:t>a</a:t>
            </a:r>
            <a:r>
              <a:rPr sz="1800" spc="-5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60" y="238759"/>
            <a:ext cx="7206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Einstein’s Photo Electric</a:t>
            </a:r>
            <a:r>
              <a:rPr sz="3200" spc="-15"/>
              <a:t> </a:t>
            </a:r>
            <a:r>
              <a:rPr sz="3200" spc="-5"/>
              <a:t>Explanation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1077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0220">
              <a:lnSpc>
                <a:spcPct val="100000"/>
              </a:lnSpc>
              <a:spcBef>
                <a:spcPts val="100"/>
              </a:spcBef>
            </a:pPr>
            <a:r>
              <a:rPr sz="2400"/>
              <a:t>The </a:t>
            </a:r>
            <a:r>
              <a:rPr sz="2400" spc="-5"/>
              <a:t>energy </a:t>
            </a:r>
            <a:r>
              <a:rPr sz="2400"/>
              <a:t>of a </a:t>
            </a:r>
            <a:r>
              <a:rPr sz="2400" spc="-10"/>
              <a:t>incident </a:t>
            </a:r>
            <a:r>
              <a:rPr sz="2400" spc="-5"/>
              <a:t>photon is utilized in </a:t>
            </a:r>
            <a:r>
              <a:rPr sz="2400"/>
              <a:t>two</a:t>
            </a:r>
            <a:r>
              <a:rPr sz="2400" spc="-5"/>
              <a:t> ways</a:t>
            </a:r>
            <a:endParaRPr sz="24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520065" marR="69215" indent="-457200">
              <a:buAutoNum type="arabicPeriod"/>
              <a:tabLst>
                <a:tab pos="520065" algn="l"/>
                <a:tab pos="520700" algn="l"/>
              </a:tabLst>
            </a:pPr>
            <a:r>
              <a:rPr sz="2400"/>
              <a:t>A </a:t>
            </a:r>
            <a:r>
              <a:rPr sz="2400" spc="-5"/>
              <a:t>part of </a:t>
            </a:r>
            <a:r>
              <a:rPr sz="2400" spc="-10"/>
              <a:t>energy </a:t>
            </a:r>
            <a:r>
              <a:rPr sz="2400" spc="-5"/>
              <a:t>is used </a:t>
            </a:r>
            <a:r>
              <a:rPr sz="2400"/>
              <a:t>to free the </a:t>
            </a:r>
            <a:r>
              <a:rPr sz="2400" spc="-5"/>
              <a:t>electron from the atom</a:t>
            </a:r>
            <a:r>
              <a:rPr lang="en-US" sz="2400" spc="-5"/>
              <a:t> </a:t>
            </a:r>
            <a:r>
              <a:rPr sz="2400" spc="-5"/>
              <a:t> known as photoelectric workfunction</a:t>
            </a:r>
            <a:r>
              <a:rPr sz="2400" spc="10"/>
              <a:t> </a:t>
            </a:r>
            <a:r>
              <a:rPr sz="2400" spc="5"/>
              <a:t>(W</a:t>
            </a:r>
            <a:r>
              <a:rPr sz="2100" spc="7" baseline="-23809"/>
              <a:t>o</a:t>
            </a:r>
            <a:r>
              <a:rPr sz="2400" spc="5"/>
              <a:t>).</a:t>
            </a:r>
            <a:endParaRPr sz="2400"/>
          </a:p>
          <a:p>
            <a:pPr marL="520700" indent="-45720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spc="-5"/>
              <a:t>Other part is used in </a:t>
            </a:r>
            <a:r>
              <a:rPr sz="2400" spc="-10"/>
              <a:t>providing </a:t>
            </a:r>
            <a:r>
              <a:rPr sz="2400" spc="-5"/>
              <a:t>kinetic energy </a:t>
            </a:r>
            <a:r>
              <a:rPr sz="2400" spc="5"/>
              <a:t>to </a:t>
            </a:r>
            <a:r>
              <a:rPr sz="2400"/>
              <a:t>the</a:t>
            </a:r>
            <a:r>
              <a:rPr sz="2400" spc="655"/>
              <a:t> </a:t>
            </a:r>
            <a:r>
              <a:rPr sz="2400"/>
              <a:t>emitted</a:t>
            </a:r>
            <a:endParaRPr sz="240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3086100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electron</a:t>
            </a:r>
            <a:r>
              <a:rPr sz="2400" spc="-8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1339" y="3409950"/>
            <a:ext cx="1403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1339" y="3652520"/>
            <a:ext cx="1403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1339" y="3219450"/>
            <a:ext cx="1403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529" y="3652520"/>
            <a:ext cx="1403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8529" y="3219450"/>
            <a:ext cx="1403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7829" y="3376929"/>
            <a:ext cx="1130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3129" y="3409950"/>
            <a:ext cx="39878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-5">
                <a:latin typeface="Symbol"/>
                <a:cs typeface="Symbol"/>
              </a:rPr>
              <a:t></a:t>
            </a:r>
            <a:r>
              <a:rPr sz="2350" spc="-180">
                <a:latin typeface="Times New Roman"/>
                <a:cs typeface="Times New Roman"/>
              </a:rPr>
              <a:t> </a:t>
            </a:r>
            <a:r>
              <a:rPr sz="3525" spc="-15" baseline="-39007">
                <a:latin typeface="Times New Roman"/>
                <a:cs typeface="Times New Roman"/>
              </a:rPr>
              <a:t>2</a:t>
            </a:r>
            <a:endParaRPr sz="3525" baseline="-3900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7439" y="3197860"/>
            <a:ext cx="1739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u="sng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339" y="3384550"/>
            <a:ext cx="37211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-15">
                <a:latin typeface="Times New Roman"/>
                <a:cs typeface="Times New Roman"/>
              </a:rPr>
              <a:t>mv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7200" y="487680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82440" y="4876800"/>
            <a:ext cx="22669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5">
                <a:latin typeface="Times New Roman"/>
                <a:cs typeface="Times New Roman"/>
              </a:rPr>
              <a:t>2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4909" y="4831079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7460" y="4550083"/>
            <a:ext cx="2688590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28115" algn="l"/>
              </a:tabLst>
            </a:pPr>
            <a:r>
              <a:rPr sz="3150" i="1" spc="-25">
                <a:latin typeface="Times New Roman"/>
                <a:cs typeface="Times New Roman"/>
              </a:rPr>
              <a:t>h</a:t>
            </a:r>
            <a:r>
              <a:rPr sz="3250" spc="-25">
                <a:latin typeface="Symbol"/>
                <a:cs typeface="Symbol"/>
              </a:rPr>
              <a:t></a:t>
            </a:r>
            <a:r>
              <a:rPr sz="3250" spc="400">
                <a:latin typeface="Times New Roman"/>
                <a:cs typeface="Times New Roman"/>
              </a:rPr>
              <a:t> </a:t>
            </a:r>
            <a:r>
              <a:rPr sz="3150" spc="10">
                <a:latin typeface="Symbol"/>
                <a:cs typeface="Symbol"/>
              </a:rPr>
              <a:t></a:t>
            </a:r>
            <a:r>
              <a:rPr sz="3150" spc="-350">
                <a:latin typeface="Times New Roman"/>
                <a:cs typeface="Times New Roman"/>
              </a:rPr>
              <a:t> </a:t>
            </a:r>
            <a:r>
              <a:rPr sz="3150" i="1" spc="5">
                <a:latin typeface="Times New Roman"/>
                <a:cs typeface="Times New Roman"/>
              </a:rPr>
              <a:t>W	</a:t>
            </a:r>
            <a:r>
              <a:rPr sz="3150" spc="10">
                <a:latin typeface="Symbol"/>
                <a:cs typeface="Symbol"/>
              </a:rPr>
              <a:t></a:t>
            </a:r>
            <a:r>
              <a:rPr sz="3150" spc="10">
                <a:latin typeface="Times New Roman"/>
                <a:cs typeface="Times New Roman"/>
              </a:rPr>
              <a:t> </a:t>
            </a:r>
            <a:r>
              <a:rPr sz="4725" spc="7" baseline="35273">
                <a:latin typeface="Times New Roman"/>
                <a:cs typeface="Times New Roman"/>
              </a:rPr>
              <a:t>1</a:t>
            </a:r>
            <a:r>
              <a:rPr sz="4725" spc="-232" baseline="35273">
                <a:latin typeface="Times New Roman"/>
                <a:cs typeface="Times New Roman"/>
              </a:rPr>
              <a:t> </a:t>
            </a:r>
            <a:r>
              <a:rPr sz="3150" i="1" spc="60">
                <a:latin typeface="Times New Roman"/>
                <a:cs typeface="Times New Roman"/>
              </a:rPr>
              <a:t>mv</a:t>
            </a:r>
            <a:r>
              <a:rPr sz="2775" spc="89" baseline="42042">
                <a:latin typeface="Times New Roman"/>
                <a:cs typeface="Times New Roman"/>
              </a:rPr>
              <a:t>2</a:t>
            </a:r>
            <a:endParaRPr sz="2775" baseline="4204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389" y="5596890"/>
            <a:ext cx="631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This </a:t>
            </a:r>
            <a:r>
              <a:rPr sz="240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called Einstein’s photoelectric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equation.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410" y="80300"/>
            <a:ext cx="2855595" cy="2329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 marR="17780" indent="142240" algn="just">
              <a:lnSpc>
                <a:spcPct val="154700"/>
              </a:lnSpc>
              <a:spcBef>
                <a:spcPts val="135"/>
              </a:spcBef>
            </a:pPr>
            <a:r>
              <a:rPr sz="3150" b="0" i="1" spc="-25">
                <a:latin typeface="Times New Roman"/>
                <a:cs typeface="Times New Roman"/>
              </a:rPr>
              <a:t>h</a:t>
            </a:r>
            <a:r>
              <a:rPr sz="3250" b="0" spc="-25">
                <a:latin typeface="Symbol"/>
                <a:cs typeface="Symbol"/>
              </a:rPr>
              <a:t></a:t>
            </a:r>
            <a:r>
              <a:rPr sz="3250" b="0" spc="-25">
                <a:latin typeface="Times New Roman"/>
                <a:cs typeface="Times New Roman"/>
              </a:rPr>
              <a:t> </a:t>
            </a:r>
            <a:r>
              <a:rPr sz="3150" b="0" spc="10">
                <a:latin typeface="Symbol"/>
                <a:cs typeface="Symbol"/>
              </a:rPr>
              <a:t></a:t>
            </a:r>
            <a:r>
              <a:rPr sz="3150" b="0" spc="10">
                <a:latin typeface="Times New Roman"/>
                <a:cs typeface="Times New Roman"/>
              </a:rPr>
              <a:t> </a:t>
            </a:r>
            <a:r>
              <a:rPr sz="3150" b="0" i="1" spc="-55">
                <a:latin typeface="Times New Roman"/>
                <a:cs typeface="Times New Roman"/>
              </a:rPr>
              <a:t>W</a:t>
            </a:r>
            <a:r>
              <a:rPr sz="2775" b="0" i="1" spc="-82" baseline="-24024">
                <a:latin typeface="Times New Roman"/>
                <a:cs typeface="Times New Roman"/>
              </a:rPr>
              <a:t>o </a:t>
            </a:r>
            <a:r>
              <a:rPr sz="3150" b="0" spc="10">
                <a:latin typeface="Symbol"/>
                <a:cs typeface="Symbol"/>
              </a:rPr>
              <a:t></a:t>
            </a:r>
            <a:r>
              <a:rPr sz="3150" b="0" spc="10">
                <a:latin typeface="Times New Roman"/>
                <a:cs typeface="Times New Roman"/>
              </a:rPr>
              <a:t> </a:t>
            </a:r>
            <a:r>
              <a:rPr sz="3150" b="0" i="1" spc="5">
                <a:latin typeface="Times New Roman"/>
                <a:cs typeface="Times New Roman"/>
              </a:rPr>
              <a:t>KE</a:t>
            </a:r>
            <a:r>
              <a:rPr sz="2775" b="0" spc="7" baseline="-24024">
                <a:latin typeface="Times New Roman"/>
                <a:cs typeface="Times New Roman"/>
              </a:rPr>
              <a:t>max  </a:t>
            </a:r>
            <a:r>
              <a:rPr sz="3150" b="0" i="1" spc="-20">
                <a:latin typeface="Times New Roman"/>
                <a:cs typeface="Times New Roman"/>
              </a:rPr>
              <a:t>h</a:t>
            </a:r>
            <a:r>
              <a:rPr sz="3250" b="0" spc="-20">
                <a:latin typeface="Symbol"/>
                <a:cs typeface="Symbol"/>
              </a:rPr>
              <a:t></a:t>
            </a:r>
            <a:r>
              <a:rPr sz="3250" b="0" spc="-20">
                <a:latin typeface="Times New Roman"/>
                <a:cs typeface="Times New Roman"/>
              </a:rPr>
              <a:t> </a:t>
            </a:r>
            <a:r>
              <a:rPr sz="3150" b="0" spc="10">
                <a:latin typeface="Symbol"/>
                <a:cs typeface="Symbol"/>
              </a:rPr>
              <a:t></a:t>
            </a:r>
            <a:r>
              <a:rPr sz="3150" b="0" spc="10">
                <a:latin typeface="Times New Roman"/>
                <a:cs typeface="Times New Roman"/>
              </a:rPr>
              <a:t> </a:t>
            </a:r>
            <a:r>
              <a:rPr sz="3150" b="0" i="1" spc="-20">
                <a:latin typeface="Times New Roman"/>
                <a:cs typeface="Times New Roman"/>
              </a:rPr>
              <a:t>h</a:t>
            </a:r>
            <a:r>
              <a:rPr sz="3250" b="0" spc="-20">
                <a:latin typeface="Symbol"/>
                <a:cs typeface="Symbol"/>
              </a:rPr>
              <a:t></a:t>
            </a:r>
            <a:r>
              <a:rPr sz="3250" b="0" spc="-20">
                <a:latin typeface="Times New Roman"/>
                <a:cs typeface="Times New Roman"/>
              </a:rPr>
              <a:t> </a:t>
            </a:r>
            <a:r>
              <a:rPr sz="2775" b="0" i="1" spc="-7" baseline="-24024">
                <a:latin typeface="Times New Roman"/>
                <a:cs typeface="Times New Roman"/>
              </a:rPr>
              <a:t>o </a:t>
            </a:r>
            <a:r>
              <a:rPr sz="3150" b="0" spc="10">
                <a:latin typeface="Symbol"/>
                <a:cs typeface="Symbol"/>
              </a:rPr>
              <a:t></a:t>
            </a:r>
            <a:r>
              <a:rPr sz="3150" b="0" spc="10">
                <a:latin typeface="Times New Roman"/>
                <a:cs typeface="Times New Roman"/>
              </a:rPr>
              <a:t> </a:t>
            </a:r>
            <a:r>
              <a:rPr sz="3150" b="0" i="1" spc="10">
                <a:latin typeface="Times New Roman"/>
                <a:cs typeface="Times New Roman"/>
              </a:rPr>
              <a:t>KE</a:t>
            </a:r>
            <a:r>
              <a:rPr sz="2775" b="0" spc="15" baseline="-24024">
                <a:latin typeface="Times New Roman"/>
                <a:cs typeface="Times New Roman"/>
              </a:rPr>
              <a:t>max  </a:t>
            </a:r>
            <a:r>
              <a:rPr sz="3150" b="0" i="1" spc="5">
                <a:latin typeface="Times New Roman"/>
                <a:cs typeface="Times New Roman"/>
              </a:rPr>
              <a:t>KE</a:t>
            </a:r>
            <a:r>
              <a:rPr sz="2775" b="0" spc="7" baseline="-24024">
                <a:latin typeface="Times New Roman"/>
                <a:cs typeface="Times New Roman"/>
              </a:rPr>
              <a:t>max </a:t>
            </a:r>
            <a:r>
              <a:rPr sz="3150" b="0" spc="10">
                <a:latin typeface="Symbol"/>
                <a:cs typeface="Symbol"/>
              </a:rPr>
              <a:t></a:t>
            </a:r>
            <a:r>
              <a:rPr sz="3150" b="0" spc="10">
                <a:latin typeface="Times New Roman"/>
                <a:cs typeface="Times New Roman"/>
              </a:rPr>
              <a:t> </a:t>
            </a:r>
            <a:r>
              <a:rPr sz="3150" b="0" i="1" spc="-135">
                <a:latin typeface="Times New Roman"/>
                <a:cs typeface="Times New Roman"/>
              </a:rPr>
              <a:t>h</a:t>
            </a:r>
            <a:r>
              <a:rPr sz="3150" b="0" spc="-135">
                <a:latin typeface="Times New Roman"/>
                <a:cs typeface="Times New Roman"/>
              </a:rPr>
              <a:t>(</a:t>
            </a:r>
            <a:r>
              <a:rPr sz="3250" b="0" spc="-135">
                <a:latin typeface="Symbol"/>
                <a:cs typeface="Symbol"/>
              </a:rPr>
              <a:t></a:t>
            </a:r>
            <a:r>
              <a:rPr sz="3250" b="0" spc="-135">
                <a:latin typeface="Times New Roman"/>
                <a:cs typeface="Times New Roman"/>
              </a:rPr>
              <a:t> </a:t>
            </a:r>
            <a:r>
              <a:rPr sz="3150" b="0" spc="-5">
                <a:latin typeface="Symbol"/>
                <a:cs typeface="Symbol"/>
              </a:rPr>
              <a:t></a:t>
            </a:r>
            <a:r>
              <a:rPr sz="3250" b="0" spc="-5">
                <a:latin typeface="Symbol"/>
                <a:cs typeface="Symbol"/>
              </a:rPr>
              <a:t></a:t>
            </a:r>
            <a:r>
              <a:rPr sz="3250" b="0" spc="-5">
                <a:latin typeface="Times New Roman"/>
                <a:cs typeface="Times New Roman"/>
              </a:rPr>
              <a:t> </a:t>
            </a:r>
            <a:r>
              <a:rPr sz="2775" b="0" i="1" spc="-7" baseline="-24024">
                <a:latin typeface="Times New Roman"/>
                <a:cs typeface="Times New Roman"/>
              </a:rPr>
              <a:t>o</a:t>
            </a:r>
            <a:r>
              <a:rPr sz="2775" b="0" i="1" spc="-209" baseline="-24024">
                <a:latin typeface="Times New Roman"/>
                <a:cs typeface="Times New Roman"/>
              </a:rPr>
              <a:t> </a:t>
            </a:r>
            <a:r>
              <a:rPr sz="3150" b="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290" y="2668014"/>
            <a:ext cx="455930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384300" algn="l"/>
              </a:tabLst>
            </a:pPr>
            <a:r>
              <a:rPr sz="2400">
                <a:latin typeface="Arial"/>
                <a:cs typeface="Arial"/>
              </a:rPr>
              <a:t>If </a:t>
            </a:r>
            <a:r>
              <a:rPr sz="4875" spc="-75" baseline="2564">
                <a:latin typeface="Symbol"/>
                <a:cs typeface="Symbol"/>
              </a:rPr>
              <a:t></a:t>
            </a:r>
            <a:r>
              <a:rPr sz="4875" spc="359" baseline="2564">
                <a:latin typeface="Times New Roman"/>
                <a:cs typeface="Times New Roman"/>
              </a:rPr>
              <a:t> </a:t>
            </a:r>
            <a:r>
              <a:rPr sz="4725" spc="142" baseline="2645">
                <a:latin typeface="Symbol"/>
                <a:cs typeface="Symbol"/>
              </a:rPr>
              <a:t></a:t>
            </a:r>
            <a:r>
              <a:rPr sz="4875" spc="142" baseline="2564">
                <a:latin typeface="Symbol"/>
                <a:cs typeface="Symbol"/>
              </a:rPr>
              <a:t></a:t>
            </a:r>
            <a:r>
              <a:rPr sz="4875" spc="-660" baseline="2564">
                <a:latin typeface="Times New Roman"/>
                <a:cs typeface="Times New Roman"/>
              </a:rPr>
              <a:t> </a:t>
            </a:r>
            <a:r>
              <a:rPr sz="2775" i="1" spc="-7" baseline="-19519">
                <a:latin typeface="Times New Roman"/>
                <a:cs typeface="Times New Roman"/>
              </a:rPr>
              <a:t>o	</a:t>
            </a:r>
            <a:r>
              <a:rPr sz="2400">
                <a:latin typeface="Arial"/>
                <a:cs typeface="Arial"/>
              </a:rPr>
              <a:t>, no </a:t>
            </a:r>
            <a:r>
              <a:rPr sz="2400" spc="-5">
                <a:latin typeface="Arial"/>
                <a:cs typeface="Arial"/>
              </a:rPr>
              <a:t>photoelectric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2540" y="389635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679" y="4163059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1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0" y="3850640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1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179" y="3850640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1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7779" y="3882066"/>
            <a:ext cx="247015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spc="-45">
                <a:latin typeface="Symbol"/>
                <a:cs typeface="Symbol"/>
              </a:rPr>
              <a:t>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0" y="3331209"/>
            <a:ext cx="802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725" spc="15" baseline="-35273">
                <a:latin typeface="Symbol"/>
                <a:cs typeface="Symbol"/>
              </a:rPr>
              <a:t></a:t>
            </a:r>
            <a:r>
              <a:rPr sz="4725" spc="195" baseline="-35273">
                <a:latin typeface="Times New Roman"/>
                <a:cs typeface="Times New Roman"/>
              </a:rPr>
              <a:t> </a:t>
            </a:r>
            <a:r>
              <a:rPr sz="3150" i="1">
                <a:latin typeface="Times New Roman"/>
                <a:cs typeface="Times New Roman"/>
              </a:rPr>
              <a:t>hc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600" y="3569646"/>
            <a:ext cx="1326515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8645" algn="l"/>
              </a:tabLst>
            </a:pPr>
            <a:r>
              <a:rPr sz="3150" i="1" spc="5">
                <a:latin typeface="Times New Roman"/>
                <a:cs typeface="Times New Roman"/>
              </a:rPr>
              <a:t>W	</a:t>
            </a:r>
            <a:r>
              <a:rPr sz="3150" spc="10">
                <a:latin typeface="Symbol"/>
                <a:cs typeface="Symbol"/>
              </a:rPr>
              <a:t></a:t>
            </a:r>
            <a:r>
              <a:rPr sz="3150" spc="-140">
                <a:latin typeface="Times New Roman"/>
                <a:cs typeface="Times New Roman"/>
              </a:rPr>
              <a:t> </a:t>
            </a:r>
            <a:r>
              <a:rPr sz="3150" i="1" spc="-25">
                <a:latin typeface="Times New Roman"/>
                <a:cs typeface="Times New Roman"/>
              </a:rPr>
              <a:t>h</a:t>
            </a:r>
            <a:r>
              <a:rPr sz="3250" spc="-25">
                <a:latin typeface="Symbol"/>
                <a:cs typeface="Symbol"/>
              </a:rPr>
              <a:t>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8679" y="526795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>
                <a:moveTo>
                  <a:pt x="0" y="0"/>
                </a:moveTo>
                <a:lnTo>
                  <a:pt x="49276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6890" y="5267959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>
                <a:moveTo>
                  <a:pt x="0" y="0"/>
                </a:moveTo>
                <a:lnTo>
                  <a:pt x="125095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4840" y="4757420"/>
            <a:ext cx="14287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6609" y="5534659"/>
            <a:ext cx="14287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7129" y="5534659"/>
            <a:ext cx="14287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1939" y="5222240"/>
            <a:ext cx="14287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5820" y="4955540"/>
            <a:ext cx="25501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0">
              <a:lnSpc>
                <a:spcPts val="3120"/>
              </a:lnSpc>
              <a:spcBef>
                <a:spcPts val="100"/>
              </a:spcBef>
            </a:pPr>
            <a:r>
              <a:rPr sz="3150" i="1" spc="5">
                <a:latin typeface="Times New Roman"/>
                <a:cs typeface="Times New Roman"/>
              </a:rPr>
              <a:t>A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ts val="3120"/>
              </a:lnSpc>
              <a:tabLst>
                <a:tab pos="930275" algn="l"/>
                <a:tab pos="1417955" algn="l"/>
              </a:tabLst>
            </a:pPr>
            <a:r>
              <a:rPr sz="3150" i="1" spc="5">
                <a:latin typeface="Times New Roman"/>
                <a:cs typeface="Times New Roman"/>
              </a:rPr>
              <a:t>W	W	</a:t>
            </a:r>
            <a:r>
              <a:rPr sz="3150" spc="10">
                <a:latin typeface="Times New Roman"/>
                <a:cs typeface="Times New Roman"/>
              </a:rPr>
              <a:t>(</a:t>
            </a:r>
            <a:r>
              <a:rPr sz="3150" i="1" spc="10">
                <a:latin typeface="Times New Roman"/>
                <a:cs typeface="Times New Roman"/>
              </a:rPr>
              <a:t>eV</a:t>
            </a:r>
            <a:r>
              <a:rPr sz="3150" i="1" spc="-335">
                <a:latin typeface="Times New Roman"/>
                <a:cs typeface="Times New Roman"/>
              </a:rPr>
              <a:t> </a:t>
            </a:r>
            <a:r>
              <a:rPr sz="315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80639" y="4688537"/>
            <a:ext cx="289433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7365" algn="l"/>
                <a:tab pos="884555" algn="l"/>
                <a:tab pos="1425575" algn="l"/>
                <a:tab pos="1853564" algn="l"/>
              </a:tabLst>
            </a:pPr>
            <a:r>
              <a:rPr sz="4875" spc="-67" baseline="-34188">
                <a:latin typeface="Symbol"/>
                <a:cs typeface="Symbol"/>
              </a:rPr>
              <a:t></a:t>
            </a:r>
            <a:r>
              <a:rPr sz="4875" spc="-67" baseline="-34188">
                <a:latin typeface="Times New Roman"/>
                <a:cs typeface="Times New Roman"/>
              </a:rPr>
              <a:t>	</a:t>
            </a:r>
            <a:r>
              <a:rPr sz="4725" spc="15" baseline="-35273">
                <a:latin typeface="Symbol"/>
                <a:cs typeface="Symbol"/>
              </a:rPr>
              <a:t></a:t>
            </a:r>
            <a:r>
              <a:rPr sz="4725" spc="15" baseline="-35273">
                <a:latin typeface="Times New Roman"/>
                <a:cs typeface="Times New Roman"/>
              </a:rPr>
              <a:t>	</a:t>
            </a:r>
            <a:r>
              <a:rPr sz="3150" i="1" spc="-5">
                <a:latin typeface="Times New Roman"/>
                <a:cs typeface="Times New Roman"/>
              </a:rPr>
              <a:t>hc	</a:t>
            </a:r>
            <a:r>
              <a:rPr sz="4725" spc="15" baseline="-35273">
                <a:latin typeface="Symbol"/>
                <a:cs typeface="Symbol"/>
              </a:rPr>
              <a:t></a:t>
            </a:r>
            <a:r>
              <a:rPr sz="4725" spc="15" baseline="-35273">
                <a:latin typeface="Times New Roman"/>
                <a:cs typeface="Times New Roman"/>
              </a:rPr>
              <a:t>	</a:t>
            </a:r>
            <a:r>
              <a:rPr sz="3150">
                <a:latin typeface="Times New Roman"/>
                <a:cs typeface="Times New Roman"/>
              </a:rPr>
              <a:t>12400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89" y="167640"/>
            <a:ext cx="47745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sz="2400" b="0">
                <a:latin typeface="Arial"/>
                <a:cs typeface="Arial"/>
              </a:rPr>
              <a:t>If</a:t>
            </a:r>
            <a:r>
              <a:rPr sz="2400" b="0" spc="105">
                <a:latin typeface="Arial"/>
                <a:cs typeface="Arial"/>
              </a:rPr>
              <a:t> </a:t>
            </a:r>
            <a:r>
              <a:rPr sz="4725" b="0" i="1" spc="-67" baseline="3527">
                <a:latin typeface="Times New Roman"/>
                <a:cs typeface="Times New Roman"/>
              </a:rPr>
              <a:t>V</a:t>
            </a:r>
            <a:r>
              <a:rPr sz="2775" b="0" i="1" spc="-67" baseline="-16516">
                <a:latin typeface="Times New Roman"/>
                <a:cs typeface="Times New Roman"/>
              </a:rPr>
              <a:t>o	</a:t>
            </a:r>
            <a:r>
              <a:rPr sz="2400" b="0" spc="-10">
                <a:latin typeface="Arial"/>
                <a:cs typeface="Arial"/>
              </a:rPr>
              <a:t>is </a:t>
            </a:r>
            <a:r>
              <a:rPr sz="2400" b="0">
                <a:latin typeface="Arial"/>
                <a:cs typeface="Arial"/>
              </a:rPr>
              <a:t>the </a:t>
            </a:r>
            <a:r>
              <a:rPr sz="2400" b="0" spc="-5">
                <a:latin typeface="Arial"/>
                <a:cs typeface="Arial"/>
              </a:rPr>
              <a:t>stopping potential,</a:t>
            </a:r>
            <a:r>
              <a:rPr sz="2400" b="0" spc="-60">
                <a:latin typeface="Arial"/>
                <a:cs typeface="Arial"/>
              </a:rPr>
              <a:t> </a:t>
            </a:r>
            <a:r>
              <a:rPr sz="2400" b="0" spc="-5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887424"/>
            <a:ext cx="2836545" cy="1522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087755" algn="l"/>
              </a:tabLst>
            </a:pPr>
            <a:r>
              <a:rPr sz="3150" i="1" spc="5">
                <a:latin typeface="Times New Roman"/>
                <a:cs typeface="Times New Roman"/>
              </a:rPr>
              <a:t>KE</a:t>
            </a:r>
            <a:r>
              <a:rPr sz="2775" spc="7" baseline="-24024">
                <a:latin typeface="Times New Roman"/>
                <a:cs typeface="Times New Roman"/>
              </a:rPr>
              <a:t>max	</a:t>
            </a:r>
            <a:r>
              <a:rPr sz="3150" spc="10">
                <a:latin typeface="Symbol"/>
                <a:cs typeface="Symbol"/>
              </a:rPr>
              <a:t></a:t>
            </a:r>
            <a:r>
              <a:rPr sz="3150" spc="10">
                <a:latin typeface="Times New Roman"/>
                <a:cs typeface="Times New Roman"/>
              </a:rPr>
              <a:t> </a:t>
            </a:r>
            <a:r>
              <a:rPr sz="3150" i="1" spc="-135">
                <a:latin typeface="Times New Roman"/>
                <a:cs typeface="Times New Roman"/>
              </a:rPr>
              <a:t>h</a:t>
            </a:r>
            <a:r>
              <a:rPr sz="3150" spc="-135">
                <a:latin typeface="Times New Roman"/>
                <a:cs typeface="Times New Roman"/>
              </a:rPr>
              <a:t>(</a:t>
            </a:r>
            <a:r>
              <a:rPr sz="3250" spc="-135">
                <a:latin typeface="Symbol"/>
                <a:cs typeface="Symbol"/>
              </a:rPr>
              <a:t></a:t>
            </a:r>
            <a:r>
              <a:rPr sz="3250" spc="-135">
                <a:latin typeface="Times New Roman"/>
                <a:cs typeface="Times New Roman"/>
              </a:rPr>
              <a:t> </a:t>
            </a:r>
            <a:r>
              <a:rPr sz="3150" spc="-5">
                <a:latin typeface="Symbol"/>
                <a:cs typeface="Symbol"/>
              </a:rPr>
              <a:t></a:t>
            </a:r>
            <a:r>
              <a:rPr sz="3250" spc="-5">
                <a:latin typeface="Symbol"/>
                <a:cs typeface="Symbol"/>
              </a:rPr>
              <a:t></a:t>
            </a:r>
            <a:r>
              <a:rPr sz="3250" spc="-5">
                <a:latin typeface="Times New Roman"/>
                <a:cs typeface="Times New Roman"/>
              </a:rPr>
              <a:t> </a:t>
            </a:r>
            <a:r>
              <a:rPr sz="2775" i="1" spc="-7" baseline="-24024">
                <a:latin typeface="Times New Roman"/>
                <a:cs typeface="Times New Roman"/>
              </a:rPr>
              <a:t>o</a:t>
            </a:r>
            <a:r>
              <a:rPr sz="2775" i="1" spc="-487" baseline="-24024">
                <a:latin typeface="Times New Roman"/>
                <a:cs typeface="Times New Roman"/>
              </a:rPr>
              <a:t> </a:t>
            </a:r>
            <a:r>
              <a:rPr sz="315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tabLst>
                <a:tab pos="875665" algn="l"/>
              </a:tabLst>
            </a:pPr>
            <a:r>
              <a:rPr sz="3150" i="1" spc="-40">
                <a:latin typeface="Times New Roman"/>
                <a:cs typeface="Times New Roman"/>
              </a:rPr>
              <a:t>eV</a:t>
            </a:r>
            <a:r>
              <a:rPr sz="2775" i="1" spc="-60" baseline="-24024">
                <a:latin typeface="Times New Roman"/>
                <a:cs typeface="Times New Roman"/>
              </a:rPr>
              <a:t>o	</a:t>
            </a:r>
            <a:r>
              <a:rPr sz="3150" spc="5">
                <a:latin typeface="Symbol"/>
                <a:cs typeface="Symbol"/>
              </a:rPr>
              <a:t></a:t>
            </a:r>
            <a:r>
              <a:rPr sz="3150" spc="5">
                <a:latin typeface="Times New Roman"/>
                <a:cs typeface="Times New Roman"/>
              </a:rPr>
              <a:t> </a:t>
            </a:r>
            <a:r>
              <a:rPr sz="3150" i="1" spc="-25">
                <a:latin typeface="Times New Roman"/>
                <a:cs typeface="Times New Roman"/>
              </a:rPr>
              <a:t>h</a:t>
            </a:r>
            <a:r>
              <a:rPr sz="3250" spc="-25">
                <a:latin typeface="Symbol"/>
                <a:cs typeface="Symbol"/>
              </a:rPr>
              <a:t></a:t>
            </a:r>
            <a:r>
              <a:rPr sz="3250" spc="-25">
                <a:latin typeface="Times New Roman"/>
                <a:cs typeface="Times New Roman"/>
              </a:rPr>
              <a:t> </a:t>
            </a:r>
            <a:r>
              <a:rPr sz="3150" spc="5">
                <a:latin typeface="Symbol"/>
                <a:cs typeface="Symbol"/>
              </a:rPr>
              <a:t></a:t>
            </a:r>
            <a:r>
              <a:rPr sz="3150" spc="5">
                <a:latin typeface="Times New Roman"/>
                <a:cs typeface="Times New Roman"/>
              </a:rPr>
              <a:t> </a:t>
            </a:r>
            <a:r>
              <a:rPr sz="3150" i="1" spc="-25">
                <a:latin typeface="Times New Roman"/>
                <a:cs typeface="Times New Roman"/>
              </a:rPr>
              <a:t>h</a:t>
            </a:r>
            <a:r>
              <a:rPr sz="3250" spc="-25">
                <a:latin typeface="Symbol"/>
                <a:cs typeface="Symbol"/>
              </a:rPr>
              <a:t></a:t>
            </a:r>
            <a:r>
              <a:rPr sz="3250" spc="-585">
                <a:latin typeface="Times New Roman"/>
                <a:cs typeface="Times New Roman"/>
              </a:rPr>
              <a:t> </a:t>
            </a:r>
            <a:r>
              <a:rPr sz="2775" i="1" spc="-7" baseline="-24024">
                <a:latin typeface="Times New Roman"/>
                <a:cs typeface="Times New Roman"/>
              </a:rPr>
              <a:t>o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6650" y="3157220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315722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0" y="0"/>
                </a:moveTo>
                <a:lnTo>
                  <a:pt x="66421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0" y="3157220"/>
            <a:ext cx="117157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805" algn="l"/>
              </a:tabLst>
            </a:pPr>
            <a:r>
              <a:rPr sz="3150" i="1">
                <a:latin typeface="Times New Roman"/>
                <a:cs typeface="Times New Roman"/>
              </a:rPr>
              <a:t>e	e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3170" y="2857500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1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910" y="3111500"/>
            <a:ext cx="14224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i="1" spc="-1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1890" y="2577780"/>
            <a:ext cx="133032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6144" algn="l"/>
              </a:tabLst>
            </a:pPr>
            <a:r>
              <a:rPr sz="3150" i="1">
                <a:latin typeface="Times New Roman"/>
                <a:cs typeface="Times New Roman"/>
              </a:rPr>
              <a:t>h</a:t>
            </a:r>
            <a:r>
              <a:rPr sz="3250" spc="-45">
                <a:latin typeface="Symbol"/>
                <a:cs typeface="Symbol"/>
              </a:rPr>
              <a:t></a:t>
            </a:r>
            <a:r>
              <a:rPr sz="3250">
                <a:latin typeface="Times New Roman"/>
                <a:cs typeface="Times New Roman"/>
              </a:rPr>
              <a:t>	</a:t>
            </a:r>
            <a:r>
              <a:rPr sz="3150" i="1">
                <a:latin typeface="Times New Roman"/>
                <a:cs typeface="Times New Roman"/>
              </a:rPr>
              <a:t>h</a:t>
            </a:r>
            <a:r>
              <a:rPr sz="3250" spc="-45">
                <a:latin typeface="Symbol"/>
                <a:cs typeface="Symbol"/>
              </a:rPr>
              <a:t>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4659" y="2844800"/>
            <a:ext cx="24637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0">
                <a:latin typeface="Symbol"/>
                <a:cs typeface="Symbol"/>
              </a:rPr>
              <a:t>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6229" y="2844800"/>
            <a:ext cx="73406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3150" i="1" spc="5">
                <a:latin typeface="Times New Roman"/>
                <a:cs typeface="Times New Roman"/>
              </a:rPr>
              <a:t>V	</a:t>
            </a:r>
            <a:r>
              <a:rPr sz="3150" spc="1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04150" y="4284979"/>
            <a:ext cx="128270" cy="400050"/>
          </a:xfrm>
          <a:custGeom>
            <a:avLst/>
            <a:gdLst/>
            <a:ahLst/>
            <a:cxnLst/>
            <a:rect l="l" t="t" r="r" b="b"/>
            <a:pathLst>
              <a:path w="128270" h="400050">
                <a:moveTo>
                  <a:pt x="128270" y="0"/>
                </a:moveTo>
                <a:lnTo>
                  <a:pt x="0" y="40005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15922" y="4114800"/>
            <a:ext cx="625919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88330" algn="l"/>
                <a:tab pos="6042660" algn="l"/>
              </a:tabLst>
            </a:pPr>
            <a:r>
              <a:rPr sz="2400" spc="-5">
                <a:latin typeface="Arial"/>
                <a:cs typeface="Arial"/>
              </a:rPr>
              <a:t>on </a:t>
            </a:r>
            <a:r>
              <a:rPr sz="2400" spc="-10">
                <a:latin typeface="Arial"/>
                <a:cs typeface="Arial"/>
              </a:rPr>
              <a:t>x-axis </a:t>
            </a:r>
            <a:r>
              <a:rPr sz="2400" spc="-5">
                <a:latin typeface="Arial"/>
                <a:cs typeface="Arial"/>
              </a:rPr>
              <a:t>will </a:t>
            </a:r>
            <a:r>
              <a:rPr sz="2400">
                <a:latin typeface="Arial"/>
                <a:cs typeface="Arial"/>
              </a:rPr>
              <a:t>be a </a:t>
            </a:r>
            <a:r>
              <a:rPr sz="2400" spc="-5">
                <a:latin typeface="Arial"/>
                <a:cs typeface="Arial"/>
              </a:rPr>
              <a:t>straight line</a:t>
            </a:r>
            <a:r>
              <a:rPr sz="2400" spc="5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with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slope	</a:t>
            </a:r>
            <a:r>
              <a:rPr sz="4725" i="1" baseline="-8818">
                <a:latin typeface="Times New Roman"/>
                <a:cs typeface="Times New Roman"/>
              </a:rPr>
              <a:t>h	e</a:t>
            </a:r>
            <a:endParaRPr sz="4725" baseline="-88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469" y="3749040"/>
            <a:ext cx="8101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77085" algn="l"/>
                <a:tab pos="3933190" algn="l"/>
                <a:tab pos="6345555" algn="l"/>
              </a:tabLst>
            </a:pPr>
            <a:r>
              <a:rPr sz="2400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is in</a:t>
            </a:r>
            <a:r>
              <a:rPr sz="2400" spc="28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form</a:t>
            </a:r>
            <a:r>
              <a:rPr sz="2400" spc="114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of	</a:t>
            </a:r>
            <a:r>
              <a:rPr sz="3150" i="1" spc="5">
                <a:latin typeface="Times New Roman"/>
                <a:cs typeface="Times New Roman"/>
              </a:rPr>
              <a:t>y </a:t>
            </a:r>
            <a:r>
              <a:rPr sz="3150" spc="5">
                <a:latin typeface="Symbol"/>
                <a:cs typeface="Symbol"/>
              </a:rPr>
              <a:t></a:t>
            </a:r>
            <a:r>
              <a:rPr sz="3150" spc="5">
                <a:latin typeface="Times New Roman"/>
                <a:cs typeface="Times New Roman"/>
              </a:rPr>
              <a:t> </a:t>
            </a:r>
            <a:r>
              <a:rPr sz="3150" i="1" spc="5">
                <a:latin typeface="Times New Roman"/>
                <a:cs typeface="Times New Roman"/>
              </a:rPr>
              <a:t>mx</a:t>
            </a:r>
            <a:r>
              <a:rPr sz="3150" i="1" spc="-265">
                <a:latin typeface="Times New Roman"/>
                <a:cs typeface="Times New Roman"/>
              </a:rPr>
              <a:t> </a:t>
            </a:r>
            <a:r>
              <a:rPr sz="3150" spc="5">
                <a:latin typeface="Symbol"/>
                <a:cs typeface="Symbol"/>
              </a:rPr>
              <a:t></a:t>
            </a:r>
            <a:r>
              <a:rPr sz="3150" spc="-254">
                <a:latin typeface="Times New Roman"/>
                <a:cs typeface="Times New Roman"/>
              </a:rPr>
              <a:t> </a:t>
            </a:r>
            <a:r>
              <a:rPr sz="3150" i="1" spc="5">
                <a:latin typeface="Times New Roman"/>
                <a:cs typeface="Times New Roman"/>
              </a:rPr>
              <a:t>c	</a:t>
            </a:r>
            <a:r>
              <a:rPr sz="2400">
                <a:latin typeface="Arial"/>
                <a:cs typeface="Arial"/>
              </a:rPr>
              <a:t>. The</a:t>
            </a:r>
            <a:r>
              <a:rPr sz="2400" spc="17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graph</a:t>
            </a:r>
            <a:r>
              <a:rPr sz="2400" spc="9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with	</a:t>
            </a:r>
            <a:r>
              <a:rPr sz="4725" i="1" spc="-67" baseline="6172">
                <a:latin typeface="Times New Roman"/>
                <a:cs typeface="Times New Roman"/>
              </a:rPr>
              <a:t>V</a:t>
            </a:r>
            <a:r>
              <a:rPr sz="2775" i="1" spc="-67" baseline="-12012">
                <a:latin typeface="Times New Roman"/>
                <a:cs typeface="Times New Roman"/>
              </a:rPr>
              <a:t>o </a:t>
            </a:r>
            <a:r>
              <a:rPr sz="2400" spc="-5">
                <a:latin typeface="Arial"/>
                <a:cs typeface="Arial"/>
              </a:rPr>
              <a:t>on</a:t>
            </a:r>
            <a:r>
              <a:rPr sz="2400" spc="15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y-axis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69" y="4106916"/>
            <a:ext cx="82804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15" baseline="1157">
                <a:latin typeface="Arial"/>
                <a:cs typeface="Arial"/>
              </a:rPr>
              <a:t>and</a:t>
            </a:r>
            <a:r>
              <a:rPr sz="3600" spc="-112" baseline="1157">
                <a:latin typeface="Arial"/>
                <a:cs typeface="Arial"/>
              </a:rPr>
              <a:t> </a:t>
            </a:r>
            <a:r>
              <a:rPr sz="3250" spc="-45">
                <a:latin typeface="Symbol"/>
                <a:cs typeface="Symbol"/>
              </a:rPr>
              <a:t></a:t>
            </a:r>
            <a:endParaRPr sz="3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220" y="262890"/>
            <a:ext cx="1651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P</a:t>
            </a:r>
            <a:r>
              <a:rPr sz="3200" spc="-10"/>
              <a:t>h</a:t>
            </a:r>
            <a:r>
              <a:rPr sz="3200"/>
              <a:t>ot</a:t>
            </a:r>
            <a:r>
              <a:rPr sz="3200" spc="-5"/>
              <a:t>o</a:t>
            </a:r>
            <a:r>
              <a:rPr sz="320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90" y="1127759"/>
            <a:ext cx="8365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Einstein postulated the existence of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particle called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10">
                <a:latin typeface="Arial"/>
                <a:cs typeface="Arial"/>
              </a:rPr>
              <a:t>photon, 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10">
                <a:latin typeface="Arial"/>
                <a:cs typeface="Arial"/>
              </a:rPr>
              <a:t>explain detailed </a:t>
            </a:r>
            <a:r>
              <a:rPr sz="2400" spc="-5">
                <a:latin typeface="Arial"/>
                <a:cs typeface="Arial"/>
              </a:rPr>
              <a:t>results of photoelectric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experiment.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7920" y="277241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1900" y="2757442"/>
            <a:ext cx="27940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spc="-65">
                <a:latin typeface="Symbol"/>
                <a:cs typeface="Symbol"/>
              </a:rPr>
              <a:t>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8820" y="2721610"/>
            <a:ext cx="1606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i="1" spc="10"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0839" y="2395492"/>
            <a:ext cx="255460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55955" algn="l"/>
              </a:tabLst>
            </a:pPr>
            <a:r>
              <a:rPr sz="3650" i="1" spc="-10">
                <a:latin typeface="Times New Roman"/>
                <a:cs typeface="Times New Roman"/>
              </a:rPr>
              <a:t>E	</a:t>
            </a:r>
            <a:r>
              <a:rPr sz="3650" spc="-10">
                <a:latin typeface="Symbol"/>
                <a:cs typeface="Symbol"/>
              </a:rPr>
              <a:t></a:t>
            </a:r>
            <a:r>
              <a:rPr sz="3650" spc="-10">
                <a:latin typeface="Times New Roman"/>
                <a:cs typeface="Times New Roman"/>
              </a:rPr>
              <a:t> </a:t>
            </a:r>
            <a:r>
              <a:rPr sz="3650" i="1" spc="-30">
                <a:latin typeface="Times New Roman"/>
                <a:cs typeface="Times New Roman"/>
              </a:rPr>
              <a:t>h</a:t>
            </a:r>
            <a:r>
              <a:rPr sz="3750" spc="-30">
                <a:latin typeface="Symbol"/>
                <a:cs typeface="Symbol"/>
              </a:rPr>
              <a:t></a:t>
            </a:r>
            <a:r>
              <a:rPr sz="3750" spc="-30">
                <a:latin typeface="Times New Roman"/>
                <a:cs typeface="Times New Roman"/>
              </a:rPr>
              <a:t> </a:t>
            </a:r>
            <a:r>
              <a:rPr sz="3650" spc="-10">
                <a:latin typeface="Symbol"/>
                <a:cs typeface="Symbol"/>
              </a:rPr>
              <a:t></a:t>
            </a:r>
            <a:r>
              <a:rPr sz="3650" spc="-320">
                <a:latin typeface="Times New Roman"/>
                <a:cs typeface="Times New Roman"/>
              </a:rPr>
              <a:t> </a:t>
            </a:r>
            <a:r>
              <a:rPr sz="5475" i="1" spc="-15" baseline="35007">
                <a:latin typeface="Times New Roman"/>
                <a:cs typeface="Times New Roman"/>
              </a:rPr>
              <a:t>hc</a:t>
            </a:r>
            <a:endParaRPr sz="5475" baseline="3500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870" y="3826509"/>
            <a:ext cx="86785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Arial"/>
                <a:cs typeface="Arial"/>
              </a:rPr>
              <a:t>Photon has </a:t>
            </a:r>
            <a:r>
              <a:rPr sz="2400">
                <a:latin typeface="Arial"/>
                <a:cs typeface="Arial"/>
              </a:rPr>
              <a:t>zero rest mass, </a:t>
            </a:r>
            <a:r>
              <a:rPr sz="2400" spc="-5">
                <a:latin typeface="Arial"/>
                <a:cs typeface="Arial"/>
              </a:rPr>
              <a:t>travels </a:t>
            </a:r>
            <a:r>
              <a:rPr sz="2400">
                <a:latin typeface="Arial"/>
                <a:cs typeface="Arial"/>
              </a:rPr>
              <a:t>at </a:t>
            </a:r>
            <a:r>
              <a:rPr sz="2400" spc="-5">
                <a:latin typeface="Arial"/>
                <a:cs typeface="Arial"/>
              </a:rPr>
              <a:t>speed of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light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">
                <a:latin typeface="Arial"/>
                <a:cs typeface="Arial"/>
              </a:rPr>
              <a:t>Explains </a:t>
            </a:r>
            <a:r>
              <a:rPr sz="2400" spc="-5">
                <a:latin typeface="Arial"/>
                <a:cs typeface="Arial"/>
              </a:rPr>
              <a:t>“instantaneous” emission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electrons in photoelectric  effect, frequency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dependence.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189" y="238759"/>
            <a:ext cx="3051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Compton</a:t>
            </a:r>
            <a:r>
              <a:rPr sz="3200" spc="-75"/>
              <a:t> </a:t>
            </a:r>
            <a:r>
              <a:rPr sz="320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948690"/>
            <a:ext cx="86061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When </a:t>
            </a:r>
            <a:r>
              <a:rPr sz="2400">
                <a:latin typeface="Arial"/>
                <a:cs typeface="Arial"/>
              </a:rPr>
              <a:t>a monochromatic </a:t>
            </a:r>
            <a:r>
              <a:rPr sz="2400" spc="-5">
                <a:latin typeface="Arial"/>
                <a:cs typeface="Arial"/>
              </a:rPr>
              <a:t>beam of X-rays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scattered </a:t>
            </a:r>
            <a:r>
              <a:rPr sz="2400">
                <a:latin typeface="Arial"/>
                <a:cs typeface="Arial"/>
              </a:rPr>
              <a:t>from a  </a:t>
            </a:r>
            <a:r>
              <a:rPr sz="2400" spc="-5">
                <a:latin typeface="Arial"/>
                <a:cs typeface="Arial"/>
              </a:rPr>
              <a:t>material then both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10">
                <a:latin typeface="Arial"/>
                <a:cs typeface="Arial"/>
              </a:rPr>
              <a:t>wavelength </a:t>
            </a:r>
            <a:r>
              <a:rPr sz="2400" spc="-5">
                <a:latin typeface="Arial"/>
                <a:cs typeface="Arial"/>
              </a:rPr>
              <a:t>of </a:t>
            </a:r>
            <a:r>
              <a:rPr sz="2400">
                <a:latin typeface="Arial"/>
                <a:cs typeface="Arial"/>
              </a:rPr>
              <a:t>primary </a:t>
            </a:r>
            <a:r>
              <a:rPr sz="2400" spc="-5">
                <a:latin typeface="Arial"/>
                <a:cs typeface="Arial"/>
              </a:rPr>
              <a:t>radiation  (unmodified radiation) </a:t>
            </a:r>
            <a:r>
              <a:rPr sz="2400" spc="-10">
                <a:latin typeface="Arial"/>
                <a:cs typeface="Arial"/>
              </a:rPr>
              <a:t>and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radiation of </a:t>
            </a:r>
            <a:r>
              <a:rPr sz="2400" spc="-10">
                <a:latin typeface="Arial"/>
                <a:cs typeface="Arial"/>
              </a:rPr>
              <a:t>higher wavelength  </a:t>
            </a:r>
            <a:r>
              <a:rPr sz="2400" spc="-5">
                <a:latin typeface="Arial"/>
                <a:cs typeface="Arial"/>
              </a:rPr>
              <a:t>(modified radiation) are found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be present in the scattered  radiation.</a:t>
            </a:r>
            <a:r>
              <a:rPr sz="2400" spc="2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Presence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of</a:t>
            </a:r>
            <a:r>
              <a:rPr sz="2400" spc="2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modified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radiation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scattered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X-rays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2777490"/>
            <a:ext cx="305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called Compton</a:t>
            </a:r>
            <a:r>
              <a:rPr sz="2400" spc="-5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effect.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4495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495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552"/>
                </a:lnTo>
                <a:lnTo>
                  <a:pt x="195738" y="32226"/>
                </a:lnTo>
                <a:lnTo>
                  <a:pt x="219848" y="68044"/>
                </a:lnTo>
                <a:lnTo>
                  <a:pt x="228600" y="113030"/>
                </a:lnTo>
                <a:lnTo>
                  <a:pt x="219848" y="158948"/>
                </a:lnTo>
                <a:lnTo>
                  <a:pt x="195738" y="195580"/>
                </a:lnTo>
                <a:lnTo>
                  <a:pt x="159484" y="219829"/>
                </a:lnTo>
                <a:lnTo>
                  <a:pt x="114300" y="228600"/>
                </a:lnTo>
                <a:lnTo>
                  <a:pt x="69115" y="219829"/>
                </a:lnTo>
                <a:lnTo>
                  <a:pt x="32861" y="195579"/>
                </a:lnTo>
                <a:lnTo>
                  <a:pt x="8751" y="158948"/>
                </a:lnTo>
                <a:lnTo>
                  <a:pt x="0" y="113030"/>
                </a:lnTo>
                <a:lnTo>
                  <a:pt x="8751" y="68044"/>
                </a:lnTo>
                <a:lnTo>
                  <a:pt x="32861" y="32226"/>
                </a:lnTo>
                <a:lnTo>
                  <a:pt x="69115" y="8552"/>
                </a:lnTo>
                <a:lnTo>
                  <a:pt x="114300" y="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0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4746" y="4495800"/>
            <a:ext cx="889853" cy="232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6260" y="4476750"/>
            <a:ext cx="408940" cy="323850"/>
          </a:xfrm>
          <a:custGeom>
            <a:avLst/>
            <a:gdLst/>
            <a:ahLst/>
            <a:cxnLst/>
            <a:rect l="l" t="t" r="r" b="b"/>
            <a:pathLst>
              <a:path w="408939" h="323850">
                <a:moveTo>
                  <a:pt x="204469" y="0"/>
                </a:moveTo>
                <a:lnTo>
                  <a:pt x="148754" y="5597"/>
                </a:lnTo>
                <a:lnTo>
                  <a:pt x="99530" y="21495"/>
                </a:lnTo>
                <a:lnTo>
                  <a:pt x="58419" y="46355"/>
                </a:lnTo>
                <a:lnTo>
                  <a:pt x="27046" y="78834"/>
                </a:lnTo>
                <a:lnTo>
                  <a:pt x="7032" y="117592"/>
                </a:lnTo>
                <a:lnTo>
                  <a:pt x="0" y="161289"/>
                </a:lnTo>
                <a:lnTo>
                  <a:pt x="7032" y="205081"/>
                </a:lnTo>
                <a:lnTo>
                  <a:pt x="27046" y="244075"/>
                </a:lnTo>
                <a:lnTo>
                  <a:pt x="58419" y="276860"/>
                </a:lnTo>
                <a:lnTo>
                  <a:pt x="99530" y="302024"/>
                </a:lnTo>
                <a:lnTo>
                  <a:pt x="148754" y="318158"/>
                </a:lnTo>
                <a:lnTo>
                  <a:pt x="204469" y="323850"/>
                </a:lnTo>
                <a:lnTo>
                  <a:pt x="259744" y="318158"/>
                </a:lnTo>
                <a:lnTo>
                  <a:pt x="308845" y="302024"/>
                </a:lnTo>
                <a:lnTo>
                  <a:pt x="350043" y="276860"/>
                </a:lnTo>
                <a:lnTo>
                  <a:pt x="381611" y="244075"/>
                </a:lnTo>
                <a:lnTo>
                  <a:pt x="401819" y="205081"/>
                </a:lnTo>
                <a:lnTo>
                  <a:pt x="408939" y="161289"/>
                </a:lnTo>
                <a:lnTo>
                  <a:pt x="401819" y="117592"/>
                </a:lnTo>
                <a:lnTo>
                  <a:pt x="381611" y="78834"/>
                </a:lnTo>
                <a:lnTo>
                  <a:pt x="350043" y="46355"/>
                </a:lnTo>
                <a:lnTo>
                  <a:pt x="308845" y="21495"/>
                </a:lnTo>
                <a:lnTo>
                  <a:pt x="259744" y="5597"/>
                </a:lnTo>
                <a:lnTo>
                  <a:pt x="204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6260" y="4476750"/>
            <a:ext cx="408940" cy="323850"/>
          </a:xfrm>
          <a:custGeom>
            <a:avLst/>
            <a:gdLst/>
            <a:ahLst/>
            <a:cxnLst/>
            <a:rect l="l" t="t" r="r" b="b"/>
            <a:pathLst>
              <a:path w="408939" h="323850">
                <a:moveTo>
                  <a:pt x="204469" y="0"/>
                </a:moveTo>
                <a:lnTo>
                  <a:pt x="259744" y="5597"/>
                </a:lnTo>
                <a:lnTo>
                  <a:pt x="308845" y="21495"/>
                </a:lnTo>
                <a:lnTo>
                  <a:pt x="350043" y="46355"/>
                </a:lnTo>
                <a:lnTo>
                  <a:pt x="381611" y="78834"/>
                </a:lnTo>
                <a:lnTo>
                  <a:pt x="401819" y="117592"/>
                </a:lnTo>
                <a:lnTo>
                  <a:pt x="408939" y="161289"/>
                </a:lnTo>
                <a:lnTo>
                  <a:pt x="401819" y="205081"/>
                </a:lnTo>
                <a:lnTo>
                  <a:pt x="381611" y="244075"/>
                </a:lnTo>
                <a:lnTo>
                  <a:pt x="350043" y="276860"/>
                </a:lnTo>
                <a:lnTo>
                  <a:pt x="308845" y="302024"/>
                </a:lnTo>
                <a:lnTo>
                  <a:pt x="259744" y="318158"/>
                </a:lnTo>
                <a:lnTo>
                  <a:pt x="204469" y="323850"/>
                </a:lnTo>
                <a:lnTo>
                  <a:pt x="148754" y="318158"/>
                </a:lnTo>
                <a:lnTo>
                  <a:pt x="99530" y="302024"/>
                </a:lnTo>
                <a:lnTo>
                  <a:pt x="58419" y="276860"/>
                </a:lnTo>
                <a:lnTo>
                  <a:pt x="27046" y="244075"/>
                </a:lnTo>
                <a:lnTo>
                  <a:pt x="7032" y="205081"/>
                </a:lnTo>
                <a:lnTo>
                  <a:pt x="0" y="161289"/>
                </a:lnTo>
                <a:lnTo>
                  <a:pt x="7032" y="117592"/>
                </a:lnTo>
                <a:lnTo>
                  <a:pt x="27046" y="78834"/>
                </a:lnTo>
                <a:lnTo>
                  <a:pt x="58419" y="46355"/>
                </a:lnTo>
                <a:lnTo>
                  <a:pt x="99530" y="21495"/>
                </a:lnTo>
                <a:lnTo>
                  <a:pt x="148754" y="5597"/>
                </a:lnTo>
                <a:lnTo>
                  <a:pt x="204469" y="0"/>
                </a:lnTo>
                <a:close/>
              </a:path>
            </a:pathLst>
          </a:custGeom>
          <a:ln w="25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6260" y="447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7789" y="4911090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Arial"/>
                <a:cs typeface="Arial"/>
              </a:rPr>
              <a:t>e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ctron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11669" y="3234690"/>
            <a:ext cx="1368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Arial"/>
                <a:cs typeface="Arial"/>
              </a:rPr>
              <a:t>s</a:t>
            </a:r>
            <a:r>
              <a:rPr sz="2400" spc="5">
                <a:latin typeface="Arial"/>
                <a:cs typeface="Arial"/>
              </a:rPr>
              <a:t>c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tt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d  </a:t>
            </a:r>
            <a:r>
              <a:rPr sz="2400" spc="-5">
                <a:latin typeface="Arial"/>
                <a:cs typeface="Arial"/>
              </a:rPr>
              <a:t>photon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7320" y="5673090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recoiled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electron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189" y="3911520"/>
            <a:ext cx="90424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10">
                <a:latin typeface="Times New Roman"/>
                <a:cs typeface="Times New Roman"/>
              </a:rPr>
              <a:t>E </a:t>
            </a:r>
            <a:r>
              <a:rPr sz="2550" spc="10">
                <a:latin typeface="Symbol"/>
                <a:cs typeface="Symbol"/>
              </a:rPr>
              <a:t></a:t>
            </a:r>
            <a:r>
              <a:rPr sz="2550" spc="-60">
                <a:latin typeface="Times New Roman"/>
                <a:cs typeface="Times New Roman"/>
              </a:rPr>
              <a:t> </a:t>
            </a:r>
            <a:r>
              <a:rPr sz="2550" i="1" spc="-20">
                <a:latin typeface="Times New Roman"/>
                <a:cs typeface="Times New Roman"/>
              </a:rPr>
              <a:t>h</a:t>
            </a:r>
            <a:r>
              <a:rPr sz="2650" spc="-20">
                <a:latin typeface="Symbol"/>
                <a:cs typeface="Symbol"/>
              </a:rPr>
              <a:t>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0319" y="4842846"/>
            <a:ext cx="359410" cy="96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 indent="-114300">
              <a:lnSpc>
                <a:spcPct val="117600"/>
              </a:lnSpc>
              <a:spcBef>
                <a:spcPts val="105"/>
              </a:spcBef>
            </a:pPr>
            <a:r>
              <a:rPr sz="2550" i="1" u="heavy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650" u="heavy" spc="-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</a:t>
            </a:r>
            <a:r>
              <a:rPr sz="2650" spc="-25">
                <a:latin typeface="Times New Roman"/>
                <a:cs typeface="Times New Roman"/>
              </a:rPr>
              <a:t> </a:t>
            </a:r>
            <a:r>
              <a:rPr sz="2550" i="1" spc="5">
                <a:latin typeface="Times New Roman"/>
                <a:cs typeface="Times New Roman"/>
              </a:rPr>
              <a:t>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269" y="5132070"/>
            <a:ext cx="44958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5">
                <a:latin typeface="Times New Roman"/>
                <a:cs typeface="Times New Roman"/>
              </a:rPr>
              <a:t>p</a:t>
            </a:r>
            <a:r>
              <a:rPr sz="2550" i="1" spc="-75">
                <a:latin typeface="Times New Roman"/>
                <a:cs typeface="Times New Roman"/>
              </a:rPr>
              <a:t> </a:t>
            </a:r>
            <a:r>
              <a:rPr sz="2550" spc="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000" y="3727450"/>
            <a:ext cx="1507490" cy="825500"/>
          </a:xfrm>
          <a:custGeom>
            <a:avLst/>
            <a:gdLst/>
            <a:ahLst/>
            <a:cxnLst/>
            <a:rect l="l" t="t" r="r" b="b"/>
            <a:pathLst>
              <a:path w="1507489" h="825500">
                <a:moveTo>
                  <a:pt x="0" y="825500"/>
                </a:moveTo>
                <a:lnTo>
                  <a:pt x="15074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2090" y="3676650"/>
            <a:ext cx="118110" cy="99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1600" y="5410200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1600" y="541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029" y="0"/>
                </a:moveTo>
                <a:lnTo>
                  <a:pt x="158948" y="8552"/>
                </a:lnTo>
                <a:lnTo>
                  <a:pt x="195579" y="32226"/>
                </a:lnTo>
                <a:lnTo>
                  <a:pt x="219829" y="68044"/>
                </a:lnTo>
                <a:lnTo>
                  <a:pt x="228600" y="113030"/>
                </a:lnTo>
                <a:lnTo>
                  <a:pt x="219829" y="158948"/>
                </a:lnTo>
                <a:lnTo>
                  <a:pt x="195579" y="195580"/>
                </a:lnTo>
                <a:lnTo>
                  <a:pt x="158948" y="219829"/>
                </a:lnTo>
                <a:lnTo>
                  <a:pt x="113029" y="228600"/>
                </a:lnTo>
                <a:lnTo>
                  <a:pt x="68044" y="219829"/>
                </a:lnTo>
                <a:lnTo>
                  <a:pt x="32226" y="195580"/>
                </a:lnTo>
                <a:lnTo>
                  <a:pt x="8552" y="158948"/>
                </a:lnTo>
                <a:lnTo>
                  <a:pt x="0" y="113030"/>
                </a:lnTo>
                <a:lnTo>
                  <a:pt x="8552" y="68044"/>
                </a:lnTo>
                <a:lnTo>
                  <a:pt x="32226" y="32226"/>
                </a:lnTo>
                <a:lnTo>
                  <a:pt x="68044" y="8552"/>
                </a:lnTo>
                <a:lnTo>
                  <a:pt x="113029" y="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1600" y="541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4572000"/>
            <a:ext cx="1206500" cy="781050"/>
          </a:xfrm>
          <a:custGeom>
            <a:avLst/>
            <a:gdLst/>
            <a:ahLst/>
            <a:cxnLst/>
            <a:rect l="l" t="t" r="r" b="b"/>
            <a:pathLst>
              <a:path w="1206500" h="781050">
                <a:moveTo>
                  <a:pt x="0" y="0"/>
                </a:moveTo>
                <a:lnTo>
                  <a:pt x="1206500" y="781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8559" y="5307329"/>
            <a:ext cx="116839" cy="102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45720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000" y="3512820"/>
            <a:ext cx="548639" cy="5727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3985" y="3380277"/>
            <a:ext cx="408305" cy="416559"/>
          </a:xfrm>
          <a:custGeom>
            <a:avLst/>
            <a:gdLst/>
            <a:ahLst/>
            <a:cxnLst/>
            <a:rect l="l" t="t" r="r" b="b"/>
            <a:pathLst>
              <a:path w="408304" h="416560">
                <a:moveTo>
                  <a:pt x="212467" y="0"/>
                </a:moveTo>
                <a:lnTo>
                  <a:pt x="167032" y="3032"/>
                </a:lnTo>
                <a:lnTo>
                  <a:pt x="121464" y="16972"/>
                </a:lnTo>
                <a:lnTo>
                  <a:pt x="80109" y="40288"/>
                </a:lnTo>
                <a:lnTo>
                  <a:pt x="46753" y="71157"/>
                </a:lnTo>
                <a:lnTo>
                  <a:pt x="21926" y="108112"/>
                </a:lnTo>
                <a:lnTo>
                  <a:pt x="6164" y="149689"/>
                </a:lnTo>
                <a:lnTo>
                  <a:pt x="0" y="194421"/>
                </a:lnTo>
                <a:lnTo>
                  <a:pt x="3965" y="240840"/>
                </a:lnTo>
                <a:lnTo>
                  <a:pt x="18594" y="287482"/>
                </a:lnTo>
                <a:lnTo>
                  <a:pt x="42702" y="330462"/>
                </a:lnTo>
                <a:lnTo>
                  <a:pt x="73830" y="365400"/>
                </a:lnTo>
                <a:lnTo>
                  <a:pt x="110601" y="391719"/>
                </a:lnTo>
                <a:lnTo>
                  <a:pt x="151637" y="408840"/>
                </a:lnTo>
                <a:lnTo>
                  <a:pt x="195561" y="416186"/>
                </a:lnTo>
                <a:lnTo>
                  <a:pt x="240996" y="413179"/>
                </a:lnTo>
                <a:lnTo>
                  <a:pt x="286564" y="399242"/>
                </a:lnTo>
                <a:lnTo>
                  <a:pt x="327919" y="375923"/>
                </a:lnTo>
                <a:lnTo>
                  <a:pt x="361276" y="345029"/>
                </a:lnTo>
                <a:lnTo>
                  <a:pt x="386102" y="308002"/>
                </a:lnTo>
                <a:lnTo>
                  <a:pt x="401864" y="266289"/>
                </a:lnTo>
                <a:lnTo>
                  <a:pt x="408029" y="221331"/>
                </a:lnTo>
                <a:lnTo>
                  <a:pt x="404063" y="174575"/>
                </a:lnTo>
                <a:lnTo>
                  <a:pt x="389434" y="127462"/>
                </a:lnTo>
                <a:lnTo>
                  <a:pt x="365326" y="84953"/>
                </a:lnTo>
                <a:lnTo>
                  <a:pt x="334198" y="50351"/>
                </a:lnTo>
                <a:lnTo>
                  <a:pt x="297428" y="24259"/>
                </a:lnTo>
                <a:lnTo>
                  <a:pt x="256391" y="7275"/>
                </a:lnTo>
                <a:lnTo>
                  <a:pt x="2124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3985" y="3380277"/>
            <a:ext cx="408305" cy="416559"/>
          </a:xfrm>
          <a:custGeom>
            <a:avLst/>
            <a:gdLst/>
            <a:ahLst/>
            <a:cxnLst/>
            <a:rect l="l" t="t" r="r" b="b"/>
            <a:pathLst>
              <a:path w="408304" h="416560">
                <a:moveTo>
                  <a:pt x="121464" y="16972"/>
                </a:moveTo>
                <a:lnTo>
                  <a:pt x="167032" y="3032"/>
                </a:lnTo>
                <a:lnTo>
                  <a:pt x="212467" y="0"/>
                </a:lnTo>
                <a:lnTo>
                  <a:pt x="256391" y="7275"/>
                </a:lnTo>
                <a:lnTo>
                  <a:pt x="297428" y="24259"/>
                </a:lnTo>
                <a:lnTo>
                  <a:pt x="334198" y="50351"/>
                </a:lnTo>
                <a:lnTo>
                  <a:pt x="365326" y="84953"/>
                </a:lnTo>
                <a:lnTo>
                  <a:pt x="389434" y="127462"/>
                </a:lnTo>
                <a:lnTo>
                  <a:pt x="404063" y="174575"/>
                </a:lnTo>
                <a:lnTo>
                  <a:pt x="408029" y="221331"/>
                </a:lnTo>
                <a:lnTo>
                  <a:pt x="401864" y="266289"/>
                </a:lnTo>
                <a:lnTo>
                  <a:pt x="386102" y="308002"/>
                </a:lnTo>
                <a:lnTo>
                  <a:pt x="361276" y="345029"/>
                </a:lnTo>
                <a:lnTo>
                  <a:pt x="327919" y="375923"/>
                </a:lnTo>
                <a:lnTo>
                  <a:pt x="286564" y="399242"/>
                </a:lnTo>
                <a:lnTo>
                  <a:pt x="240996" y="413179"/>
                </a:lnTo>
                <a:lnTo>
                  <a:pt x="195561" y="416186"/>
                </a:lnTo>
                <a:lnTo>
                  <a:pt x="151637" y="408840"/>
                </a:lnTo>
                <a:lnTo>
                  <a:pt x="110601" y="391719"/>
                </a:lnTo>
                <a:lnTo>
                  <a:pt x="73830" y="365400"/>
                </a:lnTo>
                <a:lnTo>
                  <a:pt x="42702" y="330462"/>
                </a:lnTo>
                <a:lnTo>
                  <a:pt x="18594" y="287482"/>
                </a:lnTo>
                <a:lnTo>
                  <a:pt x="3965" y="240840"/>
                </a:lnTo>
                <a:lnTo>
                  <a:pt x="0" y="194421"/>
                </a:lnTo>
                <a:lnTo>
                  <a:pt x="6164" y="149689"/>
                </a:lnTo>
                <a:lnTo>
                  <a:pt x="21926" y="108112"/>
                </a:lnTo>
                <a:lnTo>
                  <a:pt x="46753" y="71157"/>
                </a:lnTo>
                <a:lnTo>
                  <a:pt x="80109" y="40288"/>
                </a:lnTo>
                <a:lnTo>
                  <a:pt x="121464" y="16972"/>
                </a:lnTo>
                <a:close/>
              </a:path>
            </a:pathLst>
          </a:custGeom>
          <a:ln w="25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57190" y="2768533"/>
            <a:ext cx="103822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80">
                <a:latin typeface="Times New Roman"/>
                <a:cs typeface="Times New Roman"/>
              </a:rPr>
              <a:t>E</a:t>
            </a:r>
            <a:r>
              <a:rPr sz="2550" spc="80">
                <a:latin typeface="Times New Roman"/>
                <a:cs typeface="Times New Roman"/>
              </a:rPr>
              <a:t>'</a:t>
            </a:r>
            <a:r>
              <a:rPr sz="2550" spc="-395">
                <a:latin typeface="Times New Roman"/>
                <a:cs typeface="Times New Roman"/>
              </a:rPr>
              <a:t> </a:t>
            </a:r>
            <a:r>
              <a:rPr sz="2550" spc="5">
                <a:latin typeface="Symbol"/>
                <a:cs typeface="Symbol"/>
              </a:rPr>
              <a:t></a:t>
            </a:r>
            <a:r>
              <a:rPr sz="2550" spc="-75">
                <a:latin typeface="Times New Roman"/>
                <a:cs typeface="Times New Roman"/>
              </a:rPr>
              <a:t> </a:t>
            </a:r>
            <a:r>
              <a:rPr sz="2550" i="1" spc="-20">
                <a:latin typeface="Times New Roman"/>
                <a:cs typeface="Times New Roman"/>
              </a:rPr>
              <a:t>h</a:t>
            </a:r>
            <a:r>
              <a:rPr sz="2650" spc="-20">
                <a:latin typeface="Symbol"/>
                <a:cs typeface="Symbol"/>
              </a:rPr>
              <a:t></a:t>
            </a:r>
            <a:r>
              <a:rPr sz="2650" spc="-260">
                <a:latin typeface="Times New Roman"/>
                <a:cs typeface="Times New Roman"/>
              </a:rPr>
              <a:t> </a:t>
            </a:r>
            <a:r>
              <a:rPr sz="2550">
                <a:latin typeface="Times New Roman"/>
                <a:cs typeface="Times New Roman"/>
              </a:rPr>
              <a:t>'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306570" y="4140164"/>
            <a:ext cx="19558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45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2129" y="4528900"/>
            <a:ext cx="19494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-50">
                <a:latin typeface="Symbol"/>
                <a:cs typeface="Symbol"/>
              </a:rPr>
              <a:t>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70829" y="4456774"/>
            <a:ext cx="1071245" cy="11036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550" i="1" spc="5">
                <a:latin typeface="Times New Roman"/>
                <a:cs typeface="Times New Roman"/>
              </a:rPr>
              <a:t>mv</a:t>
            </a:r>
            <a:r>
              <a:rPr sz="2550" i="1" spc="-365">
                <a:latin typeface="Times New Roman"/>
                <a:cs typeface="Times New Roman"/>
              </a:rPr>
              <a:t> </a:t>
            </a:r>
            <a:r>
              <a:rPr sz="2550" spc="25">
                <a:latin typeface="Times New Roman"/>
                <a:cs typeface="Times New Roman"/>
              </a:rPr>
              <a:t>cos</a:t>
            </a:r>
            <a:r>
              <a:rPr sz="2650" spc="25">
                <a:latin typeface="Symbol"/>
                <a:cs typeface="Symbol"/>
              </a:rPr>
              <a:t></a:t>
            </a:r>
            <a:endParaRPr sz="2650">
              <a:latin typeface="Symbol"/>
              <a:cs typeface="Symbol"/>
            </a:endParaRPr>
          </a:p>
          <a:p>
            <a:pPr marL="144780">
              <a:lnSpc>
                <a:spcPct val="100000"/>
              </a:lnSpc>
              <a:spcBef>
                <a:spcPts val="1070"/>
              </a:spcBef>
            </a:pPr>
            <a:r>
              <a:rPr sz="2600" i="1" spc="-1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6129" y="5687024"/>
            <a:ext cx="102616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>
                <a:latin typeface="Times New Roman"/>
                <a:cs typeface="Times New Roman"/>
              </a:rPr>
              <a:t>mv</a:t>
            </a:r>
            <a:r>
              <a:rPr sz="2550" i="1" spc="-375">
                <a:latin typeface="Times New Roman"/>
                <a:cs typeface="Times New Roman"/>
              </a:rPr>
              <a:t> </a:t>
            </a:r>
            <a:r>
              <a:rPr sz="2550">
                <a:latin typeface="Times New Roman"/>
                <a:cs typeface="Times New Roman"/>
              </a:rPr>
              <a:t>sin</a:t>
            </a:r>
            <a:r>
              <a:rPr sz="2550" spc="-415">
                <a:latin typeface="Times New Roman"/>
                <a:cs typeface="Times New Roman"/>
              </a:rPr>
              <a:t> </a:t>
            </a:r>
            <a:r>
              <a:rPr sz="2650" spc="-45">
                <a:latin typeface="Symbol"/>
                <a:cs typeface="Symbol"/>
              </a:rPr>
              <a:t>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10000" y="3357879"/>
            <a:ext cx="0" cy="2280920"/>
          </a:xfrm>
          <a:custGeom>
            <a:avLst/>
            <a:gdLst/>
            <a:ahLst/>
            <a:cxnLst/>
            <a:rect l="l" t="t" r="r" b="b"/>
            <a:pathLst>
              <a:path h="2280920">
                <a:moveTo>
                  <a:pt x="0" y="0"/>
                </a:moveTo>
                <a:lnTo>
                  <a:pt x="0" y="22809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4669" y="3768090"/>
            <a:ext cx="1368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464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c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e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t  </a:t>
            </a:r>
            <a:r>
              <a:rPr sz="2400" spc="-5">
                <a:latin typeface="Arial"/>
                <a:cs typeface="Arial"/>
              </a:rPr>
              <a:t>photon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2940" y="4739593"/>
            <a:ext cx="86233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u="heavy" spc="-750" baseline="3459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ν</a:t>
            </a:r>
            <a:r>
              <a:rPr sz="3825" u="heavy" spc="-750" baseline="3594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</a:t>
            </a:r>
            <a:r>
              <a:rPr sz="3825" spc="-600" baseline="35947">
                <a:latin typeface="Times New Roman"/>
                <a:cs typeface="Times New Roman"/>
              </a:rPr>
              <a:t> </a:t>
            </a:r>
            <a:r>
              <a:rPr sz="2550" spc="-229">
                <a:latin typeface="Times New Roman"/>
                <a:cs typeface="Times New Roman"/>
              </a:rPr>
              <a:t>cos</a:t>
            </a:r>
            <a:r>
              <a:rPr sz="2650" spc="-229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4740" y="4473447"/>
            <a:ext cx="311150" cy="94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550" i="1" u="heavy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endParaRPr sz="255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2550" i="1" spc="5">
                <a:latin typeface="Times New Roman"/>
                <a:cs typeface="Times New Roman"/>
              </a:rPr>
              <a:t>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09059" y="3553459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3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58920" y="3552189"/>
            <a:ext cx="17018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5">
                <a:latin typeface="Times New Roman"/>
                <a:cs typeface="Times New Roman"/>
              </a:rPr>
              <a:t>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92550" y="3285451"/>
            <a:ext cx="115062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825" i="1" spc="-30" baseline="35947">
                <a:latin typeface="Times New Roman"/>
                <a:cs typeface="Times New Roman"/>
              </a:rPr>
              <a:t>h</a:t>
            </a:r>
            <a:r>
              <a:rPr sz="3975" spc="-30" baseline="34591">
                <a:latin typeface="Symbol"/>
                <a:cs typeface="Symbol"/>
              </a:rPr>
              <a:t></a:t>
            </a:r>
            <a:r>
              <a:rPr sz="3975" spc="-405" baseline="34591">
                <a:latin typeface="Times New Roman"/>
                <a:cs typeface="Times New Roman"/>
              </a:rPr>
              <a:t> </a:t>
            </a:r>
            <a:r>
              <a:rPr sz="3825" baseline="35947">
                <a:latin typeface="Times New Roman"/>
                <a:cs typeface="Times New Roman"/>
              </a:rPr>
              <a:t>'</a:t>
            </a:r>
            <a:r>
              <a:rPr sz="3825" spc="-390" baseline="35947">
                <a:latin typeface="Times New Roman"/>
                <a:cs typeface="Times New Roman"/>
              </a:rPr>
              <a:t> </a:t>
            </a:r>
            <a:r>
              <a:rPr sz="2550">
                <a:latin typeface="Times New Roman"/>
                <a:cs typeface="Times New Roman"/>
              </a:rPr>
              <a:t>sin</a:t>
            </a:r>
            <a:r>
              <a:rPr sz="2550" spc="-434">
                <a:latin typeface="Times New Roman"/>
                <a:cs typeface="Times New Roman"/>
              </a:rPr>
              <a:t> </a:t>
            </a:r>
            <a:r>
              <a:rPr sz="2650" spc="-45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10000" y="487680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48958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0000" y="49161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0000" y="49352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10000" y="495427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10000" y="49733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0000" y="499364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0000" y="501269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000" y="503174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0000" y="505205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0000" y="50711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0000" y="509015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0000" y="51092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0000" y="512952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0000" y="51485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0000" y="516762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0000" y="51866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0000" y="5207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0000" y="52260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524510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52654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10000" y="528447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10000" y="53035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000" y="532384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10000" y="534289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10000" y="536194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10000" y="538099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10000" y="540130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0000" y="542035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000" y="54394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10000" y="545845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10000" y="547877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10000" y="549782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10000" y="55168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52850" y="5525770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17779" y="0"/>
                </a:moveTo>
                <a:lnTo>
                  <a:pt x="0" y="10159"/>
                </a:lnTo>
                <a:lnTo>
                  <a:pt x="57150" y="113029"/>
                </a:lnTo>
                <a:lnTo>
                  <a:pt x="79727" y="72389"/>
                </a:lnTo>
                <a:lnTo>
                  <a:pt x="57150" y="72389"/>
                </a:lnTo>
                <a:lnTo>
                  <a:pt x="17779" y="0"/>
                </a:lnTo>
                <a:close/>
              </a:path>
              <a:path w="114300" h="113029">
                <a:moveTo>
                  <a:pt x="96520" y="0"/>
                </a:moveTo>
                <a:lnTo>
                  <a:pt x="57150" y="72389"/>
                </a:lnTo>
                <a:lnTo>
                  <a:pt x="79727" y="72389"/>
                </a:lnTo>
                <a:lnTo>
                  <a:pt x="114300" y="10159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000" y="410464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10000" y="408559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10000" y="406527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10000" y="40462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10000" y="40271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10000" y="40081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10000" y="3989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10000" y="39687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0000" y="394970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10000" y="39306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10000" y="391032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10000" y="38912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10000" y="387222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10000" y="38519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0000" y="383285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10000" y="38138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10000" y="379475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10000" y="377444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10000" y="375539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10000" y="373634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10000" y="37160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10000" y="369697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0000" y="367792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0000" y="36588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10000" y="3638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0" y="361950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10000" y="36004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10000" y="3581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10000" y="356107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10000" y="354202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10000" y="352297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10000" y="350265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10000" y="3483609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10000" y="346455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52850" y="33515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04140"/>
                </a:lnTo>
                <a:lnTo>
                  <a:pt x="17779" y="114300"/>
                </a:lnTo>
                <a:lnTo>
                  <a:pt x="57150" y="40640"/>
                </a:lnTo>
                <a:lnTo>
                  <a:pt x="79452" y="40640"/>
                </a:lnTo>
                <a:lnTo>
                  <a:pt x="57150" y="0"/>
                </a:lnTo>
                <a:close/>
              </a:path>
              <a:path w="114300" h="114300">
                <a:moveTo>
                  <a:pt x="79452" y="40640"/>
                </a:moveTo>
                <a:lnTo>
                  <a:pt x="57150" y="40640"/>
                </a:lnTo>
                <a:lnTo>
                  <a:pt x="96520" y="114300"/>
                </a:lnTo>
                <a:lnTo>
                  <a:pt x="114300" y="104140"/>
                </a:lnTo>
                <a:lnTo>
                  <a:pt x="79452" y="4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6280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8185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0090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21219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4026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5931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7836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9869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31774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33679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57109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7615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9520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1553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3458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5363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7268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9173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1205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3110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0150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70469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8951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08569" y="457200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2889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47940" y="4572000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59369" y="451485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10159" y="0"/>
                </a:moveTo>
                <a:lnTo>
                  <a:pt x="0" y="17780"/>
                </a:lnTo>
                <a:lnTo>
                  <a:pt x="72389" y="57150"/>
                </a:lnTo>
                <a:lnTo>
                  <a:pt x="0" y="96519"/>
                </a:lnTo>
                <a:lnTo>
                  <a:pt x="10159" y="114300"/>
                </a:lnTo>
                <a:lnTo>
                  <a:pt x="113029" y="5715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7610" y="154813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4989" y="1261018"/>
            <a:ext cx="4388485" cy="465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66264" algn="l"/>
              </a:tabLst>
            </a:pPr>
            <a:r>
              <a:rPr sz="2850" spc="-10">
                <a:latin typeface="Times New Roman"/>
                <a:cs typeface="Times New Roman"/>
              </a:rPr>
              <a:t>(1</a:t>
            </a:r>
            <a:r>
              <a:rPr sz="2850" spc="-10">
                <a:latin typeface="Symbol"/>
                <a:cs typeface="Symbol"/>
              </a:rPr>
              <a:t></a:t>
            </a:r>
            <a:r>
              <a:rPr sz="2850" spc="-10">
                <a:latin typeface="Times New Roman"/>
                <a:cs typeface="Times New Roman"/>
              </a:rPr>
              <a:t> </a:t>
            </a:r>
            <a:r>
              <a:rPr sz="2850" spc="10">
                <a:latin typeface="Times New Roman"/>
                <a:cs typeface="Times New Roman"/>
              </a:rPr>
              <a:t>cos</a:t>
            </a:r>
            <a:r>
              <a:rPr sz="2950" spc="10">
                <a:latin typeface="Symbol"/>
                <a:cs typeface="Symbol"/>
              </a:rPr>
              <a:t></a:t>
            </a:r>
            <a:r>
              <a:rPr sz="2950" spc="-620">
                <a:latin typeface="Times New Roman"/>
                <a:cs typeface="Times New Roman"/>
              </a:rPr>
              <a:t> </a:t>
            </a:r>
            <a:r>
              <a:rPr sz="2850" spc="-5">
                <a:latin typeface="Times New Roman"/>
                <a:cs typeface="Times New Roman"/>
              </a:rPr>
              <a:t>)</a:t>
            </a:r>
            <a:r>
              <a:rPr sz="2850" spc="-65">
                <a:latin typeface="Times New Roman"/>
                <a:cs typeface="Times New Roman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110" y="1252128"/>
            <a:ext cx="74866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spc="-40">
                <a:latin typeface="Symbol"/>
                <a:cs typeface="Symbol"/>
              </a:rPr>
              <a:t></a:t>
            </a:r>
            <a:r>
              <a:rPr sz="2950" spc="-40">
                <a:latin typeface="Symbol"/>
                <a:cs typeface="Symbol"/>
              </a:rPr>
              <a:t></a:t>
            </a:r>
            <a:r>
              <a:rPr sz="2950" spc="15">
                <a:latin typeface="Times New Roman"/>
                <a:cs typeface="Times New Roman"/>
              </a:rPr>
              <a:t> </a:t>
            </a:r>
            <a:r>
              <a:rPr sz="2850" spc="-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9379" y="1037590"/>
            <a:ext cx="20637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i="1" spc="-5">
                <a:latin typeface="Times New Roman"/>
                <a:cs typeface="Times New Roman"/>
              </a:rPr>
              <a:t>h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639" y="1546860"/>
            <a:ext cx="61404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50" i="1" spc="25">
                <a:latin typeface="Times New Roman"/>
                <a:cs typeface="Times New Roman"/>
              </a:rPr>
              <a:t>m</a:t>
            </a:r>
            <a:r>
              <a:rPr sz="2475" i="1" spc="37" baseline="-23569">
                <a:latin typeface="Times New Roman"/>
                <a:cs typeface="Times New Roman"/>
              </a:rPr>
              <a:t>o</a:t>
            </a:r>
            <a:r>
              <a:rPr sz="2850" i="1" spc="25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739" y="2794102"/>
            <a:ext cx="117919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-15">
                <a:latin typeface="Symbol"/>
                <a:cs typeface="Symbol"/>
              </a:rPr>
              <a:t></a:t>
            </a:r>
            <a:r>
              <a:rPr sz="2950" spc="-15">
                <a:latin typeface="Symbol"/>
                <a:cs typeface="Symbol"/>
              </a:rPr>
              <a:t></a:t>
            </a:r>
            <a:r>
              <a:rPr sz="2475" spc="-22" baseline="-23569">
                <a:latin typeface="Times New Roman"/>
                <a:cs typeface="Times New Roman"/>
              </a:rPr>
              <a:t>max</a:t>
            </a:r>
            <a:r>
              <a:rPr sz="2475" spc="150" baseline="-23569">
                <a:latin typeface="Times New Roman"/>
                <a:cs typeface="Times New Roman"/>
              </a:rPr>
              <a:t> </a:t>
            </a:r>
            <a:r>
              <a:rPr sz="2850" spc="-1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6709" y="4365097"/>
            <a:ext cx="44259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20">
                <a:latin typeface="Symbol"/>
                <a:cs typeface="Symbol"/>
              </a:rPr>
              <a:t></a:t>
            </a:r>
            <a:r>
              <a:rPr sz="2950" spc="-70"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" y="3463290"/>
            <a:ext cx="8676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21970" algn="l"/>
                <a:tab pos="1897380" algn="l"/>
                <a:tab pos="2780665" algn="l"/>
                <a:tab pos="3409315" algn="l"/>
                <a:tab pos="3885565" algn="l"/>
                <a:tab pos="5274310" algn="l"/>
                <a:tab pos="5969635" algn="l"/>
                <a:tab pos="6464300" algn="l"/>
                <a:tab pos="7768590" algn="l"/>
              </a:tabLst>
            </a:pPr>
            <a:r>
              <a:rPr sz="2400" spc="-15">
                <a:latin typeface="Arial"/>
                <a:cs typeface="Arial"/>
              </a:rPr>
              <a:t>S</a:t>
            </a:r>
            <a:r>
              <a:rPr sz="2400">
                <a:latin typeface="Arial"/>
                <a:cs typeface="Arial"/>
              </a:rPr>
              <a:t>o	</a:t>
            </a:r>
            <a:r>
              <a:rPr sz="2400" spc="-15">
                <a:latin typeface="Arial"/>
                <a:cs typeface="Arial"/>
              </a:rPr>
              <a:t>C</a:t>
            </a:r>
            <a:r>
              <a:rPr sz="2400">
                <a:latin typeface="Arial"/>
                <a:cs typeface="Arial"/>
              </a:rPr>
              <a:t>o</a:t>
            </a:r>
            <a:r>
              <a:rPr sz="2400" spc="1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pt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n	eff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ct	c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n	be	</a:t>
            </a:r>
            <a:r>
              <a:rPr sz="2400" spc="-10">
                <a:latin typeface="Arial"/>
                <a:cs typeface="Arial"/>
              </a:rPr>
              <a:t>ob</a:t>
            </a:r>
            <a:r>
              <a:rPr sz="2400">
                <a:latin typeface="Arial"/>
                <a:cs typeface="Arial"/>
              </a:rPr>
              <a:t>s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20">
                <a:latin typeface="Arial"/>
                <a:cs typeface="Arial"/>
              </a:rPr>
              <a:t>v</a:t>
            </a:r>
            <a:r>
              <a:rPr sz="2400">
                <a:latin typeface="Arial"/>
                <a:cs typeface="Arial"/>
              </a:rPr>
              <a:t>ed	</a:t>
            </a:r>
            <a:r>
              <a:rPr sz="2400" spc="-10">
                <a:latin typeface="Arial"/>
                <a:cs typeface="Arial"/>
              </a:rPr>
              <a:t>on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>
                <a:latin typeface="Arial"/>
                <a:cs typeface="Arial"/>
              </a:rPr>
              <a:t>y	f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r	r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 spc="-10">
                <a:latin typeface="Arial"/>
                <a:cs typeface="Arial"/>
              </a:rPr>
              <a:t>d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 spc="10">
                <a:latin typeface="Arial"/>
                <a:cs typeface="Arial"/>
              </a:rPr>
              <a:t>t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on	</a:t>
            </a:r>
            <a:r>
              <a:rPr sz="2400" spc="-10">
                <a:latin typeface="Arial"/>
                <a:cs typeface="Arial"/>
              </a:rPr>
              <a:t>hav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g  </a:t>
            </a:r>
            <a:r>
              <a:rPr sz="2400" spc="-10">
                <a:latin typeface="Arial"/>
                <a:cs typeface="Arial"/>
              </a:rPr>
              <a:t>wavelength </a:t>
            </a:r>
            <a:r>
              <a:rPr sz="2400" spc="-5">
                <a:latin typeface="Arial"/>
                <a:cs typeface="Arial"/>
              </a:rPr>
              <a:t>of </a:t>
            </a:r>
            <a:r>
              <a:rPr sz="2400">
                <a:latin typeface="Arial"/>
                <a:cs typeface="Arial"/>
              </a:rPr>
              <a:t>few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Å.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009" y="269240"/>
            <a:ext cx="785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>
                <a:latin typeface="Arial"/>
                <a:cs typeface="Arial"/>
              </a:rPr>
              <a:t>Compton </a:t>
            </a:r>
            <a:r>
              <a:rPr sz="2800" b="1" spc="-5">
                <a:latin typeface="Arial"/>
                <a:cs typeface="Arial"/>
              </a:rPr>
              <a:t>effect can’t </a:t>
            </a:r>
            <a:r>
              <a:rPr sz="2800" b="1" spc="-10">
                <a:latin typeface="Arial"/>
                <a:cs typeface="Arial"/>
              </a:rPr>
              <a:t>observed </a:t>
            </a:r>
            <a:r>
              <a:rPr sz="2800" b="1">
                <a:latin typeface="Arial"/>
                <a:cs typeface="Arial"/>
              </a:rPr>
              <a:t>in </a:t>
            </a:r>
            <a:r>
              <a:rPr sz="2800" b="1" spc="-5">
                <a:latin typeface="Arial"/>
                <a:cs typeface="Arial"/>
              </a:rPr>
              <a:t>Visible</a:t>
            </a:r>
            <a:r>
              <a:rPr sz="2800" b="1">
                <a:latin typeface="Arial"/>
                <a:cs typeface="Arial"/>
              </a:rPr>
              <a:t> </a:t>
            </a:r>
            <a:r>
              <a:rPr sz="2800" b="1" spc="-10">
                <a:latin typeface="Arial"/>
                <a:cs typeface="Arial"/>
              </a:rPr>
              <a:t>Light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909" y="2174347"/>
            <a:ext cx="687895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4275" spc="-67" baseline="2923">
                <a:latin typeface="Symbol"/>
                <a:cs typeface="Symbol"/>
              </a:rPr>
              <a:t></a:t>
            </a:r>
            <a:r>
              <a:rPr sz="4425" spc="-67" baseline="2824">
                <a:latin typeface="Symbol"/>
                <a:cs typeface="Symbol"/>
              </a:rPr>
              <a:t></a:t>
            </a:r>
            <a:r>
              <a:rPr sz="4425" spc="-67" baseline="2824">
                <a:latin typeface="Times New Roman"/>
                <a:cs typeface="Times New Roman"/>
              </a:rPr>
              <a:t>	</a:t>
            </a:r>
            <a:r>
              <a:rPr sz="2400" spc="-5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maximum </a:t>
            </a:r>
            <a:r>
              <a:rPr sz="2400" spc="-5">
                <a:latin typeface="Arial"/>
                <a:cs typeface="Arial"/>
              </a:rPr>
              <a:t>when (1- </a:t>
            </a:r>
            <a:r>
              <a:rPr sz="2400" spc="5">
                <a:latin typeface="Arial"/>
                <a:cs typeface="Arial"/>
              </a:rPr>
              <a:t>cosθ) </a:t>
            </a:r>
            <a:r>
              <a:rPr sz="2400" spc="-5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maximum </a:t>
            </a:r>
            <a:r>
              <a:rPr sz="2400" spc="-5">
                <a:latin typeface="Arial"/>
                <a:cs typeface="Arial"/>
              </a:rPr>
              <a:t>i.e.</a:t>
            </a:r>
            <a:r>
              <a:rPr sz="2400" spc="3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2.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35070" y="285369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0.05</a:t>
            </a:r>
            <a:r>
              <a:rPr sz="2400" spc="-8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Å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53870" y="4147805"/>
            <a:ext cx="20415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400" spc="-10">
                <a:latin typeface="Arial"/>
                <a:cs typeface="Arial"/>
              </a:rPr>
              <a:t>For</a:t>
            </a:r>
            <a:r>
              <a:rPr sz="2400" spc="-375">
                <a:latin typeface="Arial"/>
                <a:cs typeface="Arial"/>
              </a:rPr>
              <a:t> </a:t>
            </a:r>
            <a:r>
              <a:rPr sz="4425" spc="-97" baseline="2824">
                <a:latin typeface="Symbol"/>
                <a:cs typeface="Symbol"/>
              </a:rPr>
              <a:t></a:t>
            </a:r>
            <a:r>
              <a:rPr sz="4425" spc="150" baseline="2824">
                <a:latin typeface="Times New Roman"/>
                <a:cs typeface="Times New Roman"/>
              </a:rPr>
              <a:t> </a:t>
            </a:r>
            <a:r>
              <a:rPr sz="4275" spc="-15" baseline="2923">
                <a:latin typeface="Symbol"/>
                <a:cs typeface="Symbol"/>
              </a:rPr>
              <a:t></a:t>
            </a:r>
            <a:r>
              <a:rPr sz="4275" spc="-15" baseline="2923">
                <a:latin typeface="Times New Roman"/>
                <a:cs typeface="Times New Roman"/>
              </a:rPr>
              <a:t>	</a:t>
            </a:r>
            <a:r>
              <a:rPr sz="2400" spc="-5">
                <a:latin typeface="Arial"/>
                <a:cs typeface="Arial"/>
              </a:rPr>
              <a:t>1Å  </a:t>
            </a:r>
            <a:r>
              <a:rPr sz="2400" spc="-10">
                <a:latin typeface="Arial"/>
                <a:cs typeface="Arial"/>
              </a:rPr>
              <a:t>For </a:t>
            </a:r>
            <a:r>
              <a:rPr sz="4425" spc="-97" baseline="2824">
                <a:latin typeface="Symbol"/>
                <a:cs typeface="Symbol"/>
              </a:rPr>
              <a:t></a:t>
            </a:r>
            <a:r>
              <a:rPr sz="4425" spc="-97" baseline="2824">
                <a:latin typeface="Times New Roman"/>
                <a:cs typeface="Times New Roman"/>
              </a:rPr>
              <a:t> </a:t>
            </a:r>
            <a:r>
              <a:rPr sz="4275" spc="-15" baseline="2923">
                <a:latin typeface="Symbol"/>
                <a:cs typeface="Symbol"/>
              </a:rPr>
              <a:t></a:t>
            </a:r>
            <a:r>
              <a:rPr sz="4275" spc="195" baseline="2923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5000Å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209" y="4250199"/>
            <a:ext cx="3922395" cy="129476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700"/>
              </a:spcBef>
            </a:pPr>
            <a:r>
              <a:rPr sz="2400">
                <a:latin typeface="Arial"/>
                <a:cs typeface="Arial"/>
              </a:rPr>
              <a:t>~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1%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  <a:tabLst>
                <a:tab pos="581660" algn="l"/>
              </a:tabLst>
            </a:pPr>
            <a:r>
              <a:rPr sz="4275" spc="-67" baseline="-2923">
                <a:latin typeface="Symbol"/>
                <a:cs typeface="Symbol"/>
              </a:rPr>
              <a:t></a:t>
            </a:r>
            <a:r>
              <a:rPr sz="4425" spc="-67" baseline="-2824">
                <a:latin typeface="Symbol"/>
                <a:cs typeface="Symbol"/>
              </a:rPr>
              <a:t></a:t>
            </a:r>
            <a:r>
              <a:rPr sz="4425" spc="-67" baseline="-2824">
                <a:latin typeface="Times New Roman"/>
                <a:cs typeface="Times New Roman"/>
              </a:rPr>
              <a:t>	</a:t>
            </a:r>
            <a:r>
              <a:rPr sz="2400">
                <a:latin typeface="Arial"/>
                <a:cs typeface="Arial"/>
              </a:rPr>
              <a:t>~ </a:t>
            </a:r>
            <a:r>
              <a:rPr sz="2400" spc="-5">
                <a:latin typeface="Arial"/>
                <a:cs typeface="Arial"/>
              </a:rPr>
              <a:t>0.001%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(undetectable)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710" y="231140"/>
            <a:ext cx="2858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Pair</a:t>
            </a:r>
            <a:r>
              <a:rPr sz="3000" spc="-80"/>
              <a:t> </a:t>
            </a:r>
            <a:r>
              <a:rPr sz="3000" spc="-5"/>
              <a:t>Production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6569" y="1101090"/>
            <a:ext cx="81826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3860" algn="just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When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photon (electromagnetic energy)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sufficient  energy passes near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field of nucleus, it materializes into  an electron and positron. This phenomenon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known as</a:t>
            </a:r>
            <a:r>
              <a:rPr sz="2400" spc="125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9" y="2198370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Arial"/>
                <a:cs typeface="Arial"/>
              </a:rPr>
              <a:t>p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5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d</a:t>
            </a:r>
            <a:r>
              <a:rPr sz="2400" spc="-10">
                <a:latin typeface="Arial"/>
                <a:cs typeface="Arial"/>
              </a:rPr>
              <a:t>u</a:t>
            </a:r>
            <a:r>
              <a:rPr sz="2400">
                <a:latin typeface="Arial"/>
                <a:cs typeface="Arial"/>
              </a:rPr>
              <a:t>ct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170" y="4682490"/>
            <a:ext cx="8182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1460">
              <a:lnSpc>
                <a:spcPct val="100000"/>
              </a:lnSpc>
              <a:spcBef>
                <a:spcPts val="100"/>
              </a:spcBef>
              <a:tabLst>
                <a:tab pos="666750" algn="l"/>
                <a:tab pos="1289050" algn="l"/>
                <a:tab pos="2503805" algn="l"/>
                <a:tab pos="3667125" algn="l"/>
                <a:tab pos="4747260" algn="l"/>
                <a:tab pos="5401945" algn="l"/>
                <a:tab pos="7084059" algn="l"/>
              </a:tabLst>
            </a:pPr>
            <a:r>
              <a:rPr sz="2400">
                <a:latin typeface="Arial"/>
                <a:cs typeface="Arial"/>
              </a:rPr>
              <a:t>In	t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s	</a:t>
            </a:r>
            <a:r>
              <a:rPr sz="2400" spc="-10">
                <a:latin typeface="Arial"/>
                <a:cs typeface="Arial"/>
              </a:rPr>
              <a:t>p</a:t>
            </a:r>
            <a:r>
              <a:rPr sz="2400">
                <a:latin typeface="Arial"/>
                <a:cs typeface="Arial"/>
              </a:rPr>
              <a:t>roc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ss	c</a:t>
            </a:r>
            <a:r>
              <a:rPr sz="2400" spc="-5">
                <a:latin typeface="Arial"/>
                <a:cs typeface="Arial"/>
              </a:rPr>
              <a:t>h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0">
                <a:latin typeface="Arial"/>
                <a:cs typeface="Arial"/>
              </a:rPr>
              <a:t>ge</a:t>
            </a:r>
            <a:r>
              <a:rPr sz="2400">
                <a:latin typeface="Arial"/>
                <a:cs typeface="Arial"/>
              </a:rPr>
              <a:t>,	e</a:t>
            </a:r>
            <a:r>
              <a:rPr sz="2400" spc="-10">
                <a:latin typeface="Arial"/>
                <a:cs typeface="Arial"/>
              </a:rPr>
              <a:t>ne</a:t>
            </a:r>
            <a:r>
              <a:rPr sz="2400">
                <a:latin typeface="Arial"/>
                <a:cs typeface="Arial"/>
              </a:rPr>
              <a:t>rgy	</a:t>
            </a:r>
            <a:r>
              <a:rPr sz="2400" spc="-10">
                <a:latin typeface="Arial"/>
                <a:cs typeface="Arial"/>
              </a:rPr>
              <a:t>an</a:t>
            </a:r>
            <a:r>
              <a:rPr sz="2400">
                <a:latin typeface="Arial"/>
                <a:cs typeface="Arial"/>
              </a:rPr>
              <a:t>d	</a:t>
            </a:r>
            <a:r>
              <a:rPr sz="2400" spc="2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o</a:t>
            </a:r>
            <a:r>
              <a:rPr sz="2400" spc="15">
                <a:latin typeface="Arial"/>
                <a:cs typeface="Arial"/>
              </a:rPr>
              <a:t>m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nt</a:t>
            </a:r>
            <a:r>
              <a:rPr sz="2400" spc="-10">
                <a:latin typeface="Arial"/>
                <a:cs typeface="Arial"/>
              </a:rPr>
              <a:t>u</a:t>
            </a:r>
            <a:r>
              <a:rPr sz="2400">
                <a:latin typeface="Arial"/>
                <a:cs typeface="Arial"/>
              </a:rPr>
              <a:t>m	r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 spc="25">
                <a:latin typeface="Arial"/>
                <a:cs typeface="Arial"/>
              </a:rPr>
              <a:t>m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s  </a:t>
            </a:r>
            <a:r>
              <a:rPr sz="2400" spc="-5">
                <a:latin typeface="Arial"/>
                <a:cs typeface="Arial"/>
              </a:rPr>
              <a:t>conserved prior and after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production of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pair.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2984500"/>
            <a:ext cx="1133475" cy="533400"/>
          </a:xfrm>
          <a:custGeom>
            <a:avLst/>
            <a:gdLst/>
            <a:ahLst/>
            <a:cxnLst/>
            <a:rect l="l" t="t" r="r" b="b"/>
            <a:pathLst>
              <a:path w="1133475" h="533400">
                <a:moveTo>
                  <a:pt x="0" y="457200"/>
                </a:moveTo>
                <a:lnTo>
                  <a:pt x="12592" y="390734"/>
                </a:lnTo>
                <a:lnTo>
                  <a:pt x="25298" y="325526"/>
                </a:lnTo>
                <a:lnTo>
                  <a:pt x="38233" y="262832"/>
                </a:lnTo>
                <a:lnTo>
                  <a:pt x="51511" y="203911"/>
                </a:lnTo>
                <a:lnTo>
                  <a:pt x="65246" y="150018"/>
                </a:lnTo>
                <a:lnTo>
                  <a:pt x="79552" y="102412"/>
                </a:lnTo>
                <a:lnTo>
                  <a:pt x="94545" y="62350"/>
                </a:lnTo>
                <a:lnTo>
                  <a:pt x="127044" y="9886"/>
                </a:lnTo>
                <a:lnTo>
                  <a:pt x="144780" y="0"/>
                </a:lnTo>
                <a:lnTo>
                  <a:pt x="163718" y="7238"/>
                </a:lnTo>
                <a:lnTo>
                  <a:pt x="206456" y="74294"/>
                </a:lnTo>
                <a:lnTo>
                  <a:pt x="229372" y="124967"/>
                </a:lnTo>
                <a:lnTo>
                  <a:pt x="252730" y="180975"/>
                </a:lnTo>
                <a:lnTo>
                  <a:pt x="276087" y="237744"/>
                </a:lnTo>
                <a:lnTo>
                  <a:pt x="299003" y="290703"/>
                </a:lnTo>
                <a:lnTo>
                  <a:pt x="321035" y="335280"/>
                </a:lnTo>
                <a:lnTo>
                  <a:pt x="341741" y="366903"/>
                </a:lnTo>
                <a:lnTo>
                  <a:pt x="360680" y="381000"/>
                </a:lnTo>
                <a:lnTo>
                  <a:pt x="380111" y="373055"/>
                </a:lnTo>
                <a:lnTo>
                  <a:pt x="397975" y="344729"/>
                </a:lnTo>
                <a:lnTo>
                  <a:pt x="414584" y="301977"/>
                </a:lnTo>
                <a:lnTo>
                  <a:pt x="430253" y="250759"/>
                </a:lnTo>
                <a:lnTo>
                  <a:pt x="445294" y="197032"/>
                </a:lnTo>
                <a:lnTo>
                  <a:pt x="460022" y="146755"/>
                </a:lnTo>
                <a:lnTo>
                  <a:pt x="474750" y="105885"/>
                </a:lnTo>
                <a:lnTo>
                  <a:pt x="489791" y="80381"/>
                </a:lnTo>
                <a:lnTo>
                  <a:pt x="505460" y="76200"/>
                </a:lnTo>
                <a:lnTo>
                  <a:pt x="519938" y="94487"/>
                </a:lnTo>
                <a:lnTo>
                  <a:pt x="534415" y="131063"/>
                </a:lnTo>
                <a:lnTo>
                  <a:pt x="548893" y="181355"/>
                </a:lnTo>
                <a:lnTo>
                  <a:pt x="563371" y="240791"/>
                </a:lnTo>
                <a:lnTo>
                  <a:pt x="577849" y="304800"/>
                </a:lnTo>
                <a:lnTo>
                  <a:pt x="592327" y="368808"/>
                </a:lnTo>
                <a:lnTo>
                  <a:pt x="606805" y="428244"/>
                </a:lnTo>
                <a:lnTo>
                  <a:pt x="621283" y="478536"/>
                </a:lnTo>
                <a:lnTo>
                  <a:pt x="635761" y="515112"/>
                </a:lnTo>
                <a:lnTo>
                  <a:pt x="650239" y="533400"/>
                </a:lnTo>
                <a:lnTo>
                  <a:pt x="665154" y="530473"/>
                </a:lnTo>
                <a:lnTo>
                  <a:pt x="678960" y="508104"/>
                </a:lnTo>
                <a:lnTo>
                  <a:pt x="692244" y="471311"/>
                </a:lnTo>
                <a:lnTo>
                  <a:pt x="705590" y="425110"/>
                </a:lnTo>
                <a:lnTo>
                  <a:pt x="719584" y="374519"/>
                </a:lnTo>
                <a:lnTo>
                  <a:pt x="734812" y="324555"/>
                </a:lnTo>
                <a:lnTo>
                  <a:pt x="751859" y="280236"/>
                </a:lnTo>
                <a:lnTo>
                  <a:pt x="771309" y="246578"/>
                </a:lnTo>
                <a:lnTo>
                  <a:pt x="793750" y="228600"/>
                </a:lnTo>
                <a:lnTo>
                  <a:pt x="827517" y="228377"/>
                </a:lnTo>
                <a:lnTo>
                  <a:pt x="865928" y="245483"/>
                </a:lnTo>
                <a:lnTo>
                  <a:pt x="907716" y="273920"/>
                </a:lnTo>
                <a:lnTo>
                  <a:pt x="951615" y="307688"/>
                </a:lnTo>
                <a:lnTo>
                  <a:pt x="996357" y="340789"/>
                </a:lnTo>
                <a:lnTo>
                  <a:pt x="1040677" y="367226"/>
                </a:lnTo>
                <a:lnTo>
                  <a:pt x="1083310" y="381000"/>
                </a:lnTo>
                <a:lnTo>
                  <a:pt x="1127978" y="386754"/>
                </a:lnTo>
                <a:lnTo>
                  <a:pt x="1132998" y="387032"/>
                </a:lnTo>
                <a:lnTo>
                  <a:pt x="1122064" y="384929"/>
                </a:lnTo>
                <a:lnTo>
                  <a:pt x="1118870" y="383539"/>
                </a:lnTo>
              </a:path>
            </a:pathLst>
          </a:custGeom>
          <a:ln w="57150">
            <a:solidFill>
              <a:srgbClr val="F93B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0639" y="3230879"/>
            <a:ext cx="314960" cy="274320"/>
          </a:xfrm>
          <a:custGeom>
            <a:avLst/>
            <a:gdLst/>
            <a:ahLst/>
            <a:cxnLst/>
            <a:rect l="l" t="t" r="r" b="b"/>
            <a:pathLst>
              <a:path w="314960" h="274320">
                <a:moveTo>
                  <a:pt x="0" y="0"/>
                </a:moveTo>
                <a:lnTo>
                  <a:pt x="149860" y="105410"/>
                </a:lnTo>
                <a:lnTo>
                  <a:pt x="80010" y="274320"/>
                </a:lnTo>
                <a:lnTo>
                  <a:pt x="314960" y="58420"/>
                </a:lnTo>
                <a:lnTo>
                  <a:pt x="0" y="0"/>
                </a:lnTo>
                <a:close/>
              </a:path>
            </a:pathLst>
          </a:custGeom>
          <a:solidFill>
            <a:srgbClr val="F9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3295650"/>
            <a:ext cx="381000" cy="438150"/>
          </a:xfrm>
          <a:custGeom>
            <a:avLst/>
            <a:gdLst/>
            <a:ahLst/>
            <a:cxnLst/>
            <a:rect l="l" t="t" r="r" b="b"/>
            <a:pathLst>
              <a:path w="381000" h="438150">
                <a:moveTo>
                  <a:pt x="190500" y="0"/>
                </a:moveTo>
                <a:lnTo>
                  <a:pt x="145957" y="5568"/>
                </a:lnTo>
                <a:lnTo>
                  <a:pt x="105524" y="21534"/>
                </a:lnTo>
                <a:lnTo>
                  <a:pt x="70201" y="46786"/>
                </a:lnTo>
                <a:lnTo>
                  <a:pt x="40988" y="80213"/>
                </a:lnTo>
                <a:lnTo>
                  <a:pt x="18883" y="120705"/>
                </a:lnTo>
                <a:lnTo>
                  <a:pt x="4887" y="167151"/>
                </a:lnTo>
                <a:lnTo>
                  <a:pt x="0" y="218439"/>
                </a:lnTo>
                <a:lnTo>
                  <a:pt x="4887" y="269799"/>
                </a:lnTo>
                <a:lnTo>
                  <a:pt x="18883" y="316426"/>
                </a:lnTo>
                <a:lnTo>
                  <a:pt x="40988" y="357166"/>
                </a:lnTo>
                <a:lnTo>
                  <a:pt x="70201" y="390863"/>
                </a:lnTo>
                <a:lnTo>
                  <a:pt x="105524" y="416363"/>
                </a:lnTo>
                <a:lnTo>
                  <a:pt x="145957" y="432510"/>
                </a:lnTo>
                <a:lnTo>
                  <a:pt x="190500" y="438150"/>
                </a:lnTo>
                <a:lnTo>
                  <a:pt x="235042" y="432510"/>
                </a:lnTo>
                <a:lnTo>
                  <a:pt x="275475" y="416363"/>
                </a:lnTo>
                <a:lnTo>
                  <a:pt x="310798" y="390863"/>
                </a:lnTo>
                <a:lnTo>
                  <a:pt x="340011" y="357166"/>
                </a:lnTo>
                <a:lnTo>
                  <a:pt x="362116" y="316426"/>
                </a:lnTo>
                <a:lnTo>
                  <a:pt x="376112" y="269799"/>
                </a:lnTo>
                <a:lnTo>
                  <a:pt x="381000" y="218439"/>
                </a:lnTo>
                <a:lnTo>
                  <a:pt x="376112" y="167151"/>
                </a:lnTo>
                <a:lnTo>
                  <a:pt x="362116" y="120705"/>
                </a:lnTo>
                <a:lnTo>
                  <a:pt x="340011" y="80213"/>
                </a:lnTo>
                <a:lnTo>
                  <a:pt x="310798" y="46786"/>
                </a:lnTo>
                <a:lnTo>
                  <a:pt x="275475" y="21534"/>
                </a:lnTo>
                <a:lnTo>
                  <a:pt x="235042" y="5568"/>
                </a:lnTo>
                <a:lnTo>
                  <a:pt x="1905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2800" y="3295650"/>
            <a:ext cx="381000" cy="438150"/>
          </a:xfrm>
          <a:custGeom>
            <a:avLst/>
            <a:gdLst/>
            <a:ahLst/>
            <a:cxnLst/>
            <a:rect l="l" t="t" r="r" b="b"/>
            <a:pathLst>
              <a:path w="381000" h="438150">
                <a:moveTo>
                  <a:pt x="190500" y="0"/>
                </a:moveTo>
                <a:lnTo>
                  <a:pt x="235042" y="5568"/>
                </a:lnTo>
                <a:lnTo>
                  <a:pt x="275475" y="21534"/>
                </a:lnTo>
                <a:lnTo>
                  <a:pt x="310798" y="46786"/>
                </a:lnTo>
                <a:lnTo>
                  <a:pt x="340011" y="80213"/>
                </a:lnTo>
                <a:lnTo>
                  <a:pt x="362116" y="120705"/>
                </a:lnTo>
                <a:lnTo>
                  <a:pt x="376112" y="167151"/>
                </a:lnTo>
                <a:lnTo>
                  <a:pt x="381000" y="218439"/>
                </a:lnTo>
                <a:lnTo>
                  <a:pt x="376112" y="269799"/>
                </a:lnTo>
                <a:lnTo>
                  <a:pt x="362116" y="316426"/>
                </a:lnTo>
                <a:lnTo>
                  <a:pt x="340011" y="357166"/>
                </a:lnTo>
                <a:lnTo>
                  <a:pt x="310798" y="390863"/>
                </a:lnTo>
                <a:lnTo>
                  <a:pt x="275475" y="416363"/>
                </a:lnTo>
                <a:lnTo>
                  <a:pt x="235042" y="432510"/>
                </a:lnTo>
                <a:lnTo>
                  <a:pt x="190500" y="438150"/>
                </a:lnTo>
                <a:lnTo>
                  <a:pt x="145957" y="432510"/>
                </a:lnTo>
                <a:lnTo>
                  <a:pt x="105524" y="416363"/>
                </a:lnTo>
                <a:lnTo>
                  <a:pt x="70201" y="390863"/>
                </a:lnTo>
                <a:lnTo>
                  <a:pt x="40988" y="357166"/>
                </a:lnTo>
                <a:lnTo>
                  <a:pt x="18883" y="316426"/>
                </a:lnTo>
                <a:lnTo>
                  <a:pt x="4887" y="269799"/>
                </a:lnTo>
                <a:lnTo>
                  <a:pt x="0" y="218439"/>
                </a:lnTo>
                <a:lnTo>
                  <a:pt x="4887" y="167151"/>
                </a:lnTo>
                <a:lnTo>
                  <a:pt x="18883" y="120705"/>
                </a:lnTo>
                <a:lnTo>
                  <a:pt x="40988" y="80213"/>
                </a:lnTo>
                <a:lnTo>
                  <a:pt x="70201" y="46786"/>
                </a:lnTo>
                <a:lnTo>
                  <a:pt x="105524" y="21534"/>
                </a:lnTo>
                <a:lnTo>
                  <a:pt x="145957" y="5568"/>
                </a:lnTo>
                <a:lnTo>
                  <a:pt x="190500" y="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3295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2641600"/>
            <a:ext cx="1507490" cy="825500"/>
          </a:xfrm>
          <a:custGeom>
            <a:avLst/>
            <a:gdLst/>
            <a:ahLst/>
            <a:cxnLst/>
            <a:rect l="l" t="t" r="r" b="b"/>
            <a:pathLst>
              <a:path w="1507489" h="825500">
                <a:moveTo>
                  <a:pt x="0" y="825500"/>
                </a:moveTo>
                <a:lnTo>
                  <a:pt x="15074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090" y="2590800"/>
            <a:ext cx="118110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0" y="3486150"/>
            <a:ext cx="1423670" cy="444500"/>
          </a:xfrm>
          <a:custGeom>
            <a:avLst/>
            <a:gdLst/>
            <a:ahLst/>
            <a:cxnLst/>
            <a:rect l="l" t="t" r="r" b="b"/>
            <a:pathLst>
              <a:path w="1423670" h="444500">
                <a:moveTo>
                  <a:pt x="0" y="0"/>
                </a:moveTo>
                <a:lnTo>
                  <a:pt x="1423670" y="444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200" y="388620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4620" y="3877309"/>
            <a:ext cx="119379" cy="109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3886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029" y="0"/>
                </a:moveTo>
                <a:lnTo>
                  <a:pt x="158948" y="8751"/>
                </a:lnTo>
                <a:lnTo>
                  <a:pt x="195579" y="32861"/>
                </a:lnTo>
                <a:lnTo>
                  <a:pt x="219829" y="69115"/>
                </a:lnTo>
                <a:lnTo>
                  <a:pt x="228600" y="114300"/>
                </a:lnTo>
                <a:lnTo>
                  <a:pt x="219829" y="159484"/>
                </a:lnTo>
                <a:lnTo>
                  <a:pt x="195579" y="195738"/>
                </a:lnTo>
                <a:lnTo>
                  <a:pt x="158948" y="219848"/>
                </a:lnTo>
                <a:lnTo>
                  <a:pt x="113029" y="228600"/>
                </a:lnTo>
                <a:lnTo>
                  <a:pt x="68044" y="219848"/>
                </a:lnTo>
                <a:lnTo>
                  <a:pt x="32226" y="195738"/>
                </a:lnTo>
                <a:lnTo>
                  <a:pt x="8552" y="159484"/>
                </a:lnTo>
                <a:lnTo>
                  <a:pt x="0" y="114300"/>
                </a:lnTo>
                <a:lnTo>
                  <a:pt x="8552" y="69115"/>
                </a:lnTo>
                <a:lnTo>
                  <a:pt x="32226" y="32861"/>
                </a:lnTo>
                <a:lnTo>
                  <a:pt x="68044" y="8751"/>
                </a:lnTo>
                <a:lnTo>
                  <a:pt x="113029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0" y="2514600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50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6689" y="3655059"/>
            <a:ext cx="830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Arial"/>
                <a:cs typeface="Arial"/>
              </a:rPr>
              <a:t>P</a:t>
            </a:r>
            <a:r>
              <a:rPr sz="2000" spc="5">
                <a:latin typeface="Arial"/>
                <a:cs typeface="Arial"/>
              </a:rPr>
              <a:t>h</a:t>
            </a:r>
            <a:r>
              <a:rPr sz="2000" spc="-5">
                <a:latin typeface="Arial"/>
                <a:cs typeface="Arial"/>
              </a:rPr>
              <a:t>o</a:t>
            </a:r>
            <a:r>
              <a:rPr sz="2000">
                <a:latin typeface="Arial"/>
                <a:cs typeface="Arial"/>
              </a:rPr>
              <a:t>t</a:t>
            </a:r>
            <a:r>
              <a:rPr sz="2000" spc="-5">
                <a:latin typeface="Arial"/>
                <a:cs typeface="Arial"/>
              </a:rPr>
              <a:t>o</a:t>
            </a:r>
            <a:r>
              <a:rPr sz="2000">
                <a:latin typeface="Arial"/>
                <a:cs typeface="Arial"/>
              </a:rPr>
              <a:t>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01950" y="3825240"/>
            <a:ext cx="1604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Nucleus</a:t>
            </a:r>
            <a:r>
              <a:rPr sz="2000" spc="-7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(+ve)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39459" y="2293620"/>
            <a:ext cx="36957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i="1" spc="97" baseline="-25341">
                <a:latin typeface="Times New Roman"/>
                <a:cs typeface="Times New Roman"/>
              </a:rPr>
              <a:t>e</a:t>
            </a:r>
            <a:r>
              <a:rPr sz="1650" spc="65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85790" y="3639820"/>
            <a:ext cx="3689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i="1" spc="97" baseline="-25341">
                <a:latin typeface="Times New Roman"/>
                <a:cs typeface="Times New Roman"/>
              </a:rPr>
              <a:t>e</a:t>
            </a:r>
            <a:r>
              <a:rPr sz="1650" spc="65">
                <a:latin typeface="Symbol"/>
                <a:cs typeface="Symbol"/>
              </a:rPr>
              <a:t></a:t>
            </a:r>
            <a:endParaRPr sz="1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479" y="231140"/>
            <a:ext cx="374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Quantum</a:t>
            </a:r>
            <a:r>
              <a:rPr sz="3000" spc="-65"/>
              <a:t> </a:t>
            </a:r>
            <a:r>
              <a:rPr sz="3000" spc="-10"/>
              <a:t>Mechanics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69570" y="1253490"/>
            <a:ext cx="8700770" cy="4538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168910" indent="369570">
              <a:lnSpc>
                <a:spcPct val="100000"/>
              </a:lnSpc>
              <a:spcBef>
                <a:spcPts val="100"/>
              </a:spcBef>
              <a:tabLst>
                <a:tab pos="857250" algn="l"/>
                <a:tab pos="1254125" algn="l"/>
                <a:tab pos="1600200" algn="l"/>
                <a:tab pos="3670935" algn="l"/>
                <a:tab pos="4103370" algn="l"/>
                <a:tab pos="5497195" algn="l"/>
                <a:tab pos="6722745" algn="l"/>
                <a:tab pos="7408545" algn="l"/>
              </a:tabLst>
            </a:pPr>
            <a:r>
              <a:rPr sz="2400">
                <a:latin typeface="Arial"/>
                <a:cs typeface="Arial"/>
              </a:rPr>
              <a:t>It	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s	a	g</a:t>
            </a:r>
            <a:r>
              <a:rPr sz="2400" spc="-10">
                <a:latin typeface="Arial"/>
                <a:cs typeface="Arial"/>
              </a:rPr>
              <a:t>ene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 spc="-15">
                <a:latin typeface="Arial"/>
                <a:cs typeface="Arial"/>
              </a:rPr>
              <a:t>l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zat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n	of	</a:t>
            </a:r>
            <a:r>
              <a:rPr sz="2400" spc="-5">
                <a:latin typeface="Arial"/>
                <a:cs typeface="Arial"/>
              </a:rPr>
              <a:t>Cl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ss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c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l	</a:t>
            </a:r>
            <a:r>
              <a:rPr sz="2400" spc="-15">
                <a:latin typeface="Arial"/>
                <a:cs typeface="Arial"/>
              </a:rPr>
              <a:t>P</a:t>
            </a:r>
            <a:r>
              <a:rPr sz="2400">
                <a:latin typeface="Arial"/>
                <a:cs typeface="Arial"/>
              </a:rPr>
              <a:t>hys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c</a:t>
            </a:r>
            <a:r>
              <a:rPr sz="2400">
                <a:latin typeface="Arial"/>
                <a:cs typeface="Arial"/>
              </a:rPr>
              <a:t>s	t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>
                <a:latin typeface="Arial"/>
                <a:cs typeface="Arial"/>
              </a:rPr>
              <a:t>at	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nc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 spc="-10">
                <a:latin typeface="Arial"/>
                <a:cs typeface="Arial"/>
              </a:rPr>
              <a:t>ude</a:t>
            </a:r>
            <a:r>
              <a:rPr sz="2400">
                <a:latin typeface="Arial"/>
                <a:cs typeface="Arial"/>
              </a:rPr>
              <a:t>s  </a:t>
            </a:r>
            <a:r>
              <a:rPr sz="2400" spc="-5">
                <a:latin typeface="Arial"/>
                <a:cs typeface="Arial"/>
              </a:rPr>
              <a:t>classical laws as special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cases.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63500" marR="17780" indent="215900">
              <a:lnSpc>
                <a:spcPct val="100000"/>
              </a:lnSpc>
              <a:tabLst>
                <a:tab pos="1673860" algn="l"/>
                <a:tab pos="2860675" algn="l"/>
                <a:tab pos="4064635" algn="l"/>
                <a:tab pos="4712335" algn="l"/>
                <a:tab pos="5629275" algn="l"/>
                <a:tab pos="6022340" algn="l"/>
                <a:tab pos="6583680" algn="l"/>
                <a:tab pos="7567930" algn="l"/>
                <a:tab pos="7960995" algn="l"/>
              </a:tabLst>
            </a:pPr>
            <a:r>
              <a:rPr sz="2400">
                <a:latin typeface="Arial"/>
                <a:cs typeface="Arial"/>
              </a:rPr>
              <a:t>Q</a:t>
            </a:r>
            <a:r>
              <a:rPr sz="2400" spc="-10">
                <a:latin typeface="Arial"/>
                <a:cs typeface="Arial"/>
              </a:rPr>
              <a:t>ua</a:t>
            </a:r>
            <a:r>
              <a:rPr sz="2400">
                <a:latin typeface="Arial"/>
                <a:cs typeface="Arial"/>
              </a:rPr>
              <a:t>nt</a:t>
            </a:r>
            <a:r>
              <a:rPr sz="2400" spc="-10">
                <a:latin typeface="Arial"/>
                <a:cs typeface="Arial"/>
              </a:rPr>
              <a:t>u</a:t>
            </a:r>
            <a:r>
              <a:rPr sz="2400">
                <a:latin typeface="Arial"/>
                <a:cs typeface="Arial"/>
              </a:rPr>
              <a:t>m	</a:t>
            </a:r>
            <a:r>
              <a:rPr sz="2400" spc="-5">
                <a:latin typeface="Arial"/>
                <a:cs typeface="Arial"/>
              </a:rPr>
              <a:t>P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>
                <a:latin typeface="Arial"/>
                <a:cs typeface="Arial"/>
              </a:rPr>
              <a:t>ys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cs	e</a:t>
            </a:r>
            <a:r>
              <a:rPr sz="2400" spc="-20">
                <a:latin typeface="Arial"/>
                <a:cs typeface="Arial"/>
              </a:rPr>
              <a:t>x</a:t>
            </a:r>
            <a:r>
              <a:rPr sz="2400" spc="1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end</a:t>
            </a:r>
            <a:r>
              <a:rPr sz="2400">
                <a:latin typeface="Arial"/>
                <a:cs typeface="Arial"/>
              </a:rPr>
              <a:t>s	th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t	r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-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e	to	t</a:t>
            </a:r>
            <a:r>
              <a:rPr sz="2400" spc="-10">
                <a:latin typeface="Arial"/>
                <a:cs typeface="Arial"/>
              </a:rPr>
              <a:t>h</a:t>
            </a:r>
            <a:r>
              <a:rPr sz="2400">
                <a:latin typeface="Arial"/>
                <a:cs typeface="Arial"/>
              </a:rPr>
              <a:t>e	re</a:t>
            </a:r>
            <a:r>
              <a:rPr sz="2400" spc="-10">
                <a:latin typeface="Arial"/>
                <a:cs typeface="Arial"/>
              </a:rPr>
              <a:t>g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n	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f	s</a:t>
            </a:r>
            <a:r>
              <a:rPr sz="2400" spc="25">
                <a:latin typeface="Arial"/>
                <a:cs typeface="Arial"/>
              </a:rPr>
              <a:t>m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>
                <a:latin typeface="Arial"/>
                <a:cs typeface="Arial"/>
              </a:rPr>
              <a:t>l  </a:t>
            </a:r>
            <a:r>
              <a:rPr sz="2400" spc="-5">
                <a:latin typeface="Arial"/>
                <a:cs typeface="Arial"/>
              </a:rPr>
              <a:t>dimensions.</a:t>
            </a:r>
            <a:endParaRPr sz="2400">
              <a:latin typeface="Arial"/>
              <a:cs typeface="Arial"/>
            </a:endParaRPr>
          </a:p>
          <a:p>
            <a:pPr marL="109855" marR="429895" indent="-85090">
              <a:lnSpc>
                <a:spcPct val="120500"/>
              </a:lnSpc>
              <a:spcBef>
                <a:spcPts val="2050"/>
              </a:spcBef>
            </a:pPr>
            <a:r>
              <a:rPr sz="2400" spc="-5">
                <a:latin typeface="Arial"/>
                <a:cs typeface="Arial"/>
              </a:rPr>
              <a:t>Just </a:t>
            </a:r>
            <a:r>
              <a:rPr sz="2400">
                <a:latin typeface="Arial"/>
                <a:cs typeface="Arial"/>
              </a:rPr>
              <a:t>as </a:t>
            </a:r>
            <a:r>
              <a:rPr sz="2400" spc="-5">
                <a:latin typeface="Arial"/>
                <a:cs typeface="Arial"/>
              </a:rPr>
              <a:t>‘c’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velocity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10">
                <a:latin typeface="Arial"/>
                <a:cs typeface="Arial"/>
              </a:rPr>
              <a:t>light </a:t>
            </a:r>
            <a:r>
              <a:rPr sz="2400" spc="-5">
                <a:latin typeface="Arial"/>
                <a:cs typeface="Arial"/>
              </a:rPr>
              <a:t>signifies </a:t>
            </a:r>
            <a:r>
              <a:rPr sz="2400" spc="-10">
                <a:latin typeface="Arial"/>
                <a:cs typeface="Arial"/>
              </a:rPr>
              <a:t>universal </a:t>
            </a:r>
            <a:r>
              <a:rPr sz="2400" spc="-5">
                <a:latin typeface="Arial"/>
                <a:cs typeface="Arial"/>
              </a:rPr>
              <a:t>constant,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5">
                <a:latin typeface="Arial"/>
                <a:cs typeface="Arial"/>
              </a:rPr>
              <a:t>Planck's constant characterizes Quantum</a:t>
            </a:r>
            <a:r>
              <a:rPr sz="2400" spc="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Physics.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690370">
              <a:lnSpc>
                <a:spcPct val="100000"/>
              </a:lnSpc>
            </a:pPr>
            <a:r>
              <a:rPr sz="3150" i="1" spc="5">
                <a:latin typeface="Times New Roman"/>
                <a:cs typeface="Times New Roman"/>
              </a:rPr>
              <a:t>h</a:t>
            </a:r>
            <a:r>
              <a:rPr sz="3150" spc="10">
                <a:latin typeface="Symbol"/>
                <a:cs typeface="Symbol"/>
              </a:rPr>
              <a:t></a:t>
            </a:r>
            <a:r>
              <a:rPr sz="3150" spc="10">
                <a:latin typeface="Times New Roman"/>
                <a:cs typeface="Times New Roman"/>
              </a:rPr>
              <a:t> </a:t>
            </a:r>
            <a:r>
              <a:rPr sz="3150" spc="45">
                <a:latin typeface="Times New Roman"/>
                <a:cs typeface="Times New Roman"/>
              </a:rPr>
              <a:t>6.65</a:t>
            </a:r>
            <a:r>
              <a:rPr sz="3150" spc="45">
                <a:latin typeface="Symbol"/>
                <a:cs typeface="Symbol"/>
              </a:rPr>
              <a:t></a:t>
            </a:r>
            <a:r>
              <a:rPr sz="3150" spc="45">
                <a:latin typeface="Times New Roman"/>
                <a:cs typeface="Times New Roman"/>
              </a:rPr>
              <a:t>10</a:t>
            </a:r>
            <a:r>
              <a:rPr sz="2775" spc="67" baseline="42042">
                <a:latin typeface="Symbol"/>
                <a:cs typeface="Symbol"/>
              </a:rPr>
              <a:t></a:t>
            </a:r>
            <a:r>
              <a:rPr sz="2775" spc="67" baseline="42042">
                <a:latin typeface="Times New Roman"/>
                <a:cs typeface="Times New Roman"/>
              </a:rPr>
              <a:t>27</a:t>
            </a:r>
            <a:r>
              <a:rPr sz="2775" spc="-382" baseline="42042">
                <a:latin typeface="Times New Roman"/>
                <a:cs typeface="Times New Roman"/>
              </a:rPr>
              <a:t> </a:t>
            </a:r>
            <a:r>
              <a:rPr sz="3150" i="1" spc="30">
                <a:latin typeface="Times New Roman"/>
                <a:cs typeface="Times New Roman"/>
              </a:rPr>
              <a:t>erg</a:t>
            </a:r>
            <a:r>
              <a:rPr sz="3150" spc="30">
                <a:latin typeface="Times New Roman"/>
                <a:cs typeface="Times New Roman"/>
              </a:rPr>
              <a:t>.sec</a:t>
            </a:r>
            <a:endParaRPr sz="3150">
              <a:latin typeface="Times New Roman"/>
              <a:cs typeface="Times New Roman"/>
            </a:endParaRPr>
          </a:p>
          <a:p>
            <a:pPr marL="1690370">
              <a:lnSpc>
                <a:spcPct val="100000"/>
              </a:lnSpc>
              <a:spcBef>
                <a:spcPts val="1350"/>
              </a:spcBef>
            </a:pPr>
            <a:r>
              <a:rPr sz="3150" i="1" spc="5">
                <a:latin typeface="Times New Roman"/>
                <a:cs typeface="Times New Roman"/>
              </a:rPr>
              <a:t>h </a:t>
            </a:r>
            <a:r>
              <a:rPr sz="3150" spc="10">
                <a:latin typeface="Symbol"/>
                <a:cs typeface="Symbol"/>
              </a:rPr>
              <a:t></a:t>
            </a:r>
            <a:r>
              <a:rPr sz="3150" spc="10">
                <a:latin typeface="Times New Roman"/>
                <a:cs typeface="Times New Roman"/>
              </a:rPr>
              <a:t> </a:t>
            </a:r>
            <a:r>
              <a:rPr sz="3150" spc="45">
                <a:latin typeface="Times New Roman"/>
                <a:cs typeface="Times New Roman"/>
              </a:rPr>
              <a:t>6.625</a:t>
            </a:r>
            <a:r>
              <a:rPr sz="3150" spc="45">
                <a:latin typeface="Symbol"/>
                <a:cs typeface="Symbol"/>
              </a:rPr>
              <a:t></a:t>
            </a:r>
            <a:r>
              <a:rPr sz="3150" spc="45">
                <a:latin typeface="Times New Roman"/>
                <a:cs typeface="Times New Roman"/>
              </a:rPr>
              <a:t>10</a:t>
            </a:r>
            <a:r>
              <a:rPr sz="2775" spc="67" baseline="42042">
                <a:latin typeface="Symbol"/>
                <a:cs typeface="Symbol"/>
              </a:rPr>
              <a:t></a:t>
            </a:r>
            <a:r>
              <a:rPr sz="2775" spc="67" baseline="42042">
                <a:latin typeface="Times New Roman"/>
                <a:cs typeface="Times New Roman"/>
              </a:rPr>
              <a:t>34</a:t>
            </a:r>
            <a:r>
              <a:rPr sz="2775" spc="-127" baseline="42042">
                <a:latin typeface="Times New Roman"/>
                <a:cs typeface="Times New Roman"/>
              </a:rPr>
              <a:t> </a:t>
            </a:r>
            <a:r>
              <a:rPr sz="3150" i="1">
                <a:latin typeface="Times New Roman"/>
                <a:cs typeface="Times New Roman"/>
              </a:rPr>
              <a:t>Joule</a:t>
            </a:r>
            <a:r>
              <a:rPr sz="3150">
                <a:latin typeface="Times New Roman"/>
                <a:cs typeface="Times New Roman"/>
              </a:rPr>
              <a:t>.sec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69" y="262890"/>
            <a:ext cx="809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198120">
              <a:lnSpc>
                <a:spcPct val="100000"/>
              </a:lnSpc>
              <a:spcBef>
                <a:spcPts val="100"/>
              </a:spcBef>
              <a:tabLst>
                <a:tab pos="878840" algn="l"/>
                <a:tab pos="1518285" algn="l"/>
                <a:tab pos="2381250" algn="l"/>
                <a:tab pos="3442335" algn="l"/>
                <a:tab pos="3826510" algn="l"/>
                <a:tab pos="4295775" algn="l"/>
                <a:tab pos="5509895" algn="l"/>
                <a:tab pos="5911215" algn="l"/>
                <a:tab pos="7124700" algn="l"/>
                <a:tab pos="7475220" algn="l"/>
              </a:tabLst>
            </a:pPr>
            <a:r>
              <a:rPr sz="2400" b="0" spc="10">
                <a:latin typeface="Arial"/>
                <a:cs typeface="Arial"/>
              </a:rPr>
              <a:t>T</a:t>
            </a:r>
            <a:r>
              <a:rPr sz="2400" b="0" spc="-10">
                <a:latin typeface="Arial"/>
                <a:cs typeface="Arial"/>
              </a:rPr>
              <a:t>h</a:t>
            </a:r>
            <a:r>
              <a:rPr sz="2400" b="0">
                <a:latin typeface="Arial"/>
                <a:cs typeface="Arial"/>
              </a:rPr>
              <a:t>e	</a:t>
            </a:r>
            <a:r>
              <a:rPr sz="2400" b="0" spc="5">
                <a:latin typeface="Arial"/>
                <a:cs typeface="Arial"/>
              </a:rPr>
              <a:t>r</a:t>
            </a:r>
            <a:r>
              <a:rPr sz="2400" b="0" spc="-10">
                <a:latin typeface="Arial"/>
                <a:cs typeface="Arial"/>
              </a:rPr>
              <a:t>e</a:t>
            </a:r>
            <a:r>
              <a:rPr sz="2400" b="0">
                <a:latin typeface="Arial"/>
                <a:cs typeface="Arial"/>
              </a:rPr>
              <a:t>st	</a:t>
            </a:r>
            <a:r>
              <a:rPr sz="2400" b="0" spc="25">
                <a:latin typeface="Arial"/>
                <a:cs typeface="Arial"/>
              </a:rPr>
              <a:t>m</a:t>
            </a:r>
            <a:r>
              <a:rPr sz="2400" b="0" spc="-10">
                <a:latin typeface="Arial"/>
                <a:cs typeface="Arial"/>
              </a:rPr>
              <a:t>a</a:t>
            </a:r>
            <a:r>
              <a:rPr sz="2400" b="0">
                <a:latin typeface="Arial"/>
                <a:cs typeface="Arial"/>
              </a:rPr>
              <a:t>ss	</a:t>
            </a:r>
            <a:r>
              <a:rPr sz="2400" b="0" spc="-10">
                <a:latin typeface="Arial"/>
                <a:cs typeface="Arial"/>
              </a:rPr>
              <a:t>ene</a:t>
            </a:r>
            <a:r>
              <a:rPr sz="2400" b="0" spc="5">
                <a:latin typeface="Arial"/>
                <a:cs typeface="Arial"/>
              </a:rPr>
              <a:t>r</a:t>
            </a:r>
            <a:r>
              <a:rPr sz="2400" b="0" spc="-10">
                <a:latin typeface="Arial"/>
                <a:cs typeface="Arial"/>
              </a:rPr>
              <a:t>g</a:t>
            </a:r>
            <a:r>
              <a:rPr sz="2400" b="0">
                <a:latin typeface="Arial"/>
                <a:cs typeface="Arial"/>
              </a:rPr>
              <a:t>y	</a:t>
            </a:r>
            <a:r>
              <a:rPr sz="2400" b="0" spc="-10">
                <a:latin typeface="Arial"/>
                <a:cs typeface="Arial"/>
              </a:rPr>
              <a:t>o</a:t>
            </a:r>
            <a:r>
              <a:rPr sz="2400" b="0">
                <a:latin typeface="Arial"/>
                <a:cs typeface="Arial"/>
              </a:rPr>
              <a:t>f	an	</a:t>
            </a:r>
            <a:r>
              <a:rPr sz="2400" b="0" spc="-10">
                <a:latin typeface="Arial"/>
                <a:cs typeface="Arial"/>
              </a:rPr>
              <a:t>e</a:t>
            </a:r>
            <a:r>
              <a:rPr sz="2400" b="0" spc="-5">
                <a:latin typeface="Arial"/>
                <a:cs typeface="Arial"/>
              </a:rPr>
              <a:t>l</a:t>
            </a:r>
            <a:r>
              <a:rPr sz="2400" b="0" spc="-10">
                <a:latin typeface="Arial"/>
                <a:cs typeface="Arial"/>
              </a:rPr>
              <a:t>e</a:t>
            </a:r>
            <a:r>
              <a:rPr sz="2400" b="0">
                <a:latin typeface="Arial"/>
                <a:cs typeface="Arial"/>
              </a:rPr>
              <a:t>c</a:t>
            </a:r>
            <a:r>
              <a:rPr sz="2400" b="0" spc="10">
                <a:latin typeface="Arial"/>
                <a:cs typeface="Arial"/>
              </a:rPr>
              <a:t>t</a:t>
            </a:r>
            <a:r>
              <a:rPr sz="2400" b="0">
                <a:latin typeface="Arial"/>
                <a:cs typeface="Arial"/>
              </a:rPr>
              <a:t>r</a:t>
            </a:r>
            <a:r>
              <a:rPr sz="2400" b="0" spc="-5">
                <a:latin typeface="Arial"/>
                <a:cs typeface="Arial"/>
              </a:rPr>
              <a:t>o</a:t>
            </a:r>
            <a:r>
              <a:rPr sz="2400" b="0">
                <a:latin typeface="Arial"/>
                <a:cs typeface="Arial"/>
              </a:rPr>
              <a:t>n	</a:t>
            </a:r>
            <a:r>
              <a:rPr sz="2400" b="0" spc="-10">
                <a:latin typeface="Arial"/>
                <a:cs typeface="Arial"/>
              </a:rPr>
              <a:t>o</a:t>
            </a:r>
            <a:r>
              <a:rPr sz="2400" b="0">
                <a:latin typeface="Arial"/>
                <a:cs typeface="Arial"/>
              </a:rPr>
              <a:t>r	p</a:t>
            </a:r>
            <a:r>
              <a:rPr sz="2400" b="0" spc="-10">
                <a:latin typeface="Arial"/>
                <a:cs typeface="Arial"/>
              </a:rPr>
              <a:t>o</a:t>
            </a:r>
            <a:r>
              <a:rPr sz="2400" b="0">
                <a:latin typeface="Arial"/>
                <a:cs typeface="Arial"/>
              </a:rPr>
              <a:t>s</a:t>
            </a:r>
            <a:r>
              <a:rPr sz="2400" b="0" spc="-5">
                <a:latin typeface="Arial"/>
                <a:cs typeface="Arial"/>
              </a:rPr>
              <a:t>i</a:t>
            </a:r>
            <a:r>
              <a:rPr sz="2400" b="0">
                <a:latin typeface="Arial"/>
                <a:cs typeface="Arial"/>
              </a:rPr>
              <a:t>tr</a:t>
            </a:r>
            <a:r>
              <a:rPr sz="2400" b="0" spc="-5">
                <a:latin typeface="Arial"/>
                <a:cs typeface="Arial"/>
              </a:rPr>
              <a:t>o</a:t>
            </a:r>
            <a:r>
              <a:rPr sz="2400" b="0">
                <a:latin typeface="Arial"/>
                <a:cs typeface="Arial"/>
              </a:rPr>
              <a:t>n	</a:t>
            </a:r>
            <a:r>
              <a:rPr sz="2400" b="0" spc="-5">
                <a:latin typeface="Arial"/>
                <a:cs typeface="Arial"/>
              </a:rPr>
              <a:t>i</a:t>
            </a:r>
            <a:r>
              <a:rPr sz="2400" b="0">
                <a:latin typeface="Arial"/>
                <a:cs typeface="Arial"/>
              </a:rPr>
              <a:t>s	</a:t>
            </a:r>
            <a:r>
              <a:rPr sz="2400" b="0" spc="-10">
                <a:latin typeface="Arial"/>
                <a:cs typeface="Arial"/>
              </a:rPr>
              <a:t>0</a:t>
            </a:r>
            <a:r>
              <a:rPr sz="2400" b="0">
                <a:latin typeface="Arial"/>
                <a:cs typeface="Arial"/>
              </a:rPr>
              <a:t>.</a:t>
            </a:r>
            <a:r>
              <a:rPr sz="2400" b="0" spc="-10">
                <a:latin typeface="Arial"/>
                <a:cs typeface="Arial"/>
              </a:rPr>
              <a:t>5</a:t>
            </a:r>
            <a:r>
              <a:rPr sz="2400" b="0">
                <a:latin typeface="Arial"/>
                <a:cs typeface="Arial"/>
              </a:rPr>
              <a:t>1  MeV </a:t>
            </a:r>
            <a:r>
              <a:rPr sz="2400" b="0" spc="-5">
                <a:latin typeface="Arial"/>
                <a:cs typeface="Arial"/>
              </a:rPr>
              <a:t>(according </a:t>
            </a:r>
            <a:r>
              <a:rPr sz="2400" b="0">
                <a:latin typeface="Arial"/>
                <a:cs typeface="Arial"/>
              </a:rPr>
              <a:t>to E =</a:t>
            </a:r>
            <a:r>
              <a:rPr sz="2400" b="0" spc="-35">
                <a:latin typeface="Arial"/>
                <a:cs typeface="Arial"/>
              </a:rPr>
              <a:t> </a:t>
            </a:r>
            <a:r>
              <a:rPr sz="2400" b="0" spc="10">
                <a:latin typeface="Arial"/>
                <a:cs typeface="Arial"/>
              </a:rPr>
              <a:t>mc</a:t>
            </a:r>
            <a:r>
              <a:rPr sz="2100" b="0" spc="15" baseline="27777">
                <a:latin typeface="Arial"/>
                <a:cs typeface="Arial"/>
              </a:rPr>
              <a:t>2</a:t>
            </a:r>
            <a:r>
              <a:rPr sz="2400" b="0" spc="1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769" y="1177290"/>
            <a:ext cx="8119109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indent="154940" algn="just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"/>
                <a:cs typeface="Arial"/>
              </a:rPr>
              <a:t>The minimum </a:t>
            </a:r>
            <a:r>
              <a:rPr sz="2400" spc="-5">
                <a:latin typeface="Arial"/>
                <a:cs typeface="Arial"/>
              </a:rPr>
              <a:t>energy required </a:t>
            </a:r>
            <a:r>
              <a:rPr sz="2400">
                <a:latin typeface="Arial"/>
                <a:cs typeface="Arial"/>
              </a:rPr>
              <a:t>for </a:t>
            </a:r>
            <a:r>
              <a:rPr sz="2400" spc="-5">
                <a:latin typeface="Arial"/>
                <a:cs typeface="Arial"/>
              </a:rPr>
              <a:t>pair production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1.02  MeV.</a:t>
            </a:r>
            <a:endParaRPr sz="2400">
              <a:latin typeface="Arial"/>
              <a:cs typeface="Arial"/>
            </a:endParaRPr>
          </a:p>
          <a:p>
            <a:pPr marL="50800" marR="17780" indent="111760" algn="just">
              <a:lnSpc>
                <a:spcPct val="100000"/>
              </a:lnSpc>
              <a:spcBef>
                <a:spcPts val="1440"/>
              </a:spcBef>
            </a:pPr>
            <a:r>
              <a:rPr sz="2400" spc="-5">
                <a:latin typeface="Arial"/>
                <a:cs typeface="Arial"/>
              </a:rPr>
              <a:t>Any </a:t>
            </a:r>
            <a:r>
              <a:rPr sz="2400" spc="-10">
                <a:latin typeface="Arial"/>
                <a:cs typeface="Arial"/>
              </a:rPr>
              <a:t>additional </a:t>
            </a:r>
            <a:r>
              <a:rPr sz="2400" spc="-5">
                <a:latin typeface="Arial"/>
                <a:cs typeface="Arial"/>
              </a:rPr>
              <a:t>photon energy becomes the kinetic energy  of the electron </a:t>
            </a:r>
            <a:r>
              <a:rPr sz="2400" spc="-10">
                <a:latin typeface="Arial"/>
                <a:cs typeface="Arial"/>
              </a:rPr>
              <a:t>and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positron.</a:t>
            </a:r>
            <a:endParaRPr sz="2400">
              <a:latin typeface="Arial"/>
              <a:cs typeface="Arial"/>
            </a:endParaRPr>
          </a:p>
          <a:p>
            <a:pPr marL="50800" marR="17780" algn="just">
              <a:lnSpc>
                <a:spcPts val="2880"/>
              </a:lnSpc>
              <a:spcBef>
                <a:spcPts val="1535"/>
              </a:spcBef>
            </a:pP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corresponding </a:t>
            </a:r>
            <a:r>
              <a:rPr sz="2400">
                <a:latin typeface="Arial"/>
                <a:cs typeface="Arial"/>
              </a:rPr>
              <a:t>maximum </a:t>
            </a:r>
            <a:r>
              <a:rPr sz="2400" spc="-5">
                <a:latin typeface="Arial"/>
                <a:cs typeface="Arial"/>
              </a:rPr>
              <a:t>photon </a:t>
            </a:r>
            <a:r>
              <a:rPr sz="2400" spc="-10">
                <a:latin typeface="Arial"/>
                <a:cs typeface="Arial"/>
              </a:rPr>
              <a:t>wavelength </a:t>
            </a:r>
            <a:r>
              <a:rPr sz="2400" spc="-5">
                <a:latin typeface="Arial"/>
                <a:cs typeface="Arial"/>
              </a:rPr>
              <a:t>is 1.2 </a:t>
            </a:r>
            <a:r>
              <a:rPr sz="2400" spc="5">
                <a:latin typeface="Arial"/>
                <a:cs typeface="Arial"/>
              </a:rPr>
              <a:t>pm.  </a:t>
            </a:r>
            <a:r>
              <a:rPr sz="2400" spc="-5">
                <a:latin typeface="Arial"/>
                <a:cs typeface="Arial"/>
              </a:rPr>
              <a:t>Electromagnetic </a:t>
            </a:r>
            <a:r>
              <a:rPr sz="2400" spc="-10">
                <a:latin typeface="Arial"/>
                <a:cs typeface="Arial"/>
              </a:rPr>
              <a:t>waves </a:t>
            </a:r>
            <a:r>
              <a:rPr sz="2400" spc="-5">
                <a:latin typeface="Arial"/>
                <a:cs typeface="Arial"/>
              </a:rPr>
              <a:t>with such </a:t>
            </a:r>
            <a:r>
              <a:rPr sz="2400" spc="-10">
                <a:latin typeface="Arial"/>
                <a:cs typeface="Arial"/>
              </a:rPr>
              <a:t>wavelengths </a:t>
            </a:r>
            <a:r>
              <a:rPr sz="2400" spc="-5">
                <a:latin typeface="Arial"/>
                <a:cs typeface="Arial"/>
              </a:rPr>
              <a:t>are called  </a:t>
            </a:r>
            <a:r>
              <a:rPr sz="2400" spc="5">
                <a:latin typeface="Arial"/>
                <a:cs typeface="Arial"/>
              </a:rPr>
              <a:t>gamma </a:t>
            </a:r>
            <a:r>
              <a:rPr sz="2400" spc="-5">
                <a:latin typeface="Arial"/>
                <a:cs typeface="Arial"/>
              </a:rPr>
              <a:t>rays </a:t>
            </a:r>
            <a:r>
              <a:rPr sz="4275" spc="-89" baseline="6822">
                <a:latin typeface="Times New Roman"/>
                <a:cs typeface="Times New Roman"/>
              </a:rPr>
              <a:t>(</a:t>
            </a:r>
            <a:r>
              <a:rPr sz="4425" spc="-89" baseline="6591">
                <a:latin typeface="Symbol"/>
                <a:cs typeface="Symbol"/>
              </a:rPr>
              <a:t></a:t>
            </a:r>
            <a:r>
              <a:rPr sz="4425" spc="-869" baseline="6591">
                <a:latin typeface="Times New Roman"/>
                <a:cs typeface="Times New Roman"/>
              </a:rPr>
              <a:t> </a:t>
            </a:r>
            <a:r>
              <a:rPr sz="4275" spc="127" baseline="6822">
                <a:latin typeface="Times New Roman"/>
                <a:cs typeface="Times New Roman"/>
              </a:rPr>
              <a:t>)</a:t>
            </a:r>
            <a:r>
              <a:rPr sz="2400" spc="8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860" y="238759"/>
            <a:ext cx="3252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Pair</a:t>
            </a:r>
            <a:r>
              <a:rPr sz="3200" spc="-70"/>
              <a:t> </a:t>
            </a:r>
            <a:r>
              <a:rPr sz="3200" spc="-5"/>
              <a:t>Annihilation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6259" y="1101090"/>
            <a:ext cx="8147684" cy="3850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7310" marR="30480" indent="5080" algn="just">
              <a:lnSpc>
                <a:spcPts val="2880"/>
              </a:lnSpc>
              <a:spcBef>
                <a:spcPts val="195"/>
              </a:spcBef>
            </a:pPr>
            <a:r>
              <a:rPr sz="2400" spc="-5">
                <a:latin typeface="Arial"/>
                <a:cs typeface="Arial"/>
              </a:rPr>
              <a:t>When an electron </a:t>
            </a:r>
            <a:r>
              <a:rPr sz="2400" spc="-10">
                <a:latin typeface="Arial"/>
                <a:cs typeface="Arial"/>
              </a:rPr>
              <a:t>and </a:t>
            </a:r>
            <a:r>
              <a:rPr sz="2400" spc="-5">
                <a:latin typeface="Arial"/>
                <a:cs typeface="Arial"/>
              </a:rPr>
              <a:t>positron interact with each other </a:t>
            </a:r>
            <a:r>
              <a:rPr sz="2400" spc="-10">
                <a:latin typeface="Arial"/>
                <a:cs typeface="Arial"/>
              </a:rPr>
              <a:t>due 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their </a:t>
            </a:r>
            <a:r>
              <a:rPr sz="2400" spc="-10">
                <a:latin typeface="Arial"/>
                <a:cs typeface="Arial"/>
              </a:rPr>
              <a:t>opposite </a:t>
            </a:r>
            <a:r>
              <a:rPr sz="2400" spc="-5">
                <a:latin typeface="Arial"/>
                <a:cs typeface="Arial"/>
              </a:rPr>
              <a:t>charge, both the particle can </a:t>
            </a:r>
            <a:r>
              <a:rPr sz="2400" spc="-10">
                <a:latin typeface="Arial"/>
                <a:cs typeface="Arial"/>
              </a:rPr>
              <a:t>annihilate  </a:t>
            </a:r>
            <a:r>
              <a:rPr sz="2400" spc="-5">
                <a:latin typeface="Arial"/>
                <a:cs typeface="Arial"/>
              </a:rPr>
              <a:t>converting their </a:t>
            </a:r>
            <a:r>
              <a:rPr sz="2400">
                <a:latin typeface="Arial"/>
                <a:cs typeface="Arial"/>
              </a:rPr>
              <a:t>mass </a:t>
            </a:r>
            <a:r>
              <a:rPr sz="2400" spc="-5">
                <a:latin typeface="Arial"/>
                <a:cs typeface="Arial"/>
              </a:rPr>
              <a:t>into electromagnetic energy in the  form of </a:t>
            </a:r>
            <a:r>
              <a:rPr sz="2400">
                <a:latin typeface="Arial"/>
                <a:cs typeface="Arial"/>
              </a:rPr>
              <a:t>two </a:t>
            </a:r>
            <a:r>
              <a:rPr sz="4425" spc="-75" baseline="2824">
                <a:latin typeface="Symbol"/>
                <a:cs typeface="Symbol"/>
              </a:rPr>
              <a:t></a:t>
            </a:r>
            <a:r>
              <a:rPr sz="4425" spc="-75" baseline="2824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- </a:t>
            </a:r>
            <a:r>
              <a:rPr sz="2400" spc="-5">
                <a:latin typeface="Arial"/>
                <a:cs typeface="Arial"/>
              </a:rPr>
              <a:t>rays</a:t>
            </a:r>
            <a:r>
              <a:rPr sz="2400" spc="155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photon.</a:t>
            </a:r>
            <a:endParaRPr sz="2400">
              <a:latin typeface="Arial"/>
              <a:cs typeface="Arial"/>
            </a:endParaRPr>
          </a:p>
          <a:p>
            <a:pPr marL="2515870">
              <a:lnSpc>
                <a:spcPct val="100000"/>
              </a:lnSpc>
              <a:spcBef>
                <a:spcPts val="1355"/>
              </a:spcBef>
            </a:pPr>
            <a:r>
              <a:rPr sz="2850" i="1" spc="65">
                <a:latin typeface="Times New Roman"/>
                <a:cs typeface="Times New Roman"/>
              </a:rPr>
              <a:t>e</a:t>
            </a:r>
            <a:r>
              <a:rPr sz="2475" spc="97" baseline="43771">
                <a:latin typeface="Symbol"/>
                <a:cs typeface="Symbol"/>
              </a:rPr>
              <a:t></a:t>
            </a:r>
            <a:r>
              <a:rPr sz="2475" spc="97" baseline="43771">
                <a:latin typeface="Times New Roman"/>
                <a:cs typeface="Times New Roman"/>
              </a:rPr>
              <a:t> </a:t>
            </a:r>
            <a:r>
              <a:rPr sz="2850" spc="-20">
                <a:latin typeface="Symbol"/>
                <a:cs typeface="Symbol"/>
              </a:rPr>
              <a:t></a:t>
            </a:r>
            <a:r>
              <a:rPr sz="2850" spc="-20">
                <a:latin typeface="Times New Roman"/>
                <a:cs typeface="Times New Roman"/>
              </a:rPr>
              <a:t> </a:t>
            </a:r>
            <a:r>
              <a:rPr sz="2850" i="1" spc="60">
                <a:latin typeface="Times New Roman"/>
                <a:cs typeface="Times New Roman"/>
              </a:rPr>
              <a:t>e</a:t>
            </a:r>
            <a:r>
              <a:rPr sz="2475" spc="89" baseline="43771">
                <a:latin typeface="Symbol"/>
                <a:cs typeface="Symbol"/>
              </a:rPr>
              <a:t></a:t>
            </a:r>
            <a:r>
              <a:rPr sz="2475" spc="89" baseline="43771">
                <a:latin typeface="Times New Roman"/>
                <a:cs typeface="Times New Roman"/>
              </a:rPr>
              <a:t> </a:t>
            </a:r>
            <a:r>
              <a:rPr sz="2850" spc="-35">
                <a:latin typeface="Symbol"/>
                <a:cs typeface="Symbol"/>
              </a:rPr>
              <a:t></a:t>
            </a:r>
            <a:r>
              <a:rPr sz="2850" spc="-35">
                <a:latin typeface="Times New Roman"/>
                <a:cs typeface="Times New Roman"/>
              </a:rPr>
              <a:t> </a:t>
            </a:r>
            <a:r>
              <a:rPr sz="2950" spc="-55">
                <a:latin typeface="Symbol"/>
                <a:cs typeface="Symbol"/>
              </a:rPr>
              <a:t></a:t>
            </a:r>
            <a:r>
              <a:rPr sz="2950" spc="-55">
                <a:latin typeface="Times New Roman"/>
                <a:cs typeface="Times New Roman"/>
              </a:rPr>
              <a:t> </a:t>
            </a:r>
            <a:r>
              <a:rPr sz="2850" spc="-20">
                <a:latin typeface="Symbol"/>
                <a:cs typeface="Symbol"/>
              </a:rPr>
              <a:t></a:t>
            </a:r>
            <a:r>
              <a:rPr sz="2850" spc="-590">
                <a:latin typeface="Times New Roman"/>
                <a:cs typeface="Times New Roman"/>
              </a:rPr>
              <a:t> </a:t>
            </a:r>
            <a:r>
              <a:rPr sz="2950" spc="-55">
                <a:latin typeface="Symbol"/>
                <a:cs typeface="Symbol"/>
              </a:rPr>
              <a:t></a:t>
            </a:r>
            <a:endParaRPr sz="2950">
              <a:latin typeface="Symbol"/>
              <a:cs typeface="Symbol"/>
            </a:endParaRPr>
          </a:p>
          <a:p>
            <a:pPr marL="38100" algn="just">
              <a:lnSpc>
                <a:spcPct val="100000"/>
              </a:lnSpc>
              <a:spcBef>
                <a:spcPts val="2090"/>
              </a:spcBef>
            </a:pPr>
            <a:r>
              <a:rPr sz="2400" spc="-10">
                <a:latin typeface="Arial"/>
                <a:cs typeface="Arial"/>
              </a:rPr>
              <a:t>Charge, </a:t>
            </a:r>
            <a:r>
              <a:rPr sz="2400" spc="-5">
                <a:latin typeface="Arial"/>
                <a:cs typeface="Arial"/>
              </a:rPr>
              <a:t>energy </a:t>
            </a:r>
            <a:r>
              <a:rPr sz="2400" spc="-10">
                <a:latin typeface="Arial"/>
                <a:cs typeface="Arial"/>
              </a:rPr>
              <a:t>and </a:t>
            </a:r>
            <a:r>
              <a:rPr sz="2400">
                <a:latin typeface="Arial"/>
                <a:cs typeface="Arial"/>
              </a:rPr>
              <a:t>momentum </a:t>
            </a:r>
            <a:r>
              <a:rPr sz="2400" spc="-5">
                <a:latin typeface="Arial"/>
                <a:cs typeface="Arial"/>
              </a:rPr>
              <a:t>are </a:t>
            </a:r>
            <a:r>
              <a:rPr sz="2400" spc="-10">
                <a:latin typeface="Arial"/>
                <a:cs typeface="Arial"/>
              </a:rPr>
              <a:t>again </a:t>
            </a:r>
            <a:r>
              <a:rPr sz="2400" spc="-5">
                <a:latin typeface="Arial"/>
                <a:cs typeface="Arial"/>
              </a:rPr>
              <a:t>conversed.</a:t>
            </a:r>
            <a:r>
              <a:rPr sz="2400" spc="9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Two</a:t>
            </a:r>
          </a:p>
          <a:p>
            <a:pPr marL="67310" marR="33020" indent="1997710" algn="just">
              <a:lnSpc>
                <a:spcPct val="100000"/>
              </a:lnSpc>
            </a:pPr>
            <a:r>
              <a:rPr sz="2400">
                <a:latin typeface="Arial"/>
                <a:cs typeface="Arial"/>
              </a:rPr>
              <a:t>- </a:t>
            </a:r>
            <a:r>
              <a:rPr sz="2400" spc="-10">
                <a:latin typeface="Arial"/>
                <a:cs typeface="Arial"/>
              </a:rPr>
              <a:t>photons </a:t>
            </a:r>
            <a:r>
              <a:rPr sz="2400" spc="-5">
                <a:latin typeface="Arial"/>
                <a:cs typeface="Arial"/>
              </a:rPr>
              <a:t>are produced (each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energy 0.51  </a:t>
            </a:r>
            <a:r>
              <a:rPr sz="2400">
                <a:latin typeface="Arial"/>
                <a:cs typeface="Arial"/>
              </a:rPr>
              <a:t>MeV </a:t>
            </a:r>
            <a:r>
              <a:rPr sz="2400" spc="-5">
                <a:latin typeface="Arial"/>
                <a:cs typeface="Arial"/>
              </a:rPr>
              <a:t>plus half the K.E. of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particles)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conserve the  </a:t>
            </a:r>
            <a:r>
              <a:rPr sz="2400">
                <a:latin typeface="Arial"/>
                <a:cs typeface="Arial"/>
              </a:rPr>
              <a:t>momentum.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3740206"/>
            <a:ext cx="1739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50">
                <a:latin typeface="Symbol"/>
                <a:cs typeface="Symbol"/>
              </a:rPr>
              <a:t>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B5CB-9C95-47D1-B2FA-1381F347231E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360" y="238759"/>
            <a:ext cx="41389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Wave </a:t>
            </a:r>
            <a:r>
              <a:rPr sz="3200" spc="-5"/>
              <a:t>Particle</a:t>
            </a:r>
            <a:r>
              <a:rPr sz="3200" spc="-40"/>
              <a:t> </a:t>
            </a:r>
            <a:r>
              <a:rPr sz="3200" spc="-5"/>
              <a:t>Duality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05790" y="1101090"/>
            <a:ext cx="8073390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715" indent="26670" algn="just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Light can </a:t>
            </a:r>
            <a:r>
              <a:rPr sz="2400" spc="-10">
                <a:latin typeface="Arial"/>
                <a:cs typeface="Arial"/>
              </a:rPr>
              <a:t>exhibit </a:t>
            </a:r>
            <a:r>
              <a:rPr sz="2400" spc="-5">
                <a:latin typeface="Arial"/>
                <a:cs typeface="Arial"/>
              </a:rPr>
              <a:t>both kind of nature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10">
                <a:latin typeface="Arial"/>
                <a:cs typeface="Arial"/>
              </a:rPr>
              <a:t>waves and </a:t>
            </a:r>
            <a:r>
              <a:rPr sz="2400" spc="-5">
                <a:latin typeface="Arial"/>
                <a:cs typeface="Arial"/>
              </a:rPr>
              <a:t>particles  </a:t>
            </a:r>
            <a:r>
              <a:rPr sz="2400">
                <a:latin typeface="Arial"/>
                <a:cs typeface="Arial"/>
              </a:rPr>
              <a:t>so the </a:t>
            </a:r>
            <a:r>
              <a:rPr sz="2400" spc="-10">
                <a:latin typeface="Arial"/>
                <a:cs typeface="Arial"/>
              </a:rPr>
              <a:t>light </a:t>
            </a:r>
            <a:r>
              <a:rPr sz="2400" spc="-5">
                <a:latin typeface="Arial"/>
                <a:cs typeface="Arial"/>
              </a:rPr>
              <a:t>shows wave-particle </a:t>
            </a:r>
            <a:r>
              <a:rPr sz="2400" spc="-10">
                <a:latin typeface="Arial"/>
                <a:cs typeface="Arial"/>
              </a:rPr>
              <a:t>dual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  <a:p>
            <a:pPr marL="17145" marR="5080" indent="-5080" algn="just">
              <a:lnSpc>
                <a:spcPct val="100000"/>
              </a:lnSpc>
              <a:spcBef>
                <a:spcPts val="2040"/>
              </a:spcBef>
            </a:pPr>
            <a:r>
              <a:rPr sz="2400">
                <a:latin typeface="Arial"/>
                <a:cs typeface="Arial"/>
              </a:rPr>
              <a:t>In </a:t>
            </a:r>
            <a:r>
              <a:rPr sz="2400" spc="5">
                <a:latin typeface="Arial"/>
                <a:cs typeface="Arial"/>
              </a:rPr>
              <a:t>some </a:t>
            </a:r>
            <a:r>
              <a:rPr sz="2400" spc="-5">
                <a:latin typeface="Arial"/>
                <a:cs typeface="Arial"/>
              </a:rPr>
              <a:t>cases like interference, diffraction </a:t>
            </a:r>
            <a:r>
              <a:rPr sz="2400" spc="-10">
                <a:latin typeface="Arial"/>
                <a:cs typeface="Arial"/>
              </a:rPr>
              <a:t>and </a:t>
            </a:r>
            <a:r>
              <a:rPr sz="2400" spc="-5">
                <a:latin typeface="Arial"/>
                <a:cs typeface="Arial"/>
              </a:rPr>
              <a:t>polarization  it </a:t>
            </a:r>
            <a:r>
              <a:rPr sz="2400" spc="-10">
                <a:latin typeface="Arial"/>
                <a:cs typeface="Arial"/>
              </a:rPr>
              <a:t>behaves </a:t>
            </a:r>
            <a:r>
              <a:rPr sz="2400" spc="-5">
                <a:latin typeface="Arial"/>
                <a:cs typeface="Arial"/>
              </a:rPr>
              <a:t>as wave while in other cases like photoelectric  </a:t>
            </a:r>
            <a:r>
              <a:rPr sz="2400" spc="-10">
                <a:latin typeface="Arial"/>
                <a:cs typeface="Arial"/>
              </a:rPr>
              <a:t>and </a:t>
            </a:r>
            <a:r>
              <a:rPr sz="2400">
                <a:latin typeface="Arial"/>
                <a:cs typeface="Arial"/>
              </a:rPr>
              <a:t>compton </a:t>
            </a:r>
            <a:r>
              <a:rPr sz="2400" spc="-5">
                <a:latin typeface="Arial"/>
                <a:cs typeface="Arial"/>
              </a:rPr>
              <a:t>effect it </a:t>
            </a:r>
            <a:r>
              <a:rPr sz="2400" spc="-10">
                <a:latin typeface="Arial"/>
                <a:cs typeface="Arial"/>
              </a:rPr>
              <a:t>behaves </a:t>
            </a:r>
            <a:r>
              <a:rPr sz="2400" spc="-5">
                <a:latin typeface="Arial"/>
                <a:cs typeface="Arial"/>
              </a:rPr>
              <a:t>as particles</a:t>
            </a:r>
            <a:r>
              <a:rPr sz="2400" spc="3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(photon).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8327" y="1671727"/>
            <a:ext cx="161925" cy="161925"/>
            <a:chOff x="1138327" y="1671727"/>
            <a:chExt cx="161925" cy="161925"/>
          </a:xfrm>
        </p:grpSpPr>
        <p:sp>
          <p:nvSpPr>
            <p:cNvPr id="3" name="object 3"/>
            <p:cNvSpPr/>
            <p:nvPr/>
          </p:nvSpPr>
          <p:spPr>
            <a:xfrm>
              <a:off x="1143000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0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327" y="1900327"/>
            <a:ext cx="390525" cy="466725"/>
            <a:chOff x="1519327" y="1900327"/>
            <a:chExt cx="390525" cy="466725"/>
          </a:xfrm>
        </p:grpSpPr>
        <p:sp>
          <p:nvSpPr>
            <p:cNvPr id="6" name="object 6"/>
            <p:cNvSpPr/>
            <p:nvPr/>
          </p:nvSpPr>
          <p:spPr>
            <a:xfrm>
              <a:off x="1524000" y="2209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2209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2057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2057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600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600" y="2133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2600" y="2133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0200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47927" y="1671727"/>
            <a:ext cx="161925" cy="161925"/>
            <a:chOff x="1747927" y="1671727"/>
            <a:chExt cx="161925" cy="161925"/>
          </a:xfrm>
        </p:grpSpPr>
        <p:sp>
          <p:nvSpPr>
            <p:cNvPr id="19" name="object 19"/>
            <p:cNvSpPr/>
            <p:nvPr/>
          </p:nvSpPr>
          <p:spPr>
            <a:xfrm>
              <a:off x="1752599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599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90727" y="1671727"/>
            <a:ext cx="314325" cy="238125"/>
            <a:chOff x="1290727" y="1671727"/>
            <a:chExt cx="314325" cy="238125"/>
          </a:xfrm>
        </p:grpSpPr>
        <p:sp>
          <p:nvSpPr>
            <p:cNvPr id="22" name="object 22"/>
            <p:cNvSpPr/>
            <p:nvPr/>
          </p:nvSpPr>
          <p:spPr>
            <a:xfrm>
              <a:off x="1447800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7800" y="1676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5400" y="1752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5400" y="1752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595527" y="1595527"/>
            <a:ext cx="238125" cy="314325"/>
            <a:chOff x="1595527" y="1595527"/>
            <a:chExt cx="238125" cy="314325"/>
          </a:xfrm>
        </p:grpSpPr>
        <p:sp>
          <p:nvSpPr>
            <p:cNvPr id="27" name="object 27"/>
            <p:cNvSpPr/>
            <p:nvPr/>
          </p:nvSpPr>
          <p:spPr>
            <a:xfrm>
              <a:off x="1676400" y="1600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1600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02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02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671727" y="1281203"/>
            <a:ext cx="2609850" cy="4219575"/>
            <a:chOff x="1671727" y="1281203"/>
            <a:chExt cx="2609850" cy="4219575"/>
          </a:xfrm>
        </p:grpSpPr>
        <p:sp>
          <p:nvSpPr>
            <p:cNvPr id="32" name="object 32"/>
            <p:cNvSpPr/>
            <p:nvPr/>
          </p:nvSpPr>
          <p:spPr>
            <a:xfrm>
              <a:off x="1676399" y="24384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2133600" y="0"/>
                  </a:moveTo>
                  <a:lnTo>
                    <a:pt x="0" y="669289"/>
                  </a:lnTo>
                  <a:lnTo>
                    <a:pt x="0" y="1159510"/>
                  </a:lnTo>
                  <a:lnTo>
                    <a:pt x="2133600" y="1828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6399" y="24384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2133600" y="0"/>
                  </a:moveTo>
                  <a:lnTo>
                    <a:pt x="0" y="669289"/>
                  </a:lnTo>
                  <a:lnTo>
                    <a:pt x="0" y="1159510"/>
                  </a:lnTo>
                  <a:lnTo>
                    <a:pt x="2133600" y="1828800"/>
                  </a:lnTo>
                  <a:lnTo>
                    <a:pt x="2133600" y="0"/>
                  </a:lnTo>
                  <a:close/>
                </a:path>
                <a:path w="2133600" h="1828800">
                  <a:moveTo>
                    <a:pt x="2133600" y="0"/>
                  </a:moveTo>
                  <a:lnTo>
                    <a:pt x="2133600" y="0"/>
                  </a:lnTo>
                </a:path>
                <a:path w="2133600" h="1828800">
                  <a:moveTo>
                    <a:pt x="0" y="1828800"/>
                  </a:moveTo>
                  <a:lnTo>
                    <a:pt x="0" y="1828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4199" y="1295399"/>
              <a:ext cx="1143000" cy="4191000"/>
            </a:xfrm>
            <a:custGeom>
              <a:avLst/>
              <a:gdLst/>
              <a:ahLst/>
              <a:cxnLst/>
              <a:rect l="l" t="t" r="r" b="b"/>
              <a:pathLst>
                <a:path w="1143000" h="4191000">
                  <a:moveTo>
                    <a:pt x="0" y="0"/>
                  </a:moveTo>
                  <a:lnTo>
                    <a:pt x="1143000" y="1600200"/>
                  </a:lnTo>
                </a:path>
                <a:path w="1143000" h="4191000">
                  <a:moveTo>
                    <a:pt x="0" y="2590800"/>
                  </a:moveTo>
                  <a:lnTo>
                    <a:pt x="1143000" y="4191000"/>
                  </a:lnTo>
                </a:path>
                <a:path w="1143000" h="4191000">
                  <a:moveTo>
                    <a:pt x="1143000" y="1600200"/>
                  </a:moveTo>
                  <a:lnTo>
                    <a:pt x="1143000" y="4191000"/>
                  </a:lnTo>
                </a:path>
                <a:path w="1143000" h="4191000">
                  <a:moveTo>
                    <a:pt x="0" y="0"/>
                  </a:moveTo>
                  <a:lnTo>
                    <a:pt x="0" y="2590800"/>
                  </a:lnTo>
                </a:path>
                <a:path w="1143000" h="4191000">
                  <a:moveTo>
                    <a:pt x="533400" y="1524000"/>
                  </a:moveTo>
                  <a:lnTo>
                    <a:pt x="609600" y="1676400"/>
                  </a:lnTo>
                </a:path>
                <a:path w="1143000" h="4191000">
                  <a:moveTo>
                    <a:pt x="533400" y="2819400"/>
                  </a:moveTo>
                  <a:lnTo>
                    <a:pt x="609600" y="2971800"/>
                  </a:lnTo>
                </a:path>
                <a:path w="1143000" h="4191000">
                  <a:moveTo>
                    <a:pt x="533400" y="1524000"/>
                  </a:moveTo>
                  <a:lnTo>
                    <a:pt x="533400" y="2819400"/>
                  </a:lnTo>
                </a:path>
                <a:path w="1143000" h="4191000">
                  <a:moveTo>
                    <a:pt x="609600" y="1676400"/>
                  </a:moveTo>
                  <a:lnTo>
                    <a:pt x="609600" y="2971800"/>
                  </a:lnTo>
                </a:path>
                <a:path w="1143000" h="4191000">
                  <a:moveTo>
                    <a:pt x="381000" y="1295400"/>
                  </a:moveTo>
                  <a:lnTo>
                    <a:pt x="457200" y="1447800"/>
                  </a:lnTo>
                </a:path>
                <a:path w="1143000" h="4191000">
                  <a:moveTo>
                    <a:pt x="381000" y="2590800"/>
                  </a:moveTo>
                  <a:lnTo>
                    <a:pt x="457200" y="2743200"/>
                  </a:lnTo>
                </a:path>
                <a:path w="1143000" h="4191000">
                  <a:moveTo>
                    <a:pt x="381000" y="1295400"/>
                  </a:moveTo>
                  <a:lnTo>
                    <a:pt x="381000" y="2590800"/>
                  </a:lnTo>
                </a:path>
                <a:path w="1143000" h="4191000">
                  <a:moveTo>
                    <a:pt x="457200" y="1447800"/>
                  </a:moveTo>
                  <a:lnTo>
                    <a:pt x="457200" y="27432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486400" y="533400"/>
            <a:ext cx="2971800" cy="2183130"/>
          </a:xfrm>
          <a:custGeom>
            <a:avLst/>
            <a:gdLst/>
            <a:ahLst/>
            <a:cxnLst/>
            <a:rect l="l" t="t" r="r" b="b"/>
            <a:pathLst>
              <a:path w="2971800" h="2183130">
                <a:moveTo>
                  <a:pt x="0" y="0"/>
                </a:moveTo>
                <a:lnTo>
                  <a:pt x="2971800" y="218312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533400"/>
            <a:ext cx="2971800" cy="5715000"/>
          </a:xfrm>
          <a:custGeom>
            <a:avLst/>
            <a:gdLst/>
            <a:ahLst/>
            <a:cxnLst/>
            <a:rect l="l" t="t" r="r" b="b"/>
            <a:pathLst>
              <a:path w="2971800" h="5715000">
                <a:moveTo>
                  <a:pt x="0" y="3531870"/>
                </a:moveTo>
                <a:lnTo>
                  <a:pt x="2971800" y="5715000"/>
                </a:lnTo>
              </a:path>
              <a:path w="2971800" h="5715000">
                <a:moveTo>
                  <a:pt x="2971800" y="2183129"/>
                </a:moveTo>
                <a:lnTo>
                  <a:pt x="2971800" y="5715000"/>
                </a:lnTo>
              </a:path>
              <a:path w="2971800" h="571500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052603" y="1586003"/>
            <a:ext cx="866775" cy="790575"/>
            <a:chOff x="1052603" y="1586003"/>
            <a:chExt cx="866775" cy="790575"/>
          </a:xfrm>
        </p:grpSpPr>
        <p:sp>
          <p:nvSpPr>
            <p:cNvPr id="38" name="object 38"/>
            <p:cNvSpPr/>
            <p:nvPr/>
          </p:nvSpPr>
          <p:spPr>
            <a:xfrm>
              <a:off x="1066799" y="1600199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762000"/>
                  </a:moveTo>
                  <a:lnTo>
                    <a:pt x="0" y="190500"/>
                  </a:lnTo>
                  <a:lnTo>
                    <a:pt x="190500" y="0"/>
                  </a:lnTo>
                  <a:lnTo>
                    <a:pt x="838200" y="0"/>
                  </a:lnTo>
                  <a:lnTo>
                    <a:pt x="838200" y="571500"/>
                  </a:lnTo>
                  <a:lnTo>
                    <a:pt x="647700" y="762000"/>
                  </a:lnTo>
                  <a:lnTo>
                    <a:pt x="0" y="762000"/>
                  </a:lnTo>
                  <a:close/>
                </a:path>
                <a:path w="838200" h="762000">
                  <a:moveTo>
                    <a:pt x="0" y="0"/>
                  </a:moveTo>
                  <a:lnTo>
                    <a:pt x="0" y="0"/>
                  </a:lnTo>
                </a:path>
                <a:path w="838200" h="762000">
                  <a:moveTo>
                    <a:pt x="838200" y="762000"/>
                  </a:moveTo>
                  <a:lnTo>
                    <a:pt x="838200" y="762000"/>
                  </a:lnTo>
                </a:path>
                <a:path w="838200" h="762000">
                  <a:moveTo>
                    <a:pt x="0" y="190500"/>
                  </a:moveTo>
                  <a:lnTo>
                    <a:pt x="190500" y="0"/>
                  </a:lnTo>
                  <a:lnTo>
                    <a:pt x="838200" y="0"/>
                  </a:lnTo>
                  <a:lnTo>
                    <a:pt x="647700" y="190500"/>
                  </a:lnTo>
                  <a:lnTo>
                    <a:pt x="0" y="190500"/>
                  </a:lnTo>
                  <a:close/>
                </a:path>
                <a:path w="838200" h="762000">
                  <a:moveTo>
                    <a:pt x="0" y="0"/>
                  </a:moveTo>
                  <a:lnTo>
                    <a:pt x="0" y="0"/>
                  </a:lnTo>
                </a:path>
                <a:path w="838200" h="762000">
                  <a:moveTo>
                    <a:pt x="838200" y="762000"/>
                  </a:moveTo>
                  <a:lnTo>
                    <a:pt x="838200" y="762000"/>
                  </a:lnTo>
                </a:path>
                <a:path w="838200" h="762000">
                  <a:moveTo>
                    <a:pt x="647700" y="762000"/>
                  </a:moveTo>
                  <a:lnTo>
                    <a:pt x="647700" y="190500"/>
                  </a:lnTo>
                  <a:lnTo>
                    <a:pt x="838200" y="0"/>
                  </a:lnTo>
                  <a:lnTo>
                    <a:pt x="838200" y="571500"/>
                  </a:lnTo>
                  <a:lnTo>
                    <a:pt x="647700" y="762000"/>
                  </a:lnTo>
                  <a:close/>
                </a:path>
                <a:path w="838200" h="762000">
                  <a:moveTo>
                    <a:pt x="0" y="0"/>
                  </a:moveTo>
                  <a:lnTo>
                    <a:pt x="0" y="0"/>
                  </a:lnTo>
                </a:path>
                <a:path w="838200" h="762000">
                  <a:moveTo>
                    <a:pt x="838200" y="762000"/>
                  </a:moveTo>
                  <a:lnTo>
                    <a:pt x="838200" y="7620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2999" y="1828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2999" y="1828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53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53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7799" y="1828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47799" y="1828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77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477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77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477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29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2999" y="1981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5399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95399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9199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19199" y="2057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715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715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42999" y="2209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42999" y="2209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7927" y="1824127"/>
              <a:ext cx="161744" cy="1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4527" y="1595527"/>
              <a:ext cx="466544" cy="161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6799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66799" y="1904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67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6799" y="2133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052603" y="1586003"/>
            <a:ext cx="1781175" cy="1857375"/>
            <a:chOff x="1052603" y="1586003"/>
            <a:chExt cx="1781175" cy="1857375"/>
          </a:xfrm>
        </p:grpSpPr>
        <p:sp>
          <p:nvSpPr>
            <p:cNvPr id="66" name="object 66"/>
            <p:cNvSpPr/>
            <p:nvPr/>
          </p:nvSpPr>
          <p:spPr>
            <a:xfrm>
              <a:off x="1066799" y="1600199"/>
              <a:ext cx="1752600" cy="1828800"/>
            </a:xfrm>
            <a:custGeom>
              <a:avLst/>
              <a:gdLst/>
              <a:ahLst/>
              <a:cxnLst/>
              <a:rect l="l" t="t" r="r" b="b"/>
              <a:pathLst>
                <a:path w="1752600" h="1828800">
                  <a:moveTo>
                    <a:pt x="0" y="838200"/>
                  </a:moveTo>
                  <a:lnTo>
                    <a:pt x="1600200" y="1828800"/>
                  </a:lnTo>
                </a:path>
                <a:path w="1752600" h="1828800">
                  <a:moveTo>
                    <a:pt x="914400" y="0"/>
                  </a:moveTo>
                  <a:lnTo>
                    <a:pt x="1752600" y="16764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67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67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76200" y="1524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08380" y="1177290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Times New Roman"/>
                <a:cs typeface="Times New Roman"/>
              </a:rPr>
              <a:t>E</a:t>
            </a:r>
            <a:r>
              <a:rPr sz="1800" b="1" spc="5">
                <a:latin typeface="Times New Roman"/>
                <a:cs typeface="Times New Roman"/>
              </a:rPr>
              <a:t>l</a:t>
            </a:r>
            <a:r>
              <a:rPr sz="1800" b="1" spc="-5">
                <a:latin typeface="Times New Roman"/>
                <a:cs typeface="Times New Roman"/>
              </a:rPr>
              <a:t>e</a:t>
            </a:r>
            <a:r>
              <a:rPr sz="1800" b="1" spc="5">
                <a:latin typeface="Times New Roman"/>
                <a:cs typeface="Times New Roman"/>
              </a:rPr>
              <a:t>c</a:t>
            </a:r>
            <a:r>
              <a:rPr sz="1800" b="1">
                <a:latin typeface="Times New Roman"/>
                <a:cs typeface="Times New Roman"/>
              </a:rPr>
              <a:t>trons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091327" y="1976527"/>
            <a:ext cx="161925" cy="1685925"/>
            <a:chOff x="6091327" y="1976527"/>
            <a:chExt cx="161925" cy="1685925"/>
          </a:xfrm>
        </p:grpSpPr>
        <p:sp>
          <p:nvSpPr>
            <p:cNvPr id="71" name="object 71"/>
            <p:cNvSpPr/>
            <p:nvPr/>
          </p:nvSpPr>
          <p:spPr>
            <a:xfrm>
              <a:off x="6096000" y="19811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96000" y="19811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394857" y="2281327"/>
            <a:ext cx="163195" cy="1685925"/>
            <a:chOff x="6394857" y="2281327"/>
            <a:chExt cx="163195" cy="1685925"/>
          </a:xfrm>
        </p:grpSpPr>
        <p:sp>
          <p:nvSpPr>
            <p:cNvPr id="74" name="object 74"/>
            <p:cNvSpPr/>
            <p:nvPr/>
          </p:nvSpPr>
          <p:spPr>
            <a:xfrm>
              <a:off x="6399530" y="22859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0" y="0"/>
                  </a:moveTo>
                  <a:lnTo>
                    <a:pt x="0" y="1469389"/>
                  </a:lnTo>
                  <a:lnTo>
                    <a:pt x="153670" y="1676400"/>
                  </a:lnTo>
                  <a:lnTo>
                    <a:pt x="15367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99530" y="22859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153670" y="205739"/>
                  </a:moveTo>
                  <a:lnTo>
                    <a:pt x="15367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3670" y="205739"/>
                  </a:lnTo>
                  <a:close/>
                </a:path>
                <a:path w="153670" h="1676400">
                  <a:moveTo>
                    <a:pt x="153670" y="0"/>
                  </a:moveTo>
                  <a:lnTo>
                    <a:pt x="153670" y="0"/>
                  </a:lnTo>
                </a:path>
                <a:path w="15367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700927" y="2586127"/>
            <a:ext cx="161925" cy="1685925"/>
            <a:chOff x="6700927" y="2586127"/>
            <a:chExt cx="161925" cy="1685925"/>
          </a:xfrm>
        </p:grpSpPr>
        <p:sp>
          <p:nvSpPr>
            <p:cNvPr id="77" name="object 77"/>
            <p:cNvSpPr/>
            <p:nvPr/>
          </p:nvSpPr>
          <p:spPr>
            <a:xfrm>
              <a:off x="6705599" y="25907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05599" y="25907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7005727" y="2890927"/>
            <a:ext cx="161925" cy="1685925"/>
            <a:chOff x="7005727" y="2890927"/>
            <a:chExt cx="161925" cy="1685925"/>
          </a:xfrm>
        </p:grpSpPr>
        <p:sp>
          <p:nvSpPr>
            <p:cNvPr id="80" name="object 80"/>
            <p:cNvSpPr/>
            <p:nvPr/>
          </p:nvSpPr>
          <p:spPr>
            <a:xfrm>
              <a:off x="7010399" y="28955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10399" y="28955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7309257" y="3195727"/>
            <a:ext cx="163195" cy="1685925"/>
            <a:chOff x="7309257" y="3195727"/>
            <a:chExt cx="163195" cy="1685925"/>
          </a:xfrm>
        </p:grpSpPr>
        <p:sp>
          <p:nvSpPr>
            <p:cNvPr id="83" name="object 83"/>
            <p:cNvSpPr/>
            <p:nvPr/>
          </p:nvSpPr>
          <p:spPr>
            <a:xfrm>
              <a:off x="7313930" y="32003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0" y="0"/>
                  </a:moveTo>
                  <a:lnTo>
                    <a:pt x="0" y="1469389"/>
                  </a:lnTo>
                  <a:lnTo>
                    <a:pt x="153670" y="1676400"/>
                  </a:lnTo>
                  <a:lnTo>
                    <a:pt x="15367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3930" y="32003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153670" y="205739"/>
                  </a:moveTo>
                  <a:lnTo>
                    <a:pt x="15367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3670" y="205739"/>
                  </a:lnTo>
                  <a:close/>
                </a:path>
                <a:path w="153670" h="1676400">
                  <a:moveTo>
                    <a:pt x="153670" y="0"/>
                  </a:moveTo>
                  <a:lnTo>
                    <a:pt x="153670" y="0"/>
                  </a:lnTo>
                </a:path>
                <a:path w="15367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114800" y="5900420"/>
            <a:ext cx="236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 marR="5080" indent="-660400">
              <a:lnSpc>
                <a:spcPct val="100000"/>
              </a:lnSpc>
              <a:spcBef>
                <a:spcPts val="100"/>
              </a:spcBef>
            </a:pPr>
            <a:r>
              <a:rPr sz="1800" b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Interference</a:t>
            </a:r>
            <a:r>
              <a:rPr sz="1800" b="1" spc="-5">
                <a:solidFill>
                  <a:srgbClr val="FF0000"/>
                </a:solidFill>
                <a:latin typeface="Times New Roman"/>
                <a:cs typeface="Times New Roman"/>
              </a:rPr>
              <a:t>: Wave-like  behavior!!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81625" y="4343400"/>
            <a:ext cx="1019175" cy="1628775"/>
            <a:chOff x="5381625" y="4343400"/>
            <a:chExt cx="1019175" cy="1628775"/>
          </a:xfrm>
        </p:grpSpPr>
        <p:sp>
          <p:nvSpPr>
            <p:cNvPr id="87" name="object 87"/>
            <p:cNvSpPr/>
            <p:nvPr/>
          </p:nvSpPr>
          <p:spPr>
            <a:xfrm>
              <a:off x="5410200" y="4479289"/>
              <a:ext cx="906780" cy="1464310"/>
            </a:xfrm>
            <a:custGeom>
              <a:avLst/>
              <a:gdLst/>
              <a:ahLst/>
              <a:cxnLst/>
              <a:rect l="l" t="t" r="r" b="b"/>
              <a:pathLst>
                <a:path w="906779" h="1464310">
                  <a:moveTo>
                    <a:pt x="0" y="1464310"/>
                  </a:moveTo>
                  <a:lnTo>
                    <a:pt x="9067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36969" y="4343400"/>
              <a:ext cx="163830" cy="190500"/>
            </a:xfrm>
            <a:custGeom>
              <a:avLst/>
              <a:gdLst/>
              <a:ahLst/>
              <a:cxnLst/>
              <a:rect l="l" t="t" r="r" b="b"/>
              <a:pathLst>
                <a:path w="163829" h="190500">
                  <a:moveTo>
                    <a:pt x="163829" y="0"/>
                  </a:moveTo>
                  <a:lnTo>
                    <a:pt x="0" y="100330"/>
                  </a:lnTo>
                  <a:lnTo>
                    <a:pt x="146050" y="19050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1490"/>
            <a:ext cx="73558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FF3300"/>
                </a:solidFill>
              </a:rPr>
              <a:t>De Broglie, </a:t>
            </a:r>
            <a:r>
              <a:rPr sz="2400">
                <a:solidFill>
                  <a:srgbClr val="3333CC"/>
                </a:solidFill>
              </a:rPr>
              <a:t>a </a:t>
            </a:r>
            <a:r>
              <a:rPr sz="2400" spc="-5">
                <a:solidFill>
                  <a:srgbClr val="3333CC"/>
                </a:solidFill>
              </a:rPr>
              <a:t>Ph.D. student </a:t>
            </a:r>
            <a:r>
              <a:rPr sz="2400">
                <a:solidFill>
                  <a:srgbClr val="3333CC"/>
                </a:solidFill>
              </a:rPr>
              <a:t>at </a:t>
            </a:r>
            <a:r>
              <a:rPr sz="2400" spc="-5">
                <a:solidFill>
                  <a:srgbClr val="3333CC"/>
                </a:solidFill>
              </a:rPr>
              <a:t>the University </a:t>
            </a:r>
            <a:r>
              <a:rPr sz="2400">
                <a:solidFill>
                  <a:srgbClr val="3333CC"/>
                </a:solidFill>
              </a:rPr>
              <a:t>of Paris in  </a:t>
            </a:r>
            <a:r>
              <a:rPr sz="2400" spc="-5">
                <a:solidFill>
                  <a:srgbClr val="3333CC"/>
                </a:solidFill>
              </a:rPr>
              <a:t>1923, </a:t>
            </a:r>
            <a:r>
              <a:rPr sz="2400">
                <a:solidFill>
                  <a:srgbClr val="3333CC"/>
                </a:solidFill>
              </a:rPr>
              <a:t>felt </a:t>
            </a:r>
            <a:r>
              <a:rPr sz="2400" spc="-5">
                <a:solidFill>
                  <a:srgbClr val="3333CC"/>
                </a:solidFill>
              </a:rPr>
              <a:t>that </a:t>
            </a:r>
            <a:r>
              <a:rPr sz="2400" spc="5">
                <a:solidFill>
                  <a:srgbClr val="3333CC"/>
                </a:solidFill>
              </a:rPr>
              <a:t>if </a:t>
            </a:r>
            <a:r>
              <a:rPr sz="2400">
                <a:solidFill>
                  <a:srgbClr val="FF3300"/>
                </a:solidFill>
              </a:rPr>
              <a:t>radiation </a:t>
            </a:r>
            <a:r>
              <a:rPr sz="2400" spc="-5">
                <a:solidFill>
                  <a:srgbClr val="3333CC"/>
                </a:solidFill>
              </a:rPr>
              <a:t>exhibits wave-particle duality,  </a:t>
            </a:r>
            <a:r>
              <a:rPr sz="2400">
                <a:solidFill>
                  <a:srgbClr val="3333CC"/>
                </a:solidFill>
              </a:rPr>
              <a:t>matter </a:t>
            </a:r>
            <a:r>
              <a:rPr sz="2400" spc="-5">
                <a:solidFill>
                  <a:srgbClr val="3333CC"/>
                </a:solidFill>
              </a:rPr>
              <a:t>should have </a:t>
            </a:r>
            <a:r>
              <a:rPr sz="2400">
                <a:solidFill>
                  <a:srgbClr val="3333CC"/>
                </a:solidFill>
              </a:rPr>
              <a:t>a </a:t>
            </a:r>
            <a:r>
              <a:rPr sz="2400" spc="-5">
                <a:solidFill>
                  <a:srgbClr val="3333CC"/>
                </a:solidFill>
              </a:rPr>
              <a:t>dual nature</a:t>
            </a:r>
            <a:r>
              <a:rPr sz="2400" spc="5">
                <a:solidFill>
                  <a:srgbClr val="3333CC"/>
                </a:solidFill>
              </a:rPr>
              <a:t> </a:t>
            </a:r>
            <a:r>
              <a:rPr sz="2400" spc="-5">
                <a:solidFill>
                  <a:srgbClr val="3333CC"/>
                </a:solidFill>
              </a:rPr>
              <a:t>too!!!!!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6759" y="1903729"/>
            <a:ext cx="722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3333CC"/>
                </a:solidFill>
                <a:latin typeface="Times New Roman"/>
                <a:cs typeface="Times New Roman"/>
              </a:rPr>
              <a:t>This was </a:t>
            </a:r>
            <a:r>
              <a:rPr sz="2400" b="1">
                <a:solidFill>
                  <a:srgbClr val="3333CC"/>
                </a:solidFill>
                <a:latin typeface="Times New Roman"/>
                <a:cs typeface="Times New Roman"/>
              </a:rPr>
              <a:t>confirmed </a:t>
            </a:r>
            <a:r>
              <a:rPr sz="2400" b="1" spc="-5">
                <a:solidFill>
                  <a:srgbClr val="3333CC"/>
                </a:solidFill>
                <a:latin typeface="Times New Roman"/>
                <a:cs typeface="Times New Roman"/>
              </a:rPr>
              <a:t>using </a:t>
            </a:r>
            <a:r>
              <a:rPr sz="2400" b="1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400" b="1" spc="-5">
                <a:solidFill>
                  <a:srgbClr val="3333CC"/>
                </a:solidFill>
                <a:latin typeface="Times New Roman"/>
                <a:cs typeface="Times New Roman"/>
              </a:rPr>
              <a:t>double-slit experiment with  </a:t>
            </a:r>
            <a:r>
              <a:rPr sz="2400" b="1">
                <a:solidFill>
                  <a:srgbClr val="3333CC"/>
                </a:solidFill>
                <a:latin typeface="Times New Roman"/>
                <a:cs typeface="Times New Roman"/>
              </a:rPr>
              <a:t>particles of matter, </a:t>
            </a:r>
            <a:r>
              <a:rPr sz="2400" b="1" spc="-5">
                <a:solidFill>
                  <a:srgbClr val="3333CC"/>
                </a:solidFill>
                <a:latin typeface="Times New Roman"/>
                <a:cs typeface="Times New Roman"/>
              </a:rPr>
              <a:t>such </a:t>
            </a:r>
            <a:r>
              <a:rPr sz="2400" b="1">
                <a:solidFill>
                  <a:srgbClr val="3333CC"/>
                </a:solidFill>
                <a:latin typeface="Times New Roman"/>
                <a:cs typeface="Times New Roman"/>
              </a:rPr>
              <a:t>as</a:t>
            </a:r>
            <a:r>
              <a:rPr sz="2400" b="1" spc="-2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>
                <a:solidFill>
                  <a:srgbClr val="3333CC"/>
                </a:solidFill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048000"/>
            <a:ext cx="3657600" cy="2414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2971800"/>
            <a:ext cx="3581400" cy="2510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1532889"/>
            <a:ext cx="5080000" cy="379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527" y="2357527"/>
            <a:ext cx="619125" cy="161925"/>
            <a:chOff x="1976527" y="2357527"/>
            <a:chExt cx="619125" cy="161925"/>
          </a:xfrm>
        </p:grpSpPr>
        <p:sp>
          <p:nvSpPr>
            <p:cNvPr id="3" name="object 3"/>
            <p:cNvSpPr/>
            <p:nvPr/>
          </p:nvSpPr>
          <p:spPr>
            <a:xfrm>
              <a:off x="19811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600" y="1524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3048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52400"/>
                  </a:lnTo>
                  <a:lnTo>
                    <a:pt x="304800" y="152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7727" y="4033927"/>
            <a:ext cx="8772525" cy="85725"/>
            <a:chOff x="147727" y="4033927"/>
            <a:chExt cx="8772525" cy="85725"/>
          </a:xfrm>
        </p:grpSpPr>
        <p:sp>
          <p:nvSpPr>
            <p:cNvPr id="6" name="object 6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43815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8763000" y="0"/>
                  </a:lnTo>
                  <a:lnTo>
                    <a:pt x="8763000" y="76200"/>
                  </a:lnTo>
                  <a:lnTo>
                    <a:pt x="43815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66927" y="21289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43127" y="1900327"/>
            <a:ext cx="238125" cy="238125"/>
            <a:chOff x="1443127" y="1900327"/>
            <a:chExt cx="238125" cy="238125"/>
          </a:xfrm>
        </p:grpSpPr>
        <p:sp>
          <p:nvSpPr>
            <p:cNvPr id="10" name="object 10"/>
            <p:cNvSpPr/>
            <p:nvPr/>
          </p:nvSpPr>
          <p:spPr>
            <a:xfrm>
              <a:off x="1524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95527" y="2052727"/>
            <a:ext cx="238125" cy="238125"/>
            <a:chOff x="1595527" y="2052727"/>
            <a:chExt cx="238125" cy="238125"/>
          </a:xfrm>
        </p:grpSpPr>
        <p:sp>
          <p:nvSpPr>
            <p:cNvPr id="17" name="object 17"/>
            <p:cNvSpPr/>
            <p:nvPr/>
          </p:nvSpPr>
          <p:spPr>
            <a:xfrm>
              <a:off x="1676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24127" y="1824127"/>
            <a:ext cx="238125" cy="238125"/>
            <a:chOff x="1824127" y="1824127"/>
            <a:chExt cx="238125" cy="238125"/>
          </a:xfrm>
        </p:grpSpPr>
        <p:sp>
          <p:nvSpPr>
            <p:cNvPr id="24" name="object 24"/>
            <p:cNvSpPr/>
            <p:nvPr/>
          </p:nvSpPr>
          <p:spPr>
            <a:xfrm>
              <a:off x="1904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4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8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1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76527" y="2128927"/>
            <a:ext cx="85725" cy="85725"/>
            <a:chOff x="1976527" y="2128927"/>
            <a:chExt cx="85725" cy="85725"/>
          </a:xfrm>
        </p:grpSpPr>
        <p:sp>
          <p:nvSpPr>
            <p:cNvPr id="31" name="object 31"/>
            <p:cNvSpPr/>
            <p:nvPr/>
          </p:nvSpPr>
          <p:spPr>
            <a:xfrm>
              <a:off x="1981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052727" y="1900327"/>
            <a:ext cx="238125" cy="238125"/>
            <a:chOff x="2052727" y="1900327"/>
            <a:chExt cx="238125" cy="238125"/>
          </a:xfrm>
        </p:grpSpPr>
        <p:sp>
          <p:nvSpPr>
            <p:cNvPr id="34" name="object 34"/>
            <p:cNvSpPr/>
            <p:nvPr/>
          </p:nvSpPr>
          <p:spPr>
            <a:xfrm>
              <a:off x="2133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09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09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205127" y="2052727"/>
            <a:ext cx="238125" cy="238125"/>
            <a:chOff x="2205127" y="2052727"/>
            <a:chExt cx="238125" cy="238125"/>
          </a:xfrm>
        </p:grpSpPr>
        <p:sp>
          <p:nvSpPr>
            <p:cNvPr id="41" name="object 41"/>
            <p:cNvSpPr/>
            <p:nvPr/>
          </p:nvSpPr>
          <p:spPr>
            <a:xfrm>
              <a:off x="22859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859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97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097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621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21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433727" y="1824127"/>
            <a:ext cx="238125" cy="238125"/>
            <a:chOff x="2433727" y="1824127"/>
            <a:chExt cx="238125" cy="238125"/>
          </a:xfrm>
        </p:grpSpPr>
        <p:sp>
          <p:nvSpPr>
            <p:cNvPr id="48" name="object 48"/>
            <p:cNvSpPr/>
            <p:nvPr/>
          </p:nvSpPr>
          <p:spPr>
            <a:xfrm>
              <a:off x="25145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45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383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383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07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907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509927" y="2128927"/>
            <a:ext cx="85725" cy="85725"/>
            <a:chOff x="2509927" y="2128927"/>
            <a:chExt cx="85725" cy="85725"/>
          </a:xfrm>
        </p:grpSpPr>
        <p:sp>
          <p:nvSpPr>
            <p:cNvPr id="55" name="object 55"/>
            <p:cNvSpPr/>
            <p:nvPr/>
          </p:nvSpPr>
          <p:spPr>
            <a:xfrm>
              <a:off x="2514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14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586127" y="1900327"/>
            <a:ext cx="238125" cy="238125"/>
            <a:chOff x="2586127" y="1900327"/>
            <a:chExt cx="238125" cy="238125"/>
          </a:xfrm>
        </p:grpSpPr>
        <p:sp>
          <p:nvSpPr>
            <p:cNvPr id="58" name="object 58"/>
            <p:cNvSpPr/>
            <p:nvPr/>
          </p:nvSpPr>
          <p:spPr>
            <a:xfrm>
              <a:off x="2666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66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90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90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43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43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738527" y="2052727"/>
            <a:ext cx="238125" cy="238125"/>
            <a:chOff x="2738527" y="2052727"/>
            <a:chExt cx="238125" cy="238125"/>
          </a:xfrm>
        </p:grpSpPr>
        <p:sp>
          <p:nvSpPr>
            <p:cNvPr id="65" name="object 65"/>
            <p:cNvSpPr/>
            <p:nvPr/>
          </p:nvSpPr>
          <p:spPr>
            <a:xfrm>
              <a:off x="2819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9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43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43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95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95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967127" y="1824127"/>
            <a:ext cx="238125" cy="238125"/>
            <a:chOff x="2967127" y="1824127"/>
            <a:chExt cx="238125" cy="238125"/>
          </a:xfrm>
        </p:grpSpPr>
        <p:sp>
          <p:nvSpPr>
            <p:cNvPr id="72" name="object 72"/>
            <p:cNvSpPr/>
            <p:nvPr/>
          </p:nvSpPr>
          <p:spPr>
            <a:xfrm>
              <a:off x="3047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47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71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71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24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24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119527" y="2128927"/>
            <a:ext cx="85725" cy="85725"/>
            <a:chOff x="3119527" y="2128927"/>
            <a:chExt cx="85725" cy="85725"/>
          </a:xfrm>
        </p:grpSpPr>
        <p:sp>
          <p:nvSpPr>
            <p:cNvPr id="79" name="object 79"/>
            <p:cNvSpPr/>
            <p:nvPr/>
          </p:nvSpPr>
          <p:spPr>
            <a:xfrm>
              <a:off x="3124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24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3195727" y="1900327"/>
            <a:ext cx="238125" cy="238125"/>
            <a:chOff x="3195727" y="1900327"/>
            <a:chExt cx="238125" cy="238125"/>
          </a:xfrm>
        </p:grpSpPr>
        <p:sp>
          <p:nvSpPr>
            <p:cNvPr id="82" name="object 82"/>
            <p:cNvSpPr/>
            <p:nvPr/>
          </p:nvSpPr>
          <p:spPr>
            <a:xfrm>
              <a:off x="3276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6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52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52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3348127" y="2052727"/>
            <a:ext cx="238125" cy="238125"/>
            <a:chOff x="3348127" y="2052727"/>
            <a:chExt cx="238125" cy="238125"/>
          </a:xfrm>
        </p:grpSpPr>
        <p:sp>
          <p:nvSpPr>
            <p:cNvPr id="89" name="object 89"/>
            <p:cNvSpPr/>
            <p:nvPr/>
          </p:nvSpPr>
          <p:spPr>
            <a:xfrm>
              <a:off x="34290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290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528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528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052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576727" y="1824127"/>
            <a:ext cx="238125" cy="238125"/>
            <a:chOff x="3576727" y="1824127"/>
            <a:chExt cx="238125" cy="238125"/>
          </a:xfrm>
        </p:grpSpPr>
        <p:sp>
          <p:nvSpPr>
            <p:cNvPr id="96" name="object 96"/>
            <p:cNvSpPr/>
            <p:nvPr/>
          </p:nvSpPr>
          <p:spPr>
            <a:xfrm>
              <a:off x="36576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576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814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814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338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38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443127" y="16717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519327" y="1443127"/>
            <a:ext cx="238125" cy="238125"/>
            <a:chOff x="1519327" y="1443127"/>
            <a:chExt cx="238125" cy="238125"/>
          </a:xfrm>
        </p:grpSpPr>
        <p:sp>
          <p:nvSpPr>
            <p:cNvPr id="104" name="object 104"/>
            <p:cNvSpPr/>
            <p:nvPr/>
          </p:nvSpPr>
          <p:spPr>
            <a:xfrm>
              <a:off x="1600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00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24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24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76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76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671727" y="1595527"/>
            <a:ext cx="238125" cy="238125"/>
            <a:chOff x="1671727" y="1595527"/>
            <a:chExt cx="238125" cy="238125"/>
          </a:xfrm>
        </p:grpSpPr>
        <p:sp>
          <p:nvSpPr>
            <p:cNvPr id="111" name="object 111"/>
            <p:cNvSpPr/>
            <p:nvPr/>
          </p:nvSpPr>
          <p:spPr>
            <a:xfrm>
              <a:off x="1752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2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676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76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900327" y="1366927"/>
            <a:ext cx="238125" cy="238125"/>
            <a:chOff x="1900327" y="1366927"/>
            <a:chExt cx="238125" cy="238125"/>
          </a:xfrm>
        </p:grpSpPr>
        <p:sp>
          <p:nvSpPr>
            <p:cNvPr id="118" name="object 118"/>
            <p:cNvSpPr/>
            <p:nvPr/>
          </p:nvSpPr>
          <p:spPr>
            <a:xfrm>
              <a:off x="1981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81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04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04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57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57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2052727" y="1671727"/>
            <a:ext cx="85725" cy="85725"/>
            <a:chOff x="2052727" y="1671727"/>
            <a:chExt cx="85725" cy="85725"/>
          </a:xfrm>
        </p:grpSpPr>
        <p:sp>
          <p:nvSpPr>
            <p:cNvPr id="125" name="object 125"/>
            <p:cNvSpPr/>
            <p:nvPr/>
          </p:nvSpPr>
          <p:spPr>
            <a:xfrm>
              <a:off x="2057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57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128927" y="1443127"/>
            <a:ext cx="238125" cy="238125"/>
            <a:chOff x="2128927" y="1443127"/>
            <a:chExt cx="238125" cy="238125"/>
          </a:xfrm>
        </p:grpSpPr>
        <p:sp>
          <p:nvSpPr>
            <p:cNvPr id="128" name="object 128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85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85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2281327" y="1595527"/>
            <a:ext cx="238125" cy="238125"/>
            <a:chOff x="2281327" y="1595527"/>
            <a:chExt cx="238125" cy="238125"/>
          </a:xfrm>
        </p:grpSpPr>
        <p:sp>
          <p:nvSpPr>
            <p:cNvPr id="135" name="object 135"/>
            <p:cNvSpPr/>
            <p:nvPr/>
          </p:nvSpPr>
          <p:spPr>
            <a:xfrm>
              <a:off x="23621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621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2509927" y="1366927"/>
            <a:ext cx="238125" cy="238125"/>
            <a:chOff x="2509927" y="1366927"/>
            <a:chExt cx="238125" cy="238125"/>
          </a:xfrm>
        </p:grpSpPr>
        <p:sp>
          <p:nvSpPr>
            <p:cNvPr id="142" name="object 142"/>
            <p:cNvSpPr/>
            <p:nvPr/>
          </p:nvSpPr>
          <p:spPr>
            <a:xfrm>
              <a:off x="2590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90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145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145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669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669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2586127" y="1671727"/>
            <a:ext cx="85725" cy="85725"/>
            <a:chOff x="2586127" y="1671727"/>
            <a:chExt cx="85725" cy="85725"/>
          </a:xfrm>
        </p:grpSpPr>
        <p:sp>
          <p:nvSpPr>
            <p:cNvPr id="149" name="object 149"/>
            <p:cNvSpPr/>
            <p:nvPr/>
          </p:nvSpPr>
          <p:spPr>
            <a:xfrm>
              <a:off x="2590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90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2662327" y="1443127"/>
            <a:ext cx="238125" cy="238125"/>
            <a:chOff x="2662327" y="1443127"/>
            <a:chExt cx="238125" cy="238125"/>
          </a:xfrm>
        </p:grpSpPr>
        <p:sp>
          <p:nvSpPr>
            <p:cNvPr id="152" name="object 152"/>
            <p:cNvSpPr/>
            <p:nvPr/>
          </p:nvSpPr>
          <p:spPr>
            <a:xfrm>
              <a:off x="2743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43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66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66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19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19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2814727" y="1595527"/>
            <a:ext cx="238125" cy="238125"/>
            <a:chOff x="2814727" y="1595527"/>
            <a:chExt cx="238125" cy="238125"/>
          </a:xfrm>
        </p:grpSpPr>
        <p:sp>
          <p:nvSpPr>
            <p:cNvPr id="159" name="object 159"/>
            <p:cNvSpPr/>
            <p:nvPr/>
          </p:nvSpPr>
          <p:spPr>
            <a:xfrm>
              <a:off x="2895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95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3043327" y="1366927"/>
            <a:ext cx="238125" cy="238125"/>
            <a:chOff x="3043327" y="1366927"/>
            <a:chExt cx="238125" cy="238125"/>
          </a:xfrm>
        </p:grpSpPr>
        <p:sp>
          <p:nvSpPr>
            <p:cNvPr id="166" name="object 166"/>
            <p:cNvSpPr/>
            <p:nvPr/>
          </p:nvSpPr>
          <p:spPr>
            <a:xfrm>
              <a:off x="3124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24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47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47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00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00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3195727" y="1671727"/>
            <a:ext cx="85725" cy="85725"/>
            <a:chOff x="3195727" y="1671727"/>
            <a:chExt cx="85725" cy="85725"/>
          </a:xfrm>
        </p:grpSpPr>
        <p:sp>
          <p:nvSpPr>
            <p:cNvPr id="173" name="object 173"/>
            <p:cNvSpPr/>
            <p:nvPr/>
          </p:nvSpPr>
          <p:spPr>
            <a:xfrm>
              <a:off x="3200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200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3271927" y="1443127"/>
            <a:ext cx="238125" cy="238125"/>
            <a:chOff x="3271927" y="1443127"/>
            <a:chExt cx="238125" cy="238125"/>
          </a:xfrm>
        </p:grpSpPr>
        <p:sp>
          <p:nvSpPr>
            <p:cNvPr id="176" name="object 176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7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7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429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29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3424327" y="1595527"/>
            <a:ext cx="238125" cy="238125"/>
            <a:chOff x="3424327" y="1595527"/>
            <a:chExt cx="238125" cy="238125"/>
          </a:xfrm>
        </p:grpSpPr>
        <p:sp>
          <p:nvSpPr>
            <p:cNvPr id="183" name="object 183"/>
            <p:cNvSpPr/>
            <p:nvPr/>
          </p:nvSpPr>
          <p:spPr>
            <a:xfrm>
              <a:off x="35052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052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3652927" y="1366927"/>
            <a:ext cx="238125" cy="238125"/>
            <a:chOff x="3652927" y="1366927"/>
            <a:chExt cx="238125" cy="238125"/>
          </a:xfrm>
        </p:grpSpPr>
        <p:sp>
          <p:nvSpPr>
            <p:cNvPr id="190" name="object 190"/>
            <p:cNvSpPr/>
            <p:nvPr/>
          </p:nvSpPr>
          <p:spPr>
            <a:xfrm>
              <a:off x="3733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33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576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576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100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100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196"/>
          <p:cNvGrpSpPr/>
          <p:nvPr/>
        </p:nvGrpSpPr>
        <p:grpSpPr>
          <a:xfrm>
            <a:off x="1671727" y="1671727"/>
            <a:ext cx="85725" cy="85725"/>
            <a:chOff x="1671727" y="1671727"/>
            <a:chExt cx="85725" cy="85725"/>
          </a:xfrm>
        </p:grpSpPr>
        <p:sp>
          <p:nvSpPr>
            <p:cNvPr id="197" name="object 197"/>
            <p:cNvSpPr/>
            <p:nvPr/>
          </p:nvSpPr>
          <p:spPr>
            <a:xfrm>
              <a:off x="1676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676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1824127" y="1595527"/>
            <a:ext cx="85725" cy="85725"/>
            <a:chOff x="1824127" y="1595527"/>
            <a:chExt cx="85725" cy="85725"/>
          </a:xfrm>
        </p:grpSpPr>
        <p:sp>
          <p:nvSpPr>
            <p:cNvPr id="200" name="object 200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2052727" y="1519327"/>
            <a:ext cx="314325" cy="238125"/>
            <a:chOff x="2052727" y="1519327"/>
            <a:chExt cx="314325" cy="238125"/>
          </a:xfrm>
        </p:grpSpPr>
        <p:sp>
          <p:nvSpPr>
            <p:cNvPr id="203" name="object 203"/>
            <p:cNvSpPr/>
            <p:nvPr/>
          </p:nvSpPr>
          <p:spPr>
            <a:xfrm>
              <a:off x="2133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133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057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057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09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09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2433727" y="1595527"/>
            <a:ext cx="85725" cy="85725"/>
            <a:chOff x="2433727" y="1595527"/>
            <a:chExt cx="85725" cy="85725"/>
          </a:xfrm>
        </p:grpSpPr>
        <p:sp>
          <p:nvSpPr>
            <p:cNvPr id="212" name="object 212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662327" y="1519327"/>
            <a:ext cx="238125" cy="238125"/>
            <a:chOff x="2662327" y="1519327"/>
            <a:chExt cx="238125" cy="238125"/>
          </a:xfrm>
        </p:grpSpPr>
        <p:sp>
          <p:nvSpPr>
            <p:cNvPr id="215" name="object 215"/>
            <p:cNvSpPr/>
            <p:nvPr/>
          </p:nvSpPr>
          <p:spPr>
            <a:xfrm>
              <a:off x="27431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7431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69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69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3" name="object 223"/>
          <p:cNvGrpSpPr/>
          <p:nvPr/>
        </p:nvGrpSpPr>
        <p:grpSpPr>
          <a:xfrm>
            <a:off x="2967127" y="1595527"/>
            <a:ext cx="85725" cy="85725"/>
            <a:chOff x="2967127" y="1595527"/>
            <a:chExt cx="85725" cy="85725"/>
          </a:xfrm>
        </p:grpSpPr>
        <p:sp>
          <p:nvSpPr>
            <p:cNvPr id="224" name="object 224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6" name="object 226"/>
          <p:cNvGrpSpPr/>
          <p:nvPr/>
        </p:nvGrpSpPr>
        <p:grpSpPr>
          <a:xfrm>
            <a:off x="3195727" y="1519327"/>
            <a:ext cx="314325" cy="238125"/>
            <a:chOff x="3195727" y="1519327"/>
            <a:chExt cx="314325" cy="238125"/>
          </a:xfrm>
        </p:grpSpPr>
        <p:sp>
          <p:nvSpPr>
            <p:cNvPr id="227" name="object 227"/>
            <p:cNvSpPr/>
            <p:nvPr/>
          </p:nvSpPr>
          <p:spPr>
            <a:xfrm>
              <a:off x="3276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276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200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200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352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52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28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428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5" name="object 235"/>
          <p:cNvGrpSpPr/>
          <p:nvPr/>
        </p:nvGrpSpPr>
        <p:grpSpPr>
          <a:xfrm>
            <a:off x="3576727" y="1595527"/>
            <a:ext cx="85725" cy="85725"/>
            <a:chOff x="3576727" y="1595527"/>
            <a:chExt cx="85725" cy="85725"/>
          </a:xfrm>
        </p:grpSpPr>
        <p:sp>
          <p:nvSpPr>
            <p:cNvPr id="236" name="object 236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3805327" y="1519327"/>
            <a:ext cx="238125" cy="238125"/>
            <a:chOff x="3805327" y="1519327"/>
            <a:chExt cx="238125" cy="238125"/>
          </a:xfrm>
        </p:grpSpPr>
        <p:sp>
          <p:nvSpPr>
            <p:cNvPr id="239" name="object 239"/>
            <p:cNvSpPr/>
            <p:nvPr/>
          </p:nvSpPr>
          <p:spPr>
            <a:xfrm>
              <a:off x="3886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886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0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10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62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62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5" name="object 245"/>
          <p:cNvGrpSpPr/>
          <p:nvPr/>
        </p:nvGrpSpPr>
        <p:grpSpPr>
          <a:xfrm>
            <a:off x="4948327" y="2509927"/>
            <a:ext cx="1076325" cy="85725"/>
            <a:chOff x="4948327" y="2509927"/>
            <a:chExt cx="1076325" cy="85725"/>
          </a:xfrm>
        </p:grpSpPr>
        <p:sp>
          <p:nvSpPr>
            <p:cNvPr id="246" name="object 246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6243727" y="2509927"/>
            <a:ext cx="695325" cy="85725"/>
            <a:chOff x="6243727" y="2509927"/>
            <a:chExt cx="695325" cy="85725"/>
          </a:xfrm>
        </p:grpSpPr>
        <p:sp>
          <p:nvSpPr>
            <p:cNvPr id="249" name="object 249"/>
            <p:cNvSpPr/>
            <p:nvPr/>
          </p:nvSpPr>
          <p:spPr>
            <a:xfrm>
              <a:off x="62484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2484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7158127" y="2509927"/>
            <a:ext cx="1076325" cy="85725"/>
            <a:chOff x="7158127" y="2509927"/>
            <a:chExt cx="1076325" cy="85725"/>
          </a:xfrm>
        </p:grpSpPr>
        <p:sp>
          <p:nvSpPr>
            <p:cNvPr id="252" name="object 252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4" name="object 254"/>
          <p:cNvGrpSpPr/>
          <p:nvPr/>
        </p:nvGrpSpPr>
        <p:grpSpPr>
          <a:xfrm>
            <a:off x="5786527" y="2357527"/>
            <a:ext cx="619125" cy="161925"/>
            <a:chOff x="5786527" y="2357527"/>
            <a:chExt cx="619125" cy="161925"/>
          </a:xfrm>
        </p:grpSpPr>
        <p:sp>
          <p:nvSpPr>
            <p:cNvPr id="255" name="object 255"/>
            <p:cNvSpPr/>
            <p:nvPr/>
          </p:nvSpPr>
          <p:spPr>
            <a:xfrm>
              <a:off x="5791200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600" y="1524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791200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3048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52400"/>
                  </a:lnTo>
                  <a:lnTo>
                    <a:pt x="304800" y="152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2603500" y="87249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2738527" y="3576727"/>
            <a:ext cx="847725" cy="466725"/>
            <a:chOff x="2738527" y="3576727"/>
            <a:chExt cx="847725" cy="466725"/>
          </a:xfrm>
        </p:grpSpPr>
        <p:sp>
          <p:nvSpPr>
            <p:cNvPr id="259" name="object 259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1" name="object 331"/>
          <p:cNvSpPr/>
          <p:nvPr/>
        </p:nvSpPr>
        <p:spPr>
          <a:xfrm>
            <a:off x="5100727" y="21289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2" name="object 332"/>
          <p:cNvGrpSpPr/>
          <p:nvPr/>
        </p:nvGrpSpPr>
        <p:grpSpPr>
          <a:xfrm>
            <a:off x="5176927" y="1366927"/>
            <a:ext cx="2600325" cy="923925"/>
            <a:chOff x="5176927" y="1366927"/>
            <a:chExt cx="2600325" cy="923925"/>
          </a:xfrm>
        </p:grpSpPr>
        <p:sp>
          <p:nvSpPr>
            <p:cNvPr id="333" name="object 333"/>
            <p:cNvSpPr/>
            <p:nvPr/>
          </p:nvSpPr>
          <p:spPr>
            <a:xfrm>
              <a:off x="5257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257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181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181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334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334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410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410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334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334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486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86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638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38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562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562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715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715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791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791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19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19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943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943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096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096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48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248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172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172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324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324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248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248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400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400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324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324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477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477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553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553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477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477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629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629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781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781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705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705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858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858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934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934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162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162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086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086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239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239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391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391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315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315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467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467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486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486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334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334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257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257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410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410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715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715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638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638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791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791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867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867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096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096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248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248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400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400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324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324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477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477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400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400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6553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553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629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629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858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858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781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781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934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934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010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010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239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239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39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39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543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7543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867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867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791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791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943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943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477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477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400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400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553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553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010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010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934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934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08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08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620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620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54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54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69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69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9" name="object 529"/>
          <p:cNvSpPr/>
          <p:nvPr/>
        </p:nvSpPr>
        <p:spPr>
          <a:xfrm>
            <a:off x="5176927" y="16717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 txBox="1"/>
          <p:nvPr/>
        </p:nvSpPr>
        <p:spPr>
          <a:xfrm>
            <a:off x="6026150" y="948690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elect</a:t>
            </a:r>
            <a:r>
              <a:rPr sz="2400" spc="5">
                <a:latin typeface="Times New Roman"/>
                <a:cs typeface="Times New Roman"/>
              </a:rPr>
              <a:t>r</a:t>
            </a:r>
            <a:r>
              <a:rPr sz="2400" spc="-10">
                <a:latin typeface="Times New Roman"/>
                <a:cs typeface="Times New Roman"/>
              </a:rPr>
              <a:t>o</a:t>
            </a:r>
            <a:r>
              <a:rPr sz="2400" spc="5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s</a:t>
            </a:r>
          </a:p>
        </p:txBody>
      </p:sp>
      <p:grpSp>
        <p:nvGrpSpPr>
          <p:cNvPr id="531" name="object 531"/>
          <p:cNvGrpSpPr/>
          <p:nvPr/>
        </p:nvGrpSpPr>
        <p:grpSpPr>
          <a:xfrm>
            <a:off x="6548527" y="2738527"/>
            <a:ext cx="1000125" cy="1304925"/>
            <a:chOff x="6548527" y="2738527"/>
            <a:chExt cx="1000125" cy="1304925"/>
          </a:xfrm>
        </p:grpSpPr>
        <p:sp>
          <p:nvSpPr>
            <p:cNvPr id="532" name="object 532"/>
            <p:cNvSpPr/>
            <p:nvPr/>
          </p:nvSpPr>
          <p:spPr>
            <a:xfrm>
              <a:off x="6553199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0" y="1295400"/>
                  </a:lnTo>
                  <a:lnTo>
                    <a:pt x="990600" y="1295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553199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990600" y="1295400"/>
                  </a:lnTo>
                  <a:lnTo>
                    <a:pt x="0" y="1295400"/>
                  </a:lnTo>
                  <a:lnTo>
                    <a:pt x="495300" y="0"/>
                  </a:lnTo>
                  <a:close/>
                </a:path>
                <a:path w="990600" h="1295400">
                  <a:moveTo>
                    <a:pt x="0" y="0"/>
                  </a:moveTo>
                  <a:lnTo>
                    <a:pt x="0" y="0"/>
                  </a:lnTo>
                </a:path>
                <a:path w="990600" h="1295400">
                  <a:moveTo>
                    <a:pt x="990600" y="1295400"/>
                  </a:moveTo>
                  <a:lnTo>
                    <a:pt x="990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4" name="object 534"/>
          <p:cNvGrpSpPr/>
          <p:nvPr/>
        </p:nvGrpSpPr>
        <p:grpSpPr>
          <a:xfrm>
            <a:off x="2281327" y="2509927"/>
            <a:ext cx="695325" cy="85725"/>
            <a:chOff x="2281327" y="2509927"/>
            <a:chExt cx="695325" cy="85725"/>
          </a:xfrm>
        </p:grpSpPr>
        <p:sp>
          <p:nvSpPr>
            <p:cNvPr id="535" name="object 535"/>
            <p:cNvSpPr/>
            <p:nvPr/>
          </p:nvSpPr>
          <p:spPr>
            <a:xfrm>
              <a:off x="22859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2859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7" name="object 245"/>
          <p:cNvGrpSpPr/>
          <p:nvPr/>
        </p:nvGrpSpPr>
        <p:grpSpPr>
          <a:xfrm>
            <a:off x="990600" y="2514600"/>
            <a:ext cx="1076325" cy="85725"/>
            <a:chOff x="4948327" y="2509927"/>
            <a:chExt cx="1076325" cy="85725"/>
          </a:xfrm>
        </p:grpSpPr>
        <p:sp>
          <p:nvSpPr>
            <p:cNvPr id="538" name="object 246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247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0" name="object 251"/>
          <p:cNvGrpSpPr/>
          <p:nvPr/>
        </p:nvGrpSpPr>
        <p:grpSpPr>
          <a:xfrm>
            <a:off x="3200400" y="2514600"/>
            <a:ext cx="1076325" cy="85725"/>
            <a:chOff x="7158127" y="2509927"/>
            <a:chExt cx="1076325" cy="85725"/>
          </a:xfrm>
        </p:grpSpPr>
        <p:sp>
          <p:nvSpPr>
            <p:cNvPr id="541" name="object 252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253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8527" y="2357527"/>
            <a:ext cx="1533525" cy="238125"/>
            <a:chOff x="2738527" y="2357527"/>
            <a:chExt cx="1533525" cy="238125"/>
          </a:xfrm>
        </p:grpSpPr>
        <p:sp>
          <p:nvSpPr>
            <p:cNvPr id="3" name="object 3"/>
            <p:cNvSpPr/>
            <p:nvPr/>
          </p:nvSpPr>
          <p:spPr>
            <a:xfrm>
              <a:off x="27431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600" y="1524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1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3048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52400"/>
                  </a:lnTo>
                  <a:lnTo>
                    <a:pt x="304800" y="152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7727" y="4033927"/>
            <a:ext cx="8772525" cy="85725"/>
            <a:chOff x="147727" y="4033927"/>
            <a:chExt cx="8772525" cy="85725"/>
          </a:xfrm>
        </p:grpSpPr>
        <p:sp>
          <p:nvSpPr>
            <p:cNvPr id="6" name="object 6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43815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8763000" y="0"/>
                  </a:lnTo>
                  <a:lnTo>
                    <a:pt x="8763000" y="76200"/>
                  </a:lnTo>
                  <a:lnTo>
                    <a:pt x="43815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66927" y="21289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43127" y="1900327"/>
            <a:ext cx="238125" cy="238125"/>
            <a:chOff x="1443127" y="1900327"/>
            <a:chExt cx="238125" cy="238125"/>
          </a:xfrm>
        </p:grpSpPr>
        <p:sp>
          <p:nvSpPr>
            <p:cNvPr id="10" name="object 10"/>
            <p:cNvSpPr/>
            <p:nvPr/>
          </p:nvSpPr>
          <p:spPr>
            <a:xfrm>
              <a:off x="1524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95527" y="2052727"/>
            <a:ext cx="238125" cy="238125"/>
            <a:chOff x="1595527" y="2052727"/>
            <a:chExt cx="238125" cy="238125"/>
          </a:xfrm>
        </p:grpSpPr>
        <p:sp>
          <p:nvSpPr>
            <p:cNvPr id="17" name="object 17"/>
            <p:cNvSpPr/>
            <p:nvPr/>
          </p:nvSpPr>
          <p:spPr>
            <a:xfrm>
              <a:off x="1676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24127" y="1824127"/>
            <a:ext cx="238125" cy="238125"/>
            <a:chOff x="1824127" y="1824127"/>
            <a:chExt cx="238125" cy="238125"/>
          </a:xfrm>
        </p:grpSpPr>
        <p:sp>
          <p:nvSpPr>
            <p:cNvPr id="24" name="object 24"/>
            <p:cNvSpPr/>
            <p:nvPr/>
          </p:nvSpPr>
          <p:spPr>
            <a:xfrm>
              <a:off x="1904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4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8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1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76527" y="2128927"/>
            <a:ext cx="85725" cy="85725"/>
            <a:chOff x="1976527" y="2128927"/>
            <a:chExt cx="85725" cy="85725"/>
          </a:xfrm>
        </p:grpSpPr>
        <p:sp>
          <p:nvSpPr>
            <p:cNvPr id="31" name="object 31"/>
            <p:cNvSpPr/>
            <p:nvPr/>
          </p:nvSpPr>
          <p:spPr>
            <a:xfrm>
              <a:off x="1981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052727" y="1900327"/>
            <a:ext cx="238125" cy="238125"/>
            <a:chOff x="2052727" y="1900327"/>
            <a:chExt cx="238125" cy="238125"/>
          </a:xfrm>
        </p:grpSpPr>
        <p:sp>
          <p:nvSpPr>
            <p:cNvPr id="34" name="object 34"/>
            <p:cNvSpPr/>
            <p:nvPr/>
          </p:nvSpPr>
          <p:spPr>
            <a:xfrm>
              <a:off x="2133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09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09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205127" y="2052727"/>
            <a:ext cx="238125" cy="238125"/>
            <a:chOff x="2205127" y="2052727"/>
            <a:chExt cx="238125" cy="238125"/>
          </a:xfrm>
        </p:grpSpPr>
        <p:sp>
          <p:nvSpPr>
            <p:cNvPr id="41" name="object 41"/>
            <p:cNvSpPr/>
            <p:nvPr/>
          </p:nvSpPr>
          <p:spPr>
            <a:xfrm>
              <a:off x="22859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859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97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097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621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21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433727" y="1824127"/>
            <a:ext cx="238125" cy="238125"/>
            <a:chOff x="2433727" y="1824127"/>
            <a:chExt cx="238125" cy="238125"/>
          </a:xfrm>
        </p:grpSpPr>
        <p:sp>
          <p:nvSpPr>
            <p:cNvPr id="48" name="object 48"/>
            <p:cNvSpPr/>
            <p:nvPr/>
          </p:nvSpPr>
          <p:spPr>
            <a:xfrm>
              <a:off x="25145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45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383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383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07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907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509927" y="2128927"/>
            <a:ext cx="85725" cy="85725"/>
            <a:chOff x="2509927" y="2128927"/>
            <a:chExt cx="85725" cy="85725"/>
          </a:xfrm>
        </p:grpSpPr>
        <p:sp>
          <p:nvSpPr>
            <p:cNvPr id="55" name="object 55"/>
            <p:cNvSpPr/>
            <p:nvPr/>
          </p:nvSpPr>
          <p:spPr>
            <a:xfrm>
              <a:off x="2514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14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586127" y="1900327"/>
            <a:ext cx="238125" cy="238125"/>
            <a:chOff x="2586127" y="1900327"/>
            <a:chExt cx="238125" cy="238125"/>
          </a:xfrm>
        </p:grpSpPr>
        <p:sp>
          <p:nvSpPr>
            <p:cNvPr id="58" name="object 58"/>
            <p:cNvSpPr/>
            <p:nvPr/>
          </p:nvSpPr>
          <p:spPr>
            <a:xfrm>
              <a:off x="2666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66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90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90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43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43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738527" y="2052727"/>
            <a:ext cx="238125" cy="238125"/>
            <a:chOff x="2738527" y="2052727"/>
            <a:chExt cx="238125" cy="238125"/>
          </a:xfrm>
        </p:grpSpPr>
        <p:sp>
          <p:nvSpPr>
            <p:cNvPr id="65" name="object 65"/>
            <p:cNvSpPr/>
            <p:nvPr/>
          </p:nvSpPr>
          <p:spPr>
            <a:xfrm>
              <a:off x="2819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9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43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43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95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95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967127" y="1824127"/>
            <a:ext cx="238125" cy="238125"/>
            <a:chOff x="2967127" y="1824127"/>
            <a:chExt cx="238125" cy="238125"/>
          </a:xfrm>
        </p:grpSpPr>
        <p:sp>
          <p:nvSpPr>
            <p:cNvPr id="72" name="object 72"/>
            <p:cNvSpPr/>
            <p:nvPr/>
          </p:nvSpPr>
          <p:spPr>
            <a:xfrm>
              <a:off x="3047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47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71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71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24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24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119527" y="2128927"/>
            <a:ext cx="85725" cy="85725"/>
            <a:chOff x="3119527" y="2128927"/>
            <a:chExt cx="85725" cy="85725"/>
          </a:xfrm>
        </p:grpSpPr>
        <p:sp>
          <p:nvSpPr>
            <p:cNvPr id="79" name="object 79"/>
            <p:cNvSpPr/>
            <p:nvPr/>
          </p:nvSpPr>
          <p:spPr>
            <a:xfrm>
              <a:off x="3124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24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3195727" y="1900327"/>
            <a:ext cx="238125" cy="238125"/>
            <a:chOff x="3195727" y="1900327"/>
            <a:chExt cx="238125" cy="238125"/>
          </a:xfrm>
        </p:grpSpPr>
        <p:sp>
          <p:nvSpPr>
            <p:cNvPr id="82" name="object 82"/>
            <p:cNvSpPr/>
            <p:nvPr/>
          </p:nvSpPr>
          <p:spPr>
            <a:xfrm>
              <a:off x="3276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6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52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52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3348127" y="2052727"/>
            <a:ext cx="238125" cy="238125"/>
            <a:chOff x="3348127" y="2052727"/>
            <a:chExt cx="238125" cy="238125"/>
          </a:xfrm>
        </p:grpSpPr>
        <p:sp>
          <p:nvSpPr>
            <p:cNvPr id="89" name="object 89"/>
            <p:cNvSpPr/>
            <p:nvPr/>
          </p:nvSpPr>
          <p:spPr>
            <a:xfrm>
              <a:off x="34290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290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528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528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052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576727" y="1824127"/>
            <a:ext cx="238125" cy="238125"/>
            <a:chOff x="3576727" y="1824127"/>
            <a:chExt cx="238125" cy="238125"/>
          </a:xfrm>
        </p:grpSpPr>
        <p:sp>
          <p:nvSpPr>
            <p:cNvPr id="96" name="object 96"/>
            <p:cNvSpPr/>
            <p:nvPr/>
          </p:nvSpPr>
          <p:spPr>
            <a:xfrm>
              <a:off x="36576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576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814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814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338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38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443127" y="16717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519327" y="1443127"/>
            <a:ext cx="238125" cy="238125"/>
            <a:chOff x="1519327" y="1443127"/>
            <a:chExt cx="238125" cy="238125"/>
          </a:xfrm>
        </p:grpSpPr>
        <p:sp>
          <p:nvSpPr>
            <p:cNvPr id="104" name="object 104"/>
            <p:cNvSpPr/>
            <p:nvPr/>
          </p:nvSpPr>
          <p:spPr>
            <a:xfrm>
              <a:off x="1600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00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24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24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76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76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671727" y="1595527"/>
            <a:ext cx="238125" cy="238125"/>
            <a:chOff x="1671727" y="1595527"/>
            <a:chExt cx="238125" cy="238125"/>
          </a:xfrm>
        </p:grpSpPr>
        <p:sp>
          <p:nvSpPr>
            <p:cNvPr id="111" name="object 111"/>
            <p:cNvSpPr/>
            <p:nvPr/>
          </p:nvSpPr>
          <p:spPr>
            <a:xfrm>
              <a:off x="1752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2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676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76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900327" y="1366927"/>
            <a:ext cx="238125" cy="238125"/>
            <a:chOff x="1900327" y="1366927"/>
            <a:chExt cx="238125" cy="238125"/>
          </a:xfrm>
        </p:grpSpPr>
        <p:sp>
          <p:nvSpPr>
            <p:cNvPr id="118" name="object 118"/>
            <p:cNvSpPr/>
            <p:nvPr/>
          </p:nvSpPr>
          <p:spPr>
            <a:xfrm>
              <a:off x="1981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81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04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04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57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57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2052727" y="1671727"/>
            <a:ext cx="85725" cy="85725"/>
            <a:chOff x="2052727" y="1671727"/>
            <a:chExt cx="85725" cy="85725"/>
          </a:xfrm>
        </p:grpSpPr>
        <p:sp>
          <p:nvSpPr>
            <p:cNvPr id="125" name="object 125"/>
            <p:cNvSpPr/>
            <p:nvPr/>
          </p:nvSpPr>
          <p:spPr>
            <a:xfrm>
              <a:off x="2057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57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128927" y="1443127"/>
            <a:ext cx="238125" cy="238125"/>
            <a:chOff x="2128927" y="1443127"/>
            <a:chExt cx="238125" cy="238125"/>
          </a:xfrm>
        </p:grpSpPr>
        <p:sp>
          <p:nvSpPr>
            <p:cNvPr id="128" name="object 128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85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85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2281327" y="1595527"/>
            <a:ext cx="238125" cy="238125"/>
            <a:chOff x="2281327" y="1595527"/>
            <a:chExt cx="238125" cy="238125"/>
          </a:xfrm>
        </p:grpSpPr>
        <p:sp>
          <p:nvSpPr>
            <p:cNvPr id="135" name="object 135"/>
            <p:cNvSpPr/>
            <p:nvPr/>
          </p:nvSpPr>
          <p:spPr>
            <a:xfrm>
              <a:off x="23621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621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2509927" y="1366927"/>
            <a:ext cx="238125" cy="238125"/>
            <a:chOff x="2509927" y="1366927"/>
            <a:chExt cx="238125" cy="238125"/>
          </a:xfrm>
        </p:grpSpPr>
        <p:sp>
          <p:nvSpPr>
            <p:cNvPr id="142" name="object 142"/>
            <p:cNvSpPr/>
            <p:nvPr/>
          </p:nvSpPr>
          <p:spPr>
            <a:xfrm>
              <a:off x="2590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90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145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145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669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669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2586127" y="1671727"/>
            <a:ext cx="85725" cy="85725"/>
            <a:chOff x="2586127" y="1671727"/>
            <a:chExt cx="85725" cy="85725"/>
          </a:xfrm>
        </p:grpSpPr>
        <p:sp>
          <p:nvSpPr>
            <p:cNvPr id="149" name="object 149"/>
            <p:cNvSpPr/>
            <p:nvPr/>
          </p:nvSpPr>
          <p:spPr>
            <a:xfrm>
              <a:off x="2590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90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2662327" y="1443127"/>
            <a:ext cx="238125" cy="238125"/>
            <a:chOff x="2662327" y="1443127"/>
            <a:chExt cx="238125" cy="238125"/>
          </a:xfrm>
        </p:grpSpPr>
        <p:sp>
          <p:nvSpPr>
            <p:cNvPr id="152" name="object 152"/>
            <p:cNvSpPr/>
            <p:nvPr/>
          </p:nvSpPr>
          <p:spPr>
            <a:xfrm>
              <a:off x="2743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43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66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66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19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19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2814727" y="1595527"/>
            <a:ext cx="238125" cy="238125"/>
            <a:chOff x="2814727" y="1595527"/>
            <a:chExt cx="238125" cy="238125"/>
          </a:xfrm>
        </p:grpSpPr>
        <p:sp>
          <p:nvSpPr>
            <p:cNvPr id="159" name="object 159"/>
            <p:cNvSpPr/>
            <p:nvPr/>
          </p:nvSpPr>
          <p:spPr>
            <a:xfrm>
              <a:off x="2895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95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3043327" y="1366927"/>
            <a:ext cx="238125" cy="238125"/>
            <a:chOff x="3043327" y="1366927"/>
            <a:chExt cx="238125" cy="238125"/>
          </a:xfrm>
        </p:grpSpPr>
        <p:sp>
          <p:nvSpPr>
            <p:cNvPr id="166" name="object 166"/>
            <p:cNvSpPr/>
            <p:nvPr/>
          </p:nvSpPr>
          <p:spPr>
            <a:xfrm>
              <a:off x="3124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24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47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47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00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00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3195727" y="1671727"/>
            <a:ext cx="85725" cy="85725"/>
            <a:chOff x="3195727" y="1671727"/>
            <a:chExt cx="85725" cy="85725"/>
          </a:xfrm>
        </p:grpSpPr>
        <p:sp>
          <p:nvSpPr>
            <p:cNvPr id="173" name="object 173"/>
            <p:cNvSpPr/>
            <p:nvPr/>
          </p:nvSpPr>
          <p:spPr>
            <a:xfrm>
              <a:off x="3200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200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3271927" y="1443127"/>
            <a:ext cx="238125" cy="238125"/>
            <a:chOff x="3271927" y="1443127"/>
            <a:chExt cx="238125" cy="238125"/>
          </a:xfrm>
        </p:grpSpPr>
        <p:sp>
          <p:nvSpPr>
            <p:cNvPr id="176" name="object 176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7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7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429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29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3424327" y="1595527"/>
            <a:ext cx="238125" cy="238125"/>
            <a:chOff x="3424327" y="1595527"/>
            <a:chExt cx="238125" cy="238125"/>
          </a:xfrm>
        </p:grpSpPr>
        <p:sp>
          <p:nvSpPr>
            <p:cNvPr id="183" name="object 183"/>
            <p:cNvSpPr/>
            <p:nvPr/>
          </p:nvSpPr>
          <p:spPr>
            <a:xfrm>
              <a:off x="35052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052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3652927" y="1366927"/>
            <a:ext cx="238125" cy="238125"/>
            <a:chOff x="3652927" y="1366927"/>
            <a:chExt cx="238125" cy="238125"/>
          </a:xfrm>
        </p:grpSpPr>
        <p:sp>
          <p:nvSpPr>
            <p:cNvPr id="190" name="object 190"/>
            <p:cNvSpPr/>
            <p:nvPr/>
          </p:nvSpPr>
          <p:spPr>
            <a:xfrm>
              <a:off x="3733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33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576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576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100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100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196"/>
          <p:cNvGrpSpPr/>
          <p:nvPr/>
        </p:nvGrpSpPr>
        <p:grpSpPr>
          <a:xfrm>
            <a:off x="1671727" y="1671727"/>
            <a:ext cx="85725" cy="85725"/>
            <a:chOff x="1671727" y="1671727"/>
            <a:chExt cx="85725" cy="85725"/>
          </a:xfrm>
        </p:grpSpPr>
        <p:sp>
          <p:nvSpPr>
            <p:cNvPr id="197" name="object 197"/>
            <p:cNvSpPr/>
            <p:nvPr/>
          </p:nvSpPr>
          <p:spPr>
            <a:xfrm>
              <a:off x="1676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6763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1824127" y="1595527"/>
            <a:ext cx="85725" cy="85725"/>
            <a:chOff x="1824127" y="1595527"/>
            <a:chExt cx="85725" cy="85725"/>
          </a:xfrm>
        </p:grpSpPr>
        <p:sp>
          <p:nvSpPr>
            <p:cNvPr id="200" name="object 200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28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2052727" y="1519327"/>
            <a:ext cx="314325" cy="238125"/>
            <a:chOff x="2052727" y="1519327"/>
            <a:chExt cx="314325" cy="238125"/>
          </a:xfrm>
        </p:grpSpPr>
        <p:sp>
          <p:nvSpPr>
            <p:cNvPr id="203" name="object 203"/>
            <p:cNvSpPr/>
            <p:nvPr/>
          </p:nvSpPr>
          <p:spPr>
            <a:xfrm>
              <a:off x="2133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133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057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057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09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09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2433727" y="1595527"/>
            <a:ext cx="85725" cy="85725"/>
            <a:chOff x="2433727" y="1595527"/>
            <a:chExt cx="85725" cy="85725"/>
          </a:xfrm>
        </p:grpSpPr>
        <p:sp>
          <p:nvSpPr>
            <p:cNvPr id="212" name="object 212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38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662327" y="1519327"/>
            <a:ext cx="238125" cy="238125"/>
            <a:chOff x="2662327" y="1519327"/>
            <a:chExt cx="238125" cy="238125"/>
          </a:xfrm>
        </p:grpSpPr>
        <p:sp>
          <p:nvSpPr>
            <p:cNvPr id="215" name="object 215"/>
            <p:cNvSpPr/>
            <p:nvPr/>
          </p:nvSpPr>
          <p:spPr>
            <a:xfrm>
              <a:off x="27431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7431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69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69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819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3" name="object 223"/>
          <p:cNvGrpSpPr/>
          <p:nvPr/>
        </p:nvGrpSpPr>
        <p:grpSpPr>
          <a:xfrm>
            <a:off x="2967127" y="1595527"/>
            <a:ext cx="85725" cy="85725"/>
            <a:chOff x="2967127" y="1595527"/>
            <a:chExt cx="85725" cy="85725"/>
          </a:xfrm>
        </p:grpSpPr>
        <p:sp>
          <p:nvSpPr>
            <p:cNvPr id="224" name="object 224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71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6" name="object 226"/>
          <p:cNvGrpSpPr/>
          <p:nvPr/>
        </p:nvGrpSpPr>
        <p:grpSpPr>
          <a:xfrm>
            <a:off x="3195727" y="1519327"/>
            <a:ext cx="314325" cy="238125"/>
            <a:chOff x="3195727" y="1519327"/>
            <a:chExt cx="314325" cy="238125"/>
          </a:xfrm>
        </p:grpSpPr>
        <p:sp>
          <p:nvSpPr>
            <p:cNvPr id="227" name="object 227"/>
            <p:cNvSpPr/>
            <p:nvPr/>
          </p:nvSpPr>
          <p:spPr>
            <a:xfrm>
              <a:off x="3276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276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200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200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352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52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28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428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5" name="object 235"/>
          <p:cNvGrpSpPr/>
          <p:nvPr/>
        </p:nvGrpSpPr>
        <p:grpSpPr>
          <a:xfrm>
            <a:off x="3576727" y="1595527"/>
            <a:ext cx="85725" cy="85725"/>
            <a:chOff x="3576727" y="1595527"/>
            <a:chExt cx="85725" cy="85725"/>
          </a:xfrm>
        </p:grpSpPr>
        <p:sp>
          <p:nvSpPr>
            <p:cNvPr id="236" name="object 236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81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3805327" y="1519327"/>
            <a:ext cx="238125" cy="238125"/>
            <a:chOff x="3805327" y="1519327"/>
            <a:chExt cx="238125" cy="238125"/>
          </a:xfrm>
        </p:grpSpPr>
        <p:sp>
          <p:nvSpPr>
            <p:cNvPr id="239" name="object 239"/>
            <p:cNvSpPr/>
            <p:nvPr/>
          </p:nvSpPr>
          <p:spPr>
            <a:xfrm>
              <a:off x="3886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886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0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10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62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62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5" name="object 245"/>
          <p:cNvGrpSpPr/>
          <p:nvPr/>
        </p:nvGrpSpPr>
        <p:grpSpPr>
          <a:xfrm>
            <a:off x="4948327" y="2509927"/>
            <a:ext cx="1076325" cy="85725"/>
            <a:chOff x="4948327" y="2509927"/>
            <a:chExt cx="1076325" cy="85725"/>
          </a:xfrm>
        </p:grpSpPr>
        <p:sp>
          <p:nvSpPr>
            <p:cNvPr id="246" name="object 246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6243727" y="2509927"/>
            <a:ext cx="695325" cy="85725"/>
            <a:chOff x="6243727" y="2509927"/>
            <a:chExt cx="695325" cy="85725"/>
          </a:xfrm>
        </p:grpSpPr>
        <p:sp>
          <p:nvSpPr>
            <p:cNvPr id="249" name="object 249"/>
            <p:cNvSpPr/>
            <p:nvPr/>
          </p:nvSpPr>
          <p:spPr>
            <a:xfrm>
              <a:off x="62484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2484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6700927" y="2357527"/>
            <a:ext cx="1533525" cy="238125"/>
            <a:chOff x="6700927" y="2357527"/>
            <a:chExt cx="1533525" cy="238125"/>
          </a:xfrm>
        </p:grpSpPr>
        <p:sp>
          <p:nvSpPr>
            <p:cNvPr id="252" name="object 252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7055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600" y="1524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705599" y="2362199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3048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52400"/>
                  </a:lnTo>
                  <a:lnTo>
                    <a:pt x="304800" y="152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603500" y="87249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1747927" y="3576727"/>
            <a:ext cx="847725" cy="466725"/>
            <a:chOff x="1747927" y="3576727"/>
            <a:chExt cx="847725" cy="466725"/>
          </a:xfrm>
        </p:grpSpPr>
        <p:sp>
          <p:nvSpPr>
            <p:cNvPr id="258" name="object 258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04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04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828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828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752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752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828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828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904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904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981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981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057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057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981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981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904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904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981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981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057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057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133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133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2097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2097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1335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1335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057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057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1335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1335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0" name="object 330"/>
          <p:cNvSpPr/>
          <p:nvPr/>
        </p:nvSpPr>
        <p:spPr>
          <a:xfrm>
            <a:off x="5100727" y="21289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1" name="object 331"/>
          <p:cNvGrpSpPr/>
          <p:nvPr/>
        </p:nvGrpSpPr>
        <p:grpSpPr>
          <a:xfrm>
            <a:off x="5176927" y="1366927"/>
            <a:ext cx="2600325" cy="923925"/>
            <a:chOff x="5176927" y="1366927"/>
            <a:chExt cx="2600325" cy="923925"/>
          </a:xfrm>
        </p:grpSpPr>
        <p:sp>
          <p:nvSpPr>
            <p:cNvPr id="332" name="object 332"/>
            <p:cNvSpPr/>
            <p:nvPr/>
          </p:nvSpPr>
          <p:spPr>
            <a:xfrm>
              <a:off x="5257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57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81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181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334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334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10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410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34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334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86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486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638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638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562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562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715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715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791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791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019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19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943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943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096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096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248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48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172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172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324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324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248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248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400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400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324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324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477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477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553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553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477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477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629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629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781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781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705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705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858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858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934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934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162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162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086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086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239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239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391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391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315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315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467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467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486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486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334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334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257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257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410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410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715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715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638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638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791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791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867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867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096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096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248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248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400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400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324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324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477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477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400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400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553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6553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629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629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858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858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781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781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934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934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010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010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239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239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39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39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543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543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410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562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867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867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791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791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943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943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019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477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477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400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400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553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553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553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705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010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010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934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934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08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086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162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620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620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54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54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69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69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8" name="object 528"/>
          <p:cNvSpPr/>
          <p:nvPr/>
        </p:nvSpPr>
        <p:spPr>
          <a:xfrm>
            <a:off x="5176927" y="16717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6026150" y="948690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elect</a:t>
            </a:r>
            <a:r>
              <a:rPr sz="2400" spc="5">
                <a:latin typeface="Times New Roman"/>
                <a:cs typeface="Times New Roman"/>
              </a:rPr>
              <a:t>r</a:t>
            </a:r>
            <a:r>
              <a:rPr sz="2400" spc="-10">
                <a:latin typeface="Times New Roman"/>
                <a:cs typeface="Times New Roman"/>
              </a:rPr>
              <a:t>o</a:t>
            </a:r>
            <a:r>
              <a:rPr sz="2400" spc="5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s</a:t>
            </a:r>
          </a:p>
        </p:txBody>
      </p:sp>
      <p:grpSp>
        <p:nvGrpSpPr>
          <p:cNvPr id="530" name="object 530"/>
          <p:cNvGrpSpPr/>
          <p:nvPr/>
        </p:nvGrpSpPr>
        <p:grpSpPr>
          <a:xfrm>
            <a:off x="5634127" y="2738527"/>
            <a:ext cx="1000125" cy="1304925"/>
            <a:chOff x="5634127" y="2738527"/>
            <a:chExt cx="1000125" cy="1304925"/>
          </a:xfrm>
        </p:grpSpPr>
        <p:sp>
          <p:nvSpPr>
            <p:cNvPr id="531" name="object 531"/>
            <p:cNvSpPr/>
            <p:nvPr/>
          </p:nvSpPr>
          <p:spPr>
            <a:xfrm>
              <a:off x="56388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0" y="1295400"/>
                  </a:lnTo>
                  <a:lnTo>
                    <a:pt x="990600" y="1295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56388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990600" y="1295400"/>
                  </a:lnTo>
                  <a:lnTo>
                    <a:pt x="0" y="1295400"/>
                  </a:lnTo>
                  <a:lnTo>
                    <a:pt x="495300" y="0"/>
                  </a:lnTo>
                  <a:close/>
                </a:path>
                <a:path w="990600" h="1295400">
                  <a:moveTo>
                    <a:pt x="0" y="0"/>
                  </a:moveTo>
                  <a:lnTo>
                    <a:pt x="0" y="0"/>
                  </a:lnTo>
                </a:path>
                <a:path w="990600" h="1295400">
                  <a:moveTo>
                    <a:pt x="990600" y="1295400"/>
                  </a:moveTo>
                  <a:lnTo>
                    <a:pt x="990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3" name="object 533"/>
          <p:cNvGrpSpPr/>
          <p:nvPr/>
        </p:nvGrpSpPr>
        <p:grpSpPr>
          <a:xfrm>
            <a:off x="2281327" y="2509927"/>
            <a:ext cx="695325" cy="85725"/>
            <a:chOff x="2281327" y="2509927"/>
            <a:chExt cx="695325" cy="85725"/>
          </a:xfrm>
        </p:grpSpPr>
        <p:sp>
          <p:nvSpPr>
            <p:cNvPr id="534" name="object 534"/>
            <p:cNvSpPr/>
            <p:nvPr/>
          </p:nvSpPr>
          <p:spPr>
            <a:xfrm>
              <a:off x="22859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2859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6" name="object 245"/>
          <p:cNvGrpSpPr/>
          <p:nvPr/>
        </p:nvGrpSpPr>
        <p:grpSpPr>
          <a:xfrm>
            <a:off x="3276600" y="2514600"/>
            <a:ext cx="1076325" cy="85725"/>
            <a:chOff x="4948327" y="2509927"/>
            <a:chExt cx="1076325" cy="85725"/>
          </a:xfrm>
        </p:grpSpPr>
        <p:sp>
          <p:nvSpPr>
            <p:cNvPr id="537" name="object 246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247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9" name="object 245"/>
          <p:cNvGrpSpPr/>
          <p:nvPr/>
        </p:nvGrpSpPr>
        <p:grpSpPr>
          <a:xfrm>
            <a:off x="914400" y="2505075"/>
            <a:ext cx="1076325" cy="85725"/>
            <a:chOff x="4948327" y="2509927"/>
            <a:chExt cx="1076325" cy="85725"/>
          </a:xfrm>
        </p:grpSpPr>
        <p:sp>
          <p:nvSpPr>
            <p:cNvPr id="540" name="object 246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247"/>
            <p:cNvSpPr/>
            <p:nvPr/>
          </p:nvSpPr>
          <p:spPr>
            <a:xfrm>
              <a:off x="49530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727" y="2509927"/>
            <a:ext cx="1076325" cy="85725"/>
            <a:chOff x="1290727" y="2509927"/>
            <a:chExt cx="1076325" cy="85725"/>
          </a:xfrm>
        </p:grpSpPr>
        <p:sp>
          <p:nvSpPr>
            <p:cNvPr id="3" name="object 3"/>
            <p:cNvSpPr/>
            <p:nvPr/>
          </p:nvSpPr>
          <p:spPr>
            <a:xfrm>
              <a:off x="12954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95727" y="2509927"/>
            <a:ext cx="1076325" cy="85725"/>
            <a:chOff x="3195727" y="2509927"/>
            <a:chExt cx="1076325" cy="85725"/>
          </a:xfrm>
        </p:grpSpPr>
        <p:sp>
          <p:nvSpPr>
            <p:cNvPr id="6" name="object 6"/>
            <p:cNvSpPr/>
            <p:nvPr/>
          </p:nvSpPr>
          <p:spPr>
            <a:xfrm>
              <a:off x="32003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3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7727" y="4033927"/>
            <a:ext cx="8772525" cy="85725"/>
            <a:chOff x="147727" y="4033927"/>
            <a:chExt cx="8772525" cy="85725"/>
          </a:xfrm>
        </p:grpSpPr>
        <p:sp>
          <p:nvSpPr>
            <p:cNvPr id="9" name="object 9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43815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8763000" y="0"/>
                  </a:lnTo>
                  <a:lnTo>
                    <a:pt x="8763000" y="76200"/>
                  </a:lnTo>
                  <a:lnTo>
                    <a:pt x="43815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19327" y="21289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95527" y="1900327"/>
            <a:ext cx="238125" cy="238125"/>
            <a:chOff x="1595527" y="1900327"/>
            <a:chExt cx="238125" cy="238125"/>
          </a:xfrm>
        </p:grpSpPr>
        <p:sp>
          <p:nvSpPr>
            <p:cNvPr id="13" name="object 13"/>
            <p:cNvSpPr/>
            <p:nvPr/>
          </p:nvSpPr>
          <p:spPr>
            <a:xfrm>
              <a:off x="16764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2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747927" y="2052727"/>
            <a:ext cx="238125" cy="238125"/>
            <a:chOff x="1747927" y="2052727"/>
            <a:chExt cx="238125" cy="238125"/>
          </a:xfrm>
        </p:grpSpPr>
        <p:sp>
          <p:nvSpPr>
            <p:cNvPr id="20" name="object 20"/>
            <p:cNvSpPr/>
            <p:nvPr/>
          </p:nvSpPr>
          <p:spPr>
            <a:xfrm>
              <a:off x="1828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4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76527" y="1824127"/>
            <a:ext cx="238125" cy="238125"/>
            <a:chOff x="1976527" y="1824127"/>
            <a:chExt cx="238125" cy="238125"/>
          </a:xfrm>
        </p:grpSpPr>
        <p:sp>
          <p:nvSpPr>
            <p:cNvPr id="27" name="object 27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3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28927" y="2128927"/>
            <a:ext cx="85725" cy="85725"/>
            <a:chOff x="2128927" y="2128927"/>
            <a:chExt cx="85725" cy="85725"/>
          </a:xfrm>
        </p:grpSpPr>
        <p:sp>
          <p:nvSpPr>
            <p:cNvPr id="34" name="object 34"/>
            <p:cNvSpPr/>
            <p:nvPr/>
          </p:nvSpPr>
          <p:spPr>
            <a:xfrm>
              <a:off x="2133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205127" y="1900327"/>
            <a:ext cx="238125" cy="238125"/>
            <a:chOff x="2205127" y="1900327"/>
            <a:chExt cx="238125" cy="238125"/>
          </a:xfrm>
        </p:grpSpPr>
        <p:sp>
          <p:nvSpPr>
            <p:cNvPr id="37" name="object 37"/>
            <p:cNvSpPr/>
            <p:nvPr/>
          </p:nvSpPr>
          <p:spPr>
            <a:xfrm>
              <a:off x="2285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5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09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9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2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62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357527" y="2052727"/>
            <a:ext cx="238125" cy="238125"/>
            <a:chOff x="2357527" y="2052727"/>
            <a:chExt cx="238125" cy="238125"/>
          </a:xfrm>
        </p:grpSpPr>
        <p:sp>
          <p:nvSpPr>
            <p:cNvPr id="44" name="object 44"/>
            <p:cNvSpPr/>
            <p:nvPr/>
          </p:nvSpPr>
          <p:spPr>
            <a:xfrm>
              <a:off x="2438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38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2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2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4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4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586127" y="1824127"/>
            <a:ext cx="238125" cy="238125"/>
            <a:chOff x="2586127" y="1824127"/>
            <a:chExt cx="238125" cy="238125"/>
          </a:xfrm>
        </p:grpSpPr>
        <p:sp>
          <p:nvSpPr>
            <p:cNvPr id="51" name="object 51"/>
            <p:cNvSpPr/>
            <p:nvPr/>
          </p:nvSpPr>
          <p:spPr>
            <a:xfrm>
              <a:off x="2666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6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90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3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43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662327" y="2128927"/>
            <a:ext cx="85725" cy="85725"/>
            <a:chOff x="2662327" y="2128927"/>
            <a:chExt cx="85725" cy="85725"/>
          </a:xfrm>
        </p:grpSpPr>
        <p:sp>
          <p:nvSpPr>
            <p:cNvPr id="58" name="object 58"/>
            <p:cNvSpPr/>
            <p:nvPr/>
          </p:nvSpPr>
          <p:spPr>
            <a:xfrm>
              <a:off x="26669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669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2738527" y="1900327"/>
            <a:ext cx="238125" cy="238125"/>
            <a:chOff x="2738527" y="1900327"/>
            <a:chExt cx="238125" cy="238125"/>
          </a:xfrm>
        </p:grpSpPr>
        <p:sp>
          <p:nvSpPr>
            <p:cNvPr id="61" name="object 61"/>
            <p:cNvSpPr/>
            <p:nvPr/>
          </p:nvSpPr>
          <p:spPr>
            <a:xfrm>
              <a:off x="28193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93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431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31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955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955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890927" y="2052727"/>
            <a:ext cx="238125" cy="238125"/>
            <a:chOff x="2890927" y="2052727"/>
            <a:chExt cx="238125" cy="238125"/>
          </a:xfrm>
        </p:grpSpPr>
        <p:sp>
          <p:nvSpPr>
            <p:cNvPr id="68" name="object 68"/>
            <p:cNvSpPr/>
            <p:nvPr/>
          </p:nvSpPr>
          <p:spPr>
            <a:xfrm>
              <a:off x="2971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1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95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95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47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47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119527" y="1824127"/>
            <a:ext cx="238125" cy="238125"/>
            <a:chOff x="3119527" y="1824127"/>
            <a:chExt cx="238125" cy="238125"/>
          </a:xfrm>
        </p:grpSpPr>
        <p:sp>
          <p:nvSpPr>
            <p:cNvPr id="75" name="object 75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24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24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76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76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3271927" y="2128927"/>
            <a:ext cx="85725" cy="85725"/>
            <a:chOff x="3271927" y="2128927"/>
            <a:chExt cx="85725" cy="85725"/>
          </a:xfrm>
        </p:grpSpPr>
        <p:sp>
          <p:nvSpPr>
            <p:cNvPr id="82" name="object 82"/>
            <p:cNvSpPr/>
            <p:nvPr/>
          </p:nvSpPr>
          <p:spPr>
            <a:xfrm>
              <a:off x="32766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66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348127" y="1900327"/>
            <a:ext cx="238125" cy="238125"/>
            <a:chOff x="3348127" y="1900327"/>
            <a:chExt cx="238125" cy="238125"/>
          </a:xfrm>
        </p:grpSpPr>
        <p:sp>
          <p:nvSpPr>
            <p:cNvPr id="85" name="object 85"/>
            <p:cNvSpPr/>
            <p:nvPr/>
          </p:nvSpPr>
          <p:spPr>
            <a:xfrm>
              <a:off x="3429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29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52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52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05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05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3500527" y="2052727"/>
            <a:ext cx="238125" cy="238125"/>
            <a:chOff x="3500527" y="2052727"/>
            <a:chExt cx="238125" cy="238125"/>
          </a:xfrm>
        </p:grpSpPr>
        <p:sp>
          <p:nvSpPr>
            <p:cNvPr id="92" name="object 92"/>
            <p:cNvSpPr/>
            <p:nvPr/>
          </p:nvSpPr>
          <p:spPr>
            <a:xfrm>
              <a:off x="3581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81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05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57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57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729127" y="1824127"/>
            <a:ext cx="238125" cy="238125"/>
            <a:chOff x="3729127" y="1824127"/>
            <a:chExt cx="238125" cy="238125"/>
          </a:xfrm>
        </p:grpSpPr>
        <p:sp>
          <p:nvSpPr>
            <p:cNvPr id="99" name="object 99"/>
            <p:cNvSpPr/>
            <p:nvPr/>
          </p:nvSpPr>
          <p:spPr>
            <a:xfrm>
              <a:off x="38100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100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38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338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862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862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1595527" y="16717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1671727" y="1443127"/>
            <a:ext cx="238125" cy="238125"/>
            <a:chOff x="1671727" y="1443127"/>
            <a:chExt cx="238125" cy="238125"/>
          </a:xfrm>
        </p:grpSpPr>
        <p:sp>
          <p:nvSpPr>
            <p:cNvPr id="107" name="object 107"/>
            <p:cNvSpPr/>
            <p:nvPr/>
          </p:nvSpPr>
          <p:spPr>
            <a:xfrm>
              <a:off x="1752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52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76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76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28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8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1824127" y="1595527"/>
            <a:ext cx="238125" cy="238125"/>
            <a:chOff x="1824127" y="1595527"/>
            <a:chExt cx="238125" cy="238125"/>
          </a:xfrm>
        </p:grpSpPr>
        <p:sp>
          <p:nvSpPr>
            <p:cNvPr id="114" name="object 114"/>
            <p:cNvSpPr/>
            <p:nvPr/>
          </p:nvSpPr>
          <p:spPr>
            <a:xfrm>
              <a:off x="1904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04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28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2052727" y="1366927"/>
            <a:ext cx="238125" cy="238125"/>
            <a:chOff x="2052727" y="1366927"/>
            <a:chExt cx="238125" cy="238125"/>
          </a:xfrm>
        </p:grpSpPr>
        <p:sp>
          <p:nvSpPr>
            <p:cNvPr id="121" name="object 121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57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57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09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09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205127" y="1671727"/>
            <a:ext cx="85725" cy="85725"/>
            <a:chOff x="2205127" y="1671727"/>
            <a:chExt cx="85725" cy="85725"/>
          </a:xfrm>
        </p:grpSpPr>
        <p:sp>
          <p:nvSpPr>
            <p:cNvPr id="128" name="object 128"/>
            <p:cNvSpPr/>
            <p:nvPr/>
          </p:nvSpPr>
          <p:spPr>
            <a:xfrm>
              <a:off x="2209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09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2281327" y="1443127"/>
            <a:ext cx="238125" cy="238125"/>
            <a:chOff x="2281327" y="1443127"/>
            <a:chExt cx="238125" cy="238125"/>
          </a:xfrm>
        </p:grpSpPr>
        <p:sp>
          <p:nvSpPr>
            <p:cNvPr id="131" name="object 131"/>
            <p:cNvSpPr/>
            <p:nvPr/>
          </p:nvSpPr>
          <p:spPr>
            <a:xfrm>
              <a:off x="2362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362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85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85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438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38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2433727" y="1595527"/>
            <a:ext cx="238125" cy="238125"/>
            <a:chOff x="2433727" y="1595527"/>
            <a:chExt cx="238125" cy="238125"/>
          </a:xfrm>
        </p:grpSpPr>
        <p:sp>
          <p:nvSpPr>
            <p:cNvPr id="138" name="object 138"/>
            <p:cNvSpPr/>
            <p:nvPr/>
          </p:nvSpPr>
          <p:spPr>
            <a:xfrm>
              <a:off x="2514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514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2662327" y="1366927"/>
            <a:ext cx="238125" cy="238125"/>
            <a:chOff x="2662327" y="1366927"/>
            <a:chExt cx="238125" cy="238125"/>
          </a:xfrm>
        </p:grpSpPr>
        <p:sp>
          <p:nvSpPr>
            <p:cNvPr id="145" name="object 145"/>
            <p:cNvSpPr/>
            <p:nvPr/>
          </p:nvSpPr>
          <p:spPr>
            <a:xfrm>
              <a:off x="2743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43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66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66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19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19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2738527" y="1671727"/>
            <a:ext cx="85725" cy="85725"/>
            <a:chOff x="2738527" y="1671727"/>
            <a:chExt cx="85725" cy="85725"/>
          </a:xfrm>
        </p:grpSpPr>
        <p:sp>
          <p:nvSpPr>
            <p:cNvPr id="152" name="object 152"/>
            <p:cNvSpPr/>
            <p:nvPr/>
          </p:nvSpPr>
          <p:spPr>
            <a:xfrm>
              <a:off x="27431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431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2814727" y="1443127"/>
            <a:ext cx="238125" cy="238125"/>
            <a:chOff x="2814727" y="1443127"/>
            <a:chExt cx="238125" cy="238125"/>
          </a:xfrm>
        </p:grpSpPr>
        <p:sp>
          <p:nvSpPr>
            <p:cNvPr id="155" name="object 155"/>
            <p:cNvSpPr/>
            <p:nvPr/>
          </p:nvSpPr>
          <p:spPr>
            <a:xfrm>
              <a:off x="2895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95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71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971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2967127" y="1595527"/>
            <a:ext cx="238125" cy="238125"/>
            <a:chOff x="2967127" y="1595527"/>
            <a:chExt cx="238125" cy="238125"/>
          </a:xfrm>
        </p:grpSpPr>
        <p:sp>
          <p:nvSpPr>
            <p:cNvPr id="162" name="object 162"/>
            <p:cNvSpPr/>
            <p:nvPr/>
          </p:nvSpPr>
          <p:spPr>
            <a:xfrm>
              <a:off x="3047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47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3195727" y="1366927"/>
            <a:ext cx="238125" cy="238125"/>
            <a:chOff x="3195727" y="1366927"/>
            <a:chExt cx="238125" cy="238125"/>
          </a:xfrm>
        </p:grpSpPr>
        <p:sp>
          <p:nvSpPr>
            <p:cNvPr id="169" name="object 169"/>
            <p:cNvSpPr/>
            <p:nvPr/>
          </p:nvSpPr>
          <p:spPr>
            <a:xfrm>
              <a:off x="3276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76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00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200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52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52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3348127" y="1671727"/>
            <a:ext cx="85725" cy="85725"/>
            <a:chOff x="3348127" y="1671727"/>
            <a:chExt cx="85725" cy="85725"/>
          </a:xfrm>
        </p:grpSpPr>
        <p:sp>
          <p:nvSpPr>
            <p:cNvPr id="176" name="object 176"/>
            <p:cNvSpPr/>
            <p:nvPr/>
          </p:nvSpPr>
          <p:spPr>
            <a:xfrm>
              <a:off x="3352800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52800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3424327" y="1443127"/>
            <a:ext cx="238125" cy="238125"/>
            <a:chOff x="3424327" y="1443127"/>
            <a:chExt cx="238125" cy="238125"/>
          </a:xfrm>
        </p:grpSpPr>
        <p:sp>
          <p:nvSpPr>
            <p:cNvPr id="179" name="object 179"/>
            <p:cNvSpPr/>
            <p:nvPr/>
          </p:nvSpPr>
          <p:spPr>
            <a:xfrm>
              <a:off x="350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0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2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42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8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8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3576727" y="1595527"/>
            <a:ext cx="238125" cy="238125"/>
            <a:chOff x="3576727" y="1595527"/>
            <a:chExt cx="238125" cy="238125"/>
          </a:xfrm>
        </p:grpSpPr>
        <p:sp>
          <p:nvSpPr>
            <p:cNvPr id="186" name="object 186"/>
            <p:cNvSpPr/>
            <p:nvPr/>
          </p:nvSpPr>
          <p:spPr>
            <a:xfrm>
              <a:off x="36576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576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2" name="object 192"/>
          <p:cNvGrpSpPr/>
          <p:nvPr/>
        </p:nvGrpSpPr>
        <p:grpSpPr>
          <a:xfrm>
            <a:off x="3805327" y="1366927"/>
            <a:ext cx="238125" cy="238125"/>
            <a:chOff x="3805327" y="1366927"/>
            <a:chExt cx="238125" cy="238125"/>
          </a:xfrm>
        </p:grpSpPr>
        <p:sp>
          <p:nvSpPr>
            <p:cNvPr id="193" name="object 193"/>
            <p:cNvSpPr/>
            <p:nvPr/>
          </p:nvSpPr>
          <p:spPr>
            <a:xfrm>
              <a:off x="388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8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10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810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624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9624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1824127" y="1671727"/>
            <a:ext cx="85725" cy="85725"/>
            <a:chOff x="1824127" y="1671727"/>
            <a:chExt cx="85725" cy="85725"/>
          </a:xfrm>
        </p:grpSpPr>
        <p:sp>
          <p:nvSpPr>
            <p:cNvPr id="200" name="object 200"/>
            <p:cNvSpPr/>
            <p:nvPr/>
          </p:nvSpPr>
          <p:spPr>
            <a:xfrm>
              <a:off x="1828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28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1976527" y="1595527"/>
            <a:ext cx="85725" cy="85725"/>
            <a:chOff x="1976527" y="1595527"/>
            <a:chExt cx="85725" cy="85725"/>
          </a:xfrm>
        </p:grpSpPr>
        <p:sp>
          <p:nvSpPr>
            <p:cNvPr id="203" name="object 203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" name="object 205"/>
          <p:cNvGrpSpPr/>
          <p:nvPr/>
        </p:nvGrpSpPr>
        <p:grpSpPr>
          <a:xfrm>
            <a:off x="2205127" y="1519327"/>
            <a:ext cx="314325" cy="238125"/>
            <a:chOff x="2205127" y="1519327"/>
            <a:chExt cx="314325" cy="238125"/>
          </a:xfrm>
        </p:grpSpPr>
        <p:sp>
          <p:nvSpPr>
            <p:cNvPr id="206" name="object 206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362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362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586127" y="1595527"/>
            <a:ext cx="85725" cy="85725"/>
            <a:chOff x="2586127" y="1595527"/>
            <a:chExt cx="85725" cy="85725"/>
          </a:xfrm>
        </p:grpSpPr>
        <p:sp>
          <p:nvSpPr>
            <p:cNvPr id="215" name="object 215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7" name="object 217"/>
          <p:cNvGrpSpPr/>
          <p:nvPr/>
        </p:nvGrpSpPr>
        <p:grpSpPr>
          <a:xfrm>
            <a:off x="2814727" y="1519327"/>
            <a:ext cx="238125" cy="238125"/>
            <a:chOff x="2814727" y="1519327"/>
            <a:chExt cx="238125" cy="238125"/>
          </a:xfrm>
        </p:grpSpPr>
        <p:sp>
          <p:nvSpPr>
            <p:cNvPr id="218" name="object 218"/>
            <p:cNvSpPr/>
            <p:nvPr/>
          </p:nvSpPr>
          <p:spPr>
            <a:xfrm>
              <a:off x="2895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895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819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19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971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971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6" name="object 226"/>
          <p:cNvGrpSpPr/>
          <p:nvPr/>
        </p:nvGrpSpPr>
        <p:grpSpPr>
          <a:xfrm>
            <a:off x="3119527" y="1595527"/>
            <a:ext cx="85725" cy="85725"/>
            <a:chOff x="3119527" y="1595527"/>
            <a:chExt cx="85725" cy="85725"/>
          </a:xfrm>
        </p:grpSpPr>
        <p:sp>
          <p:nvSpPr>
            <p:cNvPr id="227" name="object 227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9" name="object 229"/>
          <p:cNvGrpSpPr/>
          <p:nvPr/>
        </p:nvGrpSpPr>
        <p:grpSpPr>
          <a:xfrm>
            <a:off x="3348127" y="1519327"/>
            <a:ext cx="314325" cy="238125"/>
            <a:chOff x="3348127" y="1519327"/>
            <a:chExt cx="314325" cy="238125"/>
          </a:xfrm>
        </p:grpSpPr>
        <p:sp>
          <p:nvSpPr>
            <p:cNvPr id="230" name="object 230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05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05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3729127" y="1595527"/>
            <a:ext cx="85725" cy="85725"/>
            <a:chOff x="3729127" y="1595527"/>
            <a:chExt cx="85725" cy="85725"/>
          </a:xfrm>
        </p:grpSpPr>
        <p:sp>
          <p:nvSpPr>
            <p:cNvPr id="239" name="object 239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1" name="object 241"/>
          <p:cNvGrpSpPr/>
          <p:nvPr/>
        </p:nvGrpSpPr>
        <p:grpSpPr>
          <a:xfrm>
            <a:off x="3957727" y="1519327"/>
            <a:ext cx="238125" cy="238125"/>
            <a:chOff x="3957727" y="1519327"/>
            <a:chExt cx="238125" cy="238125"/>
          </a:xfrm>
        </p:grpSpPr>
        <p:sp>
          <p:nvSpPr>
            <p:cNvPr id="242" name="object 242"/>
            <p:cNvSpPr/>
            <p:nvPr/>
          </p:nvSpPr>
          <p:spPr>
            <a:xfrm>
              <a:off x="4038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038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62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62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114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114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5253127" y="2509927"/>
            <a:ext cx="1076325" cy="85725"/>
            <a:chOff x="5253127" y="2509927"/>
            <a:chExt cx="1076325" cy="85725"/>
          </a:xfrm>
        </p:grpSpPr>
        <p:sp>
          <p:nvSpPr>
            <p:cNvPr id="249" name="object 249"/>
            <p:cNvSpPr/>
            <p:nvPr/>
          </p:nvSpPr>
          <p:spPr>
            <a:xfrm>
              <a:off x="52578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2578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6396127" y="2509927"/>
            <a:ext cx="695325" cy="85725"/>
            <a:chOff x="6396127" y="2509927"/>
            <a:chExt cx="695325" cy="85725"/>
          </a:xfrm>
        </p:grpSpPr>
        <p:sp>
          <p:nvSpPr>
            <p:cNvPr id="252" name="object 252"/>
            <p:cNvSpPr/>
            <p:nvPr/>
          </p:nvSpPr>
          <p:spPr>
            <a:xfrm>
              <a:off x="64008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4008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4" name="object 254"/>
          <p:cNvGrpSpPr/>
          <p:nvPr/>
        </p:nvGrpSpPr>
        <p:grpSpPr>
          <a:xfrm>
            <a:off x="7158127" y="2509927"/>
            <a:ext cx="1076325" cy="85725"/>
            <a:chOff x="7158127" y="2509927"/>
            <a:chExt cx="1076325" cy="85725"/>
          </a:xfrm>
        </p:grpSpPr>
        <p:sp>
          <p:nvSpPr>
            <p:cNvPr id="255" name="object 255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2755900" y="87249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1976527" y="3576727"/>
            <a:ext cx="1609725" cy="466725"/>
            <a:chOff x="1976527" y="3576727"/>
            <a:chExt cx="1609725" cy="466725"/>
          </a:xfrm>
        </p:grpSpPr>
        <p:sp>
          <p:nvSpPr>
            <p:cNvPr id="259" name="object 259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590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590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666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666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514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514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590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590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666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666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590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590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514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514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438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438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362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362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438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438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514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514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438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438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362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362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285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285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362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362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403"/>
          <p:cNvSpPr/>
          <p:nvPr/>
        </p:nvSpPr>
        <p:spPr>
          <a:xfrm>
            <a:off x="5481727" y="21289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4" name="object 404"/>
          <p:cNvGrpSpPr/>
          <p:nvPr/>
        </p:nvGrpSpPr>
        <p:grpSpPr>
          <a:xfrm>
            <a:off x="5557927" y="1366927"/>
            <a:ext cx="2600325" cy="923925"/>
            <a:chOff x="5557927" y="1366927"/>
            <a:chExt cx="2600325" cy="923925"/>
          </a:xfrm>
        </p:grpSpPr>
        <p:sp>
          <p:nvSpPr>
            <p:cNvPr id="405" name="object 405"/>
            <p:cNvSpPr/>
            <p:nvPr/>
          </p:nvSpPr>
          <p:spPr>
            <a:xfrm>
              <a:off x="5638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638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562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562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715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715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791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791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019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019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096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096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096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096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248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248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172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172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324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324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400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400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324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324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477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477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629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629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553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553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705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705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629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629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781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781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705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705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858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858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934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934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62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162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239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239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239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239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391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391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315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315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467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467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543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543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467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467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620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620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772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772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696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696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848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848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867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867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715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715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638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638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791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791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096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096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172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172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172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172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324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324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248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248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400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400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477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477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705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705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629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629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781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781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705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705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858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858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781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781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934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934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010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010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23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23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315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7315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7315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7315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7467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7467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7391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7391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7543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7543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7620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7620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848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848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772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772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924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924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248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248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6858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6858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6781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781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934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6934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39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39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001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001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924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7924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8077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8077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1" name="object 601"/>
          <p:cNvSpPr/>
          <p:nvPr/>
        </p:nvSpPr>
        <p:spPr>
          <a:xfrm>
            <a:off x="5557927" y="16717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 txBox="1"/>
          <p:nvPr/>
        </p:nvSpPr>
        <p:spPr>
          <a:xfrm>
            <a:off x="6407150" y="948690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electro</a:t>
            </a:r>
            <a:r>
              <a:rPr sz="2400" spc="5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s</a:t>
            </a:r>
          </a:p>
        </p:txBody>
      </p:sp>
      <p:grpSp>
        <p:nvGrpSpPr>
          <p:cNvPr id="603" name="object 603"/>
          <p:cNvGrpSpPr/>
          <p:nvPr/>
        </p:nvGrpSpPr>
        <p:grpSpPr>
          <a:xfrm>
            <a:off x="5862727" y="2738527"/>
            <a:ext cx="1762125" cy="1304925"/>
            <a:chOff x="5862727" y="2738527"/>
            <a:chExt cx="1762125" cy="1304925"/>
          </a:xfrm>
        </p:grpSpPr>
        <p:sp>
          <p:nvSpPr>
            <p:cNvPr id="604" name="object 604"/>
            <p:cNvSpPr/>
            <p:nvPr/>
          </p:nvSpPr>
          <p:spPr>
            <a:xfrm>
              <a:off x="66294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0" y="1295400"/>
                  </a:lnTo>
                  <a:lnTo>
                    <a:pt x="990600" y="1295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66294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990600" y="1295400"/>
                  </a:lnTo>
                  <a:lnTo>
                    <a:pt x="0" y="1295400"/>
                  </a:lnTo>
                  <a:lnTo>
                    <a:pt x="495300" y="0"/>
                  </a:lnTo>
                  <a:close/>
                </a:path>
                <a:path w="990600" h="1295400">
                  <a:moveTo>
                    <a:pt x="0" y="0"/>
                  </a:moveTo>
                  <a:lnTo>
                    <a:pt x="0" y="0"/>
                  </a:lnTo>
                </a:path>
                <a:path w="990600" h="1295400">
                  <a:moveTo>
                    <a:pt x="990600" y="1295400"/>
                  </a:moveTo>
                  <a:lnTo>
                    <a:pt x="990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58674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0" y="1295400"/>
                  </a:lnTo>
                  <a:lnTo>
                    <a:pt x="990600" y="1295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5867400" y="2743199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990600" y="1295400"/>
                  </a:lnTo>
                  <a:lnTo>
                    <a:pt x="0" y="1295400"/>
                  </a:lnTo>
                  <a:lnTo>
                    <a:pt x="495300" y="0"/>
                  </a:lnTo>
                  <a:close/>
                </a:path>
                <a:path w="990600" h="1295400">
                  <a:moveTo>
                    <a:pt x="0" y="0"/>
                  </a:moveTo>
                  <a:lnTo>
                    <a:pt x="0" y="0"/>
                  </a:lnTo>
                </a:path>
                <a:path w="990600" h="1295400">
                  <a:moveTo>
                    <a:pt x="990600" y="1295400"/>
                  </a:moveTo>
                  <a:lnTo>
                    <a:pt x="990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8" name="object 608"/>
          <p:cNvGrpSpPr/>
          <p:nvPr/>
        </p:nvGrpSpPr>
        <p:grpSpPr>
          <a:xfrm>
            <a:off x="2433727" y="2509927"/>
            <a:ext cx="695325" cy="85725"/>
            <a:chOff x="2433727" y="2509927"/>
            <a:chExt cx="695325" cy="85725"/>
          </a:xfrm>
        </p:grpSpPr>
        <p:sp>
          <p:nvSpPr>
            <p:cNvPr id="609" name="object 609"/>
            <p:cNvSpPr/>
            <p:nvPr/>
          </p:nvSpPr>
          <p:spPr>
            <a:xfrm>
              <a:off x="24383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4383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1" name="object 611"/>
          <p:cNvSpPr txBox="1"/>
          <p:nvPr/>
        </p:nvSpPr>
        <p:spPr>
          <a:xfrm>
            <a:off x="1758950" y="4301490"/>
            <a:ext cx="2118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686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Two</a:t>
            </a:r>
            <a:r>
              <a:rPr sz="2400" spc="-9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overlapping  piles of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sand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5425440" y="4377690"/>
            <a:ext cx="240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Times New Roman"/>
                <a:cs typeface="Times New Roman"/>
              </a:rPr>
              <a:t>Not </a:t>
            </a:r>
            <a:r>
              <a:rPr sz="2400">
                <a:latin typeface="Times New Roman"/>
                <a:cs typeface="Times New Roman"/>
              </a:rPr>
              <a:t>just </a:t>
            </a:r>
            <a:r>
              <a:rPr sz="2400" spc="-5">
                <a:latin typeface="Times New Roman"/>
                <a:cs typeface="Times New Roman"/>
              </a:rPr>
              <a:t>two  </a:t>
            </a:r>
            <a:r>
              <a:rPr sz="2400">
                <a:latin typeface="Times New Roman"/>
                <a:cs typeface="Times New Roman"/>
              </a:rPr>
              <a:t>overlapping</a:t>
            </a:r>
            <a:r>
              <a:rPr sz="2400" spc="-1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“piles”  of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electrons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727" y="2509927"/>
            <a:ext cx="1076325" cy="85725"/>
            <a:chOff x="1290727" y="2509927"/>
            <a:chExt cx="1076325" cy="85725"/>
          </a:xfrm>
        </p:grpSpPr>
        <p:sp>
          <p:nvSpPr>
            <p:cNvPr id="3" name="object 3"/>
            <p:cNvSpPr/>
            <p:nvPr/>
          </p:nvSpPr>
          <p:spPr>
            <a:xfrm>
              <a:off x="12954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95727" y="2509927"/>
            <a:ext cx="1076325" cy="85725"/>
            <a:chOff x="3195727" y="2509927"/>
            <a:chExt cx="1076325" cy="85725"/>
          </a:xfrm>
        </p:grpSpPr>
        <p:sp>
          <p:nvSpPr>
            <p:cNvPr id="6" name="object 6"/>
            <p:cNvSpPr/>
            <p:nvPr/>
          </p:nvSpPr>
          <p:spPr>
            <a:xfrm>
              <a:off x="32003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3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7727" y="4033927"/>
            <a:ext cx="8772525" cy="85725"/>
            <a:chOff x="147727" y="4033927"/>
            <a:chExt cx="8772525" cy="85725"/>
          </a:xfrm>
        </p:grpSpPr>
        <p:sp>
          <p:nvSpPr>
            <p:cNvPr id="9" name="object 9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" y="4038600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43815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8763000" y="0"/>
                  </a:lnTo>
                  <a:lnTo>
                    <a:pt x="8763000" y="76200"/>
                  </a:lnTo>
                  <a:lnTo>
                    <a:pt x="43815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19327" y="21289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95527" y="1900327"/>
            <a:ext cx="238125" cy="238125"/>
            <a:chOff x="1595527" y="1900327"/>
            <a:chExt cx="238125" cy="238125"/>
          </a:xfrm>
        </p:grpSpPr>
        <p:sp>
          <p:nvSpPr>
            <p:cNvPr id="13" name="object 13"/>
            <p:cNvSpPr/>
            <p:nvPr/>
          </p:nvSpPr>
          <p:spPr>
            <a:xfrm>
              <a:off x="16764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2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747927" y="2052727"/>
            <a:ext cx="238125" cy="238125"/>
            <a:chOff x="1747927" y="2052727"/>
            <a:chExt cx="238125" cy="238125"/>
          </a:xfrm>
        </p:grpSpPr>
        <p:sp>
          <p:nvSpPr>
            <p:cNvPr id="20" name="object 20"/>
            <p:cNvSpPr/>
            <p:nvPr/>
          </p:nvSpPr>
          <p:spPr>
            <a:xfrm>
              <a:off x="1828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4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76527" y="1824127"/>
            <a:ext cx="238125" cy="238125"/>
            <a:chOff x="1976527" y="1824127"/>
            <a:chExt cx="238125" cy="238125"/>
          </a:xfrm>
        </p:grpSpPr>
        <p:sp>
          <p:nvSpPr>
            <p:cNvPr id="27" name="object 27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3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28927" y="2128927"/>
            <a:ext cx="85725" cy="85725"/>
            <a:chOff x="2128927" y="2128927"/>
            <a:chExt cx="85725" cy="85725"/>
          </a:xfrm>
        </p:grpSpPr>
        <p:sp>
          <p:nvSpPr>
            <p:cNvPr id="34" name="object 34"/>
            <p:cNvSpPr/>
            <p:nvPr/>
          </p:nvSpPr>
          <p:spPr>
            <a:xfrm>
              <a:off x="2133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205127" y="1900327"/>
            <a:ext cx="238125" cy="238125"/>
            <a:chOff x="2205127" y="1900327"/>
            <a:chExt cx="238125" cy="238125"/>
          </a:xfrm>
        </p:grpSpPr>
        <p:sp>
          <p:nvSpPr>
            <p:cNvPr id="37" name="object 37"/>
            <p:cNvSpPr/>
            <p:nvPr/>
          </p:nvSpPr>
          <p:spPr>
            <a:xfrm>
              <a:off x="2285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5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09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97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2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62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357527" y="2052727"/>
            <a:ext cx="238125" cy="238125"/>
            <a:chOff x="2357527" y="2052727"/>
            <a:chExt cx="238125" cy="238125"/>
          </a:xfrm>
        </p:grpSpPr>
        <p:sp>
          <p:nvSpPr>
            <p:cNvPr id="44" name="object 44"/>
            <p:cNvSpPr/>
            <p:nvPr/>
          </p:nvSpPr>
          <p:spPr>
            <a:xfrm>
              <a:off x="2438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383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2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21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4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45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586127" y="1824127"/>
            <a:ext cx="238125" cy="238125"/>
            <a:chOff x="2586127" y="1824127"/>
            <a:chExt cx="238125" cy="238125"/>
          </a:xfrm>
        </p:grpSpPr>
        <p:sp>
          <p:nvSpPr>
            <p:cNvPr id="51" name="object 51"/>
            <p:cNvSpPr/>
            <p:nvPr/>
          </p:nvSpPr>
          <p:spPr>
            <a:xfrm>
              <a:off x="2666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69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90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7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3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431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662327" y="2128927"/>
            <a:ext cx="85725" cy="85725"/>
            <a:chOff x="2662327" y="2128927"/>
            <a:chExt cx="85725" cy="85725"/>
          </a:xfrm>
        </p:grpSpPr>
        <p:sp>
          <p:nvSpPr>
            <p:cNvPr id="58" name="object 58"/>
            <p:cNvSpPr/>
            <p:nvPr/>
          </p:nvSpPr>
          <p:spPr>
            <a:xfrm>
              <a:off x="26669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669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2738527" y="1900327"/>
            <a:ext cx="238125" cy="238125"/>
            <a:chOff x="2738527" y="1900327"/>
            <a:chExt cx="238125" cy="238125"/>
          </a:xfrm>
        </p:grpSpPr>
        <p:sp>
          <p:nvSpPr>
            <p:cNvPr id="61" name="object 61"/>
            <p:cNvSpPr/>
            <p:nvPr/>
          </p:nvSpPr>
          <p:spPr>
            <a:xfrm>
              <a:off x="28193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93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431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31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955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955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890927" y="2052727"/>
            <a:ext cx="238125" cy="238125"/>
            <a:chOff x="2890927" y="2052727"/>
            <a:chExt cx="238125" cy="238125"/>
          </a:xfrm>
        </p:grpSpPr>
        <p:sp>
          <p:nvSpPr>
            <p:cNvPr id="68" name="object 68"/>
            <p:cNvSpPr/>
            <p:nvPr/>
          </p:nvSpPr>
          <p:spPr>
            <a:xfrm>
              <a:off x="2971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1799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95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95599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47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47999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119527" y="1824127"/>
            <a:ext cx="238125" cy="238125"/>
            <a:chOff x="3119527" y="1824127"/>
            <a:chExt cx="238125" cy="238125"/>
          </a:xfrm>
        </p:grpSpPr>
        <p:sp>
          <p:nvSpPr>
            <p:cNvPr id="75" name="object 75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00399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24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24199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76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76599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3271927" y="2128927"/>
            <a:ext cx="85725" cy="85725"/>
            <a:chOff x="3271927" y="2128927"/>
            <a:chExt cx="85725" cy="85725"/>
          </a:xfrm>
        </p:grpSpPr>
        <p:sp>
          <p:nvSpPr>
            <p:cNvPr id="82" name="object 82"/>
            <p:cNvSpPr/>
            <p:nvPr/>
          </p:nvSpPr>
          <p:spPr>
            <a:xfrm>
              <a:off x="32766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66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348127" y="1900327"/>
            <a:ext cx="238125" cy="238125"/>
            <a:chOff x="3348127" y="1900327"/>
            <a:chExt cx="238125" cy="238125"/>
          </a:xfrm>
        </p:grpSpPr>
        <p:sp>
          <p:nvSpPr>
            <p:cNvPr id="85" name="object 85"/>
            <p:cNvSpPr/>
            <p:nvPr/>
          </p:nvSpPr>
          <p:spPr>
            <a:xfrm>
              <a:off x="3429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290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52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528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05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052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3500527" y="2052727"/>
            <a:ext cx="238125" cy="238125"/>
            <a:chOff x="3500527" y="2052727"/>
            <a:chExt cx="238125" cy="238125"/>
          </a:xfrm>
        </p:grpSpPr>
        <p:sp>
          <p:nvSpPr>
            <p:cNvPr id="92" name="object 92"/>
            <p:cNvSpPr/>
            <p:nvPr/>
          </p:nvSpPr>
          <p:spPr>
            <a:xfrm>
              <a:off x="3581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81400" y="2209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05200" y="2133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57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57600" y="2057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729127" y="1824127"/>
            <a:ext cx="238125" cy="238125"/>
            <a:chOff x="3729127" y="1824127"/>
            <a:chExt cx="238125" cy="238125"/>
          </a:xfrm>
        </p:grpSpPr>
        <p:sp>
          <p:nvSpPr>
            <p:cNvPr id="99" name="object 99"/>
            <p:cNvSpPr/>
            <p:nvPr/>
          </p:nvSpPr>
          <p:spPr>
            <a:xfrm>
              <a:off x="38100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10000" y="1981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38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33800" y="1904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862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86200" y="1828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1595527" y="1671727"/>
            <a:ext cx="85544" cy="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1671727" y="1443127"/>
            <a:ext cx="238125" cy="238125"/>
            <a:chOff x="1671727" y="1443127"/>
            <a:chExt cx="238125" cy="238125"/>
          </a:xfrm>
        </p:grpSpPr>
        <p:sp>
          <p:nvSpPr>
            <p:cNvPr id="107" name="object 107"/>
            <p:cNvSpPr/>
            <p:nvPr/>
          </p:nvSpPr>
          <p:spPr>
            <a:xfrm>
              <a:off x="1752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52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76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76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28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8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1824127" y="1595527"/>
            <a:ext cx="238125" cy="238125"/>
            <a:chOff x="1824127" y="1595527"/>
            <a:chExt cx="238125" cy="238125"/>
          </a:xfrm>
        </p:grpSpPr>
        <p:sp>
          <p:nvSpPr>
            <p:cNvPr id="114" name="object 114"/>
            <p:cNvSpPr/>
            <p:nvPr/>
          </p:nvSpPr>
          <p:spPr>
            <a:xfrm>
              <a:off x="1904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04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28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2052727" y="1366927"/>
            <a:ext cx="238125" cy="238125"/>
            <a:chOff x="2052727" y="1366927"/>
            <a:chExt cx="238125" cy="238125"/>
          </a:xfrm>
        </p:grpSpPr>
        <p:sp>
          <p:nvSpPr>
            <p:cNvPr id="121" name="object 121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33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57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57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09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09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205127" y="1671727"/>
            <a:ext cx="85725" cy="85725"/>
            <a:chOff x="2205127" y="1671727"/>
            <a:chExt cx="85725" cy="85725"/>
          </a:xfrm>
        </p:grpSpPr>
        <p:sp>
          <p:nvSpPr>
            <p:cNvPr id="128" name="object 128"/>
            <p:cNvSpPr/>
            <p:nvPr/>
          </p:nvSpPr>
          <p:spPr>
            <a:xfrm>
              <a:off x="2209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09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2281327" y="1443127"/>
            <a:ext cx="238125" cy="238125"/>
            <a:chOff x="2281327" y="1443127"/>
            <a:chExt cx="238125" cy="238125"/>
          </a:xfrm>
        </p:grpSpPr>
        <p:sp>
          <p:nvSpPr>
            <p:cNvPr id="131" name="object 131"/>
            <p:cNvSpPr/>
            <p:nvPr/>
          </p:nvSpPr>
          <p:spPr>
            <a:xfrm>
              <a:off x="2362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362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85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859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438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38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2433727" y="1595527"/>
            <a:ext cx="238125" cy="238125"/>
            <a:chOff x="2433727" y="1595527"/>
            <a:chExt cx="238125" cy="238125"/>
          </a:xfrm>
        </p:grpSpPr>
        <p:sp>
          <p:nvSpPr>
            <p:cNvPr id="138" name="object 138"/>
            <p:cNvSpPr/>
            <p:nvPr/>
          </p:nvSpPr>
          <p:spPr>
            <a:xfrm>
              <a:off x="2514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5145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2662327" y="1366927"/>
            <a:ext cx="238125" cy="238125"/>
            <a:chOff x="2662327" y="1366927"/>
            <a:chExt cx="238125" cy="238125"/>
          </a:xfrm>
        </p:grpSpPr>
        <p:sp>
          <p:nvSpPr>
            <p:cNvPr id="145" name="object 145"/>
            <p:cNvSpPr/>
            <p:nvPr/>
          </p:nvSpPr>
          <p:spPr>
            <a:xfrm>
              <a:off x="2743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43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66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669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19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193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2738527" y="1671727"/>
            <a:ext cx="85725" cy="85725"/>
            <a:chOff x="2738527" y="1671727"/>
            <a:chExt cx="85725" cy="85725"/>
          </a:xfrm>
        </p:grpSpPr>
        <p:sp>
          <p:nvSpPr>
            <p:cNvPr id="152" name="object 152"/>
            <p:cNvSpPr/>
            <p:nvPr/>
          </p:nvSpPr>
          <p:spPr>
            <a:xfrm>
              <a:off x="27431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431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2814727" y="1443127"/>
            <a:ext cx="238125" cy="238125"/>
            <a:chOff x="2814727" y="1443127"/>
            <a:chExt cx="238125" cy="238125"/>
          </a:xfrm>
        </p:grpSpPr>
        <p:sp>
          <p:nvSpPr>
            <p:cNvPr id="155" name="object 155"/>
            <p:cNvSpPr/>
            <p:nvPr/>
          </p:nvSpPr>
          <p:spPr>
            <a:xfrm>
              <a:off x="2895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955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193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71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9717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2967127" y="1595527"/>
            <a:ext cx="238125" cy="238125"/>
            <a:chOff x="2967127" y="1595527"/>
            <a:chExt cx="238125" cy="238125"/>
          </a:xfrm>
        </p:grpSpPr>
        <p:sp>
          <p:nvSpPr>
            <p:cNvPr id="162" name="object 162"/>
            <p:cNvSpPr/>
            <p:nvPr/>
          </p:nvSpPr>
          <p:spPr>
            <a:xfrm>
              <a:off x="3047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47999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3195727" y="1366927"/>
            <a:ext cx="238125" cy="238125"/>
            <a:chOff x="3195727" y="1366927"/>
            <a:chExt cx="238125" cy="238125"/>
          </a:xfrm>
        </p:grpSpPr>
        <p:sp>
          <p:nvSpPr>
            <p:cNvPr id="169" name="object 169"/>
            <p:cNvSpPr/>
            <p:nvPr/>
          </p:nvSpPr>
          <p:spPr>
            <a:xfrm>
              <a:off x="3276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765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00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200399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52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52799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3348127" y="1671727"/>
            <a:ext cx="85725" cy="85725"/>
            <a:chOff x="3348127" y="1671727"/>
            <a:chExt cx="85725" cy="85725"/>
          </a:xfrm>
        </p:grpSpPr>
        <p:sp>
          <p:nvSpPr>
            <p:cNvPr id="176" name="object 176"/>
            <p:cNvSpPr/>
            <p:nvPr/>
          </p:nvSpPr>
          <p:spPr>
            <a:xfrm>
              <a:off x="3352800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52800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3424327" y="1443127"/>
            <a:ext cx="238125" cy="238125"/>
            <a:chOff x="3424327" y="1443127"/>
            <a:chExt cx="238125" cy="238125"/>
          </a:xfrm>
        </p:grpSpPr>
        <p:sp>
          <p:nvSpPr>
            <p:cNvPr id="179" name="object 179"/>
            <p:cNvSpPr/>
            <p:nvPr/>
          </p:nvSpPr>
          <p:spPr>
            <a:xfrm>
              <a:off x="350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0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2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42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8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81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3576727" y="1595527"/>
            <a:ext cx="238125" cy="238125"/>
            <a:chOff x="3576727" y="1595527"/>
            <a:chExt cx="238125" cy="238125"/>
          </a:xfrm>
        </p:grpSpPr>
        <p:sp>
          <p:nvSpPr>
            <p:cNvPr id="186" name="object 186"/>
            <p:cNvSpPr/>
            <p:nvPr/>
          </p:nvSpPr>
          <p:spPr>
            <a:xfrm>
              <a:off x="36576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576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2" name="object 192"/>
          <p:cNvGrpSpPr/>
          <p:nvPr/>
        </p:nvGrpSpPr>
        <p:grpSpPr>
          <a:xfrm>
            <a:off x="3805327" y="1366927"/>
            <a:ext cx="238125" cy="238125"/>
            <a:chOff x="3805327" y="1366927"/>
            <a:chExt cx="238125" cy="238125"/>
          </a:xfrm>
        </p:grpSpPr>
        <p:sp>
          <p:nvSpPr>
            <p:cNvPr id="193" name="object 193"/>
            <p:cNvSpPr/>
            <p:nvPr/>
          </p:nvSpPr>
          <p:spPr>
            <a:xfrm>
              <a:off x="388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86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10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8100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624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9624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1824127" y="1671727"/>
            <a:ext cx="85725" cy="85725"/>
            <a:chOff x="1824127" y="1671727"/>
            <a:chExt cx="85725" cy="85725"/>
          </a:xfrm>
        </p:grpSpPr>
        <p:sp>
          <p:nvSpPr>
            <p:cNvPr id="200" name="object 200"/>
            <p:cNvSpPr/>
            <p:nvPr/>
          </p:nvSpPr>
          <p:spPr>
            <a:xfrm>
              <a:off x="1828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28799" y="1676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1976527" y="1595527"/>
            <a:ext cx="85725" cy="85725"/>
            <a:chOff x="1976527" y="1595527"/>
            <a:chExt cx="85725" cy="85725"/>
          </a:xfrm>
        </p:grpSpPr>
        <p:sp>
          <p:nvSpPr>
            <p:cNvPr id="203" name="object 203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981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" name="object 205"/>
          <p:cNvGrpSpPr/>
          <p:nvPr/>
        </p:nvGrpSpPr>
        <p:grpSpPr>
          <a:xfrm>
            <a:off x="2205127" y="1519327"/>
            <a:ext cx="314325" cy="238125"/>
            <a:chOff x="2205127" y="1519327"/>
            <a:chExt cx="314325" cy="238125"/>
          </a:xfrm>
        </p:grpSpPr>
        <p:sp>
          <p:nvSpPr>
            <p:cNvPr id="206" name="object 206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859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09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362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3621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383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586127" y="1595527"/>
            <a:ext cx="85725" cy="85725"/>
            <a:chOff x="2586127" y="1595527"/>
            <a:chExt cx="85725" cy="85725"/>
          </a:xfrm>
        </p:grpSpPr>
        <p:sp>
          <p:nvSpPr>
            <p:cNvPr id="215" name="object 215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907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7" name="object 217"/>
          <p:cNvGrpSpPr/>
          <p:nvPr/>
        </p:nvGrpSpPr>
        <p:grpSpPr>
          <a:xfrm>
            <a:off x="2814727" y="1519327"/>
            <a:ext cx="238125" cy="238125"/>
            <a:chOff x="2814727" y="1519327"/>
            <a:chExt cx="238125" cy="238125"/>
          </a:xfrm>
        </p:grpSpPr>
        <p:sp>
          <p:nvSpPr>
            <p:cNvPr id="218" name="object 218"/>
            <p:cNvSpPr/>
            <p:nvPr/>
          </p:nvSpPr>
          <p:spPr>
            <a:xfrm>
              <a:off x="2895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8955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819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193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971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971799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71799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6" name="object 226"/>
          <p:cNvGrpSpPr/>
          <p:nvPr/>
        </p:nvGrpSpPr>
        <p:grpSpPr>
          <a:xfrm>
            <a:off x="3119527" y="1595527"/>
            <a:ext cx="85725" cy="85725"/>
            <a:chOff x="3119527" y="1595527"/>
            <a:chExt cx="85725" cy="85725"/>
          </a:xfrm>
        </p:grpSpPr>
        <p:sp>
          <p:nvSpPr>
            <p:cNvPr id="227" name="object 227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124199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9" name="object 229"/>
          <p:cNvGrpSpPr/>
          <p:nvPr/>
        </p:nvGrpSpPr>
        <p:grpSpPr>
          <a:xfrm>
            <a:off x="3348127" y="1519327"/>
            <a:ext cx="314325" cy="238125"/>
            <a:chOff x="3348127" y="1519327"/>
            <a:chExt cx="314325" cy="238125"/>
          </a:xfrm>
        </p:grpSpPr>
        <p:sp>
          <p:nvSpPr>
            <p:cNvPr id="230" name="object 230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29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352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05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05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8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3729127" y="1595527"/>
            <a:ext cx="85725" cy="85725"/>
            <a:chOff x="3729127" y="1595527"/>
            <a:chExt cx="85725" cy="85725"/>
          </a:xfrm>
        </p:grpSpPr>
        <p:sp>
          <p:nvSpPr>
            <p:cNvPr id="239" name="object 239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33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1" name="object 241"/>
          <p:cNvGrpSpPr/>
          <p:nvPr/>
        </p:nvGrpSpPr>
        <p:grpSpPr>
          <a:xfrm>
            <a:off x="3957727" y="1519327"/>
            <a:ext cx="238125" cy="238125"/>
            <a:chOff x="3957727" y="1519327"/>
            <a:chExt cx="238125" cy="238125"/>
          </a:xfrm>
        </p:grpSpPr>
        <p:sp>
          <p:nvSpPr>
            <p:cNvPr id="242" name="object 242"/>
            <p:cNvSpPr/>
            <p:nvPr/>
          </p:nvSpPr>
          <p:spPr>
            <a:xfrm>
              <a:off x="4038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038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62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624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114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114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5253127" y="2509927"/>
            <a:ext cx="1076325" cy="85725"/>
            <a:chOff x="5253127" y="2509927"/>
            <a:chExt cx="1076325" cy="85725"/>
          </a:xfrm>
        </p:grpSpPr>
        <p:sp>
          <p:nvSpPr>
            <p:cNvPr id="249" name="object 249"/>
            <p:cNvSpPr/>
            <p:nvPr/>
          </p:nvSpPr>
          <p:spPr>
            <a:xfrm>
              <a:off x="52578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257800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6396127" y="2509927"/>
            <a:ext cx="695325" cy="85725"/>
            <a:chOff x="6396127" y="2509927"/>
            <a:chExt cx="695325" cy="85725"/>
          </a:xfrm>
        </p:grpSpPr>
        <p:sp>
          <p:nvSpPr>
            <p:cNvPr id="252" name="object 252"/>
            <p:cNvSpPr/>
            <p:nvPr/>
          </p:nvSpPr>
          <p:spPr>
            <a:xfrm>
              <a:off x="64008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400800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4" name="object 254"/>
          <p:cNvGrpSpPr/>
          <p:nvPr/>
        </p:nvGrpSpPr>
        <p:grpSpPr>
          <a:xfrm>
            <a:off x="7158127" y="2509927"/>
            <a:ext cx="1076325" cy="85725"/>
            <a:chOff x="7158127" y="2509927"/>
            <a:chExt cx="1076325" cy="85725"/>
          </a:xfrm>
        </p:grpSpPr>
        <p:sp>
          <p:nvSpPr>
            <p:cNvPr id="255" name="object 255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62799" y="2514599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533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76200"/>
                  </a:lnTo>
                  <a:lnTo>
                    <a:pt x="5334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>
            <a:spLocks noGrp="1"/>
          </p:cNvSpPr>
          <p:nvPr>
            <p:ph type="title"/>
          </p:nvPr>
        </p:nvSpPr>
        <p:spPr>
          <a:xfrm>
            <a:off x="2755900" y="87249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1976527" y="3576727"/>
            <a:ext cx="1609725" cy="466725"/>
            <a:chOff x="1976527" y="3576727"/>
            <a:chExt cx="1609725" cy="466725"/>
          </a:xfrm>
        </p:grpSpPr>
        <p:sp>
          <p:nvSpPr>
            <p:cNvPr id="259" name="object 259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47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124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200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276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52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428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505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971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895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819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819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895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71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47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124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200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276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352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428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352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276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200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124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047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971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95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71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047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124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200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76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00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124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047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124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285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362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438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514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590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590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666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6669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743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2097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1335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0573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981199" y="3962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057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133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209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285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3621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4383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514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5145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590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5907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666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666999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590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590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514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514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438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4383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3621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2859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2097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133599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2097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2859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362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3621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438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4383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514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5145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438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4383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362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3621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285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28599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362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362199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403"/>
          <p:cNvSpPr/>
          <p:nvPr/>
        </p:nvSpPr>
        <p:spPr>
          <a:xfrm>
            <a:off x="5481727" y="21289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4" name="object 404"/>
          <p:cNvGrpSpPr/>
          <p:nvPr/>
        </p:nvGrpSpPr>
        <p:grpSpPr>
          <a:xfrm>
            <a:off x="5557927" y="1366927"/>
            <a:ext cx="2600325" cy="923925"/>
            <a:chOff x="5557927" y="1366927"/>
            <a:chExt cx="2600325" cy="923925"/>
          </a:xfrm>
        </p:grpSpPr>
        <p:sp>
          <p:nvSpPr>
            <p:cNvPr id="405" name="object 405"/>
            <p:cNvSpPr/>
            <p:nvPr/>
          </p:nvSpPr>
          <p:spPr>
            <a:xfrm>
              <a:off x="5638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638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562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562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715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715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791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791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715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867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019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019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943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096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096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096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096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248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248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172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172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324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324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400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400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324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324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477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477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629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629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553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553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705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705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629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6294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781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7818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705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7056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858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8580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934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9342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6858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010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62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1628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086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239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2390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239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2390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391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3914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315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3152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467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4676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543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543800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467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4676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620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6200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772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772400" y="1981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696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696200" y="1905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848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848600" y="182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867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867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715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715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638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638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791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791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096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096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019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172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172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172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172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324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324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248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248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400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400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477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477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705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705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629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629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781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781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705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7056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858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8580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781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7818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934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9342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010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0104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23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2390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162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315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73152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7315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7315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7467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7467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7391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73914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7543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75438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7620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76200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848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848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772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772400" y="144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924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924800" y="1371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5791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5943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248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248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6172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324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6400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6553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6858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6858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6781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781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934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6934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9342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0866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39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3914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315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4676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75438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76962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001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0010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924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7924800" y="160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8077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038" y="2917"/>
                  </a:lnTo>
                  <a:lnTo>
                    <a:pt x="10953" y="10953"/>
                  </a:lnTo>
                  <a:lnTo>
                    <a:pt x="2917" y="23038"/>
                  </a:lnTo>
                  <a:lnTo>
                    <a:pt x="0" y="38100"/>
                  </a:lnTo>
                  <a:lnTo>
                    <a:pt x="2917" y="53161"/>
                  </a:lnTo>
                  <a:lnTo>
                    <a:pt x="10953" y="65246"/>
                  </a:lnTo>
                  <a:lnTo>
                    <a:pt x="23038" y="73282"/>
                  </a:lnTo>
                  <a:lnTo>
                    <a:pt x="38100" y="76200"/>
                  </a:lnTo>
                  <a:lnTo>
                    <a:pt x="53161" y="73282"/>
                  </a:lnTo>
                  <a:lnTo>
                    <a:pt x="65246" y="65246"/>
                  </a:lnTo>
                  <a:lnTo>
                    <a:pt x="73282" y="53161"/>
                  </a:lnTo>
                  <a:lnTo>
                    <a:pt x="76200" y="38100"/>
                  </a:lnTo>
                  <a:lnTo>
                    <a:pt x="73282" y="23038"/>
                  </a:lnTo>
                  <a:lnTo>
                    <a:pt x="65246" y="10953"/>
                  </a:lnTo>
                  <a:lnTo>
                    <a:pt x="53161" y="291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8077200" y="152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53161" y="2917"/>
                  </a:lnTo>
                  <a:lnTo>
                    <a:pt x="65246" y="10953"/>
                  </a:lnTo>
                  <a:lnTo>
                    <a:pt x="73282" y="23038"/>
                  </a:lnTo>
                  <a:lnTo>
                    <a:pt x="76200" y="38100"/>
                  </a:lnTo>
                  <a:lnTo>
                    <a:pt x="73282" y="53161"/>
                  </a:lnTo>
                  <a:lnTo>
                    <a:pt x="65246" y="65246"/>
                  </a:lnTo>
                  <a:lnTo>
                    <a:pt x="53161" y="73282"/>
                  </a:lnTo>
                  <a:lnTo>
                    <a:pt x="38100" y="76200"/>
                  </a:lnTo>
                  <a:lnTo>
                    <a:pt x="23038" y="73282"/>
                  </a:lnTo>
                  <a:lnTo>
                    <a:pt x="10953" y="65246"/>
                  </a:lnTo>
                  <a:lnTo>
                    <a:pt x="2917" y="53161"/>
                  </a:lnTo>
                  <a:lnTo>
                    <a:pt x="0" y="38100"/>
                  </a:lnTo>
                  <a:lnTo>
                    <a:pt x="2917" y="23038"/>
                  </a:lnTo>
                  <a:lnTo>
                    <a:pt x="10953" y="10953"/>
                  </a:lnTo>
                  <a:lnTo>
                    <a:pt x="23038" y="2917"/>
                  </a:lnTo>
                  <a:lnTo>
                    <a:pt x="38100" y="0"/>
                  </a:lnTo>
                  <a:close/>
                </a:path>
                <a:path w="76200" h="76200">
                  <a:moveTo>
                    <a:pt x="0" y="0"/>
                  </a:moveTo>
                  <a:lnTo>
                    <a:pt x="0" y="0"/>
                  </a:lnTo>
                </a:path>
                <a:path w="76200" h="76200">
                  <a:moveTo>
                    <a:pt x="76200" y="76200"/>
                  </a:moveTo>
                  <a:lnTo>
                    <a:pt x="76200" y="76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1" name="object 601"/>
          <p:cNvSpPr/>
          <p:nvPr/>
        </p:nvSpPr>
        <p:spPr>
          <a:xfrm>
            <a:off x="5557927" y="1671727"/>
            <a:ext cx="85544" cy="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 txBox="1"/>
          <p:nvPr/>
        </p:nvSpPr>
        <p:spPr>
          <a:xfrm>
            <a:off x="6407150" y="948690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electro</a:t>
            </a:r>
            <a:r>
              <a:rPr sz="2400" spc="5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s</a:t>
            </a:r>
          </a:p>
        </p:txBody>
      </p:sp>
      <p:grpSp>
        <p:nvGrpSpPr>
          <p:cNvPr id="603" name="object 603"/>
          <p:cNvGrpSpPr/>
          <p:nvPr/>
        </p:nvGrpSpPr>
        <p:grpSpPr>
          <a:xfrm>
            <a:off x="6472327" y="3119527"/>
            <a:ext cx="695325" cy="923925"/>
            <a:chOff x="6472327" y="3119527"/>
            <a:chExt cx="695325" cy="923925"/>
          </a:xfrm>
        </p:grpSpPr>
        <p:sp>
          <p:nvSpPr>
            <p:cNvPr id="604" name="object 604"/>
            <p:cNvSpPr/>
            <p:nvPr/>
          </p:nvSpPr>
          <p:spPr>
            <a:xfrm>
              <a:off x="6477000" y="3124199"/>
              <a:ext cx="685800" cy="914400"/>
            </a:xfrm>
            <a:custGeom>
              <a:avLst/>
              <a:gdLst/>
              <a:ahLst/>
              <a:cxnLst/>
              <a:rect l="l" t="t" r="r" b="b"/>
              <a:pathLst>
                <a:path w="685800" h="914400">
                  <a:moveTo>
                    <a:pt x="342900" y="0"/>
                  </a:moveTo>
                  <a:lnTo>
                    <a:pt x="0" y="914400"/>
                  </a:lnTo>
                  <a:lnTo>
                    <a:pt x="685800" y="9144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6477000" y="3124199"/>
              <a:ext cx="685800" cy="914400"/>
            </a:xfrm>
            <a:custGeom>
              <a:avLst/>
              <a:gdLst/>
              <a:ahLst/>
              <a:cxnLst/>
              <a:rect l="l" t="t" r="r" b="b"/>
              <a:pathLst>
                <a:path w="685800" h="914400">
                  <a:moveTo>
                    <a:pt x="342900" y="0"/>
                  </a:moveTo>
                  <a:lnTo>
                    <a:pt x="685800" y="914400"/>
                  </a:lnTo>
                  <a:lnTo>
                    <a:pt x="0" y="914400"/>
                  </a:lnTo>
                  <a:lnTo>
                    <a:pt x="342900" y="0"/>
                  </a:lnTo>
                  <a:close/>
                </a:path>
                <a:path w="685800" h="914400">
                  <a:moveTo>
                    <a:pt x="0" y="0"/>
                  </a:moveTo>
                  <a:lnTo>
                    <a:pt x="0" y="0"/>
                  </a:lnTo>
                </a:path>
                <a:path w="685800" h="914400">
                  <a:moveTo>
                    <a:pt x="685800" y="914400"/>
                  </a:moveTo>
                  <a:lnTo>
                    <a:pt x="685800" y="914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6" name="object 606"/>
          <p:cNvGrpSpPr/>
          <p:nvPr/>
        </p:nvGrpSpPr>
        <p:grpSpPr>
          <a:xfrm>
            <a:off x="2433727" y="2509927"/>
            <a:ext cx="695325" cy="85725"/>
            <a:chOff x="2433727" y="2509927"/>
            <a:chExt cx="695325" cy="85725"/>
          </a:xfrm>
        </p:grpSpPr>
        <p:sp>
          <p:nvSpPr>
            <p:cNvPr id="607" name="object 607"/>
            <p:cNvSpPr/>
            <p:nvPr/>
          </p:nvSpPr>
          <p:spPr>
            <a:xfrm>
              <a:off x="24383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438399" y="2514599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3429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76200"/>
                  </a:lnTo>
                  <a:lnTo>
                    <a:pt x="3429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9" name="object 609"/>
          <p:cNvGrpSpPr/>
          <p:nvPr/>
        </p:nvGrpSpPr>
        <p:grpSpPr>
          <a:xfrm>
            <a:off x="5862727" y="3271927"/>
            <a:ext cx="542925" cy="771525"/>
            <a:chOff x="5862727" y="3271927"/>
            <a:chExt cx="542925" cy="771525"/>
          </a:xfrm>
        </p:grpSpPr>
        <p:sp>
          <p:nvSpPr>
            <p:cNvPr id="610" name="object 610"/>
            <p:cNvSpPr/>
            <p:nvPr/>
          </p:nvSpPr>
          <p:spPr>
            <a:xfrm>
              <a:off x="5867400" y="3276600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266700" y="0"/>
                  </a:moveTo>
                  <a:lnTo>
                    <a:pt x="0" y="762000"/>
                  </a:lnTo>
                  <a:lnTo>
                    <a:pt x="533400" y="7620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5867400" y="3276600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266700" y="0"/>
                  </a:moveTo>
                  <a:lnTo>
                    <a:pt x="533400" y="762000"/>
                  </a:lnTo>
                  <a:lnTo>
                    <a:pt x="0" y="762000"/>
                  </a:lnTo>
                  <a:lnTo>
                    <a:pt x="266700" y="0"/>
                  </a:lnTo>
                  <a:close/>
                </a:path>
                <a:path w="533400" h="762000">
                  <a:moveTo>
                    <a:pt x="0" y="0"/>
                  </a:moveTo>
                  <a:lnTo>
                    <a:pt x="0" y="0"/>
                  </a:lnTo>
                </a:path>
                <a:path w="533400" h="762000">
                  <a:moveTo>
                    <a:pt x="533400" y="762000"/>
                  </a:moveTo>
                  <a:lnTo>
                    <a:pt x="533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2" name="object 612"/>
          <p:cNvSpPr txBox="1"/>
          <p:nvPr/>
        </p:nvSpPr>
        <p:spPr>
          <a:xfrm>
            <a:off x="1758950" y="4301490"/>
            <a:ext cx="2118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686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/>
                <a:cs typeface="Times New Roman"/>
              </a:rPr>
              <a:t>Two</a:t>
            </a:r>
            <a:r>
              <a:rPr sz="2400" spc="-9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overlapping  piles of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sand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3" name="object 613"/>
          <p:cNvSpPr txBox="1"/>
          <p:nvPr/>
        </p:nvSpPr>
        <p:spPr>
          <a:xfrm>
            <a:off x="5568950" y="4377690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Times New Roman"/>
                <a:cs typeface="Times New Roman"/>
              </a:rPr>
              <a:t>Interference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pattern</a:t>
            </a:r>
          </a:p>
        </p:txBody>
      </p:sp>
      <p:grpSp>
        <p:nvGrpSpPr>
          <p:cNvPr id="614" name="object 614"/>
          <p:cNvGrpSpPr/>
          <p:nvPr/>
        </p:nvGrpSpPr>
        <p:grpSpPr>
          <a:xfrm>
            <a:off x="7310527" y="3271927"/>
            <a:ext cx="542925" cy="771525"/>
            <a:chOff x="7310527" y="3271927"/>
            <a:chExt cx="542925" cy="771525"/>
          </a:xfrm>
        </p:grpSpPr>
        <p:sp>
          <p:nvSpPr>
            <p:cNvPr id="615" name="object 615"/>
            <p:cNvSpPr/>
            <p:nvPr/>
          </p:nvSpPr>
          <p:spPr>
            <a:xfrm>
              <a:off x="7315199" y="3276600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266700" y="0"/>
                  </a:moveTo>
                  <a:lnTo>
                    <a:pt x="0" y="762000"/>
                  </a:lnTo>
                  <a:lnTo>
                    <a:pt x="533400" y="7620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7315199" y="3276600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266700" y="0"/>
                  </a:moveTo>
                  <a:lnTo>
                    <a:pt x="533400" y="762000"/>
                  </a:lnTo>
                  <a:lnTo>
                    <a:pt x="0" y="762000"/>
                  </a:lnTo>
                  <a:lnTo>
                    <a:pt x="266700" y="0"/>
                  </a:lnTo>
                  <a:close/>
                </a:path>
                <a:path w="533400" h="762000">
                  <a:moveTo>
                    <a:pt x="0" y="0"/>
                  </a:moveTo>
                  <a:lnTo>
                    <a:pt x="0" y="0"/>
                  </a:lnTo>
                </a:path>
                <a:path w="533400" h="762000">
                  <a:moveTo>
                    <a:pt x="533400" y="762000"/>
                  </a:moveTo>
                  <a:lnTo>
                    <a:pt x="533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7" name="object 617"/>
          <p:cNvGrpSpPr/>
          <p:nvPr/>
        </p:nvGrpSpPr>
        <p:grpSpPr>
          <a:xfrm>
            <a:off x="7996327" y="3576727"/>
            <a:ext cx="390525" cy="466725"/>
            <a:chOff x="7996327" y="3576727"/>
            <a:chExt cx="390525" cy="466725"/>
          </a:xfrm>
        </p:grpSpPr>
        <p:sp>
          <p:nvSpPr>
            <p:cNvPr id="618" name="object 618"/>
            <p:cNvSpPr/>
            <p:nvPr/>
          </p:nvSpPr>
          <p:spPr>
            <a:xfrm>
              <a:off x="8000999" y="3581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0" y="457200"/>
                  </a:lnTo>
                  <a:lnTo>
                    <a:pt x="381000" y="4572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8000999" y="3581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381000" y="457200"/>
                  </a:lnTo>
                  <a:lnTo>
                    <a:pt x="0" y="457200"/>
                  </a:lnTo>
                  <a:lnTo>
                    <a:pt x="190500" y="0"/>
                  </a:lnTo>
                  <a:close/>
                </a:path>
                <a:path w="381000" h="457200">
                  <a:moveTo>
                    <a:pt x="0" y="0"/>
                  </a:moveTo>
                  <a:lnTo>
                    <a:pt x="0" y="0"/>
                  </a:lnTo>
                </a:path>
                <a:path w="381000" h="457200">
                  <a:moveTo>
                    <a:pt x="381000" y="457200"/>
                  </a:moveTo>
                  <a:lnTo>
                    <a:pt x="3810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0" name="object 620"/>
          <p:cNvGrpSpPr/>
          <p:nvPr/>
        </p:nvGrpSpPr>
        <p:grpSpPr>
          <a:xfrm>
            <a:off x="5329327" y="3576727"/>
            <a:ext cx="390525" cy="466725"/>
            <a:chOff x="5329327" y="3576727"/>
            <a:chExt cx="390525" cy="466725"/>
          </a:xfrm>
        </p:grpSpPr>
        <p:sp>
          <p:nvSpPr>
            <p:cNvPr id="621" name="object 621"/>
            <p:cNvSpPr/>
            <p:nvPr/>
          </p:nvSpPr>
          <p:spPr>
            <a:xfrm>
              <a:off x="5334000" y="3581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0" y="457200"/>
                  </a:lnTo>
                  <a:lnTo>
                    <a:pt x="381000" y="4572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5334000" y="3581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381000" y="457200"/>
                  </a:lnTo>
                  <a:lnTo>
                    <a:pt x="0" y="457200"/>
                  </a:lnTo>
                  <a:lnTo>
                    <a:pt x="190500" y="0"/>
                  </a:lnTo>
                  <a:close/>
                </a:path>
                <a:path w="381000" h="457200">
                  <a:moveTo>
                    <a:pt x="0" y="0"/>
                  </a:moveTo>
                  <a:lnTo>
                    <a:pt x="0" y="0"/>
                  </a:lnTo>
                </a:path>
                <a:path w="381000" h="457200">
                  <a:moveTo>
                    <a:pt x="381000" y="457200"/>
                  </a:moveTo>
                  <a:lnTo>
                    <a:pt x="3810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479" y="231140"/>
            <a:ext cx="3746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Quantum</a:t>
            </a:r>
            <a:r>
              <a:rPr sz="3000" spc="-65"/>
              <a:t> </a:t>
            </a:r>
            <a:r>
              <a:rPr sz="3000" spc="-10"/>
              <a:t>Mechanics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58469" y="1101090"/>
            <a:ext cx="8297545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algn="just">
              <a:lnSpc>
                <a:spcPct val="100000"/>
              </a:lnSpc>
              <a:spcBef>
                <a:spcPts val="100"/>
              </a:spcBef>
            </a:pPr>
            <a:r>
              <a:rPr sz="2400" spc="5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is </a:t>
            </a:r>
            <a:r>
              <a:rPr sz="2400" spc="-10">
                <a:latin typeface="Arial"/>
                <a:cs typeface="Arial"/>
              </a:rPr>
              <a:t>able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10">
                <a:latin typeface="Arial"/>
                <a:cs typeface="Arial"/>
              </a:rPr>
              <a:t>explain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Black </a:t>
            </a:r>
            <a:r>
              <a:rPr sz="2400" spc="-10">
                <a:latin typeface="Arial"/>
                <a:cs typeface="Arial"/>
              </a:rPr>
              <a:t>body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radiation</a:t>
            </a:r>
            <a:endParaRPr sz="2400">
              <a:latin typeface="Arial"/>
              <a:cs typeface="Arial"/>
            </a:endParaRPr>
          </a:p>
          <a:p>
            <a:pPr marL="469900" indent="-457200">
              <a:spcBef>
                <a:spcPts val="6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spc="-5">
                <a:latin typeface="Arial"/>
                <a:cs typeface="Arial"/>
              </a:rPr>
              <a:t>Photo electric effect</a:t>
            </a:r>
            <a:endParaRPr lang="en-IN"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Compton effect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>
                <a:latin typeface="Arial"/>
                <a:cs typeface="Arial"/>
              </a:rPr>
              <a:t>Emission </a:t>
            </a:r>
            <a:r>
              <a:rPr sz="2400" spc="-1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line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spectra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50800" marR="5080" indent="102870" algn="just">
              <a:lnSpc>
                <a:spcPct val="100000"/>
              </a:lnSpc>
            </a:pPr>
            <a:r>
              <a:rPr sz="2400">
                <a:latin typeface="Arial"/>
                <a:cs typeface="Arial"/>
              </a:rPr>
              <a:t>The most </a:t>
            </a:r>
            <a:r>
              <a:rPr sz="2400" spc="-5">
                <a:latin typeface="Arial"/>
                <a:cs typeface="Arial"/>
              </a:rPr>
              <a:t>outstanding development </a:t>
            </a:r>
            <a:r>
              <a:rPr sz="2400" spc="-10">
                <a:latin typeface="Arial"/>
                <a:cs typeface="Arial"/>
              </a:rPr>
              <a:t>in </a:t>
            </a:r>
            <a:r>
              <a:rPr sz="2400">
                <a:latin typeface="Arial"/>
                <a:cs typeface="Arial"/>
              </a:rPr>
              <a:t>modern </a:t>
            </a:r>
            <a:r>
              <a:rPr sz="2400" spc="-5">
                <a:latin typeface="Arial"/>
                <a:cs typeface="Arial"/>
              </a:rPr>
              <a:t>science was  the conception of Quantum Mechanics in </a:t>
            </a:r>
            <a:r>
              <a:rPr sz="2400" spc="-10">
                <a:latin typeface="Arial"/>
                <a:cs typeface="Arial"/>
              </a:rPr>
              <a:t>1925. </a:t>
            </a:r>
            <a:r>
              <a:rPr sz="2400" spc="-5">
                <a:latin typeface="Arial"/>
                <a:cs typeface="Arial"/>
              </a:rPr>
              <a:t>This </a:t>
            </a:r>
            <a:r>
              <a:rPr sz="2400" spc="-10">
                <a:latin typeface="Arial"/>
                <a:cs typeface="Arial"/>
              </a:rPr>
              <a:t>new  </a:t>
            </a:r>
            <a:r>
              <a:rPr sz="2400" spc="-5">
                <a:latin typeface="Arial"/>
                <a:cs typeface="Arial"/>
              </a:rPr>
              <a:t>approach </a:t>
            </a:r>
            <a:r>
              <a:rPr sz="2400">
                <a:latin typeface="Arial"/>
                <a:cs typeface="Arial"/>
              </a:rPr>
              <a:t>was </a:t>
            </a:r>
            <a:r>
              <a:rPr sz="2400" spc="-10">
                <a:latin typeface="Arial"/>
                <a:cs typeface="Arial"/>
              </a:rPr>
              <a:t>highly </a:t>
            </a:r>
            <a:r>
              <a:rPr sz="2400" spc="-5">
                <a:latin typeface="Arial"/>
                <a:cs typeface="Arial"/>
              </a:rPr>
              <a:t>successful in </a:t>
            </a:r>
            <a:r>
              <a:rPr sz="2400" spc="-10">
                <a:latin typeface="Arial"/>
                <a:cs typeface="Arial"/>
              </a:rPr>
              <a:t>explaining about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10">
                <a:latin typeface="Arial"/>
                <a:cs typeface="Arial"/>
              </a:rPr>
              <a:t>behavior </a:t>
            </a:r>
            <a:r>
              <a:rPr sz="2400" spc="-5">
                <a:latin typeface="Arial"/>
                <a:cs typeface="Arial"/>
              </a:rPr>
              <a:t>of </a:t>
            </a:r>
            <a:r>
              <a:rPr sz="2400">
                <a:latin typeface="Arial"/>
                <a:cs typeface="Arial"/>
              </a:rPr>
              <a:t>atoms, </a:t>
            </a:r>
            <a:r>
              <a:rPr sz="2400" spc="-5">
                <a:latin typeface="Arial"/>
                <a:cs typeface="Arial"/>
              </a:rPr>
              <a:t>molecules </a:t>
            </a:r>
            <a:r>
              <a:rPr sz="2400" spc="-10">
                <a:latin typeface="Arial"/>
                <a:cs typeface="Arial"/>
              </a:rPr>
              <a:t>and</a:t>
            </a:r>
            <a:r>
              <a:rPr sz="2400" spc="3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nuclei.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6739" y="261620"/>
            <a:ext cx="349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Strange World </a:t>
            </a:r>
            <a:r>
              <a:rPr sz="1600" b="1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Quantum</a:t>
            </a:r>
            <a:r>
              <a:rPr sz="1600" b="1" u="sng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Physics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0600" y="1357403"/>
            <a:ext cx="3291204" cy="4219575"/>
            <a:chOff x="990600" y="1357403"/>
            <a:chExt cx="3291204" cy="4219575"/>
          </a:xfrm>
        </p:grpSpPr>
        <p:sp>
          <p:nvSpPr>
            <p:cNvPr id="4" name="object 4"/>
            <p:cNvSpPr/>
            <p:nvPr/>
          </p:nvSpPr>
          <p:spPr>
            <a:xfrm>
              <a:off x="3124200" y="1371599"/>
              <a:ext cx="1143000" cy="4191000"/>
            </a:xfrm>
            <a:custGeom>
              <a:avLst/>
              <a:gdLst/>
              <a:ahLst/>
              <a:cxnLst/>
              <a:rect l="l" t="t" r="r" b="b"/>
              <a:pathLst>
                <a:path w="1143000" h="4191000">
                  <a:moveTo>
                    <a:pt x="0" y="0"/>
                  </a:moveTo>
                  <a:lnTo>
                    <a:pt x="1143000" y="1600200"/>
                  </a:lnTo>
                </a:path>
                <a:path w="1143000" h="4191000">
                  <a:moveTo>
                    <a:pt x="0" y="2590800"/>
                  </a:moveTo>
                  <a:lnTo>
                    <a:pt x="1143000" y="4191000"/>
                  </a:lnTo>
                </a:path>
                <a:path w="1143000" h="4191000">
                  <a:moveTo>
                    <a:pt x="1143000" y="1600200"/>
                  </a:moveTo>
                  <a:lnTo>
                    <a:pt x="1143000" y="4191000"/>
                  </a:lnTo>
                </a:path>
                <a:path w="1143000" h="4191000">
                  <a:moveTo>
                    <a:pt x="0" y="0"/>
                  </a:moveTo>
                  <a:lnTo>
                    <a:pt x="0" y="2590800"/>
                  </a:lnTo>
                </a:path>
                <a:path w="1143000" h="4191000">
                  <a:moveTo>
                    <a:pt x="533400" y="1524000"/>
                  </a:moveTo>
                  <a:lnTo>
                    <a:pt x="609600" y="1676400"/>
                  </a:lnTo>
                </a:path>
                <a:path w="1143000" h="4191000">
                  <a:moveTo>
                    <a:pt x="533400" y="2819400"/>
                  </a:moveTo>
                  <a:lnTo>
                    <a:pt x="609600" y="2971800"/>
                  </a:lnTo>
                </a:path>
                <a:path w="1143000" h="4191000">
                  <a:moveTo>
                    <a:pt x="533400" y="1524000"/>
                  </a:moveTo>
                  <a:lnTo>
                    <a:pt x="533400" y="2819400"/>
                  </a:lnTo>
                </a:path>
                <a:path w="1143000" h="4191000">
                  <a:moveTo>
                    <a:pt x="609600" y="1676400"/>
                  </a:moveTo>
                  <a:lnTo>
                    <a:pt x="609600" y="2971800"/>
                  </a:lnTo>
                </a:path>
                <a:path w="1143000" h="4191000">
                  <a:moveTo>
                    <a:pt x="381000" y="1295400"/>
                  </a:moveTo>
                  <a:lnTo>
                    <a:pt x="457200" y="1447800"/>
                  </a:lnTo>
                </a:path>
                <a:path w="1143000" h="4191000">
                  <a:moveTo>
                    <a:pt x="381000" y="2590800"/>
                  </a:moveTo>
                  <a:lnTo>
                    <a:pt x="457200" y="2743200"/>
                  </a:lnTo>
                </a:path>
                <a:path w="1143000" h="4191000">
                  <a:moveTo>
                    <a:pt x="381000" y="1295400"/>
                  </a:moveTo>
                  <a:lnTo>
                    <a:pt x="381000" y="2590800"/>
                  </a:lnTo>
                </a:path>
                <a:path w="1143000" h="4191000">
                  <a:moveTo>
                    <a:pt x="457200" y="1447800"/>
                  </a:moveTo>
                  <a:lnTo>
                    <a:pt x="457200" y="27432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12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6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8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1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1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22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622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98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62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2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1600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1600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40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40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92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92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16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16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52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52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50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050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2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002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2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52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74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574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98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098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8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90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90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05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05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574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574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6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86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38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38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716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716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240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240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526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526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05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05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192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192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716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716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002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002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526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526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57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57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098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098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38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438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0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90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050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9050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0574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0574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860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2860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384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384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76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76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288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288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0574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574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098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098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24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24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676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676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050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050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574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574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3622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3622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146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146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7432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7432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956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956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098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098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62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362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5908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5908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7432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7432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9050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9050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0574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0574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60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860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384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384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526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526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9050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050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33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133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286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286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908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908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432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432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71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9718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1242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42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4384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384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908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5908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9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9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71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71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981200" y="2438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981200" y="2438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133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133600" y="2590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362200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362200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5146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5146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288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28800" y="2667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9812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812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2098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209800" y="2743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3622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3622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6670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6670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819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194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480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48000" y="2895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200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004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146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146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67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667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8956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8956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48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480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057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057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09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09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438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438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0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0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905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905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057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057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860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860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38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438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43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43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956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8956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124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1242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766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766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590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90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7432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7432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718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9718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1242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1242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33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133600" y="2971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286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286000" y="3124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5146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514600" y="3047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7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70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9812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981200" y="3200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336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336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3622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362200" y="3276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5146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5146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819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819400" y="3352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971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971800" y="3505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200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200400" y="3428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352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3528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667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67000" y="3581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819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8194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480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480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200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2004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2192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219200" y="3657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3716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371600" y="3809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00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00200" y="3733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7526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26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668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066800" y="3886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192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192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47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447800" y="3962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002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002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9050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905000" y="4038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0574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057400" y="41909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2860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286000" y="4114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438400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438400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752600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752600" y="4267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905000" y="4419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905000" y="4419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133600" y="4343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133600" y="43433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286000" y="4495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077" y="5834"/>
                  </a:lnTo>
                  <a:lnTo>
                    <a:pt x="21907" y="21907"/>
                  </a:lnTo>
                  <a:lnTo>
                    <a:pt x="5834" y="46077"/>
                  </a:lnTo>
                  <a:lnTo>
                    <a:pt x="0" y="76200"/>
                  </a:lnTo>
                  <a:lnTo>
                    <a:pt x="5834" y="106322"/>
                  </a:lnTo>
                  <a:lnTo>
                    <a:pt x="21907" y="130492"/>
                  </a:lnTo>
                  <a:lnTo>
                    <a:pt x="46077" y="146565"/>
                  </a:lnTo>
                  <a:lnTo>
                    <a:pt x="76200" y="152400"/>
                  </a:lnTo>
                  <a:lnTo>
                    <a:pt x="106322" y="146565"/>
                  </a:lnTo>
                  <a:lnTo>
                    <a:pt x="130492" y="130492"/>
                  </a:lnTo>
                  <a:lnTo>
                    <a:pt x="146565" y="106322"/>
                  </a:lnTo>
                  <a:lnTo>
                    <a:pt x="152400" y="76200"/>
                  </a:lnTo>
                  <a:lnTo>
                    <a:pt x="146565" y="46077"/>
                  </a:lnTo>
                  <a:lnTo>
                    <a:pt x="130492" y="21907"/>
                  </a:lnTo>
                  <a:lnTo>
                    <a:pt x="106322" y="583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286000" y="4495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106322" y="5834"/>
                  </a:lnTo>
                  <a:lnTo>
                    <a:pt x="130492" y="21907"/>
                  </a:lnTo>
                  <a:lnTo>
                    <a:pt x="146565" y="46077"/>
                  </a:lnTo>
                  <a:lnTo>
                    <a:pt x="152400" y="76200"/>
                  </a:lnTo>
                  <a:lnTo>
                    <a:pt x="146565" y="106322"/>
                  </a:lnTo>
                  <a:lnTo>
                    <a:pt x="130492" y="130492"/>
                  </a:lnTo>
                  <a:lnTo>
                    <a:pt x="106322" y="146565"/>
                  </a:lnTo>
                  <a:lnTo>
                    <a:pt x="76200" y="152400"/>
                  </a:lnTo>
                  <a:lnTo>
                    <a:pt x="46077" y="146565"/>
                  </a:lnTo>
                  <a:lnTo>
                    <a:pt x="21907" y="130492"/>
                  </a:lnTo>
                  <a:lnTo>
                    <a:pt x="5834" y="106322"/>
                  </a:lnTo>
                  <a:lnTo>
                    <a:pt x="0" y="76200"/>
                  </a:lnTo>
                  <a:lnTo>
                    <a:pt x="5834" y="46077"/>
                  </a:lnTo>
                  <a:lnTo>
                    <a:pt x="21907" y="21907"/>
                  </a:lnTo>
                  <a:lnTo>
                    <a:pt x="46077" y="5834"/>
                  </a:lnTo>
                  <a:lnTo>
                    <a:pt x="76200" y="0"/>
                  </a:lnTo>
                  <a:close/>
                </a:path>
                <a:path w="152400" h="152400">
                  <a:moveTo>
                    <a:pt x="0" y="0"/>
                  </a:moveTo>
                  <a:lnTo>
                    <a:pt x="0" y="0"/>
                  </a:lnTo>
                </a:path>
                <a:path w="152400" h="152400">
                  <a:moveTo>
                    <a:pt x="152400" y="152400"/>
                  </a:moveTo>
                  <a:lnTo>
                    <a:pt x="1524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990600" y="2286000"/>
              <a:ext cx="1569720" cy="0"/>
            </a:xfrm>
            <a:custGeom>
              <a:avLst/>
              <a:gdLst/>
              <a:ahLst/>
              <a:cxnLst/>
              <a:rect l="l" t="t" r="r" b="b"/>
              <a:pathLst>
                <a:path w="1569720">
                  <a:moveTo>
                    <a:pt x="0" y="0"/>
                  </a:moveTo>
                  <a:lnTo>
                    <a:pt x="15697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552700" y="22288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5" name="object 295"/>
          <p:cNvGrpSpPr/>
          <p:nvPr/>
        </p:nvGrpSpPr>
        <p:grpSpPr>
          <a:xfrm>
            <a:off x="5472203" y="595403"/>
            <a:ext cx="3000375" cy="5743575"/>
            <a:chOff x="5472203" y="595403"/>
            <a:chExt cx="3000375" cy="5743575"/>
          </a:xfrm>
        </p:grpSpPr>
        <p:sp>
          <p:nvSpPr>
            <p:cNvPr id="296" name="object 296"/>
            <p:cNvSpPr/>
            <p:nvPr/>
          </p:nvSpPr>
          <p:spPr>
            <a:xfrm>
              <a:off x="5486399" y="609599"/>
              <a:ext cx="2971800" cy="5715000"/>
            </a:xfrm>
            <a:custGeom>
              <a:avLst/>
              <a:gdLst/>
              <a:ahLst/>
              <a:cxnLst/>
              <a:rect l="l" t="t" r="r" b="b"/>
              <a:pathLst>
                <a:path w="2971800" h="5715000">
                  <a:moveTo>
                    <a:pt x="0" y="0"/>
                  </a:moveTo>
                  <a:lnTo>
                    <a:pt x="2971800" y="2183129"/>
                  </a:lnTo>
                </a:path>
                <a:path w="2971800" h="5715000">
                  <a:moveTo>
                    <a:pt x="0" y="3531870"/>
                  </a:moveTo>
                  <a:lnTo>
                    <a:pt x="2971800" y="5715000"/>
                  </a:lnTo>
                </a:path>
                <a:path w="2971800" h="5715000">
                  <a:moveTo>
                    <a:pt x="2971800" y="2183129"/>
                  </a:moveTo>
                  <a:lnTo>
                    <a:pt x="2971800" y="5715000"/>
                  </a:lnTo>
                </a:path>
                <a:path w="2971800" h="5715000">
                  <a:moveTo>
                    <a:pt x="0" y="0"/>
                  </a:moveTo>
                  <a:lnTo>
                    <a:pt x="0" y="35318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095999" y="2057400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095999" y="2057400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399529" y="23621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0" y="0"/>
                  </a:moveTo>
                  <a:lnTo>
                    <a:pt x="0" y="1469389"/>
                  </a:lnTo>
                  <a:lnTo>
                    <a:pt x="153670" y="1676400"/>
                  </a:lnTo>
                  <a:lnTo>
                    <a:pt x="153670" y="207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399529" y="23621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153670" y="207010"/>
                  </a:moveTo>
                  <a:lnTo>
                    <a:pt x="15367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3670" y="207010"/>
                  </a:lnTo>
                  <a:close/>
                </a:path>
                <a:path w="153670" h="1676400">
                  <a:moveTo>
                    <a:pt x="153670" y="0"/>
                  </a:moveTo>
                  <a:lnTo>
                    <a:pt x="153670" y="0"/>
                  </a:lnTo>
                </a:path>
                <a:path w="15367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705599" y="26669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705599" y="26669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010399" y="29717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0" y="1469389"/>
                  </a:lnTo>
                  <a:lnTo>
                    <a:pt x="152400" y="1676400"/>
                  </a:lnTo>
                  <a:lnTo>
                    <a:pt x="152400" y="205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010399" y="297179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152400" y="205739"/>
                  </a:moveTo>
                  <a:lnTo>
                    <a:pt x="15240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2400" y="205739"/>
                  </a:lnTo>
                  <a:close/>
                </a:path>
                <a:path w="152400" h="1676400">
                  <a:moveTo>
                    <a:pt x="152400" y="0"/>
                  </a:moveTo>
                  <a:lnTo>
                    <a:pt x="152400" y="0"/>
                  </a:lnTo>
                </a:path>
                <a:path w="15240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313929" y="32765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0" y="0"/>
                  </a:moveTo>
                  <a:lnTo>
                    <a:pt x="0" y="1469389"/>
                  </a:lnTo>
                  <a:lnTo>
                    <a:pt x="153670" y="1676400"/>
                  </a:lnTo>
                  <a:lnTo>
                    <a:pt x="153670" y="207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313929" y="3276599"/>
              <a:ext cx="153670" cy="1676400"/>
            </a:xfrm>
            <a:custGeom>
              <a:avLst/>
              <a:gdLst/>
              <a:ahLst/>
              <a:cxnLst/>
              <a:rect l="l" t="t" r="r" b="b"/>
              <a:pathLst>
                <a:path w="153670" h="1676400">
                  <a:moveTo>
                    <a:pt x="153670" y="207010"/>
                  </a:moveTo>
                  <a:lnTo>
                    <a:pt x="153670" y="1676400"/>
                  </a:lnTo>
                  <a:lnTo>
                    <a:pt x="0" y="1469389"/>
                  </a:lnTo>
                  <a:lnTo>
                    <a:pt x="0" y="0"/>
                  </a:lnTo>
                  <a:lnTo>
                    <a:pt x="153670" y="207010"/>
                  </a:lnTo>
                  <a:close/>
                </a:path>
                <a:path w="153670" h="1676400">
                  <a:moveTo>
                    <a:pt x="153670" y="0"/>
                  </a:moveTo>
                  <a:lnTo>
                    <a:pt x="153670" y="0"/>
                  </a:lnTo>
                </a:path>
                <a:path w="153670" h="1676400">
                  <a:moveTo>
                    <a:pt x="0" y="1676400"/>
                  </a:moveTo>
                  <a:lnTo>
                    <a:pt x="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/>
          <p:nvPr/>
        </p:nvSpPr>
        <p:spPr>
          <a:xfrm>
            <a:off x="707390" y="1785620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Times New Roman"/>
                <a:cs typeface="Times New Roman"/>
              </a:rPr>
              <a:t>Photons</a:t>
            </a:r>
            <a:r>
              <a:rPr sz="1800" b="1" spc="-25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(particles!)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6739" y="261620"/>
            <a:ext cx="349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Strange World </a:t>
            </a:r>
            <a:r>
              <a:rPr sz="1600" b="1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Quantum</a:t>
            </a:r>
            <a:r>
              <a:rPr sz="1600" b="1" u="sng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Physics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1371600"/>
            <a:ext cx="1143000" cy="4191000"/>
          </a:xfrm>
          <a:custGeom>
            <a:avLst/>
            <a:gdLst/>
            <a:ahLst/>
            <a:cxnLst/>
            <a:rect l="l" t="t" r="r" b="b"/>
            <a:pathLst>
              <a:path w="1143000" h="4191000">
                <a:moveTo>
                  <a:pt x="0" y="0"/>
                </a:moveTo>
                <a:lnTo>
                  <a:pt x="1143000" y="1600200"/>
                </a:lnTo>
              </a:path>
              <a:path w="1143000" h="4191000">
                <a:moveTo>
                  <a:pt x="0" y="2590800"/>
                </a:moveTo>
                <a:lnTo>
                  <a:pt x="1143000" y="4191000"/>
                </a:lnTo>
              </a:path>
              <a:path w="1143000" h="4191000">
                <a:moveTo>
                  <a:pt x="1143000" y="1600200"/>
                </a:moveTo>
                <a:lnTo>
                  <a:pt x="1143000" y="4191000"/>
                </a:lnTo>
              </a:path>
              <a:path w="1143000" h="4191000">
                <a:moveTo>
                  <a:pt x="0" y="0"/>
                </a:moveTo>
                <a:lnTo>
                  <a:pt x="0" y="2590800"/>
                </a:lnTo>
              </a:path>
              <a:path w="1143000" h="4191000">
                <a:moveTo>
                  <a:pt x="533400" y="1524000"/>
                </a:moveTo>
                <a:lnTo>
                  <a:pt x="609600" y="1676400"/>
                </a:lnTo>
              </a:path>
              <a:path w="1143000" h="4191000">
                <a:moveTo>
                  <a:pt x="533400" y="2819400"/>
                </a:moveTo>
                <a:lnTo>
                  <a:pt x="609600" y="2971800"/>
                </a:lnTo>
              </a:path>
              <a:path w="1143000" h="4191000">
                <a:moveTo>
                  <a:pt x="533400" y="1524000"/>
                </a:moveTo>
                <a:lnTo>
                  <a:pt x="533400" y="2819400"/>
                </a:lnTo>
              </a:path>
              <a:path w="1143000" h="4191000">
                <a:moveTo>
                  <a:pt x="609600" y="1676400"/>
                </a:moveTo>
                <a:lnTo>
                  <a:pt x="609600" y="2971800"/>
                </a:lnTo>
              </a:path>
              <a:path w="1143000" h="4191000">
                <a:moveTo>
                  <a:pt x="381000" y="1295400"/>
                </a:moveTo>
                <a:lnTo>
                  <a:pt x="457200" y="1447800"/>
                </a:lnTo>
              </a:path>
              <a:path w="1143000" h="4191000">
                <a:moveTo>
                  <a:pt x="381000" y="2590800"/>
                </a:moveTo>
                <a:lnTo>
                  <a:pt x="457200" y="2743200"/>
                </a:lnTo>
              </a:path>
              <a:path w="1143000" h="4191000">
                <a:moveTo>
                  <a:pt x="381000" y="1295400"/>
                </a:moveTo>
                <a:lnTo>
                  <a:pt x="381000" y="2590800"/>
                </a:lnTo>
              </a:path>
              <a:path w="1143000" h="4191000">
                <a:moveTo>
                  <a:pt x="457200" y="1447800"/>
                </a:moveTo>
                <a:lnTo>
                  <a:pt x="457200" y="27432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0" y="609600"/>
            <a:ext cx="2971800" cy="5715000"/>
          </a:xfrm>
          <a:custGeom>
            <a:avLst/>
            <a:gdLst/>
            <a:ahLst/>
            <a:cxnLst/>
            <a:rect l="l" t="t" r="r" b="b"/>
            <a:pathLst>
              <a:path w="2971800" h="5715000">
                <a:moveTo>
                  <a:pt x="0" y="0"/>
                </a:moveTo>
                <a:lnTo>
                  <a:pt x="2971800" y="2183129"/>
                </a:lnTo>
              </a:path>
              <a:path w="2971800" h="5715000">
                <a:moveTo>
                  <a:pt x="0" y="3531870"/>
                </a:moveTo>
                <a:lnTo>
                  <a:pt x="2971800" y="5715000"/>
                </a:lnTo>
              </a:path>
              <a:path w="2971800" h="5715000">
                <a:moveTo>
                  <a:pt x="2971800" y="2183129"/>
                </a:moveTo>
                <a:lnTo>
                  <a:pt x="2971800" y="5715000"/>
                </a:lnTo>
              </a:path>
              <a:path w="2971800" h="571500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5127" y="3424327"/>
            <a:ext cx="161744" cy="1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00200" y="3219450"/>
            <a:ext cx="1676400" cy="114300"/>
            <a:chOff x="1219200" y="3219450"/>
            <a:chExt cx="1676400" cy="114300"/>
          </a:xfrm>
        </p:grpSpPr>
        <p:sp>
          <p:nvSpPr>
            <p:cNvPr id="7" name="object 7"/>
            <p:cNvSpPr/>
            <p:nvPr/>
          </p:nvSpPr>
          <p:spPr>
            <a:xfrm>
              <a:off x="1219200" y="3276600"/>
              <a:ext cx="1569720" cy="0"/>
            </a:xfrm>
            <a:custGeom>
              <a:avLst/>
              <a:gdLst/>
              <a:ahLst/>
              <a:cxnLst/>
              <a:rect l="l" t="t" r="r" b="b"/>
              <a:pathLst>
                <a:path w="1569720">
                  <a:moveTo>
                    <a:pt x="0" y="0"/>
                  </a:moveTo>
                  <a:lnTo>
                    <a:pt x="15697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1300" y="32194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118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5">
                <a:uFill>
                  <a:solidFill>
                    <a:srgbClr val="000000"/>
                  </a:solidFill>
                </a:uFill>
              </a:rPr>
              <a:t>One</a:t>
            </a:r>
            <a:r>
              <a:rPr spc="-65"/>
              <a:t> </a:t>
            </a:r>
            <a:r>
              <a:rPr spc="-5"/>
              <a:t>Photon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5080" y="5673090"/>
            <a:ext cx="3693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solidFill>
                  <a:srgbClr val="FF0000"/>
                </a:solidFill>
                <a:latin typeface="Times New Roman"/>
                <a:cs typeface="Times New Roman"/>
              </a:rPr>
              <a:t>Where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does it hit the</a:t>
            </a:r>
            <a:r>
              <a:rPr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screen??</a:t>
            </a:r>
            <a:endParaRPr sz="2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1920"/>
              </a:spcBef>
            </a:pPr>
            <a:r>
              <a:rPr sz="1600" b="1" spc="-5">
                <a:solidFill>
                  <a:srgbClr val="3333CC"/>
                </a:solidFill>
                <a:latin typeface="Times New Roman"/>
                <a:cs typeface="Times New Roman"/>
              </a:rPr>
              <a:t>Let’s </a:t>
            </a:r>
            <a:r>
              <a:rPr sz="1600" b="1">
                <a:solidFill>
                  <a:srgbClr val="3333CC"/>
                </a:solidFill>
                <a:latin typeface="Times New Roman"/>
                <a:cs typeface="Times New Roman"/>
              </a:rPr>
              <a:t>watch one at a</a:t>
            </a:r>
            <a:r>
              <a:rPr sz="1600" b="1" spc="-6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spc="-10">
                <a:solidFill>
                  <a:srgbClr val="3333CC"/>
                </a:solidFill>
                <a:latin typeface="Times New Roman"/>
                <a:cs typeface="Times New Roman"/>
              </a:rPr>
              <a:t>time…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8226" y="885826"/>
            <a:ext cx="7524750" cy="5238750"/>
            <a:chOff x="1038226" y="885826"/>
            <a:chExt cx="7524750" cy="5238750"/>
          </a:xfrm>
        </p:grpSpPr>
        <p:sp>
          <p:nvSpPr>
            <p:cNvPr id="3" name="object 3"/>
            <p:cNvSpPr/>
            <p:nvPr/>
          </p:nvSpPr>
          <p:spPr>
            <a:xfrm>
              <a:off x="1066799" y="914399"/>
              <a:ext cx="7467600" cy="5181600"/>
            </a:xfrm>
            <a:custGeom>
              <a:avLst/>
              <a:gdLst/>
              <a:ahLst/>
              <a:cxnLst/>
              <a:rect l="l" t="t" r="r" b="b"/>
              <a:pathLst>
                <a:path w="7467600" h="5181600">
                  <a:moveTo>
                    <a:pt x="3733800" y="5181600"/>
                  </a:moveTo>
                  <a:lnTo>
                    <a:pt x="0" y="5181600"/>
                  </a:lnTo>
                  <a:lnTo>
                    <a:pt x="0" y="0"/>
                  </a:lnTo>
                  <a:lnTo>
                    <a:pt x="7467600" y="0"/>
                  </a:lnTo>
                  <a:lnTo>
                    <a:pt x="7467600" y="5181600"/>
                  </a:lnTo>
                  <a:lnTo>
                    <a:pt x="3733800" y="5181600"/>
                  </a:lnTo>
                  <a:close/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8127" y="4338727"/>
              <a:ext cx="23794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4343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0" y="4343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6527" y="2738527"/>
              <a:ext cx="23794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6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30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80"/>
                  </a:lnTo>
                  <a:lnTo>
                    <a:pt x="219848" y="158948"/>
                  </a:lnTo>
                  <a:lnTo>
                    <a:pt x="228600" y="113030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30"/>
                  </a:lnTo>
                  <a:lnTo>
                    <a:pt x="219848" y="158948"/>
                  </a:lnTo>
                  <a:lnTo>
                    <a:pt x="195738" y="195580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30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90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2527" y="28147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400" y="3886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3886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66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30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80"/>
                  </a:lnTo>
                  <a:lnTo>
                    <a:pt x="219848" y="158948"/>
                  </a:lnTo>
                  <a:lnTo>
                    <a:pt x="228600" y="113030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30"/>
                  </a:lnTo>
                  <a:lnTo>
                    <a:pt x="219848" y="158948"/>
                  </a:lnTo>
                  <a:lnTo>
                    <a:pt x="195738" y="195580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30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30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80" y="32861"/>
                  </a:lnTo>
                  <a:lnTo>
                    <a:pt x="158948" y="8751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2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751"/>
                  </a:lnTo>
                  <a:lnTo>
                    <a:pt x="195580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30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0" y="3886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2800" y="3886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74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30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80"/>
                  </a:lnTo>
                  <a:lnTo>
                    <a:pt x="219829" y="158948"/>
                  </a:lnTo>
                  <a:lnTo>
                    <a:pt x="228600" y="113030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74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30"/>
                  </a:lnTo>
                  <a:lnTo>
                    <a:pt x="219829" y="158948"/>
                  </a:lnTo>
                  <a:lnTo>
                    <a:pt x="195579" y="195580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30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58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30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80"/>
                  </a:lnTo>
                  <a:lnTo>
                    <a:pt x="219829" y="158948"/>
                  </a:lnTo>
                  <a:lnTo>
                    <a:pt x="228600" y="113030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58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30"/>
                  </a:lnTo>
                  <a:lnTo>
                    <a:pt x="219829" y="158948"/>
                  </a:lnTo>
                  <a:lnTo>
                    <a:pt x="195579" y="195580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30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50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50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34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34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2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2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28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28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66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866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43400" y="3810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30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80"/>
                  </a:lnTo>
                  <a:lnTo>
                    <a:pt x="219848" y="158948"/>
                  </a:lnTo>
                  <a:lnTo>
                    <a:pt x="228600" y="113030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3400" y="3810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30"/>
                  </a:lnTo>
                  <a:lnTo>
                    <a:pt x="219848" y="158948"/>
                  </a:lnTo>
                  <a:lnTo>
                    <a:pt x="195738" y="195580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30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1200" y="3429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200" y="3429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8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8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812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30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30" y="228600"/>
                  </a:lnTo>
                  <a:lnTo>
                    <a:pt x="158948" y="219829"/>
                  </a:lnTo>
                  <a:lnTo>
                    <a:pt x="195579" y="195580"/>
                  </a:lnTo>
                  <a:lnTo>
                    <a:pt x="219829" y="158948"/>
                  </a:lnTo>
                  <a:lnTo>
                    <a:pt x="228600" y="113030"/>
                  </a:lnTo>
                  <a:lnTo>
                    <a:pt x="219829" y="68044"/>
                  </a:lnTo>
                  <a:lnTo>
                    <a:pt x="195580" y="32226"/>
                  </a:lnTo>
                  <a:lnTo>
                    <a:pt x="158948" y="8552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1200" y="3581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552"/>
                  </a:lnTo>
                  <a:lnTo>
                    <a:pt x="195580" y="32226"/>
                  </a:lnTo>
                  <a:lnTo>
                    <a:pt x="219829" y="68044"/>
                  </a:lnTo>
                  <a:lnTo>
                    <a:pt x="228600" y="113030"/>
                  </a:lnTo>
                  <a:lnTo>
                    <a:pt x="219829" y="158948"/>
                  </a:lnTo>
                  <a:lnTo>
                    <a:pt x="195579" y="195580"/>
                  </a:lnTo>
                  <a:lnTo>
                    <a:pt x="158948" y="219829"/>
                  </a:lnTo>
                  <a:lnTo>
                    <a:pt x="113030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30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5727" y="28147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200" y="4191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05200" y="4191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574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30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80"/>
                  </a:lnTo>
                  <a:lnTo>
                    <a:pt x="219848" y="158948"/>
                  </a:lnTo>
                  <a:lnTo>
                    <a:pt x="228600" y="113030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74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30"/>
                  </a:lnTo>
                  <a:lnTo>
                    <a:pt x="219848" y="158948"/>
                  </a:lnTo>
                  <a:lnTo>
                    <a:pt x="195738" y="195580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30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812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30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30" y="228600"/>
                  </a:lnTo>
                  <a:lnTo>
                    <a:pt x="158948" y="219829"/>
                  </a:lnTo>
                  <a:lnTo>
                    <a:pt x="195579" y="195580"/>
                  </a:lnTo>
                  <a:lnTo>
                    <a:pt x="219829" y="158948"/>
                  </a:lnTo>
                  <a:lnTo>
                    <a:pt x="228600" y="113030"/>
                  </a:lnTo>
                  <a:lnTo>
                    <a:pt x="219829" y="68044"/>
                  </a:lnTo>
                  <a:lnTo>
                    <a:pt x="195580" y="32226"/>
                  </a:lnTo>
                  <a:lnTo>
                    <a:pt x="158948" y="8552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12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552"/>
                  </a:lnTo>
                  <a:lnTo>
                    <a:pt x="195580" y="32226"/>
                  </a:lnTo>
                  <a:lnTo>
                    <a:pt x="219829" y="68044"/>
                  </a:lnTo>
                  <a:lnTo>
                    <a:pt x="228600" y="113030"/>
                  </a:lnTo>
                  <a:lnTo>
                    <a:pt x="219829" y="158948"/>
                  </a:lnTo>
                  <a:lnTo>
                    <a:pt x="195579" y="195580"/>
                  </a:lnTo>
                  <a:lnTo>
                    <a:pt x="158948" y="219829"/>
                  </a:lnTo>
                  <a:lnTo>
                    <a:pt x="113030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30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052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052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720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720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388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388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05727" y="3881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196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30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80"/>
                  </a:lnTo>
                  <a:lnTo>
                    <a:pt x="219848" y="158948"/>
                  </a:lnTo>
                  <a:lnTo>
                    <a:pt x="228600" y="113030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19600" y="4267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30"/>
                  </a:lnTo>
                  <a:lnTo>
                    <a:pt x="219848" y="158948"/>
                  </a:lnTo>
                  <a:lnTo>
                    <a:pt x="195738" y="195580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30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81400" y="3962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81400" y="3962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674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674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2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052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19800" y="4114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19800" y="4114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24400" y="4114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24400" y="4114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766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76600" y="3657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104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80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104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80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72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09800" y="3810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30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30" y="228600"/>
                  </a:lnTo>
                  <a:lnTo>
                    <a:pt x="158948" y="219829"/>
                  </a:lnTo>
                  <a:lnTo>
                    <a:pt x="195579" y="195580"/>
                  </a:lnTo>
                  <a:lnTo>
                    <a:pt x="219829" y="158948"/>
                  </a:lnTo>
                  <a:lnTo>
                    <a:pt x="228600" y="113030"/>
                  </a:lnTo>
                  <a:lnTo>
                    <a:pt x="219829" y="68044"/>
                  </a:lnTo>
                  <a:lnTo>
                    <a:pt x="195580" y="32226"/>
                  </a:lnTo>
                  <a:lnTo>
                    <a:pt x="158948" y="8552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09800" y="3810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552"/>
                  </a:lnTo>
                  <a:lnTo>
                    <a:pt x="195580" y="32226"/>
                  </a:lnTo>
                  <a:lnTo>
                    <a:pt x="219829" y="68044"/>
                  </a:lnTo>
                  <a:lnTo>
                    <a:pt x="228600" y="113030"/>
                  </a:lnTo>
                  <a:lnTo>
                    <a:pt x="219829" y="158948"/>
                  </a:lnTo>
                  <a:lnTo>
                    <a:pt x="195579" y="195580"/>
                  </a:lnTo>
                  <a:lnTo>
                    <a:pt x="158948" y="219829"/>
                  </a:lnTo>
                  <a:lnTo>
                    <a:pt x="113030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30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388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388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4258309" y="491490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creen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8225" y="885825"/>
            <a:ext cx="7524750" cy="5238750"/>
            <a:chOff x="1038225" y="885825"/>
            <a:chExt cx="7524750" cy="5238750"/>
          </a:xfrm>
        </p:grpSpPr>
        <p:sp>
          <p:nvSpPr>
            <p:cNvPr id="3" name="object 3"/>
            <p:cNvSpPr/>
            <p:nvPr/>
          </p:nvSpPr>
          <p:spPr>
            <a:xfrm>
              <a:off x="1066800" y="914400"/>
              <a:ext cx="7467600" cy="5181600"/>
            </a:xfrm>
            <a:custGeom>
              <a:avLst/>
              <a:gdLst/>
              <a:ahLst/>
              <a:cxnLst/>
              <a:rect l="l" t="t" r="r" b="b"/>
              <a:pathLst>
                <a:path w="7467600" h="5181600">
                  <a:moveTo>
                    <a:pt x="3733800" y="5181600"/>
                  </a:moveTo>
                  <a:lnTo>
                    <a:pt x="0" y="5181600"/>
                  </a:lnTo>
                  <a:lnTo>
                    <a:pt x="0" y="0"/>
                  </a:lnTo>
                  <a:lnTo>
                    <a:pt x="7467600" y="0"/>
                  </a:lnTo>
                  <a:lnTo>
                    <a:pt x="7467600" y="5181600"/>
                  </a:lnTo>
                  <a:lnTo>
                    <a:pt x="3733800" y="5181600"/>
                  </a:lnTo>
                  <a:close/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8200" y="190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200" y="190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8127" y="3348127"/>
              <a:ext cx="23794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2057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2057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0600" y="3352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6527" y="1747927"/>
              <a:ext cx="23794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58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8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90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8727" y="18241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4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66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2286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30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80" y="32861"/>
                  </a:lnTo>
                  <a:lnTo>
                    <a:pt x="158948" y="8751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200" y="2286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751"/>
                  </a:lnTo>
                  <a:lnTo>
                    <a:pt x="195580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30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28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74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74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0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5000" y="182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5000" y="182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96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2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2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2800" y="2057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2800" y="2057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66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866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196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196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1200" y="2438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200" y="2438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4400" y="2743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4400" y="2743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812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30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80" y="32861"/>
                  </a:lnTo>
                  <a:lnTo>
                    <a:pt x="158948" y="8751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1200" y="2590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751"/>
                  </a:lnTo>
                  <a:lnTo>
                    <a:pt x="195580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30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5727" y="1824127"/>
              <a:ext cx="237944" cy="237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2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05200" y="3200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574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74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812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30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80" y="32861"/>
                  </a:lnTo>
                  <a:lnTo>
                    <a:pt x="158948" y="8751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12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751"/>
                  </a:lnTo>
                  <a:lnTo>
                    <a:pt x="195580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30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052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052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482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82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388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388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05727" y="2890927"/>
              <a:ext cx="237944" cy="237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8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5800" y="3276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81400" y="2971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81400" y="2971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674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674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5200" y="190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05200" y="190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198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198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006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006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766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552"/>
                  </a:lnTo>
                  <a:lnTo>
                    <a:pt x="32861" y="32226"/>
                  </a:lnTo>
                  <a:lnTo>
                    <a:pt x="8751" y="68044"/>
                  </a:lnTo>
                  <a:lnTo>
                    <a:pt x="0" y="113029"/>
                  </a:lnTo>
                  <a:lnTo>
                    <a:pt x="8751" y="158948"/>
                  </a:lnTo>
                  <a:lnTo>
                    <a:pt x="32861" y="195579"/>
                  </a:lnTo>
                  <a:lnTo>
                    <a:pt x="69115" y="219829"/>
                  </a:lnTo>
                  <a:lnTo>
                    <a:pt x="114300" y="228600"/>
                  </a:lnTo>
                  <a:lnTo>
                    <a:pt x="159484" y="219829"/>
                  </a:lnTo>
                  <a:lnTo>
                    <a:pt x="195738" y="195579"/>
                  </a:lnTo>
                  <a:lnTo>
                    <a:pt x="219848" y="158948"/>
                  </a:lnTo>
                  <a:lnTo>
                    <a:pt x="228600" y="113029"/>
                  </a:lnTo>
                  <a:lnTo>
                    <a:pt x="219848" y="68044"/>
                  </a:lnTo>
                  <a:lnTo>
                    <a:pt x="195738" y="32226"/>
                  </a:lnTo>
                  <a:lnTo>
                    <a:pt x="159484" y="855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76600" y="2667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552"/>
                  </a:lnTo>
                  <a:lnTo>
                    <a:pt x="195738" y="32226"/>
                  </a:lnTo>
                  <a:lnTo>
                    <a:pt x="219848" y="68044"/>
                  </a:lnTo>
                  <a:lnTo>
                    <a:pt x="228600" y="113029"/>
                  </a:lnTo>
                  <a:lnTo>
                    <a:pt x="219848" y="158948"/>
                  </a:lnTo>
                  <a:lnTo>
                    <a:pt x="195738" y="195579"/>
                  </a:lnTo>
                  <a:lnTo>
                    <a:pt x="159484" y="219829"/>
                  </a:lnTo>
                  <a:lnTo>
                    <a:pt x="114300" y="228600"/>
                  </a:lnTo>
                  <a:lnTo>
                    <a:pt x="69115" y="219829"/>
                  </a:lnTo>
                  <a:lnTo>
                    <a:pt x="32861" y="195579"/>
                  </a:lnTo>
                  <a:lnTo>
                    <a:pt x="8751" y="158948"/>
                  </a:lnTo>
                  <a:lnTo>
                    <a:pt x="0" y="113029"/>
                  </a:lnTo>
                  <a:lnTo>
                    <a:pt x="8751" y="68044"/>
                  </a:lnTo>
                  <a:lnTo>
                    <a:pt x="32861" y="32226"/>
                  </a:lnTo>
                  <a:lnTo>
                    <a:pt x="69115" y="8552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104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29" y="228600"/>
                  </a:lnTo>
                  <a:lnTo>
                    <a:pt x="158948" y="219848"/>
                  </a:lnTo>
                  <a:lnTo>
                    <a:pt x="195580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79" y="32861"/>
                  </a:lnTo>
                  <a:lnTo>
                    <a:pt x="158948" y="87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10400" y="2362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751"/>
                  </a:lnTo>
                  <a:lnTo>
                    <a:pt x="195579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80" y="195738"/>
                  </a:lnTo>
                  <a:lnTo>
                    <a:pt x="158948" y="219848"/>
                  </a:lnTo>
                  <a:lnTo>
                    <a:pt x="113029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482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115" y="8751"/>
                  </a:lnTo>
                  <a:lnTo>
                    <a:pt x="32861" y="32861"/>
                  </a:lnTo>
                  <a:lnTo>
                    <a:pt x="8751" y="69115"/>
                  </a:lnTo>
                  <a:lnTo>
                    <a:pt x="0" y="114300"/>
                  </a:lnTo>
                  <a:lnTo>
                    <a:pt x="8751" y="159484"/>
                  </a:lnTo>
                  <a:lnTo>
                    <a:pt x="32861" y="195738"/>
                  </a:lnTo>
                  <a:lnTo>
                    <a:pt x="69115" y="219848"/>
                  </a:lnTo>
                  <a:lnTo>
                    <a:pt x="114300" y="228600"/>
                  </a:lnTo>
                  <a:lnTo>
                    <a:pt x="159484" y="219848"/>
                  </a:lnTo>
                  <a:lnTo>
                    <a:pt x="195738" y="195738"/>
                  </a:lnTo>
                  <a:lnTo>
                    <a:pt x="219848" y="159484"/>
                  </a:lnTo>
                  <a:lnTo>
                    <a:pt x="228600" y="114300"/>
                  </a:lnTo>
                  <a:lnTo>
                    <a:pt x="219848" y="69115"/>
                  </a:lnTo>
                  <a:lnTo>
                    <a:pt x="195738" y="32861"/>
                  </a:lnTo>
                  <a:lnTo>
                    <a:pt x="159484" y="87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48200" y="2133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159484" y="8751"/>
                  </a:lnTo>
                  <a:lnTo>
                    <a:pt x="195738" y="32861"/>
                  </a:lnTo>
                  <a:lnTo>
                    <a:pt x="219848" y="69115"/>
                  </a:lnTo>
                  <a:lnTo>
                    <a:pt x="228600" y="114300"/>
                  </a:lnTo>
                  <a:lnTo>
                    <a:pt x="219848" y="159484"/>
                  </a:lnTo>
                  <a:lnTo>
                    <a:pt x="195738" y="195738"/>
                  </a:lnTo>
                  <a:lnTo>
                    <a:pt x="159484" y="219848"/>
                  </a:lnTo>
                  <a:lnTo>
                    <a:pt x="114300" y="228600"/>
                  </a:lnTo>
                  <a:lnTo>
                    <a:pt x="69115" y="219848"/>
                  </a:lnTo>
                  <a:lnTo>
                    <a:pt x="32861" y="195738"/>
                  </a:lnTo>
                  <a:lnTo>
                    <a:pt x="8751" y="159484"/>
                  </a:lnTo>
                  <a:lnTo>
                    <a:pt x="0" y="114300"/>
                  </a:lnTo>
                  <a:lnTo>
                    <a:pt x="8751" y="69115"/>
                  </a:lnTo>
                  <a:lnTo>
                    <a:pt x="32861" y="32861"/>
                  </a:lnTo>
                  <a:lnTo>
                    <a:pt x="69115" y="8751"/>
                  </a:lnTo>
                  <a:lnTo>
                    <a:pt x="11430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098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68044" y="8751"/>
                  </a:lnTo>
                  <a:lnTo>
                    <a:pt x="32226" y="32861"/>
                  </a:lnTo>
                  <a:lnTo>
                    <a:pt x="8552" y="69115"/>
                  </a:lnTo>
                  <a:lnTo>
                    <a:pt x="0" y="114300"/>
                  </a:lnTo>
                  <a:lnTo>
                    <a:pt x="8552" y="159484"/>
                  </a:lnTo>
                  <a:lnTo>
                    <a:pt x="32226" y="195738"/>
                  </a:lnTo>
                  <a:lnTo>
                    <a:pt x="68044" y="219848"/>
                  </a:lnTo>
                  <a:lnTo>
                    <a:pt x="113030" y="228600"/>
                  </a:lnTo>
                  <a:lnTo>
                    <a:pt x="158948" y="219848"/>
                  </a:lnTo>
                  <a:lnTo>
                    <a:pt x="195579" y="195738"/>
                  </a:lnTo>
                  <a:lnTo>
                    <a:pt x="219829" y="159484"/>
                  </a:lnTo>
                  <a:lnTo>
                    <a:pt x="228600" y="114300"/>
                  </a:lnTo>
                  <a:lnTo>
                    <a:pt x="219829" y="69115"/>
                  </a:lnTo>
                  <a:lnTo>
                    <a:pt x="195580" y="32861"/>
                  </a:lnTo>
                  <a:lnTo>
                    <a:pt x="158948" y="8751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09800" y="2819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30" y="0"/>
                  </a:moveTo>
                  <a:lnTo>
                    <a:pt x="158948" y="8751"/>
                  </a:lnTo>
                  <a:lnTo>
                    <a:pt x="195580" y="32861"/>
                  </a:lnTo>
                  <a:lnTo>
                    <a:pt x="219829" y="69115"/>
                  </a:lnTo>
                  <a:lnTo>
                    <a:pt x="228600" y="114300"/>
                  </a:lnTo>
                  <a:lnTo>
                    <a:pt x="219829" y="159484"/>
                  </a:lnTo>
                  <a:lnTo>
                    <a:pt x="195579" y="195738"/>
                  </a:lnTo>
                  <a:lnTo>
                    <a:pt x="158948" y="219848"/>
                  </a:lnTo>
                  <a:lnTo>
                    <a:pt x="113030" y="228600"/>
                  </a:lnTo>
                  <a:lnTo>
                    <a:pt x="68044" y="219848"/>
                  </a:lnTo>
                  <a:lnTo>
                    <a:pt x="32226" y="195738"/>
                  </a:lnTo>
                  <a:lnTo>
                    <a:pt x="8552" y="159484"/>
                  </a:lnTo>
                  <a:lnTo>
                    <a:pt x="0" y="114300"/>
                  </a:lnTo>
                  <a:lnTo>
                    <a:pt x="8552" y="69115"/>
                  </a:lnTo>
                  <a:lnTo>
                    <a:pt x="32226" y="32861"/>
                  </a:lnTo>
                  <a:lnTo>
                    <a:pt x="68044" y="8751"/>
                  </a:lnTo>
                  <a:lnTo>
                    <a:pt x="113030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388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68044" y="8552"/>
                  </a:lnTo>
                  <a:lnTo>
                    <a:pt x="32226" y="32226"/>
                  </a:lnTo>
                  <a:lnTo>
                    <a:pt x="8552" y="68044"/>
                  </a:lnTo>
                  <a:lnTo>
                    <a:pt x="0" y="113029"/>
                  </a:lnTo>
                  <a:lnTo>
                    <a:pt x="8552" y="158948"/>
                  </a:lnTo>
                  <a:lnTo>
                    <a:pt x="32226" y="195579"/>
                  </a:lnTo>
                  <a:lnTo>
                    <a:pt x="68044" y="219829"/>
                  </a:lnTo>
                  <a:lnTo>
                    <a:pt x="113029" y="228600"/>
                  </a:lnTo>
                  <a:lnTo>
                    <a:pt x="158948" y="219829"/>
                  </a:lnTo>
                  <a:lnTo>
                    <a:pt x="195579" y="195579"/>
                  </a:lnTo>
                  <a:lnTo>
                    <a:pt x="219829" y="158948"/>
                  </a:lnTo>
                  <a:lnTo>
                    <a:pt x="228600" y="113029"/>
                  </a:lnTo>
                  <a:lnTo>
                    <a:pt x="219829" y="68044"/>
                  </a:lnTo>
                  <a:lnTo>
                    <a:pt x="195579" y="32226"/>
                  </a:lnTo>
                  <a:lnTo>
                    <a:pt x="158948" y="8552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38800" y="2209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3029" y="0"/>
                  </a:moveTo>
                  <a:lnTo>
                    <a:pt x="158948" y="8552"/>
                  </a:lnTo>
                  <a:lnTo>
                    <a:pt x="195579" y="32226"/>
                  </a:lnTo>
                  <a:lnTo>
                    <a:pt x="219829" y="68044"/>
                  </a:lnTo>
                  <a:lnTo>
                    <a:pt x="228600" y="113029"/>
                  </a:lnTo>
                  <a:lnTo>
                    <a:pt x="219829" y="158948"/>
                  </a:lnTo>
                  <a:lnTo>
                    <a:pt x="195579" y="195579"/>
                  </a:lnTo>
                  <a:lnTo>
                    <a:pt x="158948" y="219829"/>
                  </a:lnTo>
                  <a:lnTo>
                    <a:pt x="113029" y="228600"/>
                  </a:lnTo>
                  <a:lnTo>
                    <a:pt x="68044" y="219829"/>
                  </a:lnTo>
                  <a:lnTo>
                    <a:pt x="32226" y="195579"/>
                  </a:lnTo>
                  <a:lnTo>
                    <a:pt x="8552" y="158948"/>
                  </a:lnTo>
                  <a:lnTo>
                    <a:pt x="0" y="113029"/>
                  </a:lnTo>
                  <a:lnTo>
                    <a:pt x="8552" y="68044"/>
                  </a:lnTo>
                  <a:lnTo>
                    <a:pt x="32226" y="32226"/>
                  </a:lnTo>
                  <a:lnTo>
                    <a:pt x="68044" y="8552"/>
                  </a:lnTo>
                  <a:lnTo>
                    <a:pt x="113029" y="0"/>
                  </a:lnTo>
                  <a:close/>
                </a:path>
                <a:path w="228600" h="228600">
                  <a:moveTo>
                    <a:pt x="0" y="0"/>
                  </a:moveTo>
                  <a:lnTo>
                    <a:pt x="0" y="0"/>
                  </a:lnTo>
                </a:path>
                <a:path w="228600" h="228600">
                  <a:moveTo>
                    <a:pt x="228600" y="228600"/>
                  </a:moveTo>
                  <a:lnTo>
                    <a:pt x="2286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4258309" y="491490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latin typeface="Times New Roman"/>
                <a:cs typeface="Times New Roman"/>
              </a:rPr>
              <a:t>S</a:t>
            </a:r>
            <a:r>
              <a:rPr sz="2400" b="0">
                <a:latin typeface="Times New Roman"/>
                <a:cs typeface="Times New Roman"/>
              </a:rPr>
              <a:t>creen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836420" y="4225290"/>
            <a:ext cx="585089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0000"/>
                </a:solidFill>
                <a:latin typeface="Times New Roman"/>
                <a:cs typeface="Times New Roman"/>
              </a:rPr>
              <a:t>Given ONE </a:t>
            </a:r>
            <a:r>
              <a:rPr sz="1800">
                <a:solidFill>
                  <a:srgbClr val="FF0000"/>
                </a:solidFill>
                <a:latin typeface="Times New Roman"/>
                <a:cs typeface="Times New Roman"/>
              </a:rPr>
              <a:t>photon, </a:t>
            </a:r>
            <a:r>
              <a:rPr sz="1800" spc="-5">
                <a:solidFill>
                  <a:srgbClr val="FF0000"/>
                </a:solidFill>
                <a:latin typeface="Times New Roman"/>
                <a:cs typeface="Times New Roman"/>
              </a:rPr>
              <a:t>we cannot </a:t>
            </a:r>
            <a:r>
              <a:rPr sz="1800">
                <a:solidFill>
                  <a:srgbClr val="FF0000"/>
                </a:solidFill>
                <a:latin typeface="Times New Roman"/>
                <a:cs typeface="Times New Roman"/>
              </a:rPr>
              <a:t>predict </a:t>
            </a:r>
            <a:r>
              <a:rPr sz="1800" spc="-5">
                <a:solidFill>
                  <a:srgbClr val="FF0000"/>
                </a:solidFill>
                <a:latin typeface="Times New Roman"/>
                <a:cs typeface="Times New Roman"/>
              </a:rPr>
              <a:t>exactly </a:t>
            </a:r>
            <a:r>
              <a:rPr sz="1800">
                <a:solidFill>
                  <a:srgbClr val="FF0000"/>
                </a:solidFill>
                <a:latin typeface="Times New Roman"/>
                <a:cs typeface="Times New Roman"/>
              </a:rPr>
              <a:t>where </a:t>
            </a:r>
            <a:r>
              <a:rPr sz="1800" spc="-5">
                <a:solidFill>
                  <a:srgbClr val="FF0000"/>
                </a:solidFill>
                <a:latin typeface="Times New Roman"/>
                <a:cs typeface="Times New Roman"/>
              </a:rPr>
              <a:t>it will</a:t>
            </a:r>
            <a:r>
              <a:rPr sz="1800" spc="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rgbClr val="FF0000"/>
                </a:solidFill>
                <a:latin typeface="Times New Roman"/>
                <a:cs typeface="Times New Roman"/>
              </a:rPr>
              <a:t>hit</a:t>
            </a:r>
            <a:r>
              <a:rPr sz="1800" spc="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82550" marR="71755">
              <a:lnSpc>
                <a:spcPct val="100000"/>
              </a:lnSpc>
            </a:pPr>
            <a:r>
              <a:rPr sz="1600" spc="-10">
                <a:latin typeface="Times New Roman"/>
                <a:cs typeface="Times New Roman"/>
              </a:rPr>
              <a:t>We </a:t>
            </a:r>
            <a:r>
              <a:rPr sz="1600" spc="-5">
                <a:latin typeface="Times New Roman"/>
                <a:cs typeface="Times New Roman"/>
              </a:rPr>
              <a:t>can </a:t>
            </a:r>
            <a:r>
              <a:rPr sz="1600">
                <a:latin typeface="Times New Roman"/>
                <a:cs typeface="Times New Roman"/>
              </a:rPr>
              <a:t>only </a:t>
            </a:r>
            <a:r>
              <a:rPr sz="1600" spc="-5">
                <a:latin typeface="Times New Roman"/>
                <a:cs typeface="Times New Roman"/>
              </a:rPr>
              <a:t>predict the </a:t>
            </a:r>
            <a:r>
              <a:rPr sz="1600" spc="-10">
                <a:latin typeface="Times New Roman"/>
                <a:cs typeface="Times New Roman"/>
              </a:rPr>
              <a:t>PROBABILITY </a:t>
            </a:r>
            <a:r>
              <a:rPr sz="1600" spc="-5">
                <a:latin typeface="Times New Roman"/>
                <a:cs typeface="Times New Roman"/>
              </a:rPr>
              <a:t>that </a:t>
            </a:r>
            <a:r>
              <a:rPr sz="1600">
                <a:latin typeface="Times New Roman"/>
                <a:cs typeface="Times New Roman"/>
              </a:rPr>
              <a:t>it </a:t>
            </a:r>
            <a:r>
              <a:rPr sz="1600" spc="-5">
                <a:latin typeface="Times New Roman"/>
                <a:cs typeface="Times New Roman"/>
              </a:rPr>
              <a:t>will </a:t>
            </a:r>
            <a:r>
              <a:rPr sz="1600">
                <a:latin typeface="Times New Roman"/>
                <a:cs typeface="Times New Roman"/>
              </a:rPr>
              <a:t>hit a </a:t>
            </a:r>
            <a:r>
              <a:rPr sz="1600" spc="-5">
                <a:latin typeface="Times New Roman"/>
                <a:cs typeface="Times New Roman"/>
              </a:rPr>
              <a:t>certain place  </a:t>
            </a:r>
            <a:r>
              <a:rPr sz="1600">
                <a:latin typeface="Times New Roman"/>
                <a:cs typeface="Times New Roman"/>
              </a:rPr>
              <a:t>on the </a:t>
            </a:r>
            <a:r>
              <a:rPr sz="1600" spc="-10">
                <a:latin typeface="Times New Roman"/>
                <a:cs typeface="Times New Roman"/>
              </a:rPr>
              <a:t>screen: </a:t>
            </a:r>
            <a:r>
              <a:rPr sz="1600" spc="-5">
                <a:latin typeface="Times New Roman"/>
                <a:cs typeface="Times New Roman"/>
              </a:rPr>
              <a:t>i.e., we can predict </a:t>
            </a:r>
            <a:r>
              <a:rPr sz="1600">
                <a:latin typeface="Times New Roman"/>
                <a:cs typeface="Times New Roman"/>
              </a:rPr>
              <a:t>the </a:t>
            </a:r>
            <a:r>
              <a:rPr sz="1600" spc="-5">
                <a:latin typeface="Times New Roman"/>
                <a:cs typeface="Times New Roman"/>
              </a:rPr>
              <a:t>pattern </a:t>
            </a:r>
            <a:r>
              <a:rPr sz="1600">
                <a:latin typeface="Times New Roman"/>
                <a:cs typeface="Times New Roman"/>
              </a:rPr>
              <a:t>that </a:t>
            </a:r>
            <a:r>
              <a:rPr sz="1600" spc="-15">
                <a:latin typeface="Times New Roman"/>
                <a:cs typeface="Times New Roman"/>
              </a:rPr>
              <a:t>many </a:t>
            </a:r>
            <a:r>
              <a:rPr sz="1600">
                <a:latin typeface="Times New Roman"/>
                <a:cs typeface="Times New Roman"/>
              </a:rPr>
              <a:t>photons </a:t>
            </a:r>
            <a:r>
              <a:rPr sz="1600" spc="-5">
                <a:latin typeface="Times New Roman"/>
                <a:cs typeface="Times New Roman"/>
              </a:rPr>
              <a:t>will  </a:t>
            </a:r>
            <a:r>
              <a:rPr sz="1600" spc="-10">
                <a:latin typeface="Times New Roman"/>
                <a:cs typeface="Times New Roman"/>
              </a:rPr>
              <a:t>make!!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828800" y="1752600"/>
            <a:ext cx="5715000" cy="1828800"/>
          </a:xfrm>
          <a:custGeom>
            <a:avLst/>
            <a:gdLst/>
            <a:ahLst/>
            <a:cxnLst/>
            <a:rect l="l" t="t" r="r" b="b"/>
            <a:pathLst>
              <a:path w="5715000" h="1828800">
                <a:moveTo>
                  <a:pt x="3429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685800" y="0"/>
                </a:lnTo>
                <a:lnTo>
                  <a:pt x="685800" y="1828800"/>
                </a:lnTo>
                <a:lnTo>
                  <a:pt x="342900" y="1828800"/>
                </a:lnTo>
                <a:close/>
              </a:path>
              <a:path w="5715000" h="1828800">
                <a:moveTo>
                  <a:pt x="1714500" y="1828800"/>
                </a:moveTo>
                <a:lnTo>
                  <a:pt x="1371600" y="1828800"/>
                </a:lnTo>
                <a:lnTo>
                  <a:pt x="1371600" y="0"/>
                </a:lnTo>
                <a:lnTo>
                  <a:pt x="2057400" y="0"/>
                </a:lnTo>
                <a:lnTo>
                  <a:pt x="2057400" y="1828800"/>
                </a:lnTo>
                <a:lnTo>
                  <a:pt x="1714500" y="1828800"/>
                </a:lnTo>
                <a:close/>
              </a:path>
              <a:path w="5715000" h="1828800">
                <a:moveTo>
                  <a:pt x="2857500" y="1828800"/>
                </a:moveTo>
                <a:lnTo>
                  <a:pt x="2514600" y="1828800"/>
                </a:lnTo>
                <a:lnTo>
                  <a:pt x="2514600" y="0"/>
                </a:lnTo>
                <a:lnTo>
                  <a:pt x="3200400" y="0"/>
                </a:lnTo>
                <a:lnTo>
                  <a:pt x="3200400" y="1828800"/>
                </a:lnTo>
                <a:lnTo>
                  <a:pt x="2857500" y="1828800"/>
                </a:lnTo>
                <a:close/>
              </a:path>
              <a:path w="5715000" h="1828800">
                <a:moveTo>
                  <a:pt x="4076700" y="1828800"/>
                </a:moveTo>
                <a:lnTo>
                  <a:pt x="3733800" y="1828800"/>
                </a:lnTo>
                <a:lnTo>
                  <a:pt x="3733800" y="0"/>
                </a:lnTo>
                <a:lnTo>
                  <a:pt x="4419600" y="0"/>
                </a:lnTo>
                <a:lnTo>
                  <a:pt x="4419600" y="1828800"/>
                </a:lnTo>
                <a:lnTo>
                  <a:pt x="4076700" y="1828800"/>
                </a:lnTo>
                <a:close/>
              </a:path>
              <a:path w="5715000" h="1828800">
                <a:moveTo>
                  <a:pt x="5372100" y="1828800"/>
                </a:moveTo>
                <a:lnTo>
                  <a:pt x="5029200" y="1828800"/>
                </a:lnTo>
                <a:lnTo>
                  <a:pt x="5029200" y="0"/>
                </a:lnTo>
                <a:lnTo>
                  <a:pt x="5715000" y="0"/>
                </a:lnTo>
                <a:lnTo>
                  <a:pt x="5715000" y="1828800"/>
                </a:lnTo>
                <a:lnTo>
                  <a:pt x="5372100" y="18288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450" y="238759"/>
            <a:ext cx="3460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De </a:t>
            </a:r>
            <a:r>
              <a:rPr sz="3200" spc="-5"/>
              <a:t>Broglie</a:t>
            </a:r>
            <a:r>
              <a:rPr sz="3200" spc="-80"/>
              <a:t> </a:t>
            </a:r>
            <a:r>
              <a:rPr sz="3200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290" y="1101090"/>
            <a:ext cx="8151495" cy="486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17780" indent="175260" algn="just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Arial"/>
                <a:cs typeface="Arial"/>
              </a:rPr>
              <a:t>Not </a:t>
            </a:r>
            <a:r>
              <a:rPr sz="2400" spc="-10">
                <a:latin typeface="Arial"/>
                <a:cs typeface="Arial"/>
              </a:rPr>
              <a:t>only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10">
                <a:latin typeface="Arial"/>
                <a:cs typeface="Arial"/>
              </a:rPr>
              <a:t>light but </a:t>
            </a:r>
            <a:r>
              <a:rPr sz="2400" spc="-5">
                <a:latin typeface="Arial"/>
                <a:cs typeface="Arial"/>
              </a:rPr>
              <a:t>every materialistic particle such </a:t>
            </a:r>
            <a:r>
              <a:rPr sz="2400">
                <a:latin typeface="Arial"/>
                <a:cs typeface="Arial"/>
              </a:rPr>
              <a:t>as  </a:t>
            </a:r>
            <a:r>
              <a:rPr sz="2400" spc="-5">
                <a:latin typeface="Arial"/>
                <a:cs typeface="Arial"/>
              </a:rPr>
              <a:t>electron, proton or </a:t>
            </a:r>
            <a:r>
              <a:rPr sz="2400" spc="-10">
                <a:latin typeface="Arial"/>
                <a:cs typeface="Arial"/>
              </a:rPr>
              <a:t>even </a:t>
            </a:r>
            <a:r>
              <a:rPr sz="2400" spc="-5">
                <a:latin typeface="Arial"/>
                <a:cs typeface="Arial"/>
              </a:rPr>
              <a:t>the </a:t>
            </a:r>
            <a:r>
              <a:rPr sz="2400" spc="-10">
                <a:latin typeface="Arial"/>
                <a:cs typeface="Arial"/>
              </a:rPr>
              <a:t>heavier </a:t>
            </a:r>
            <a:r>
              <a:rPr sz="2400" spc="-5">
                <a:latin typeface="Arial"/>
                <a:cs typeface="Arial"/>
              </a:rPr>
              <a:t>object </a:t>
            </a:r>
            <a:r>
              <a:rPr sz="2400" spc="-10">
                <a:latin typeface="Arial"/>
                <a:cs typeface="Arial"/>
              </a:rPr>
              <a:t>exhibits wave-  </a:t>
            </a:r>
            <a:r>
              <a:rPr sz="2400" spc="-5">
                <a:latin typeface="Arial"/>
                <a:cs typeface="Arial"/>
              </a:rPr>
              <a:t>particle dual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  <a:p>
            <a:pPr marL="80645" marR="17780" indent="181610" algn="just">
              <a:lnSpc>
                <a:spcPct val="100000"/>
              </a:lnSpc>
              <a:spcBef>
                <a:spcPts val="2160"/>
              </a:spcBef>
            </a:pPr>
            <a:r>
              <a:rPr sz="2400" spc="-5">
                <a:latin typeface="Arial"/>
                <a:cs typeface="Arial"/>
              </a:rPr>
              <a:t>De-Broglie proposed that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moving particle, whatever its  nature, </a:t>
            </a:r>
            <a:r>
              <a:rPr sz="2400" spc="-10">
                <a:latin typeface="Arial"/>
                <a:cs typeface="Arial"/>
              </a:rPr>
              <a:t>has waves </a:t>
            </a:r>
            <a:r>
              <a:rPr sz="2400" spc="-5">
                <a:latin typeface="Arial"/>
                <a:cs typeface="Arial"/>
              </a:rPr>
              <a:t>associated with it. These </a:t>
            </a:r>
            <a:r>
              <a:rPr sz="2400" spc="-10">
                <a:latin typeface="Arial"/>
                <a:cs typeface="Arial"/>
              </a:rPr>
              <a:t>waves </a:t>
            </a:r>
            <a:r>
              <a:rPr sz="2400" spc="-5">
                <a:latin typeface="Arial"/>
                <a:cs typeface="Arial"/>
              </a:rPr>
              <a:t>are  called </a:t>
            </a:r>
            <a:r>
              <a:rPr sz="2400">
                <a:latin typeface="Arial"/>
                <a:cs typeface="Arial"/>
              </a:rPr>
              <a:t>“</a:t>
            </a:r>
            <a:r>
              <a:rPr sz="2400" b="1">
                <a:latin typeface="Arial"/>
                <a:cs typeface="Arial"/>
              </a:rPr>
              <a:t>matter</a:t>
            </a:r>
            <a:r>
              <a:rPr sz="2400" b="1" spc="-1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waves</a:t>
            </a:r>
            <a:r>
              <a:rPr sz="2400">
                <a:latin typeface="Arial"/>
                <a:cs typeface="Arial"/>
              </a:rPr>
              <a:t>”.</a:t>
            </a:r>
          </a:p>
          <a:p>
            <a:pPr marL="50800">
              <a:lnSpc>
                <a:spcPct val="100000"/>
              </a:lnSpc>
              <a:spcBef>
                <a:spcPts val="2160"/>
              </a:spcBef>
            </a:pPr>
            <a:r>
              <a:rPr sz="2400" spc="-5">
                <a:latin typeface="Arial"/>
                <a:cs typeface="Arial"/>
              </a:rPr>
              <a:t>Energy of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photon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402329">
              <a:lnSpc>
                <a:spcPct val="100000"/>
              </a:lnSpc>
              <a:spcBef>
                <a:spcPts val="20"/>
              </a:spcBef>
            </a:pPr>
            <a:r>
              <a:rPr sz="2850" i="1" spc="-10">
                <a:latin typeface="Times New Roman"/>
                <a:cs typeface="Times New Roman"/>
              </a:rPr>
              <a:t>E </a:t>
            </a:r>
            <a:r>
              <a:rPr sz="2850" spc="-15">
                <a:latin typeface="Symbol"/>
                <a:cs typeface="Symbol"/>
              </a:rPr>
              <a:t></a:t>
            </a:r>
            <a:r>
              <a:rPr sz="2850" spc="35">
                <a:latin typeface="Times New Roman"/>
                <a:cs typeface="Times New Roman"/>
              </a:rPr>
              <a:t> </a:t>
            </a:r>
            <a:r>
              <a:rPr sz="2850" i="1" spc="-35">
                <a:latin typeface="Times New Roman"/>
                <a:cs typeface="Times New Roman"/>
              </a:rPr>
              <a:t>h</a:t>
            </a:r>
            <a:r>
              <a:rPr sz="2950" spc="-35">
                <a:latin typeface="Symbol"/>
                <a:cs typeface="Symbol"/>
              </a:rPr>
              <a:t></a:t>
            </a:r>
            <a:endParaRPr sz="295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960"/>
              </a:spcBef>
            </a:pPr>
            <a:r>
              <a:rPr sz="2400" spc="-10">
                <a:latin typeface="Arial"/>
                <a:cs typeface="Arial"/>
              </a:rPr>
              <a:t>For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particle, say photon of </a:t>
            </a:r>
            <a:r>
              <a:rPr sz="2400">
                <a:latin typeface="Arial"/>
                <a:cs typeface="Arial"/>
              </a:rPr>
              <a:t>mass,</a:t>
            </a:r>
            <a:r>
              <a:rPr sz="2400" spc="4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m</a:t>
            </a:r>
          </a:p>
          <a:p>
            <a:pPr marL="3411220">
              <a:lnSpc>
                <a:spcPct val="100000"/>
              </a:lnSpc>
              <a:spcBef>
                <a:spcPts val="1830"/>
              </a:spcBef>
            </a:pPr>
            <a:r>
              <a:rPr sz="2850" i="1" spc="-5">
                <a:latin typeface="Times New Roman"/>
                <a:cs typeface="Times New Roman"/>
              </a:rPr>
              <a:t>E </a:t>
            </a:r>
            <a:r>
              <a:rPr sz="2850" spc="-10">
                <a:latin typeface="Symbol"/>
                <a:cs typeface="Symbol"/>
              </a:rPr>
              <a:t></a:t>
            </a:r>
            <a:r>
              <a:rPr sz="2850" spc="25">
                <a:latin typeface="Times New Roman"/>
                <a:cs typeface="Times New Roman"/>
              </a:rPr>
              <a:t> </a:t>
            </a:r>
            <a:r>
              <a:rPr sz="2850" i="1" spc="50">
                <a:latin typeface="Times New Roman"/>
                <a:cs typeface="Times New Roman"/>
              </a:rPr>
              <a:t>mc</a:t>
            </a:r>
            <a:r>
              <a:rPr sz="2475" spc="75" baseline="43771">
                <a:latin typeface="Times New Roman"/>
                <a:cs typeface="Times New Roman"/>
              </a:rPr>
              <a:t>2</a:t>
            </a:r>
            <a:endParaRPr sz="2475" baseline="437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970" y="1195073"/>
            <a:ext cx="2416963" cy="3961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927" y="112234"/>
            <a:ext cx="76246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Two-slit Interference</a:t>
            </a:r>
            <a:r>
              <a:rPr spc="-25"/>
              <a:t> </a:t>
            </a:r>
            <a:r>
              <a:rPr spc="-10"/>
              <a:t>Experiment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670" y="2790190"/>
            <a:ext cx="8318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208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Laser  </a:t>
            </a:r>
            <a:r>
              <a:rPr sz="2000" spc="-5">
                <a:latin typeface="Arial"/>
                <a:cs typeface="Arial"/>
              </a:rPr>
              <a:t>S</a:t>
            </a:r>
            <a:r>
              <a:rPr sz="2000" spc="5">
                <a:latin typeface="Arial"/>
                <a:cs typeface="Arial"/>
              </a:rPr>
              <a:t>o</a:t>
            </a:r>
            <a:r>
              <a:rPr sz="2000" spc="-5">
                <a:latin typeface="Arial"/>
                <a:cs typeface="Arial"/>
              </a:rPr>
              <a:t>u</a:t>
            </a:r>
            <a:r>
              <a:rPr sz="2000">
                <a:latin typeface="Arial"/>
                <a:cs typeface="Arial"/>
              </a:rPr>
              <a:t>r</a:t>
            </a:r>
            <a:r>
              <a:rPr sz="2000" spc="5">
                <a:latin typeface="Arial"/>
                <a:cs typeface="Arial"/>
              </a:rPr>
              <a:t>c</a:t>
            </a:r>
            <a:r>
              <a:rPr sz="200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604927" y="2532787"/>
            <a:ext cx="180794" cy="17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1360" y="1576069"/>
            <a:ext cx="0" cy="1943100"/>
          </a:xfrm>
          <a:custGeom>
            <a:avLst/>
            <a:gdLst/>
            <a:ahLst/>
            <a:cxnLst/>
            <a:rect l="l" t="t" r="r" b="b"/>
            <a:pathLst>
              <a:path h="1943100">
                <a:moveTo>
                  <a:pt x="0" y="0"/>
                </a:moveTo>
                <a:lnTo>
                  <a:pt x="0" y="1943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8267" y="2123847"/>
            <a:ext cx="123644" cy="123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8427" y="3028087"/>
            <a:ext cx="122374" cy="123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998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30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3339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938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541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146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750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481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085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688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292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897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501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105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836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440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043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647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252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4856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587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191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795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398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002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607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13379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7942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546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150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753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357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962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76929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297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900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505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4109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712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4440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40479" y="26390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06520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72559" y="2639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48759" y="106680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89989" y="236347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8167" y="2577237"/>
            <a:ext cx="123644" cy="123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790" y="264922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0760" y="261112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12569" y="1786890"/>
            <a:ext cx="998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985519" algn="l"/>
              </a:tabLst>
            </a:pPr>
            <a:r>
              <a:rPr sz="2000" spc="-5">
                <a:latin typeface="Arial"/>
                <a:cs typeface="Arial"/>
              </a:rPr>
              <a:t>Slit	</a:t>
            </a:r>
            <a:r>
              <a:rPr sz="2000" u="sng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12569" y="3006090"/>
            <a:ext cx="37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Arial"/>
                <a:cs typeface="Arial"/>
              </a:rPr>
              <a:t>S</a:t>
            </a:r>
            <a:r>
              <a:rPr sz="2000">
                <a:latin typeface="Arial"/>
                <a:cs typeface="Arial"/>
              </a:rPr>
              <a:t>l</a:t>
            </a:r>
            <a:r>
              <a:rPr sz="2000" spc="-5">
                <a:latin typeface="Arial"/>
                <a:cs typeface="Arial"/>
              </a:rPr>
              <a:t>i</a:t>
            </a:r>
            <a:r>
              <a:rPr sz="2000">
                <a:latin typeface="Arial"/>
                <a:cs typeface="Arial"/>
              </a:rPr>
              <a:t>t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960370" y="3082290"/>
            <a:ext cx="98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Arial"/>
                <a:cs typeface="Arial"/>
              </a:rPr>
              <a:t>Detector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110" y="4225290"/>
            <a:ext cx="731393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200" spc="-5">
                <a:latin typeface="Arial"/>
                <a:cs typeface="Arial"/>
              </a:rPr>
              <a:t>Rate of photon arrival </a:t>
            </a:r>
            <a:r>
              <a:rPr sz="2200">
                <a:latin typeface="Arial"/>
                <a:cs typeface="Arial"/>
              </a:rPr>
              <a:t>= 2 x</a:t>
            </a:r>
            <a:r>
              <a:rPr sz="2200" spc="-1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10</a:t>
            </a:r>
            <a:r>
              <a:rPr sz="1875" baseline="28888">
                <a:latin typeface="Arial"/>
                <a:cs typeface="Arial"/>
              </a:rPr>
              <a:t>6</a:t>
            </a:r>
            <a:r>
              <a:rPr sz="2200">
                <a:latin typeface="Arial"/>
                <a:cs typeface="Arial"/>
              </a:rPr>
              <a:t>/sec</a:t>
            </a: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800"/>
              </a:spcBef>
            </a:pPr>
            <a:r>
              <a:rPr sz="2200" spc="-5">
                <a:latin typeface="Arial"/>
                <a:cs typeface="Arial"/>
              </a:rPr>
              <a:t>Time lag </a:t>
            </a:r>
            <a:r>
              <a:rPr sz="2200">
                <a:latin typeface="Arial"/>
                <a:cs typeface="Arial"/>
              </a:rPr>
              <a:t>= </a:t>
            </a:r>
            <a:r>
              <a:rPr sz="2200" spc="-5">
                <a:latin typeface="Arial"/>
                <a:cs typeface="Arial"/>
              </a:rPr>
              <a:t>0.5 </a:t>
            </a:r>
            <a:r>
              <a:rPr sz="2200">
                <a:latin typeface="Arial"/>
                <a:cs typeface="Arial"/>
              </a:rPr>
              <a:t>x </a:t>
            </a:r>
            <a:r>
              <a:rPr sz="2200" spc="5">
                <a:latin typeface="Arial"/>
                <a:cs typeface="Arial"/>
              </a:rPr>
              <a:t>10</a:t>
            </a:r>
            <a:r>
              <a:rPr sz="1875" spc="7" baseline="28888">
                <a:latin typeface="Arial"/>
                <a:cs typeface="Arial"/>
              </a:rPr>
              <a:t>-6</a:t>
            </a:r>
            <a:r>
              <a:rPr sz="1875" spc="359" baseline="28888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sec</a:t>
            </a: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2200" spc="-5">
                <a:latin typeface="Arial"/>
                <a:cs typeface="Arial"/>
              </a:rPr>
              <a:t>Spatial separation between photons </a:t>
            </a:r>
            <a:r>
              <a:rPr sz="2200">
                <a:latin typeface="Arial"/>
                <a:cs typeface="Arial"/>
              </a:rPr>
              <a:t>= </a:t>
            </a:r>
            <a:r>
              <a:rPr sz="2200" spc="-5">
                <a:latin typeface="Arial"/>
                <a:cs typeface="Arial"/>
              </a:rPr>
              <a:t>0.5 </a:t>
            </a:r>
            <a:r>
              <a:rPr sz="2200">
                <a:latin typeface="Arial"/>
                <a:cs typeface="Arial"/>
              </a:rPr>
              <a:t>x </a:t>
            </a:r>
            <a:r>
              <a:rPr sz="2200" spc="5">
                <a:latin typeface="Arial"/>
                <a:cs typeface="Arial"/>
              </a:rPr>
              <a:t>10</a:t>
            </a:r>
            <a:r>
              <a:rPr sz="1875" spc="7" baseline="28888">
                <a:latin typeface="Arial"/>
                <a:cs typeface="Arial"/>
              </a:rPr>
              <a:t>-6 </a:t>
            </a:r>
            <a:r>
              <a:rPr sz="2200">
                <a:latin typeface="Arial"/>
                <a:cs typeface="Arial"/>
              </a:rPr>
              <a:t>c = </a:t>
            </a:r>
            <a:r>
              <a:rPr sz="2200" spc="-5">
                <a:latin typeface="Arial"/>
                <a:cs typeface="Arial"/>
              </a:rPr>
              <a:t>150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m</a:t>
            </a:r>
          </a:p>
        </p:txBody>
      </p:sp>
      <p:sp>
        <p:nvSpPr>
          <p:cNvPr id="61" name="object 61"/>
          <p:cNvSpPr/>
          <p:nvPr/>
        </p:nvSpPr>
        <p:spPr>
          <a:xfrm>
            <a:off x="3733800" y="213360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3600" y="2076450"/>
            <a:ext cx="11303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25570" y="2077720"/>
            <a:ext cx="113029" cy="1130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655570" y="1939290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"/>
                <a:cs typeface="Arial"/>
              </a:rPr>
              <a:t>1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meter</a:t>
            </a:r>
          </a:p>
        </p:txBody>
      </p:sp>
      <p:sp>
        <p:nvSpPr>
          <p:cNvPr id="65" name="object 65"/>
          <p:cNvSpPr/>
          <p:nvPr/>
        </p:nvSpPr>
        <p:spPr>
          <a:xfrm>
            <a:off x="7174547" y="763269"/>
            <a:ext cx="1815782" cy="48183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70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238759"/>
            <a:ext cx="7643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>
                <a:latin typeface="Arial"/>
                <a:cs typeface="Arial"/>
              </a:rPr>
              <a:t>Double </a:t>
            </a:r>
            <a:r>
              <a:rPr sz="3200" b="0" spc="-5">
                <a:latin typeface="Arial"/>
                <a:cs typeface="Arial"/>
              </a:rPr>
              <a:t>slit </a:t>
            </a:r>
            <a:r>
              <a:rPr sz="3200" b="0">
                <a:latin typeface="Arial"/>
                <a:cs typeface="Arial"/>
              </a:rPr>
              <a:t>experiment – QM</a:t>
            </a:r>
            <a:r>
              <a:rPr sz="3200" b="0" spc="-35">
                <a:latin typeface="Arial"/>
                <a:cs typeface="Arial"/>
              </a:rPr>
              <a:t> </a:t>
            </a:r>
            <a:r>
              <a:rPr sz="3200" b="0" spc="-5">
                <a:latin typeface="Arial"/>
                <a:cs typeface="Arial"/>
              </a:rPr>
              <a:t>interpretation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38530"/>
            <a:ext cx="180975" cy="12407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2559050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3299459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740" y="4038600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5044439"/>
            <a:ext cx="180975" cy="8356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>
                <a:latin typeface="Arial"/>
                <a:cs typeface="Arial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219" y="953770"/>
            <a:ext cx="7929245" cy="577549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805" marR="775335">
              <a:lnSpc>
                <a:spcPct val="120800"/>
              </a:lnSpc>
              <a:spcBef>
                <a:spcPts val="100"/>
              </a:spcBef>
            </a:pPr>
            <a:r>
              <a:rPr sz="2200" spc="-5">
                <a:latin typeface="Arial"/>
                <a:cs typeface="Arial"/>
              </a:rPr>
              <a:t>patterns on screen are result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">
                <a:latin typeface="Arial"/>
                <a:cs typeface="Arial"/>
              </a:rPr>
              <a:t>distribution of photons</a:t>
            </a:r>
            <a:r>
              <a:rPr lang="en-US" sz="2200" spc="-5">
                <a:latin typeface="Arial"/>
                <a:cs typeface="Arial"/>
              </a:rPr>
              <a:t> </a:t>
            </a:r>
            <a:r>
              <a:rPr sz="2200" spc="-5">
                <a:latin typeface="Arial"/>
                <a:cs typeface="Arial"/>
              </a:rPr>
              <a:t> no </a:t>
            </a:r>
            <a:r>
              <a:rPr sz="2200" spc="-10">
                <a:latin typeface="Arial"/>
                <a:cs typeface="Arial"/>
              </a:rPr>
              <a:t>way </a:t>
            </a:r>
            <a:r>
              <a:rPr sz="2200" spc="-5">
                <a:latin typeface="Arial"/>
                <a:cs typeface="Arial"/>
              </a:rPr>
              <a:t>of anticipating where particular photon </a:t>
            </a:r>
            <a:r>
              <a:rPr sz="2200" spc="-10">
                <a:latin typeface="Arial"/>
                <a:cs typeface="Arial"/>
              </a:rPr>
              <a:t>will</a:t>
            </a:r>
            <a:r>
              <a:rPr sz="2200" spc="5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strike</a:t>
            </a:r>
            <a:endParaRPr sz="2200">
              <a:latin typeface="Arial"/>
              <a:cs typeface="Arial"/>
            </a:endParaRPr>
          </a:p>
          <a:p>
            <a:pPr marL="12700" marR="775335" indent="78740">
              <a:spcBef>
                <a:spcPts val="550"/>
              </a:spcBef>
            </a:pPr>
            <a:r>
              <a:rPr sz="2200" spc="-5">
                <a:latin typeface="Arial"/>
                <a:cs typeface="Arial"/>
              </a:rPr>
              <a:t>impossible </a:t>
            </a:r>
            <a:r>
              <a:rPr sz="2200">
                <a:latin typeface="Arial"/>
                <a:cs typeface="Arial"/>
              </a:rPr>
              <a:t>to </a:t>
            </a:r>
            <a:r>
              <a:rPr sz="2200" spc="-5">
                <a:latin typeface="Arial"/>
                <a:cs typeface="Arial"/>
              </a:rPr>
              <a:t>tell which path photon took </a:t>
            </a:r>
            <a:r>
              <a:rPr sz="2200">
                <a:latin typeface="Arial"/>
                <a:cs typeface="Arial"/>
              </a:rPr>
              <a:t>– </a:t>
            </a:r>
            <a:r>
              <a:rPr sz="2200" spc="-5">
                <a:latin typeface="Arial"/>
                <a:cs typeface="Arial"/>
              </a:rPr>
              <a:t>cannot </a:t>
            </a:r>
            <a:r>
              <a:rPr sz="2200">
                <a:latin typeface="Arial"/>
                <a:cs typeface="Arial"/>
              </a:rPr>
              <a:t>assign</a:t>
            </a:r>
            <a:r>
              <a:rPr lang="en-US" sz="2200">
                <a:latin typeface="Arial"/>
                <a:cs typeface="Arial"/>
              </a:rPr>
              <a:t> </a:t>
            </a:r>
            <a:r>
              <a:rPr sz="2200">
                <a:latin typeface="Arial"/>
                <a:cs typeface="Arial"/>
              </a:rPr>
              <a:t> specific </a:t>
            </a:r>
            <a:r>
              <a:rPr sz="2200" spc="-5">
                <a:latin typeface="Arial"/>
                <a:cs typeface="Arial"/>
              </a:rPr>
              <a:t>trajectory </a:t>
            </a:r>
            <a:r>
              <a:rPr sz="2200">
                <a:latin typeface="Arial"/>
                <a:cs typeface="Arial"/>
              </a:rPr>
              <a:t>to</a:t>
            </a:r>
            <a:r>
              <a:rPr sz="2200" spc="-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photon</a:t>
            </a:r>
            <a:endParaRPr sz="2200">
              <a:latin typeface="Arial"/>
              <a:cs typeface="Arial"/>
            </a:endParaRPr>
          </a:p>
          <a:p>
            <a:pPr marL="12700" marR="33655" indent="78740">
              <a:spcBef>
                <a:spcPts val="550"/>
              </a:spcBef>
            </a:pPr>
            <a:r>
              <a:rPr sz="2200" spc="-5">
                <a:latin typeface="Arial"/>
                <a:cs typeface="Arial"/>
              </a:rPr>
              <a:t>cannot suppose that half </a:t>
            </a:r>
            <a:r>
              <a:rPr sz="2200" spc="-10">
                <a:latin typeface="Arial"/>
                <a:cs typeface="Arial"/>
              </a:rPr>
              <a:t>went </a:t>
            </a:r>
            <a:r>
              <a:rPr sz="2200" spc="-5">
                <a:latin typeface="Arial"/>
                <a:cs typeface="Arial"/>
              </a:rPr>
              <a:t>through one slit and half through</a:t>
            </a:r>
            <a:r>
              <a:rPr lang="en-US" sz="2200" spc="-5">
                <a:latin typeface="Arial"/>
                <a:cs typeface="Arial"/>
              </a:rPr>
              <a:t> </a:t>
            </a:r>
            <a:r>
              <a:rPr sz="2200" spc="-5">
                <a:latin typeface="Arial"/>
                <a:cs typeface="Arial"/>
              </a:rPr>
              <a:t> other</a:t>
            </a:r>
            <a:endParaRPr sz="2200">
              <a:latin typeface="Arial"/>
              <a:cs typeface="Arial"/>
            </a:endParaRPr>
          </a:p>
          <a:p>
            <a:pPr marL="12700" marR="268605" indent="78740">
              <a:spcBef>
                <a:spcPts val="540"/>
              </a:spcBef>
            </a:pPr>
            <a:r>
              <a:rPr sz="2200" spc="-5">
                <a:latin typeface="Arial"/>
                <a:cs typeface="Arial"/>
              </a:rPr>
              <a:t>can only predict how photons will be distributed </a:t>
            </a:r>
            <a:r>
              <a:rPr sz="2200">
                <a:latin typeface="Arial"/>
                <a:cs typeface="Arial"/>
              </a:rPr>
              <a:t>on </a:t>
            </a:r>
            <a:r>
              <a:rPr sz="2200" spc="-5">
                <a:latin typeface="Arial"/>
                <a:cs typeface="Arial"/>
              </a:rPr>
              <a:t>screen (or</a:t>
            </a:r>
            <a:r>
              <a:rPr lang="en-US" sz="2200" spc="-5">
                <a:latin typeface="Arial"/>
                <a:cs typeface="Arial"/>
              </a:rPr>
              <a:t> </a:t>
            </a:r>
            <a:r>
              <a:rPr sz="2200" spc="-5">
                <a:latin typeface="Arial"/>
                <a:cs typeface="Arial"/>
              </a:rPr>
              <a:t> over detector(s))</a:t>
            </a:r>
            <a:endParaRPr sz="2200">
              <a:latin typeface="Arial"/>
              <a:cs typeface="Arial"/>
            </a:endParaRPr>
          </a:p>
          <a:p>
            <a:pPr marL="12700" marR="5080" indent="78740">
              <a:spcBef>
                <a:spcPts val="550"/>
              </a:spcBef>
            </a:pPr>
            <a:r>
              <a:rPr sz="2200" spc="-5">
                <a:latin typeface="Arial"/>
                <a:cs typeface="Arial"/>
              </a:rPr>
              <a:t>interference and diffraction are statistical phenomena</a:t>
            </a:r>
            <a:r>
              <a:rPr lang="en-US" sz="2200" spc="-5">
                <a:latin typeface="Arial"/>
                <a:cs typeface="Arial"/>
              </a:rPr>
              <a:t> </a:t>
            </a:r>
            <a:r>
              <a:rPr sz="2200" spc="-5">
                <a:latin typeface="Arial"/>
                <a:cs typeface="Arial"/>
              </a:rPr>
              <a:t> associated with probability that, in </a:t>
            </a: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given experimental setup, </a:t>
            </a:r>
            <a:r>
              <a:rPr sz="2200">
                <a:latin typeface="Arial"/>
                <a:cs typeface="Arial"/>
              </a:rPr>
              <a:t>a</a:t>
            </a:r>
            <a:r>
              <a:rPr lang="en-US" sz="2200">
                <a:latin typeface="Arial"/>
                <a:cs typeface="Arial"/>
              </a:rPr>
              <a:t> 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photon will strike </a:t>
            </a: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certain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point</a:t>
            </a:r>
            <a:endParaRPr sz="2200">
              <a:latin typeface="Arial"/>
              <a:cs typeface="Arial"/>
            </a:endParaRPr>
          </a:p>
          <a:p>
            <a:pPr marL="90805" marR="3902710">
              <a:lnSpc>
                <a:spcPct val="120800"/>
              </a:lnSpc>
            </a:pPr>
            <a:r>
              <a:rPr sz="2200" spc="-5">
                <a:latin typeface="Arial"/>
                <a:cs typeface="Arial"/>
              </a:rPr>
              <a:t>high probability </a:t>
            </a:r>
            <a:r>
              <a:rPr sz="2200">
                <a:latin typeface="Symbol"/>
                <a:cs typeface="Symbol"/>
              </a:rPr>
              <a:t></a:t>
            </a:r>
            <a:r>
              <a:rPr sz="2200">
                <a:latin typeface="Times New Roman"/>
                <a:cs typeface="Times New Roman"/>
              </a:rPr>
              <a:t> </a:t>
            </a:r>
            <a:r>
              <a:rPr sz="2200" spc="-5">
                <a:latin typeface="Arial"/>
                <a:cs typeface="Arial"/>
              </a:rPr>
              <a:t>bright fringes</a:t>
            </a:r>
            <a:r>
              <a:rPr lang="en-US" sz="2200" spc="-5">
                <a:latin typeface="Arial"/>
                <a:cs typeface="Arial"/>
              </a:rPr>
              <a:t> </a:t>
            </a:r>
            <a:endParaRPr lang="en-US" sz="2200">
              <a:latin typeface="Arial"/>
              <a:cs typeface="Arial"/>
            </a:endParaRPr>
          </a:p>
          <a:p>
            <a:pPr marL="90805" marR="3902710">
              <a:lnSpc>
                <a:spcPct val="120800"/>
              </a:lnSpc>
            </a:pPr>
            <a:r>
              <a:rPr sz="2200" spc="-5">
                <a:latin typeface="Arial"/>
                <a:cs typeface="Arial"/>
              </a:rPr>
              <a:t>low probability </a:t>
            </a:r>
            <a:r>
              <a:rPr sz="2200">
                <a:latin typeface="Symbol"/>
                <a:cs typeface="Symbol"/>
              </a:rPr>
              <a:t></a:t>
            </a:r>
            <a:r>
              <a:rPr sz="2200">
                <a:latin typeface="Times New Roman"/>
                <a:cs typeface="Times New Roman"/>
              </a:rPr>
              <a:t> </a:t>
            </a:r>
            <a:r>
              <a:rPr sz="2200" spc="-5">
                <a:latin typeface="Arial"/>
                <a:cs typeface="Arial"/>
              </a:rPr>
              <a:t>dark</a:t>
            </a:r>
            <a:r>
              <a:rPr sz="2200" spc="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fringes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45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130" y="238759"/>
            <a:ext cx="7051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Double slit expt. -- </a:t>
            </a:r>
            <a:r>
              <a:rPr sz="3200" spc="5"/>
              <a:t>wave </a:t>
            </a:r>
            <a:r>
              <a:rPr sz="3200" spc="-5"/>
              <a:t>vs</a:t>
            </a:r>
            <a:r>
              <a:rPr sz="3200" spc="-40"/>
              <a:t> </a:t>
            </a:r>
            <a:r>
              <a:rPr sz="3200" spc="-5"/>
              <a:t>quantum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77037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392049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latin typeface="Arial"/>
                <a:cs typeface="Arial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009" y="1715770"/>
            <a:ext cx="3701415" cy="39916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2200" spc="-5">
                <a:latin typeface="Arial"/>
                <a:cs typeface="Arial"/>
              </a:rPr>
              <a:t>pattern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fringes:</a:t>
            </a:r>
            <a:endParaRPr sz="2200">
              <a:latin typeface="Arial"/>
              <a:cs typeface="Arial"/>
            </a:endParaRPr>
          </a:p>
          <a:p>
            <a:pPr marL="373380" marR="175895" indent="-285750">
              <a:lnSpc>
                <a:spcPct val="100000"/>
              </a:lnSpc>
              <a:spcBef>
                <a:spcPts val="550"/>
              </a:spcBef>
              <a:buChar char="–"/>
              <a:tabLst>
                <a:tab pos="372745" algn="l"/>
                <a:tab pos="373380" algn="l"/>
              </a:tabLst>
            </a:pPr>
            <a:r>
              <a:rPr sz="2200" spc="-5">
                <a:latin typeface="Arial"/>
                <a:cs typeface="Arial"/>
              </a:rPr>
              <a:t>Intensity bands due to  variations in square </a:t>
            </a:r>
            <a:r>
              <a:rPr sz="2200">
                <a:latin typeface="Arial"/>
                <a:cs typeface="Arial"/>
              </a:rPr>
              <a:t>of  </a:t>
            </a:r>
            <a:r>
              <a:rPr sz="2200" spc="-5">
                <a:latin typeface="Arial"/>
                <a:cs typeface="Arial"/>
              </a:rPr>
              <a:t>amplitude, </a:t>
            </a:r>
            <a:r>
              <a:rPr sz="2200" spc="-100">
                <a:latin typeface="Arial"/>
                <a:cs typeface="Arial"/>
              </a:rPr>
              <a:t>A</a:t>
            </a:r>
            <a:r>
              <a:rPr sz="1875" spc="-150" baseline="28888">
                <a:latin typeface="Arial"/>
                <a:cs typeface="Arial"/>
              </a:rPr>
              <a:t>2</a:t>
            </a:r>
            <a:r>
              <a:rPr sz="2200" spc="-100">
                <a:latin typeface="Arial"/>
                <a:cs typeface="Arial"/>
              </a:rPr>
              <a:t>,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5">
                <a:latin typeface="Arial"/>
                <a:cs typeface="Arial"/>
              </a:rPr>
              <a:t>resultant  </a:t>
            </a:r>
            <a:r>
              <a:rPr sz="2200" spc="-10">
                <a:latin typeface="Arial"/>
                <a:cs typeface="Arial"/>
              </a:rPr>
              <a:t>wave </a:t>
            </a:r>
            <a:r>
              <a:rPr sz="2200">
                <a:latin typeface="Arial"/>
                <a:cs typeface="Arial"/>
              </a:rPr>
              <a:t>on </a:t>
            </a:r>
            <a:r>
              <a:rPr sz="2200" spc="-5">
                <a:latin typeface="Arial"/>
                <a:cs typeface="Arial"/>
              </a:rPr>
              <a:t>each point on  screen</a:t>
            </a:r>
            <a:endParaRPr sz="2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2200" spc="-5">
                <a:latin typeface="Arial"/>
                <a:cs typeface="Arial"/>
              </a:rPr>
              <a:t>role </a:t>
            </a:r>
            <a:r>
              <a:rPr sz="2200">
                <a:latin typeface="Arial"/>
                <a:cs typeface="Arial"/>
              </a:rPr>
              <a:t>of the</a:t>
            </a:r>
            <a:r>
              <a:rPr sz="2200" spc="-3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slits:</a:t>
            </a:r>
          </a:p>
          <a:p>
            <a:pPr marL="373380" marR="30480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450215" algn="l"/>
                <a:tab pos="450850" algn="l"/>
              </a:tabLst>
            </a:pPr>
            <a:r>
              <a:t>	</a:t>
            </a:r>
            <a:r>
              <a:rPr sz="2200" spc="-5">
                <a:latin typeface="Arial"/>
                <a:cs typeface="Arial"/>
              </a:rPr>
              <a:t>to provide two coherent  sources of the secondary  </a:t>
            </a:r>
            <a:r>
              <a:rPr sz="2200" spc="-10">
                <a:latin typeface="Arial"/>
                <a:cs typeface="Arial"/>
              </a:rPr>
              <a:t>waves </a:t>
            </a:r>
            <a:r>
              <a:rPr sz="2200" spc="-5">
                <a:latin typeface="Arial"/>
                <a:cs typeface="Arial"/>
              </a:rPr>
              <a:t>that interfere on the  screen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40" y="1715770"/>
            <a:ext cx="4168140" cy="37261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spcBef>
                <a:spcPts val="650"/>
              </a:spcBef>
              <a:buChar char="•"/>
              <a:tabLst>
                <a:tab pos="432434" algn="l"/>
                <a:tab pos="433070" algn="l"/>
              </a:tabLst>
            </a:pPr>
            <a:r>
              <a:rPr sz="2200" spc="-5">
                <a:latin typeface="Arial"/>
                <a:cs typeface="Arial"/>
              </a:rPr>
              <a:t>pattern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fringes:</a:t>
            </a:r>
            <a:endParaRPr sz="2200">
              <a:latin typeface="Arial"/>
              <a:cs typeface="Arial"/>
            </a:endParaRPr>
          </a:p>
          <a:p>
            <a:pPr marL="755650" marR="144780" lvl="1" indent="-285750">
              <a:lnSpc>
                <a:spcPct val="100000"/>
              </a:lnSpc>
              <a:spcBef>
                <a:spcPts val="55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">
                <a:latin typeface="Arial"/>
                <a:cs typeface="Arial"/>
              </a:rPr>
              <a:t>Intensity bands due to  variations in probability, </a:t>
            </a:r>
            <a:r>
              <a:rPr sz="2200">
                <a:latin typeface="Arial"/>
                <a:cs typeface="Arial"/>
              </a:rPr>
              <a:t>P, 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>
                <a:latin typeface="Arial"/>
                <a:cs typeface="Arial"/>
              </a:rPr>
              <a:t>a </a:t>
            </a:r>
            <a:r>
              <a:rPr sz="2200" spc="-5">
                <a:latin typeface="Arial"/>
                <a:cs typeface="Arial"/>
              </a:rPr>
              <a:t>photon </a:t>
            </a:r>
            <a:r>
              <a:rPr sz="2200">
                <a:latin typeface="Arial"/>
                <a:cs typeface="Arial"/>
              </a:rPr>
              <a:t>striking </a:t>
            </a:r>
            <a:r>
              <a:rPr sz="2200" spc="-5">
                <a:latin typeface="Arial"/>
                <a:cs typeface="Arial"/>
              </a:rPr>
              <a:t>points  on screen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buChar char="•"/>
              <a:tabLst>
                <a:tab pos="432434" algn="l"/>
                <a:tab pos="433070" algn="l"/>
              </a:tabLst>
            </a:pPr>
            <a:r>
              <a:rPr sz="2200" spc="-5">
                <a:latin typeface="Arial"/>
                <a:cs typeface="Arial"/>
              </a:rPr>
              <a:t>role </a:t>
            </a:r>
            <a:r>
              <a:rPr sz="2200">
                <a:latin typeface="Arial"/>
                <a:cs typeface="Arial"/>
              </a:rPr>
              <a:t>of the</a:t>
            </a:r>
            <a:r>
              <a:rPr sz="2200" spc="-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slits:</a:t>
            </a:r>
          </a:p>
          <a:p>
            <a:pPr marL="755650" marR="508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2485" algn="l"/>
                <a:tab pos="833119" algn="l"/>
              </a:tabLst>
            </a:pPr>
            <a:r>
              <a:t>	</a:t>
            </a:r>
            <a:r>
              <a:rPr sz="2200" spc="-5">
                <a:latin typeface="Arial"/>
                <a:cs typeface="Arial"/>
              </a:rPr>
              <a:t>to present two potential  routes by which photon </a:t>
            </a:r>
            <a:r>
              <a:rPr sz="2200">
                <a:latin typeface="Arial"/>
                <a:cs typeface="Arial"/>
              </a:rPr>
              <a:t>can  </a:t>
            </a:r>
            <a:r>
              <a:rPr sz="2200" spc="-5">
                <a:latin typeface="Arial"/>
                <a:cs typeface="Arial"/>
              </a:rPr>
              <a:t>pass from source </a:t>
            </a:r>
            <a:r>
              <a:rPr sz="2200">
                <a:latin typeface="Arial"/>
                <a:cs typeface="Arial"/>
              </a:rPr>
              <a:t>to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screen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1101090"/>
            <a:ext cx="676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635" algn="l"/>
              </a:tabLst>
            </a:pPr>
            <a:r>
              <a:rPr sz="2400" b="1">
                <a:latin typeface="Arial"/>
                <a:cs typeface="Arial"/>
              </a:rPr>
              <a:t>wave </a:t>
            </a:r>
            <a:r>
              <a:rPr sz="2400" b="1" spc="-5">
                <a:latin typeface="Arial"/>
                <a:cs typeface="Arial"/>
              </a:rPr>
              <a:t>theory	</a:t>
            </a:r>
            <a:r>
              <a:rPr sz="3600" b="1" spc="-7" baseline="1157">
                <a:latin typeface="Arial"/>
                <a:cs typeface="Arial"/>
              </a:rPr>
              <a:t>quantum</a:t>
            </a:r>
            <a:r>
              <a:rPr sz="3600" b="1" spc="-112" baseline="1157">
                <a:latin typeface="Arial"/>
                <a:cs typeface="Arial"/>
              </a:rPr>
              <a:t> </a:t>
            </a:r>
            <a:r>
              <a:rPr sz="3600" b="1" spc="-7" baseline="1157">
                <a:latin typeface="Arial"/>
                <a:cs typeface="Arial"/>
              </a:rPr>
              <a:t>theory</a:t>
            </a:r>
            <a:endParaRPr sz="3600" baseline="115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579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25090"/>
            <a:ext cx="8448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Arial"/>
                <a:cs typeface="Arial"/>
              </a:rPr>
              <a:t>Suppose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5">
                <a:latin typeface="Arial"/>
                <a:cs typeface="Arial"/>
              </a:rPr>
              <a:t>particle </a:t>
            </a:r>
            <a:r>
              <a:rPr sz="2400">
                <a:latin typeface="Arial"/>
                <a:cs typeface="Arial"/>
              </a:rPr>
              <a:t>of mass, m </a:t>
            </a:r>
            <a:r>
              <a:rPr sz="2400" spc="-5">
                <a:latin typeface="Arial"/>
                <a:cs typeface="Arial"/>
              </a:rPr>
              <a:t>is moving with velocity, </a:t>
            </a:r>
            <a:r>
              <a:rPr sz="2400">
                <a:latin typeface="Arial"/>
                <a:cs typeface="Arial"/>
              </a:rPr>
              <a:t>v </a:t>
            </a:r>
            <a:r>
              <a:rPr sz="2400" spc="-5">
                <a:latin typeface="Arial"/>
                <a:cs typeface="Arial"/>
              </a:rPr>
              <a:t>then 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10">
                <a:latin typeface="Arial"/>
                <a:cs typeface="Arial"/>
              </a:rPr>
              <a:t>wavelength </a:t>
            </a:r>
            <a:r>
              <a:rPr sz="2400" spc="-5">
                <a:latin typeface="Arial"/>
                <a:cs typeface="Arial"/>
              </a:rPr>
              <a:t>associated with it can be </a:t>
            </a:r>
            <a:r>
              <a:rPr sz="2400" spc="-10">
                <a:latin typeface="Arial"/>
                <a:cs typeface="Arial"/>
              </a:rPr>
              <a:t>given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136715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b="0" i="1" spc="55">
                <a:latin typeface="Times New Roman"/>
                <a:cs typeface="Times New Roman"/>
              </a:rPr>
              <a:t>mc</a:t>
            </a:r>
            <a:r>
              <a:rPr sz="2475" b="0" spc="82" baseline="43771">
                <a:latin typeface="Times New Roman"/>
                <a:cs typeface="Times New Roman"/>
              </a:rPr>
              <a:t>2 </a:t>
            </a:r>
            <a:r>
              <a:rPr sz="2850" b="0" spc="-10">
                <a:latin typeface="Symbol"/>
                <a:cs typeface="Symbol"/>
              </a:rPr>
              <a:t></a:t>
            </a:r>
            <a:r>
              <a:rPr sz="2850" b="0" spc="-125">
                <a:latin typeface="Times New Roman"/>
                <a:cs typeface="Times New Roman"/>
              </a:rPr>
              <a:t> </a:t>
            </a:r>
            <a:r>
              <a:rPr sz="2850" b="0" i="1" spc="-10">
                <a:latin typeface="Times New Roman"/>
                <a:cs typeface="Times New Roman"/>
              </a:rPr>
              <a:t>hv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14300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35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2200" y="1143000"/>
            <a:ext cx="22352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60"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914400"/>
            <a:ext cx="139700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i="1" spc="55">
                <a:latin typeface="Times New Roman"/>
                <a:cs typeface="Times New Roman"/>
              </a:rPr>
              <a:t>mc</a:t>
            </a:r>
            <a:r>
              <a:rPr sz="2475" spc="82" baseline="43771">
                <a:latin typeface="Times New Roman"/>
                <a:cs typeface="Times New Roman"/>
              </a:rPr>
              <a:t>2 </a:t>
            </a:r>
            <a:r>
              <a:rPr sz="2850" spc="-5">
                <a:latin typeface="Symbol"/>
                <a:cs typeface="Symbol"/>
              </a:rPr>
              <a:t></a:t>
            </a:r>
            <a:r>
              <a:rPr sz="2850" spc="105">
                <a:latin typeface="Times New Roman"/>
                <a:cs typeface="Times New Roman"/>
              </a:rPr>
              <a:t> </a:t>
            </a:r>
            <a:r>
              <a:rPr sz="4275" i="1" spc="-15" baseline="35087">
                <a:latin typeface="Times New Roman"/>
                <a:cs typeface="Times New Roman"/>
              </a:rPr>
              <a:t>hc</a:t>
            </a:r>
            <a:endParaRPr sz="4275" baseline="3508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7720" y="204978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3600" y="1905000"/>
            <a:ext cx="44640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i="1" spc="-10">
                <a:latin typeface="Times New Roman"/>
                <a:cs typeface="Times New Roman"/>
              </a:rPr>
              <a:t>mc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1752600"/>
            <a:ext cx="995044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5335" algn="l"/>
              </a:tabLst>
            </a:pPr>
            <a:r>
              <a:rPr sz="2950" spc="-60">
                <a:latin typeface="Symbol"/>
                <a:cs typeface="Symbol"/>
              </a:rPr>
              <a:t></a:t>
            </a:r>
            <a:r>
              <a:rPr sz="2950" spc="100">
                <a:latin typeface="Times New Roman"/>
                <a:cs typeface="Times New Roman"/>
              </a:rPr>
              <a:t> </a:t>
            </a:r>
            <a:r>
              <a:rPr sz="2850" spc="-5">
                <a:latin typeface="Symbol"/>
                <a:cs typeface="Symbol"/>
              </a:rPr>
              <a:t></a:t>
            </a:r>
            <a:r>
              <a:rPr sz="2850" spc="-5">
                <a:latin typeface="Times New Roman"/>
                <a:cs typeface="Times New Roman"/>
              </a:rPr>
              <a:t>	</a:t>
            </a:r>
            <a:r>
              <a:rPr sz="4275" i="1" spc="-7" baseline="35087">
                <a:latin typeface="Times New Roman"/>
                <a:cs typeface="Times New Roman"/>
              </a:rPr>
              <a:t>h</a:t>
            </a:r>
            <a:endParaRPr sz="4275" baseline="3508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2150" y="391160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040" y="39116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44850" y="3910329"/>
            <a:ext cx="267271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8405" algn="l"/>
              </a:tabLst>
            </a:pPr>
            <a:r>
              <a:rPr sz="2850" i="1" spc="-15">
                <a:latin typeface="Times New Roman"/>
                <a:cs typeface="Times New Roman"/>
              </a:rPr>
              <a:t>m</a:t>
            </a:r>
            <a:r>
              <a:rPr sz="2850" i="1" spc="-5">
                <a:latin typeface="Times New Roman"/>
                <a:cs typeface="Times New Roman"/>
              </a:rPr>
              <a:t>v</a:t>
            </a:r>
            <a:r>
              <a:rPr sz="2850" i="1">
                <a:latin typeface="Times New Roman"/>
                <a:cs typeface="Times New Roman"/>
              </a:rPr>
              <a:t>	</a:t>
            </a:r>
            <a:r>
              <a:rPr sz="2850" i="1" spc="-5"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6829" y="3622028"/>
            <a:ext cx="337121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800735" algn="l"/>
                <a:tab pos="1816735" algn="l"/>
                <a:tab pos="2483485" algn="l"/>
                <a:tab pos="3126105" algn="l"/>
              </a:tabLst>
            </a:pPr>
            <a:r>
              <a:rPr sz="2950" spc="-60">
                <a:latin typeface="Symbol"/>
                <a:cs typeface="Symbol"/>
              </a:rPr>
              <a:t></a:t>
            </a:r>
            <a:r>
              <a:rPr sz="2950" spc="100">
                <a:latin typeface="Times New Roman"/>
                <a:cs typeface="Times New Roman"/>
              </a:rPr>
              <a:t> </a:t>
            </a:r>
            <a:r>
              <a:rPr sz="2850" spc="-5">
                <a:latin typeface="Symbol"/>
                <a:cs typeface="Symbol"/>
              </a:rPr>
              <a:t></a:t>
            </a:r>
            <a:r>
              <a:rPr sz="2850" spc="-5">
                <a:latin typeface="Times New Roman"/>
                <a:cs typeface="Times New Roman"/>
              </a:rPr>
              <a:t>	</a:t>
            </a:r>
            <a:r>
              <a:rPr sz="4275" i="1" spc="-7" baseline="36062">
                <a:latin typeface="Times New Roman"/>
                <a:cs typeface="Times New Roman"/>
              </a:rPr>
              <a:t>h	</a:t>
            </a:r>
            <a:r>
              <a:rPr sz="2400" spc="-5">
                <a:latin typeface="Arial"/>
                <a:cs typeface="Arial"/>
              </a:rPr>
              <a:t>or	</a:t>
            </a:r>
            <a:r>
              <a:rPr sz="2950" spc="-60">
                <a:latin typeface="Symbol"/>
                <a:cs typeface="Symbol"/>
              </a:rPr>
              <a:t></a:t>
            </a:r>
            <a:r>
              <a:rPr sz="2950" spc="100">
                <a:latin typeface="Times New Roman"/>
                <a:cs typeface="Times New Roman"/>
              </a:rPr>
              <a:t> </a:t>
            </a:r>
            <a:r>
              <a:rPr sz="2850" spc="-5">
                <a:latin typeface="Symbol"/>
                <a:cs typeface="Symbol"/>
              </a:rPr>
              <a:t></a:t>
            </a:r>
            <a:r>
              <a:rPr sz="2850" spc="-5">
                <a:latin typeface="Times New Roman"/>
                <a:cs typeface="Times New Roman"/>
              </a:rPr>
              <a:t>	</a:t>
            </a:r>
            <a:r>
              <a:rPr sz="4275" i="1" spc="-7" baseline="36062">
                <a:latin typeface="Times New Roman"/>
                <a:cs typeface="Times New Roman"/>
              </a:rPr>
              <a:t>h</a:t>
            </a:r>
            <a:endParaRPr sz="4275" baseline="3606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2050" y="4530090"/>
            <a:ext cx="532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"/>
                <a:cs typeface="Arial"/>
              </a:rPr>
              <a:t>means </a:t>
            </a:r>
            <a:r>
              <a:rPr sz="2400" spc="-5">
                <a:latin typeface="Arial"/>
                <a:cs typeface="Arial"/>
              </a:rPr>
              <a:t>that </a:t>
            </a:r>
            <a:r>
              <a:rPr sz="2400" spc="-10">
                <a:latin typeface="Arial"/>
                <a:cs typeface="Arial"/>
              </a:rPr>
              <a:t>waves </a:t>
            </a:r>
            <a:r>
              <a:rPr sz="2400" spc="-5">
                <a:latin typeface="Arial"/>
                <a:cs typeface="Arial"/>
              </a:rPr>
              <a:t>are associated</a:t>
            </a:r>
            <a:r>
              <a:rPr sz="2400" spc="-114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659" y="4441218"/>
            <a:ext cx="267144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3472">
                <a:latin typeface="Arial"/>
                <a:cs typeface="Arial"/>
              </a:rPr>
              <a:t>(i) If </a:t>
            </a:r>
            <a:r>
              <a:rPr sz="2850" i="1" spc="-5">
                <a:latin typeface="Times New Roman"/>
                <a:cs typeface="Times New Roman"/>
              </a:rPr>
              <a:t>v </a:t>
            </a:r>
            <a:r>
              <a:rPr sz="2850" spc="-10">
                <a:latin typeface="Symbol"/>
                <a:cs typeface="Symbol"/>
              </a:rPr>
              <a:t></a:t>
            </a:r>
            <a:r>
              <a:rPr sz="2850" spc="-10">
                <a:latin typeface="Times New Roman"/>
                <a:cs typeface="Times New Roman"/>
              </a:rPr>
              <a:t> </a:t>
            </a:r>
            <a:r>
              <a:rPr sz="2850" spc="-5">
                <a:latin typeface="Times New Roman"/>
                <a:cs typeface="Times New Roman"/>
              </a:rPr>
              <a:t>0 </a:t>
            </a:r>
            <a:r>
              <a:rPr sz="2850" spc="-15">
                <a:latin typeface="Symbol"/>
                <a:cs typeface="Symbol"/>
              </a:rPr>
              <a:t></a:t>
            </a:r>
            <a:r>
              <a:rPr sz="2850" spc="-15">
                <a:latin typeface="Times New Roman"/>
                <a:cs typeface="Times New Roman"/>
              </a:rPr>
              <a:t> </a:t>
            </a:r>
            <a:r>
              <a:rPr sz="2950" spc="-65">
                <a:latin typeface="Symbol"/>
                <a:cs typeface="Symbol"/>
              </a:rPr>
              <a:t></a:t>
            </a:r>
            <a:r>
              <a:rPr sz="2950" spc="-65">
                <a:latin typeface="Times New Roman"/>
                <a:cs typeface="Times New Roman"/>
              </a:rPr>
              <a:t> </a:t>
            </a:r>
            <a:r>
              <a:rPr sz="2850" spc="-10">
                <a:latin typeface="Symbol"/>
                <a:cs typeface="Symbol"/>
              </a:rPr>
              <a:t></a:t>
            </a:r>
            <a:r>
              <a:rPr sz="2850" spc="-459">
                <a:latin typeface="Times New Roman"/>
                <a:cs typeface="Times New Roman"/>
              </a:rPr>
              <a:t> </a:t>
            </a:r>
            <a:r>
              <a:rPr sz="2850" spc="-10">
                <a:latin typeface="Symbol"/>
                <a:cs typeface="Symbol"/>
              </a:rPr>
              <a:t>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4789170"/>
            <a:ext cx="8450580" cy="1701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2400" b="1" spc="-5">
                <a:latin typeface="Arial"/>
                <a:cs typeface="Arial"/>
              </a:rPr>
              <a:t>moving </a:t>
            </a:r>
            <a:r>
              <a:rPr sz="2400" spc="-5">
                <a:latin typeface="Arial"/>
                <a:cs typeface="Arial"/>
              </a:rPr>
              <a:t>material particles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  <a:p>
            <a:pPr marL="12700" marR="5080" indent="71120" algn="just">
              <a:lnSpc>
                <a:spcPct val="100000"/>
              </a:lnSpc>
              <a:spcBef>
                <a:spcPts val="840"/>
              </a:spcBef>
            </a:pPr>
            <a:r>
              <a:rPr sz="2400" spc="-5">
                <a:latin typeface="Arial"/>
                <a:cs typeface="Arial"/>
              </a:rPr>
              <a:t>(ii) De-Broglie wave </a:t>
            </a:r>
            <a:r>
              <a:rPr sz="2400" spc="-10">
                <a:latin typeface="Arial"/>
                <a:cs typeface="Arial"/>
              </a:rPr>
              <a:t>does </a:t>
            </a:r>
            <a:r>
              <a:rPr sz="2400" spc="-5">
                <a:latin typeface="Arial"/>
                <a:cs typeface="Arial"/>
              </a:rPr>
              <a:t>not </a:t>
            </a:r>
            <a:r>
              <a:rPr sz="2400" spc="-10">
                <a:latin typeface="Arial"/>
                <a:cs typeface="Arial"/>
              </a:rPr>
              <a:t>depend </a:t>
            </a:r>
            <a:r>
              <a:rPr sz="2400">
                <a:latin typeface="Arial"/>
                <a:cs typeface="Arial"/>
              </a:rPr>
              <a:t>on </a:t>
            </a:r>
            <a:r>
              <a:rPr sz="2400" spc="-5">
                <a:latin typeface="Arial"/>
                <a:cs typeface="Arial"/>
              </a:rPr>
              <a:t>whether the moving  particle is charged or </a:t>
            </a:r>
            <a:r>
              <a:rPr sz="2400" spc="-10">
                <a:latin typeface="Arial"/>
                <a:cs typeface="Arial"/>
              </a:rPr>
              <a:t>uncharged. </a:t>
            </a:r>
            <a:r>
              <a:rPr sz="2400">
                <a:latin typeface="Arial"/>
                <a:cs typeface="Arial"/>
              </a:rPr>
              <a:t>It means matter </a:t>
            </a:r>
            <a:r>
              <a:rPr sz="2400" spc="-5">
                <a:latin typeface="Arial"/>
                <a:cs typeface="Arial"/>
              </a:rPr>
              <a:t>waves are  not electromagnetic in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1000"/>
            <a:ext cx="20839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 rot="5400000">
            <a:off x="2324100" y="12573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1981200"/>
            <a:ext cx="1371600" cy="6096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04800"/>
            <a:ext cx="1628775" cy="4953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1066800"/>
            <a:ext cx="1285875" cy="61912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1790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33400"/>
            <a:ext cx="1390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43400"/>
            <a:ext cx="2428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495800"/>
            <a:ext cx="2428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3200400"/>
            <a:ext cx="1419225" cy="381000"/>
          </a:xfrm>
          <a:prstGeom prst="rect">
            <a:avLst/>
          </a:prstGeom>
          <a:noFill/>
        </p:spPr>
      </p:pic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438400"/>
            <a:ext cx="1009650" cy="666750"/>
          </a:xfrm>
          <a:prstGeom prst="rect">
            <a:avLst/>
          </a:prstGeom>
          <a:noFill/>
        </p:spPr>
      </p:pic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657600"/>
            <a:ext cx="1428750" cy="409575"/>
          </a:xfrm>
          <a:prstGeom prst="rect">
            <a:avLst/>
          </a:prstGeom>
          <a:noFill/>
        </p:spPr>
      </p:pic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48" name="Picture 1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828800"/>
            <a:ext cx="1019175" cy="666750"/>
          </a:xfrm>
          <a:prstGeom prst="rect">
            <a:avLst/>
          </a:prstGeom>
          <a:noFill/>
        </p:spPr>
      </p:pic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476500" y="3924300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6019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E</a:t>
            </a:r>
            <a:r>
              <a:rPr lang="en-US" b="1" baseline="-25000" err="1"/>
              <a:t>k</a:t>
            </a:r>
            <a:r>
              <a:rPr lang="en-US" b="1" baseline="-25000"/>
              <a:t> </a:t>
            </a:r>
            <a:r>
              <a:rPr lang="en-US" b="1" baseline="30000"/>
              <a:t> </a:t>
            </a:r>
            <a:r>
              <a:rPr lang="en-US" b="1"/>
              <a:t>Kinetic Energy, v – velocity of particle,  e- Charge of electron  </a:t>
            </a:r>
          </a:p>
          <a:p>
            <a:r>
              <a:rPr lang="en-US" b="1"/>
              <a:t>V – voltage , m - rest mass of particle , p – momentum of particle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/>
              <a:t>Basics of Quantum Mechanics</a:t>
            </a:r>
            <a:br>
              <a:rPr lang="en-US" sz="3600" b="1"/>
            </a:br>
            <a:r>
              <a:rPr lang="en-US" sz="3600" b="1"/>
              <a:t>- Blackbody Radiation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• 	</a:t>
            </a:r>
            <a:r>
              <a:rPr lang="en-US" sz="2400"/>
              <a:t>Known since centuries that when a material is heated, it radiates heat and its color depends on its temperature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• 	Example: heating elements of a stove: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– Dark red: 550ºC 	– Bright red: 700ºC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– Then: orange, yellow and finally white (really hot !)</a:t>
            </a:r>
          </a:p>
          <a:p>
            <a:pPr>
              <a:lnSpc>
                <a:spcPct val="90000"/>
              </a:lnSpc>
            </a:pPr>
            <a:r>
              <a:rPr lang="en-US" sz="2400"/>
              <a:t>The emission spectrum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folHlink"/>
                </a:solidFill>
              </a:rPr>
              <a:t>depends on the material</a:t>
            </a:r>
          </a:p>
          <a:p>
            <a:pPr>
              <a:lnSpc>
                <a:spcPct val="90000"/>
              </a:lnSpc>
            </a:pPr>
            <a:r>
              <a:rPr lang="en-US" sz="2400"/>
              <a:t>Theoretical description: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simplifications necessary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			Blackbody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810000"/>
            <a:ext cx="3733800" cy="25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39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21621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0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2057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1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762000"/>
            <a:ext cx="1981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2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752600"/>
            <a:ext cx="2124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3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8372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4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581400"/>
            <a:ext cx="5267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5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114800"/>
            <a:ext cx="8839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6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572000"/>
            <a:ext cx="7743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7" name="Picture 3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5181600"/>
            <a:ext cx="4305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48" name="Picture 3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5715000"/>
            <a:ext cx="5429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304800" y="152400"/>
            <a:ext cx="8305800" cy="457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Wave particle Duality – wave group  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09600" y="24384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Total energy of a particle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47700" y="24765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276600" y="17526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1219200"/>
            <a:ext cx="1371600" cy="1000125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 rot="5400000">
            <a:off x="6324600" y="17526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C:\Windows\system32\config\systemprofile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124200"/>
            <a:ext cx="4267200" cy="3212757"/>
          </a:xfrm>
          <a:prstGeom prst="rect">
            <a:avLst/>
          </a:prstGeom>
          <a:noFill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6134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1371600" y="762000"/>
            <a:ext cx="1303606" cy="511126"/>
          </a:xfrm>
          <a:custGeom>
            <a:avLst/>
            <a:gdLst>
              <a:gd name="connsiteX0" fmla="*/ 199292 w 1303606"/>
              <a:gd name="connsiteY0" fmla="*/ 511126 h 511126"/>
              <a:gd name="connsiteX1" fmla="*/ 157089 w 1303606"/>
              <a:gd name="connsiteY1" fmla="*/ 18757 h 511126"/>
              <a:gd name="connsiteX2" fmla="*/ 1141828 w 1303606"/>
              <a:gd name="connsiteY2" fmla="*/ 398585 h 511126"/>
              <a:gd name="connsiteX3" fmla="*/ 1127760 w 1303606"/>
              <a:gd name="connsiteY3" fmla="*/ 398585 h 511126"/>
              <a:gd name="connsiteX4" fmla="*/ 1085557 w 1303606"/>
              <a:gd name="connsiteY4" fmla="*/ 384517 h 51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06" h="511126">
                <a:moveTo>
                  <a:pt x="199292" y="511126"/>
                </a:moveTo>
                <a:cubicBezTo>
                  <a:pt x="99646" y="274320"/>
                  <a:pt x="0" y="37514"/>
                  <a:pt x="157089" y="18757"/>
                </a:cubicBezTo>
                <a:cubicBezTo>
                  <a:pt x="314178" y="0"/>
                  <a:pt x="980050" y="335280"/>
                  <a:pt x="1141828" y="398585"/>
                </a:cubicBezTo>
                <a:cubicBezTo>
                  <a:pt x="1303606" y="461890"/>
                  <a:pt x="1137138" y="400930"/>
                  <a:pt x="1127760" y="398585"/>
                </a:cubicBezTo>
                <a:cubicBezTo>
                  <a:pt x="1118382" y="396240"/>
                  <a:pt x="1085557" y="384517"/>
                  <a:pt x="1085557" y="384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41342" y="663527"/>
            <a:ext cx="2128910" cy="1601371"/>
          </a:xfrm>
          <a:custGeom>
            <a:avLst/>
            <a:gdLst>
              <a:gd name="connsiteX0" fmla="*/ 0 w 2128910"/>
              <a:gd name="connsiteY0" fmla="*/ 644768 h 1601371"/>
              <a:gd name="connsiteX1" fmla="*/ 98473 w 2128910"/>
              <a:gd name="connsiteY1" fmla="*/ 644768 h 1601371"/>
              <a:gd name="connsiteX2" fmla="*/ 295421 w 2128910"/>
              <a:gd name="connsiteY2" fmla="*/ 39858 h 1601371"/>
              <a:gd name="connsiteX3" fmla="*/ 1350498 w 2128910"/>
              <a:gd name="connsiteY3" fmla="*/ 405618 h 1601371"/>
              <a:gd name="connsiteX4" fmla="*/ 1350498 w 2128910"/>
              <a:gd name="connsiteY4" fmla="*/ 433753 h 1601371"/>
              <a:gd name="connsiteX5" fmla="*/ 1083212 w 2128910"/>
              <a:gd name="connsiteY5" fmla="*/ 701039 h 1601371"/>
              <a:gd name="connsiteX6" fmla="*/ 1083212 w 2128910"/>
              <a:gd name="connsiteY6" fmla="*/ 1376288 h 1601371"/>
              <a:gd name="connsiteX7" fmla="*/ 1111347 w 2128910"/>
              <a:gd name="connsiteY7" fmla="*/ 1460695 h 1601371"/>
              <a:gd name="connsiteX8" fmla="*/ 2025747 w 2128910"/>
              <a:gd name="connsiteY8" fmla="*/ 1432559 h 1601371"/>
              <a:gd name="connsiteX9" fmla="*/ 1730326 w 2128910"/>
              <a:gd name="connsiteY9" fmla="*/ 447821 h 1601371"/>
              <a:gd name="connsiteX10" fmla="*/ 1406769 w 2128910"/>
              <a:gd name="connsiteY10" fmla="*/ 405618 h 1601371"/>
              <a:gd name="connsiteX11" fmla="*/ 1406769 w 2128910"/>
              <a:gd name="connsiteY11" fmla="*/ 405618 h 16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8910" h="1601371">
                <a:moveTo>
                  <a:pt x="0" y="644768"/>
                </a:moveTo>
                <a:cubicBezTo>
                  <a:pt x="24618" y="695177"/>
                  <a:pt x="49236" y="745586"/>
                  <a:pt x="98473" y="644768"/>
                </a:cubicBezTo>
                <a:cubicBezTo>
                  <a:pt x="147710" y="543950"/>
                  <a:pt x="86750" y="79716"/>
                  <a:pt x="295421" y="39858"/>
                </a:cubicBezTo>
                <a:cubicBezTo>
                  <a:pt x="504092" y="0"/>
                  <a:pt x="1174652" y="339969"/>
                  <a:pt x="1350498" y="405618"/>
                </a:cubicBezTo>
                <a:cubicBezTo>
                  <a:pt x="1526344" y="471267"/>
                  <a:pt x="1395045" y="384516"/>
                  <a:pt x="1350498" y="433753"/>
                </a:cubicBezTo>
                <a:cubicBezTo>
                  <a:pt x="1305951" y="482990"/>
                  <a:pt x="1127760" y="543950"/>
                  <a:pt x="1083212" y="701039"/>
                </a:cubicBezTo>
                <a:cubicBezTo>
                  <a:pt x="1038664" y="858128"/>
                  <a:pt x="1078523" y="1249679"/>
                  <a:pt x="1083212" y="1376288"/>
                </a:cubicBezTo>
                <a:cubicBezTo>
                  <a:pt x="1087901" y="1502897"/>
                  <a:pt x="954258" y="1451316"/>
                  <a:pt x="1111347" y="1460695"/>
                </a:cubicBezTo>
                <a:cubicBezTo>
                  <a:pt x="1268436" y="1470074"/>
                  <a:pt x="1922584" y="1601371"/>
                  <a:pt x="2025747" y="1432559"/>
                </a:cubicBezTo>
                <a:cubicBezTo>
                  <a:pt x="2128910" y="1263747"/>
                  <a:pt x="1833489" y="618978"/>
                  <a:pt x="1730326" y="447821"/>
                </a:cubicBezTo>
                <a:cubicBezTo>
                  <a:pt x="1627163" y="276664"/>
                  <a:pt x="1406769" y="405618"/>
                  <a:pt x="1406769" y="405618"/>
                </a:cubicBezTo>
                <a:lnTo>
                  <a:pt x="1406769" y="40561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47071" y="579120"/>
            <a:ext cx="3069101" cy="980049"/>
          </a:xfrm>
          <a:custGeom>
            <a:avLst/>
            <a:gdLst>
              <a:gd name="connsiteX0" fmla="*/ 166467 w 3069101"/>
              <a:gd name="connsiteY0" fmla="*/ 532228 h 980049"/>
              <a:gd name="connsiteX1" fmla="*/ 293077 w 3069101"/>
              <a:gd name="connsiteY1" fmla="*/ 25791 h 980049"/>
              <a:gd name="connsiteX2" fmla="*/ 1924929 w 3069101"/>
              <a:gd name="connsiteY2" fmla="*/ 377483 h 980049"/>
              <a:gd name="connsiteX3" fmla="*/ 1924929 w 3069101"/>
              <a:gd name="connsiteY3" fmla="*/ 377483 h 980049"/>
              <a:gd name="connsiteX4" fmla="*/ 1938997 w 3069101"/>
              <a:gd name="connsiteY4" fmla="*/ 827649 h 980049"/>
              <a:gd name="connsiteX5" fmla="*/ 2923735 w 3069101"/>
              <a:gd name="connsiteY5" fmla="*/ 897988 h 980049"/>
              <a:gd name="connsiteX6" fmla="*/ 2811194 w 3069101"/>
              <a:gd name="connsiteY6" fmla="*/ 335280 h 980049"/>
              <a:gd name="connsiteX7" fmla="*/ 1896794 w 3069101"/>
              <a:gd name="connsiteY7" fmla="*/ 377483 h 980049"/>
              <a:gd name="connsiteX8" fmla="*/ 1896794 w 3069101"/>
              <a:gd name="connsiteY8" fmla="*/ 377483 h 98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9101" h="980049">
                <a:moveTo>
                  <a:pt x="166467" y="532228"/>
                </a:moveTo>
                <a:cubicBezTo>
                  <a:pt x="83233" y="291905"/>
                  <a:pt x="0" y="51582"/>
                  <a:pt x="293077" y="25791"/>
                </a:cubicBezTo>
                <a:cubicBezTo>
                  <a:pt x="586154" y="0"/>
                  <a:pt x="1924929" y="377483"/>
                  <a:pt x="1924929" y="377483"/>
                </a:cubicBezTo>
                <a:lnTo>
                  <a:pt x="1924929" y="377483"/>
                </a:lnTo>
                <a:cubicBezTo>
                  <a:pt x="1927274" y="452511"/>
                  <a:pt x="1772529" y="740898"/>
                  <a:pt x="1938997" y="827649"/>
                </a:cubicBezTo>
                <a:cubicBezTo>
                  <a:pt x="2105465" y="914400"/>
                  <a:pt x="2778369" y="980049"/>
                  <a:pt x="2923735" y="897988"/>
                </a:cubicBezTo>
                <a:cubicBezTo>
                  <a:pt x="3069101" y="815927"/>
                  <a:pt x="2982351" y="422031"/>
                  <a:pt x="2811194" y="335280"/>
                </a:cubicBezTo>
                <a:cubicBezTo>
                  <a:pt x="2640037" y="248529"/>
                  <a:pt x="1896794" y="377483"/>
                  <a:pt x="1896794" y="377483"/>
                </a:cubicBezTo>
                <a:lnTo>
                  <a:pt x="1896794" y="37748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199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"/>
            <a:ext cx="5229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152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752600"/>
            <a:ext cx="1295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895600"/>
            <a:ext cx="46196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4953000"/>
            <a:ext cx="1847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3438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86200"/>
            <a:ext cx="3429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562600"/>
            <a:ext cx="18192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90" name="AutoShape 6" descr="File:Gaussian wave packet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AutoShape 8" descr="File:Gaussian wave packet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C:\Windows\system32\config\systemprofile\Desktop\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828800"/>
            <a:ext cx="42672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229" rIns="0" bIns="0" rtlCol="0">
            <a:spAutoFit/>
          </a:bodyPr>
          <a:lstStyle/>
          <a:p>
            <a:pPr marL="2776220" marR="5080" indent="-2574290">
              <a:lnSpc>
                <a:spcPts val="3350"/>
              </a:lnSpc>
              <a:spcBef>
                <a:spcPts val="220"/>
              </a:spcBef>
            </a:pPr>
            <a:r>
              <a:rPr spc="-5">
                <a:solidFill>
                  <a:srgbClr val="FF0000"/>
                </a:solidFill>
              </a:rPr>
              <a:t>Electron Microscope</a:t>
            </a:r>
            <a:r>
              <a:rPr spc="-5"/>
              <a:t>: Instrumental Application  of Matter</a:t>
            </a:r>
            <a:r>
              <a:rPr spc="-15"/>
              <a:t> </a:t>
            </a:r>
            <a:r>
              <a:t>Waves</a:t>
            </a:r>
          </a:p>
        </p:txBody>
      </p:sp>
      <p:sp>
        <p:nvSpPr>
          <p:cNvPr id="3" name="object 3"/>
          <p:cNvSpPr/>
          <p:nvPr/>
        </p:nvSpPr>
        <p:spPr>
          <a:xfrm>
            <a:off x="885348" y="1470317"/>
            <a:ext cx="2396728" cy="511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1417638"/>
            <a:ext cx="3505200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6" y="110621"/>
            <a:ext cx="8375644" cy="644257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8003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Blackbody?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• 	A material is constantly exchanging heat with its surrounding (to remain at a constant temperature):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– It absorbs and emits radiations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– Problem: it can reflect incoming radiations, 	which makes a theoretical description 	more difficult (depends on the environment)</a:t>
            </a:r>
          </a:p>
          <a:p>
            <a:pPr>
              <a:lnSpc>
                <a:spcPct val="90000"/>
              </a:lnSpc>
            </a:pPr>
            <a:r>
              <a:rPr lang="en-US" sz="2800"/>
              <a:t>A blackbody is a perfect absorber: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– Incoming radiations is totally absorbed and 	none is reflected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/>
              <a:t>Blackbody Radiation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2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Blackbody  - a cavity, such as a metal box with a small hole drilled into it.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- Incoming radiations entering the hole keep bouncing around inside the box with a negligible change of escaping again through the hole  =&gt; Absorbed.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-The hole is the perfect absorber, e.g. the blackbody Radiation emission does not  depend on the material the box is  made of  =&gt; Universal in nature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1148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381000"/>
            <a:ext cx="8458200" cy="61722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9" ma:contentTypeDescription="Create a new document." ma:contentTypeScope="" ma:versionID="0aedef549c164c34712370ab5805c01b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298552c5650e39ae737aa9419065ea44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57E02-4505-4911-B830-B2935D38AE6E}">
  <ds:schemaRefs>
    <ds:schemaRef ds:uri="73e7f7fa-ec36-4c47-a2e2-92953579c3c2"/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A81AD7-2C0F-4A80-8151-E20D1CEC01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DEE6F5-9263-46C1-85C1-B6E9967E34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Quantum Mechanics</vt:lpstr>
      <vt:lpstr>Introduction</vt:lpstr>
      <vt:lpstr>Quantum Mechanics</vt:lpstr>
      <vt:lpstr>Quantum Mechanics</vt:lpstr>
      <vt:lpstr>Basics of Quantum Mechanics - Blackbody Radiation </vt:lpstr>
      <vt:lpstr>PowerPoint Presentation</vt:lpstr>
      <vt:lpstr>Blackbody?</vt:lpstr>
      <vt:lpstr>Blackbody Radiation</vt:lpstr>
      <vt:lpstr>PowerPoint Presentation</vt:lpstr>
      <vt:lpstr>PowerPoint Presentation</vt:lpstr>
      <vt:lpstr>PowerPoint Presentation</vt:lpstr>
      <vt:lpstr>Two Catastrophes?</vt:lpstr>
      <vt:lpstr>PowerPoint Presentation</vt:lpstr>
      <vt:lpstr>PowerPoint Presentation</vt:lpstr>
      <vt:lpstr>Basics of Quantum Mechanics - Photoelectric Effect </vt:lpstr>
      <vt:lpstr>Photo Electric Effect</vt:lpstr>
      <vt:lpstr>Basics of Quantum Mechanics - Photoelectric Effect </vt:lpstr>
      <vt:lpstr>Basics of Quantum Mechanics - Photoelectric Effect </vt:lpstr>
      <vt:lpstr>Quantum Physics: the “quantum” comes  from quantization: we need to understand  the origin of this.</vt:lpstr>
      <vt:lpstr>Basics of Quantum Mechanics - Photoelectric Effect </vt:lpstr>
      <vt:lpstr>Photo Electric Effect</vt:lpstr>
      <vt:lpstr>Photo Electric Effect</vt:lpstr>
      <vt:lpstr>Einstein’s Photo Electric Explanation</vt:lpstr>
      <vt:lpstr>h  Wo  KEmax  h  h o  KEmax  KEmax  h(  o )</vt:lpstr>
      <vt:lpstr>If Vo is the stopping potential, then</vt:lpstr>
      <vt:lpstr>Photons</vt:lpstr>
      <vt:lpstr>Compton Effect</vt:lpstr>
      <vt:lpstr>PowerPoint Presentation</vt:lpstr>
      <vt:lpstr>Pair Production</vt:lpstr>
      <vt:lpstr>The rest mass energy of an electron or positron is 0.51  MeV (according to E = mc2).</vt:lpstr>
      <vt:lpstr>Pair Annihilation</vt:lpstr>
      <vt:lpstr>Wave Particle Duality</vt:lpstr>
      <vt:lpstr>PowerPoint Presentation</vt:lpstr>
      <vt:lpstr>De Broglie, a Ph.D. student at the University of Paris in  1923, felt that if radiation exhibits wave-particle duality,  matter should have a dual nature too!!!!!</vt:lpstr>
      <vt:lpstr>PowerPoint Presentation</vt:lpstr>
      <vt:lpstr>sand</vt:lpstr>
      <vt:lpstr>sand</vt:lpstr>
      <vt:lpstr>sand</vt:lpstr>
      <vt:lpstr>sand</vt:lpstr>
      <vt:lpstr>PowerPoint Presentation</vt:lpstr>
      <vt:lpstr>One Photon</vt:lpstr>
      <vt:lpstr>Screen</vt:lpstr>
      <vt:lpstr>Screen</vt:lpstr>
      <vt:lpstr>De Broglie Waves</vt:lpstr>
      <vt:lpstr>Two-slit Interference Experiment</vt:lpstr>
      <vt:lpstr>Double slit experiment – QM interpretation</vt:lpstr>
      <vt:lpstr>Double slit expt. -- wave vs quantum</vt:lpstr>
      <vt:lpstr>mc2  hv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 Microscope: Instrumental Application  of Matter Waves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Mechanics</dc:title>
  <dc:creator>Ramanpriya</dc:creator>
  <cp:revision>1</cp:revision>
  <dcterms:created xsi:type="dcterms:W3CDTF">2020-05-04T08:02:16Z</dcterms:created>
  <dcterms:modified xsi:type="dcterms:W3CDTF">2022-02-15T10:37:38Z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2020-05-04T00:00:00Z</vt:filetime>
  </property>
  <property fmtid="{D5CDD505-2E9C-101B-9397-08002B2CF9AE}" pid="5" name="ContentTypeId">
    <vt:lpwstr>0x010100EF5376321D990243BCF387BF0DFDD19D</vt:lpwstr>
  </property>
</Properties>
</file>