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41"/>
  </p:notesMasterIdLst>
  <p:sldIdLst>
    <p:sldId id="438" r:id="rId5"/>
    <p:sldId id="439" r:id="rId6"/>
    <p:sldId id="370" r:id="rId7"/>
    <p:sldId id="371" r:id="rId8"/>
    <p:sldId id="372" r:id="rId9"/>
    <p:sldId id="374" r:id="rId10"/>
    <p:sldId id="373" r:id="rId11"/>
    <p:sldId id="256" r:id="rId12"/>
    <p:sldId id="261" r:id="rId13"/>
    <p:sldId id="260" r:id="rId14"/>
    <p:sldId id="263" r:id="rId15"/>
    <p:sldId id="259" r:id="rId16"/>
    <p:sldId id="264" r:id="rId17"/>
    <p:sldId id="257" r:id="rId18"/>
    <p:sldId id="262" r:id="rId19"/>
    <p:sldId id="258" r:id="rId20"/>
    <p:sldId id="265" r:id="rId21"/>
    <p:sldId id="269" r:id="rId22"/>
    <p:sldId id="272" r:id="rId23"/>
    <p:sldId id="273" r:id="rId24"/>
    <p:sldId id="271" r:id="rId25"/>
    <p:sldId id="377" r:id="rId26"/>
    <p:sldId id="378" r:id="rId27"/>
    <p:sldId id="411" r:id="rId28"/>
    <p:sldId id="430" r:id="rId29"/>
    <p:sldId id="431" r:id="rId30"/>
    <p:sldId id="436" r:id="rId31"/>
    <p:sldId id="433" r:id="rId32"/>
    <p:sldId id="434" r:id="rId33"/>
    <p:sldId id="435" r:id="rId34"/>
    <p:sldId id="301" r:id="rId35"/>
    <p:sldId id="302" r:id="rId36"/>
    <p:sldId id="303" r:id="rId37"/>
    <p:sldId id="304" r:id="rId38"/>
    <p:sldId id="331" r:id="rId39"/>
    <p:sldId id="43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74DA4D-2304-4710-9CBB-B4D6D56225BD}" v="2" dt="2022-02-03T13:11:16.040"/>
    <p1510:client id="{71A8CEE0-2DE2-4325-8026-EA43A234F609}" v="1" dt="2022-02-15T04:52:22.029"/>
    <p1510:client id="{A7D9DF59-5B3A-4D77-8788-4F677F9C418B}" v="12" dt="2022-02-03T16:01:02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WANTH GADAMSETTI - [CYSA.1022965]" userId="S::cysa.1022965@cb.students.amrita.edu::01250de7-2749-48f2-b5f7-71b67938504a" providerId="AD" clId="Web-{A7D9DF59-5B3A-4D77-8788-4F677F9C418B}"/>
    <pc:docChg chg="modSld">
      <pc:chgData name="YASWANTH GADAMSETTI - [CYSA.1022965]" userId="S::cysa.1022965@cb.students.amrita.edu::01250de7-2749-48f2-b5f7-71b67938504a" providerId="AD" clId="Web-{A7D9DF59-5B3A-4D77-8788-4F677F9C418B}" dt="2022-02-03T16:00:59.174" v="4" actId="20577"/>
      <pc:docMkLst>
        <pc:docMk/>
      </pc:docMkLst>
      <pc:sldChg chg="modSp">
        <pc:chgData name="YASWANTH GADAMSETTI - [CYSA.1022965]" userId="S::cysa.1022965@cb.students.amrita.edu::01250de7-2749-48f2-b5f7-71b67938504a" providerId="AD" clId="Web-{A7D9DF59-5B3A-4D77-8788-4F677F9C418B}" dt="2022-02-03T16:00:59.174" v="4" actId="20577"/>
        <pc:sldMkLst>
          <pc:docMk/>
          <pc:sldMk cId="0" sldId="263"/>
        </pc:sldMkLst>
        <pc:spChg chg="mod">
          <ac:chgData name="YASWANTH GADAMSETTI - [CYSA.1022965]" userId="S::cysa.1022965@cb.students.amrita.edu::01250de7-2749-48f2-b5f7-71b67938504a" providerId="AD" clId="Web-{A7D9DF59-5B3A-4D77-8788-4F677F9C418B}" dt="2022-02-03T16:00:59.174" v="4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YASWANTH GADAMSETTI - [CYSA.1022965]" userId="S::cysa.1022965@cb.students.amrita.edu::01250de7-2749-48f2-b5f7-71b67938504a" providerId="AD" clId="Web-{A7D9DF59-5B3A-4D77-8788-4F677F9C418B}" dt="2022-02-03T15:57:56.673" v="0" actId="20577"/>
        <pc:sldMkLst>
          <pc:docMk/>
          <pc:sldMk cId="0" sldId="370"/>
        </pc:sldMkLst>
        <pc:spChg chg="mod">
          <ac:chgData name="YASWANTH GADAMSETTI - [CYSA.1022965]" userId="S::cysa.1022965@cb.students.amrita.edu::01250de7-2749-48f2-b5f7-71b67938504a" providerId="AD" clId="Web-{A7D9DF59-5B3A-4D77-8788-4F677F9C418B}" dt="2022-02-03T15:57:56.673" v="0" actId="20577"/>
          <ac:spMkLst>
            <pc:docMk/>
            <pc:sldMk cId="0" sldId="370"/>
            <ac:spMk id="100" creationId="{00000000-0000-0000-0000-000000000000}"/>
          </ac:spMkLst>
        </pc:spChg>
      </pc:sldChg>
    </pc:docChg>
  </pc:docChgLst>
  <pc:docChgLst>
    <pc:chgData name="Kommuri  Sai Suhitha Bala - [CYSA.2004011]" userId="S::cysa.2004011@cb.students.amrita.edu::1210f769-818d-4d3b-9a3f-36a5003576b3" providerId="AD" clId="Web-{71A8CEE0-2DE2-4325-8026-EA43A234F609}"/>
    <pc:docChg chg="modSld">
      <pc:chgData name="Kommuri  Sai Suhitha Bala - [CYSA.2004011]" userId="S::cysa.2004011@cb.students.amrita.edu::1210f769-818d-4d3b-9a3f-36a5003576b3" providerId="AD" clId="Web-{71A8CEE0-2DE2-4325-8026-EA43A234F609}" dt="2022-02-15T04:52:22.029" v="0" actId="1076"/>
      <pc:docMkLst>
        <pc:docMk/>
      </pc:docMkLst>
      <pc:sldChg chg="modSp">
        <pc:chgData name="Kommuri  Sai Suhitha Bala - [CYSA.2004011]" userId="S::cysa.2004011@cb.students.amrita.edu::1210f769-818d-4d3b-9a3f-36a5003576b3" providerId="AD" clId="Web-{71A8CEE0-2DE2-4325-8026-EA43A234F609}" dt="2022-02-15T04:52:22.029" v="0" actId="1076"/>
        <pc:sldMkLst>
          <pc:docMk/>
          <pc:sldMk cId="0" sldId="436"/>
        </pc:sldMkLst>
        <pc:spChg chg="mod">
          <ac:chgData name="Kommuri  Sai Suhitha Bala - [CYSA.2004011]" userId="S::cysa.2004011@cb.students.amrita.edu::1210f769-818d-4d3b-9a3f-36a5003576b3" providerId="AD" clId="Web-{71A8CEE0-2DE2-4325-8026-EA43A234F609}" dt="2022-02-15T04:52:22.029" v="0" actId="1076"/>
          <ac:spMkLst>
            <pc:docMk/>
            <pc:sldMk cId="0" sldId="436"/>
            <ac:spMk id="5" creationId="{00000000-0000-0000-0000-000000000000}"/>
          </ac:spMkLst>
        </pc:spChg>
      </pc:sldChg>
    </pc:docChg>
  </pc:docChgLst>
  <pc:docChgLst>
    <pc:chgData name="Kommuri  Sai Suhitha Bala - [CYSA.2004011]" userId="S::cysa.2004011@cb.students.amrita.edu::1210f769-818d-4d3b-9a3f-36a5003576b3" providerId="AD" clId="Web-{4674DA4D-2304-4710-9CBB-B4D6D56225BD}"/>
    <pc:docChg chg="modSld">
      <pc:chgData name="Kommuri  Sai Suhitha Bala - [CYSA.2004011]" userId="S::cysa.2004011@cb.students.amrita.edu::1210f769-818d-4d3b-9a3f-36a5003576b3" providerId="AD" clId="Web-{4674DA4D-2304-4710-9CBB-B4D6D56225BD}" dt="2022-02-03T13:11:16.040" v="1" actId="20577"/>
      <pc:docMkLst>
        <pc:docMk/>
      </pc:docMkLst>
      <pc:sldChg chg="modSp">
        <pc:chgData name="Kommuri  Sai Suhitha Bala - [CYSA.2004011]" userId="S::cysa.2004011@cb.students.amrita.edu::1210f769-818d-4d3b-9a3f-36a5003576b3" providerId="AD" clId="Web-{4674DA4D-2304-4710-9CBB-B4D6D56225BD}" dt="2022-02-03T13:11:16.040" v="1" actId="20577"/>
        <pc:sldMkLst>
          <pc:docMk/>
          <pc:sldMk cId="0" sldId="265"/>
        </pc:sldMkLst>
        <pc:spChg chg="mod">
          <ac:chgData name="Kommuri  Sai Suhitha Bala - [CYSA.2004011]" userId="S::cysa.2004011@cb.students.amrita.edu::1210f769-818d-4d3b-9a3f-36a5003576b3" providerId="AD" clId="Web-{4674DA4D-2304-4710-9CBB-B4D6D56225BD}" dt="2022-02-03T13:11:16.040" v="1" actId="20577"/>
          <ac:spMkLst>
            <pc:docMk/>
            <pc:sldMk cId="0" sldId="265"/>
            <ac:spMk id="5123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58598-F197-4936-A383-A710D5E8C801}" type="datetimeFigureOut">
              <a:rPr lang="en-US" smtClean="0"/>
              <a:t>2/14/2022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DE56A-A327-4530-BA93-62BD3F3BF43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728EBD-6EE5-45C3-9F5B-4EEC5B6E6444}" type="slidenum">
              <a:rPr lang="en-US"/>
              <a:t>17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11E538-A99A-447F-9EDF-ECF3FA3CA60B}" type="slidenum">
              <a:rPr lang="en-US" smtClean="0"/>
              <a:t>21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96FE2-7F85-49DF-93D2-31E43FD1A79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8"/>
                <a:ea typeface="+mn-ea"/>
                <a:cs typeface="+mn-cs"/>
              </a:rPr>
              <a:t>Fig 1.40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8"/>
                <a:ea typeface="+mn-ea"/>
                <a:cs typeface="+mn-cs"/>
              </a:rPr>
              <a:t>From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8"/>
                <a:ea typeface="+mn-ea"/>
                <a:cs typeface="+mn-cs"/>
              </a:rPr>
              <a:t> Principles of Electronic Materials and Devices, Third Edition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8"/>
                <a:ea typeface="+mn-ea"/>
                <a:cs typeface="+mn-cs"/>
              </a:rPr>
              <a:t>, S.O. Kasap (© McGraw-Hill, 2005)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5.png"/><Relationship Id="rId4" Type="http://schemas.openxmlformats.org/officeDocument/2006/relationships/image" Target="../media/image24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2.jpeg"/><Relationship Id="rId4" Type="http://schemas.openxmlformats.org/officeDocument/2006/relationships/image" Target="../media/image3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19PHY102 Engineering Physics B</a:t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Unit V : </a:t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Solid State Physics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954679"/>
            <a:ext cx="8610600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3600" b="1">
                <a:solidFill>
                  <a:srgbClr val="006600"/>
                </a:solidFill>
              </a:rPr>
              <a:t>Crystals are solids that consist of a periodic array of atoms, ions, or molecules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defRPr/>
            </a:pPr>
            <a:endParaRPr lang="en-US" sz="3600" b="1">
              <a:solidFill>
                <a:srgbClr val="006600"/>
              </a:solidFill>
            </a:endParaRPr>
          </a:p>
          <a:p>
            <a:pPr marL="571500" indent="-571500" algn="just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3600"/>
              <a:t> periodicity is preserved over “large” </a:t>
            </a:r>
            <a:br>
              <a:rPr lang="en-US" sz="3600"/>
            </a:br>
            <a:r>
              <a:rPr lang="en-US" sz="3600"/>
              <a:t>     (macroscopic) distances the solid has </a:t>
            </a:r>
            <a:br>
              <a:rPr lang="en-US" sz="3600"/>
            </a:br>
            <a:r>
              <a:rPr lang="en-US" sz="3600"/>
              <a:t>     </a:t>
            </a:r>
            <a:r>
              <a:rPr lang="en-US" sz="3600" b="1">
                <a:solidFill>
                  <a:srgbClr val="333399"/>
                </a:solidFill>
              </a:rPr>
              <a:t>“Long-range Order”</a:t>
            </a:r>
            <a:endParaRPr lang="en-US" sz="3600" b="1">
              <a:solidFill>
                <a:srgbClr val="006600"/>
              </a:solidFill>
            </a:endParaRPr>
          </a:p>
        </p:txBody>
      </p:sp>
      <p:pic>
        <p:nvPicPr>
          <p:cNvPr id="2050" name="Picture 2" descr="http://upload.wikimedia.org/wikipedia/commons/thumb/0/05/Crystalline_polycrystalline_amorphous2.svg/511px-Crystalline_polycrystalline_amorphous2.svg.png"/>
          <p:cNvPicPr>
            <a:picLocks noChangeAspect="1" noChangeArrowheads="1"/>
          </p:cNvPicPr>
          <p:nvPr/>
        </p:nvPicPr>
        <p:blipFill>
          <a:blip r:embed="rId2"/>
          <a:srcRect r="64572" b="14815"/>
          <a:stretch>
            <a:fillRect/>
          </a:stretch>
        </p:blipFill>
        <p:spPr bwMode="auto">
          <a:xfrm>
            <a:off x="3962400" y="3886200"/>
            <a:ext cx="2971800" cy="26289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505200" y="228600"/>
            <a:ext cx="16696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2060"/>
                </a:solidFill>
              </a:rPr>
              <a:t>Crystals</a:t>
            </a:r>
            <a:endParaRPr lang="en-IN" sz="3600">
              <a:solidFill>
                <a:srgbClr val="002060"/>
              </a:solidFill>
            </a:endParaRPr>
          </a:p>
        </p:txBody>
      </p:sp>
      <p:pic>
        <p:nvPicPr>
          <p:cNvPr id="5" name="Picture 6" descr="COR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4572000"/>
            <a:ext cx="2667000" cy="16002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2151" y="1009031"/>
            <a:ext cx="8458200" cy="544764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  A crystalline material has </a:t>
            </a:r>
            <a:r>
              <a:rPr lang="en-US" sz="3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directional    </a:t>
            </a:r>
            <a:br>
              <a:rPr lang="en-US" sz="3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properties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 A crystal has a </a:t>
            </a:r>
            <a:r>
              <a:rPr lang="en-US" sz="3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sharp melting point</a:t>
            </a:r>
            <a:endParaRPr lang="en-US"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>
                <a:latin typeface="Times New Roman"/>
                <a:cs typeface="Times New Roman"/>
              </a:rPr>
              <a:t> It possesses a </a:t>
            </a:r>
            <a:r>
              <a:rPr lang="en-US" sz="3400">
                <a:solidFill>
                  <a:srgbClr val="FF0000"/>
                </a:solidFill>
                <a:latin typeface="Times New Roman"/>
                <a:cs typeface="Times New Roman"/>
              </a:rPr>
              <a:t>regular shape</a:t>
            </a:r>
            <a:r>
              <a:rPr lang="en-US" sz="3400">
                <a:latin typeface="Times New Roman"/>
                <a:cs typeface="Times New Roman"/>
              </a:rPr>
              <a:t> and if it is </a:t>
            </a:r>
            <a:b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>
                <a:latin typeface="Times New Roman"/>
                <a:cs typeface="Times New Roman"/>
              </a:rPr>
              <a:t>     broken, all broken pieces have the same </a:t>
            </a:r>
            <a:b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>
                <a:latin typeface="Times New Roman"/>
                <a:cs typeface="Times New Roman"/>
              </a:rPr>
              <a:t>     regular shape.</a:t>
            </a:r>
          </a:p>
          <a:p>
            <a:r>
              <a:rPr lang="en-US" sz="3600" b="1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3200">
                <a:solidFill>
                  <a:srgbClr val="002060"/>
                </a:solidFill>
                <a:latin typeface="Times New Roman" panose="02020603050405020304" pitchFamily="18" charset="0"/>
              </a:rPr>
              <a:t>Examples</a:t>
            </a:r>
          </a:p>
          <a:p>
            <a:r>
              <a:rPr lang="en-US" sz="3200">
                <a:latin typeface="Times New Roman" panose="02020603050405020304" pitchFamily="18" charset="0"/>
              </a:rPr>
              <a:t>Metallic crystals – Cu, Ag, Al, Mg etc.</a:t>
            </a:r>
          </a:p>
          <a:p>
            <a:r>
              <a:rPr lang="en-US" sz="3200">
                <a:latin typeface="Times New Roman" panose="02020603050405020304" pitchFamily="18" charset="0"/>
              </a:rPr>
              <a:t>Non-metallic crystals –   Carbon, Silicon,  </a:t>
            </a:r>
            <a:br>
              <a:rPr lang="en-US" sz="3200">
                <a:latin typeface="Times New Roman" panose="02020603050405020304" pitchFamily="18" charset="0"/>
              </a:rPr>
            </a:br>
            <a:r>
              <a:rPr lang="en-US" sz="3200">
                <a:latin typeface="Times New Roman" panose="02020603050405020304" pitchFamily="18" charset="0"/>
              </a:rPr>
              <a:t>                                           Germanium etc.</a:t>
            </a:r>
            <a:endParaRPr lang="en-US"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05200" y="228600"/>
            <a:ext cx="16696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2060"/>
                </a:solidFill>
              </a:rPr>
              <a:t>Crystals</a:t>
            </a:r>
            <a:endParaRPr lang="en-IN" sz="36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295400"/>
            <a:ext cx="8305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3600" b="1">
                <a:solidFill>
                  <a:srgbClr val="C00000"/>
                </a:solidFill>
              </a:rPr>
              <a:t>Amorphous solids</a:t>
            </a:r>
            <a:r>
              <a:rPr lang="en-US" sz="3600">
                <a:solidFill>
                  <a:srgbClr val="C00000"/>
                </a:solidFill>
              </a:rPr>
              <a:t> </a:t>
            </a:r>
            <a:r>
              <a:rPr lang="en-US" sz="3600"/>
              <a:t>do not have Long-Range Order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endParaRPr lang="en-US" sz="3600"/>
          </a:p>
          <a:p>
            <a:pPr marL="914400" lvl="1" indent="-4572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3200"/>
              <a:t> Short Range Order</a:t>
            </a:r>
          </a:p>
        </p:txBody>
      </p:sp>
      <p:pic>
        <p:nvPicPr>
          <p:cNvPr id="3074" name="Picture 2" descr="http://upload.wikimedia.org/wikipedia/commons/thumb/0/05/Crystalline_polycrystalline_amorphous2.svg/511px-Crystalline_polycrystalline_amorphous2.svg.png"/>
          <p:cNvPicPr>
            <a:picLocks noChangeAspect="1" noChangeArrowheads="1"/>
          </p:cNvPicPr>
          <p:nvPr/>
        </p:nvPicPr>
        <p:blipFill>
          <a:blip r:embed="rId2"/>
          <a:srcRect l="68676" b="13333"/>
          <a:stretch>
            <a:fillRect/>
          </a:stretch>
        </p:blipFill>
        <p:spPr bwMode="auto">
          <a:xfrm>
            <a:off x="3581400" y="3657600"/>
            <a:ext cx="2590800" cy="2637204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581400" y="213995"/>
            <a:ext cx="32054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en-US" sz="3600" b="1">
                <a:solidFill>
                  <a:srgbClr val="002060"/>
                </a:solidFill>
              </a:rPr>
              <a:t>Non -</a:t>
            </a:r>
            <a:r>
              <a:rPr lang="en-US" sz="3600" b="1">
                <a:solidFill>
                  <a:srgbClr val="002060"/>
                </a:solidFill>
              </a:rPr>
              <a:t>Crystal</a:t>
            </a:r>
            <a:r>
              <a:rPr lang="en-IN" altLang="en-US" sz="3600" b="1">
                <a:solidFill>
                  <a:srgbClr val="002060"/>
                </a:solidFill>
              </a:rPr>
              <a:t>line</a:t>
            </a:r>
            <a:endParaRPr lang="en-IN" sz="36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066800"/>
            <a:ext cx="8077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>
                <a:latin typeface="Times New Roman" panose="02020603050405020304" pitchFamily="18" charset="0"/>
              </a:rPr>
              <a:t>They do not have directional properties </a:t>
            </a:r>
            <a:br>
              <a:rPr lang="en-US" sz="3600">
                <a:latin typeface="Times New Roman" panose="02020603050405020304" pitchFamily="18" charset="0"/>
              </a:rPr>
            </a:br>
            <a:r>
              <a:rPr lang="en-US" sz="3600">
                <a:latin typeface="Times New Roman" panose="02020603050405020304" pitchFamily="18" charset="0"/>
              </a:rPr>
              <a:t>    and so  they are called as </a:t>
            </a:r>
            <a:r>
              <a:rPr lang="en-US" sz="3600">
                <a:solidFill>
                  <a:schemeClr val="accent2"/>
                </a:solidFill>
                <a:latin typeface="Times New Roman" panose="02020603050405020304" pitchFamily="18" charset="0"/>
              </a:rPr>
              <a:t>`</a:t>
            </a:r>
            <a:r>
              <a:rPr lang="en-US" sz="3600">
                <a:solidFill>
                  <a:srgbClr val="FF0000"/>
                </a:solidFill>
                <a:latin typeface="Times New Roman" panose="02020603050405020304" pitchFamily="18" charset="0"/>
              </a:rPr>
              <a:t>isotropic</a:t>
            </a:r>
            <a:r>
              <a:rPr lang="en-US" sz="3600">
                <a:solidFill>
                  <a:schemeClr val="accent2"/>
                </a:solidFill>
                <a:latin typeface="Times New Roman" panose="02020603050405020304" pitchFamily="18" charset="0"/>
              </a:rPr>
              <a:t>’</a:t>
            </a:r>
            <a:r>
              <a:rPr lang="en-US" sz="3600">
                <a:latin typeface="Times New Roman" panose="02020603050405020304" pitchFamily="18" charset="0"/>
              </a:rPr>
              <a:t> </a:t>
            </a:r>
          </a:p>
          <a:p>
            <a:r>
              <a:rPr lang="en-US" sz="3600">
                <a:latin typeface="Times New Roman" panose="02020603050405020304" pitchFamily="18" charset="0"/>
              </a:rPr>
              <a:t>	 substances.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>
              <a:latin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>
                <a:latin typeface="Times New Roman" panose="02020603050405020304" pitchFamily="18" charset="0"/>
              </a:rPr>
              <a:t>They have </a:t>
            </a:r>
            <a:r>
              <a:rPr lang="en-US" sz="3600">
                <a:solidFill>
                  <a:srgbClr val="FF0000"/>
                </a:solidFill>
                <a:latin typeface="Times New Roman" panose="02020603050405020304" pitchFamily="18" charset="0"/>
              </a:rPr>
              <a:t>wide range of melting point</a:t>
            </a:r>
            <a:r>
              <a:rPr lang="en-US" sz="3600">
                <a:latin typeface="Times New Roman" panose="02020603050405020304" pitchFamily="18" charset="0"/>
              </a:rPr>
              <a:t>    and do not possess a regular shape.  </a:t>
            </a:r>
            <a:endParaRPr lang="en-US">
              <a:latin typeface="Times New Roman" panose="02020603050405020304" pitchFamily="18" charset="0"/>
            </a:endParaRPr>
          </a:p>
          <a:p>
            <a:endParaRPr lang="en-US" sz="3600">
              <a:latin typeface="Times New Roman" panose="02020603050405020304" pitchFamily="18" charset="0"/>
            </a:endParaRPr>
          </a:p>
          <a:p>
            <a:r>
              <a:rPr lang="en-US" sz="3600">
                <a:latin typeface="Times New Roman" panose="02020603050405020304" pitchFamily="18" charset="0"/>
              </a:rPr>
              <a:t>Examples: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>
                <a:latin typeface="Times New Roman" panose="02020603050405020304" pitchFamily="18" charset="0"/>
              </a:rPr>
              <a:t>    Glass, Plastics, Rubber etc.</a:t>
            </a:r>
          </a:p>
        </p:txBody>
      </p:sp>
      <p:sp>
        <p:nvSpPr>
          <p:cNvPr id="4" name="Rectangle 3"/>
          <p:cNvSpPr/>
          <p:nvPr/>
        </p:nvSpPr>
        <p:spPr>
          <a:xfrm>
            <a:off x="3295650" y="213995"/>
            <a:ext cx="32054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en-US" sz="3600" b="1">
                <a:solidFill>
                  <a:srgbClr val="002060"/>
                </a:solidFill>
              </a:rPr>
              <a:t>Non -</a:t>
            </a:r>
            <a:r>
              <a:rPr lang="en-US" sz="3600" b="1">
                <a:solidFill>
                  <a:srgbClr val="002060"/>
                </a:solidFill>
              </a:rPr>
              <a:t>Crystal</a:t>
            </a:r>
            <a:r>
              <a:rPr lang="en-IN" altLang="en-US" sz="3600" b="1">
                <a:solidFill>
                  <a:srgbClr val="002060"/>
                </a:solidFill>
              </a:rPr>
              <a:t>line</a:t>
            </a:r>
            <a:endParaRPr lang="en-IN" sz="36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514340" y="1828800"/>
            <a:ext cx="3124200" cy="3689350"/>
            <a:chOff x="8684" y="2880"/>
            <a:chExt cx="4920" cy="5810"/>
          </a:xfrm>
        </p:grpSpPr>
        <p:pic>
          <p:nvPicPr>
            <p:cNvPr id="2" name="Picture 1" descr="si 110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4" y="2880"/>
              <a:ext cx="4920" cy="492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0305" y="7868"/>
              <a:ext cx="2216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  (110)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200400" y="152400"/>
            <a:ext cx="2938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Crystal</a:t>
            </a:r>
          </a:p>
        </p:txBody>
      </p:sp>
      <p:sp>
        <p:nvSpPr>
          <p:cNvPr id="5" name="Rectangle 4"/>
          <p:cNvSpPr/>
          <p:nvPr/>
        </p:nvSpPr>
        <p:spPr>
          <a:xfrm>
            <a:off x="500380" y="2386330"/>
            <a:ext cx="4572000" cy="2368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600" b="1" i="1">
                <a:solidFill>
                  <a:srgbClr val="008000"/>
                </a:solidFill>
                <a:cs typeface="Times New Roman" panose="02020603050405020304" pitchFamily="18" charset="0"/>
              </a:rPr>
              <a:t>S</a:t>
            </a:r>
            <a:r>
              <a:rPr lang="tr-TR" sz="2800" b="1" i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ingle </a:t>
            </a:r>
            <a:r>
              <a:rPr lang="en-US" sz="2800" b="1" i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tr-TR" sz="2800" b="1" i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rystals</a:t>
            </a:r>
            <a:r>
              <a:rPr lang="tr-TR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ideally </a:t>
            </a:r>
            <a:r>
              <a:rPr lang="tr-TR" sz="28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a high degree of order</a:t>
            </a:r>
            <a:r>
              <a:rPr lang="tr-TR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or regular geometric </a:t>
            </a:r>
            <a:r>
              <a:rPr lang="tr-TR" sz="2800" b="1" i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periodicity, throughout the </a:t>
            </a:r>
            <a:r>
              <a:rPr lang="tr-TR" sz="2800" b="1" i="1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entire volume of the material</a:t>
            </a:r>
            <a:endParaRPr lang="en-IN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8"/>
          <p:cNvSpPr>
            <a:spLocks noChangeArrowheads="1"/>
          </p:cNvSpPr>
          <p:nvPr/>
        </p:nvSpPr>
        <p:spPr bwMode="auto">
          <a:xfrm>
            <a:off x="228600" y="457200"/>
            <a:ext cx="8642350" cy="5476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ctr"/>
            <a:r>
              <a:rPr lang="en-US" sz="4400" b="1">
                <a:cs typeface="Times New Roman" panose="02020603050405020304" pitchFamily="18" charset="0"/>
              </a:rPr>
              <a:t>Polycrystalline Solids</a:t>
            </a:r>
            <a:endParaRPr lang="tr-TR" sz="4400" b="1">
              <a:cs typeface="Times New Roman" panose="02020603050405020304" pitchFamily="18" charset="0"/>
            </a:endParaRPr>
          </a:p>
        </p:txBody>
      </p:sp>
      <p:sp>
        <p:nvSpPr>
          <p:cNvPr id="25603" name="Rectangle 30"/>
          <p:cNvSpPr>
            <a:spLocks noChangeArrowheads="1"/>
          </p:cNvSpPr>
          <p:nvPr/>
        </p:nvSpPr>
        <p:spPr bwMode="auto">
          <a:xfrm>
            <a:off x="228600" y="1643380"/>
            <a:ext cx="8686800" cy="4364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31775" indent="-231775">
              <a:buClr>
                <a:schemeClr val="tx1"/>
              </a:buClr>
              <a:buFont typeface="Times New Roman" panose="02020603050405020304" pitchFamily="18" charset="0"/>
              <a:buChar char="•"/>
            </a:pPr>
            <a:r>
              <a:rPr lang="en-GB" sz="2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8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Polycrystalline Solid</a:t>
            </a:r>
            <a:r>
              <a:rPr lang="en-GB" sz="2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made up of an aggregate of </a:t>
            </a:r>
            <a:r>
              <a:rPr lang="en-GB" sz="2800" b="1" i="1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small single crystals</a:t>
            </a: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>
                <a:latin typeface="Times New Roman" panose="02020603050405020304" pitchFamily="18" charset="0"/>
                <a:cs typeface="Times New Roman" panose="02020603050405020304" pitchFamily="18" charset="0"/>
              </a:rPr>
              <a:t>(crystallites or grains)</a:t>
            </a:r>
          </a:p>
          <a:p>
            <a:pPr marL="231775" indent="-231775">
              <a:buClr>
                <a:schemeClr val="tx1"/>
              </a:buClr>
              <a:buFont typeface="Times New Roman" panose="02020603050405020304" pitchFamily="18" charset="0"/>
              <a:buChar char="•"/>
            </a:pPr>
            <a:endParaRPr lang="en-GB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1775" indent="-231775">
              <a:buClr>
                <a:schemeClr val="tx1"/>
              </a:buClr>
              <a:buFont typeface="Times New Roman" panose="02020603050405020304" pitchFamily="18" charset="0"/>
              <a:buChar char="•"/>
            </a:pPr>
            <a:r>
              <a:rPr lang="en-GB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>
                <a:latin typeface="Times New Roman" panose="02020603050405020304" pitchFamily="18" charset="0"/>
                <a:cs typeface="Times New Roman" panose="02020603050405020304" pitchFamily="18" charset="0"/>
              </a:rPr>
              <a:t>Polycrystalline material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r-TR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a high degree of order over many atomic or molecular</a:t>
            </a:r>
            <a:r>
              <a:rPr lang="tr-TR" sz="28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>
                <a:latin typeface="Times New Roman" panose="02020603050405020304" pitchFamily="18" charset="0"/>
                <a:cs typeface="Times New Roman" panose="02020603050405020304" pitchFamily="18" charset="0"/>
              </a:rPr>
              <a:t>dimensions.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tr-TR" sz="2800" b="1" i="1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ordered regions</a:t>
            </a:r>
            <a:r>
              <a:rPr lang="tr-TR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800">
                <a:latin typeface="Times New Roman" panose="02020603050405020304" pitchFamily="18" charset="0"/>
                <a:cs typeface="Times New Roman" panose="02020603050405020304" pitchFamily="18" charset="0"/>
              </a:rPr>
              <a:t>or single cry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r-TR" sz="2800">
                <a:latin typeface="Times New Roman" panose="02020603050405020304" pitchFamily="18" charset="0"/>
                <a:cs typeface="Times New Roman" panose="02020603050405020304" pitchFamily="18" charset="0"/>
              </a:rPr>
              <a:t>tal regions, </a:t>
            </a:r>
            <a:r>
              <a:rPr lang="tr-TR" sz="28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vary in size </a:t>
            </a:r>
            <a:r>
              <a:rPr lang="en-US" sz="28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o</a:t>
            </a:r>
            <a:r>
              <a:rPr lang="tr-TR" sz="28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rientation</a:t>
            </a:r>
            <a:r>
              <a:rPr lang="tr-TR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with respect to one another.</a:t>
            </a:r>
            <a:r>
              <a:rPr lang="en-US" sz="2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These regions are called </a:t>
            </a:r>
            <a:r>
              <a:rPr lang="tr-TR" sz="2800" b="1" i="1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grains</a:t>
            </a:r>
            <a:r>
              <a:rPr lang="tr-TR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i="1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i="1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tr-TR" sz="2800" b="1" i="1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en-US" sz="2800" b="1" i="1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r-TR" sz="2800" b="1" i="1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tr-TR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tr-TR" sz="2800">
                <a:latin typeface="Times New Roman" panose="02020603050405020304" pitchFamily="18" charset="0"/>
                <a:cs typeface="Times New Roman" panose="02020603050405020304" pitchFamily="18" charset="0"/>
              </a:rPr>
              <a:t>are separated from one another by </a:t>
            </a:r>
            <a:r>
              <a:rPr lang="tr-TR" sz="28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grain boundaries</a:t>
            </a:r>
            <a:r>
              <a:rPr lang="tr-TR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94" descr="C:\mse209\mse209-spring01\Chapters\polycrystalline.gif"/>
          <p:cNvPicPr>
            <a:picLocks noChangeAspect="1" noChangeArrowheads="1"/>
          </p:cNvPicPr>
          <p:nvPr/>
        </p:nvPicPr>
        <p:blipFill>
          <a:blip r:embed="rId2"/>
          <a:srcRect l="17528" t="19347" r="15024" b="9674"/>
          <a:stretch>
            <a:fillRect/>
          </a:stretch>
        </p:blipFill>
        <p:spPr bwMode="auto">
          <a:xfrm>
            <a:off x="762000" y="3308962"/>
            <a:ext cx="2971800" cy="354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82" descr="C:\PowerPoint\MSE 524\NONOCRY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3276600"/>
            <a:ext cx="4267200" cy="3403036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04800" y="914400"/>
            <a:ext cx="8458200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charset="0"/>
              <a:buChar char="q"/>
            </a:pPr>
            <a:r>
              <a:rPr lang="en-GB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grains are usually </a:t>
            </a:r>
            <a:r>
              <a:rPr lang="en-GB" sz="2800" b="1" i="1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nm - 100 microns in diameter</a:t>
            </a:r>
            <a:r>
              <a:rPr lang="en-GB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Wingdings" panose="05000000000000000000" charset="0"/>
              <a:buChar char="q"/>
            </a:pPr>
            <a:r>
              <a:rPr lang="en-GB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Polycrystals</a:t>
            </a:r>
            <a:r>
              <a:rPr lang="en-GB" sz="2800">
                <a:latin typeface="Times New Roman" panose="02020603050405020304" pitchFamily="18" charset="0"/>
                <a:cs typeface="Times New Roman" panose="02020603050405020304" pitchFamily="18" charset="0"/>
              </a:rPr>
              <a:t> with grains that are  </a:t>
            </a:r>
            <a:r>
              <a:rPr lang="en-GB" sz="2800" b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10</a:t>
            </a:r>
            <a:r>
              <a:rPr lang="en-IN" altLang="en-GB" sz="2800" b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2800" b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nm</a:t>
            </a:r>
            <a:r>
              <a:rPr lang="en-GB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in diameter are called </a:t>
            </a:r>
            <a:r>
              <a:rPr lang="en-GB" sz="2800" b="1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nanocrystallites</a:t>
            </a: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8"/>
          <p:cNvSpPr>
            <a:spLocks noChangeArrowheads="1"/>
          </p:cNvSpPr>
          <p:nvPr/>
        </p:nvSpPr>
        <p:spPr bwMode="auto">
          <a:xfrm>
            <a:off x="273050" y="138113"/>
            <a:ext cx="8642350" cy="5476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ctr"/>
            <a:r>
              <a:rPr lang="en-US" sz="4400" b="1">
                <a:cs typeface="Times New Roman" panose="02020603050405020304" pitchFamily="18" charset="0"/>
              </a:rPr>
              <a:t>Polycrystalline Solids</a:t>
            </a:r>
            <a:endParaRPr lang="tr-TR" sz="4400" b="1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685800"/>
          </a:xfrm>
          <a:noFill/>
        </p:spPr>
        <p:txBody>
          <a:bodyPr>
            <a:normAutofit fontScale="90000"/>
          </a:bodyPr>
          <a:lstStyle/>
          <a:p>
            <a:r>
              <a:rPr lang="en-US" sz="4000" b="1"/>
              <a:t>Crystals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28675"/>
            <a:ext cx="8458200" cy="60356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periodic array of atoms, ions, or molecules that form the solid is called </a:t>
            </a:r>
            <a:r>
              <a:rPr lang="en-US" sz="2800" b="1" i="1" u="sng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Crystal Structure</a:t>
            </a:r>
          </a:p>
          <a:p>
            <a:pPr algn="ctr">
              <a:spcBef>
                <a:spcPts val="0"/>
              </a:spcBef>
              <a:buNone/>
              <a:defRPr/>
            </a:pPr>
            <a:r>
              <a:rPr lang="en-US" sz="2800" b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Crystal Structure = </a:t>
            </a:r>
          </a:p>
          <a:p>
            <a:pPr algn="ctr">
              <a:spcBef>
                <a:spcPts val="0"/>
              </a:spcBef>
              <a:buFontTx/>
              <a:buNone/>
              <a:defRPr/>
            </a:pPr>
            <a:r>
              <a:rPr lang="en-US" sz="2800" b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(Crystal) Lattice + Basis</a:t>
            </a:r>
          </a:p>
          <a:p>
            <a:pPr algn="ctr">
              <a:spcBef>
                <a:spcPts val="0"/>
              </a:spcBef>
              <a:buFontTx/>
              <a:buNone/>
              <a:defRPr/>
            </a:pPr>
            <a:endParaRPr lang="en-US" sz="2800" b="1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defRPr/>
            </a:pPr>
            <a:r>
              <a:rPr lang="en-US" sz="2800" b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 Lattice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a regular periodic arrangement of </a:t>
            </a:r>
            <a:r>
              <a:rPr lang="en-US" sz="2800" b="1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in space, and is purely </a:t>
            </a:r>
            <a:r>
              <a:rPr lang="en-US" sz="2800" b="1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abstraction</a:t>
            </a:r>
          </a:p>
          <a:p>
            <a:pPr lvl="1">
              <a:spcBef>
                <a:spcPts val="0"/>
              </a:spcBef>
              <a:defRPr/>
            </a:pPr>
            <a:endParaRPr lang="en-US" sz="2800" b="1" i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defRPr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Crystal Structure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formed by “putting” the identical atoms (group of atoms) in the points of the space lattice This group of atoms is the </a:t>
            </a:r>
            <a:r>
              <a:rPr lang="en-US" sz="2800" b="1" i="1" u="sng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Basis</a:t>
            </a:r>
            <a:r>
              <a:rPr lang="en-US" sz="3200" b="1" i="1" u="sng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686800" cy="1006475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tr-TR" sz="3600" b="1"/>
              <a:t>A </a:t>
            </a:r>
            <a:r>
              <a:rPr lang="en-US" sz="3600" b="1"/>
              <a:t>T</a:t>
            </a:r>
            <a:r>
              <a:rPr lang="tr-TR" sz="3600" b="1"/>
              <a:t>wo-</a:t>
            </a:r>
            <a:r>
              <a:rPr lang="en-US" sz="3600" b="1"/>
              <a:t>D</a:t>
            </a:r>
            <a:r>
              <a:rPr lang="tr-TR" sz="3600" b="1"/>
              <a:t>imensional </a:t>
            </a:r>
            <a:r>
              <a:rPr lang="en-US" sz="3600" b="1"/>
              <a:t>(Bravais) L</a:t>
            </a:r>
            <a:r>
              <a:rPr lang="tr-TR" sz="3600" b="1"/>
              <a:t>attice </a:t>
            </a:r>
            <a:r>
              <a:rPr lang="en-US" sz="3600" b="1"/>
              <a:t>w</a:t>
            </a:r>
            <a:r>
              <a:rPr lang="tr-TR" sz="3600" b="1"/>
              <a:t>ith </a:t>
            </a:r>
            <a:r>
              <a:rPr lang="en-US" sz="3600" b="1"/>
              <a:t>D</a:t>
            </a:r>
            <a:r>
              <a:rPr lang="tr-TR" sz="3600" b="1"/>
              <a:t>ifferent </a:t>
            </a:r>
            <a:r>
              <a:rPr lang="en-US" sz="3600" b="1"/>
              <a:t>C</a:t>
            </a:r>
            <a:r>
              <a:rPr lang="tr-TR" sz="3600" b="1"/>
              <a:t>hoices for the </a:t>
            </a:r>
            <a:r>
              <a:rPr lang="en-US" sz="3600" b="1"/>
              <a:t>B</a:t>
            </a:r>
            <a:r>
              <a:rPr lang="tr-TR" sz="3600" b="1"/>
              <a:t>asis</a:t>
            </a:r>
          </a:p>
        </p:txBody>
      </p:sp>
      <p:pic>
        <p:nvPicPr>
          <p:cNvPr id="41987" name="Picture 4" descr="basisillu"/>
          <p:cNvPicPr>
            <a:picLocks noGrp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828800" y="1371600"/>
            <a:ext cx="5862638" cy="4665663"/>
          </a:xfrm>
          <a:ln w="38100">
            <a:solidFill>
              <a:srgbClr val="333399"/>
            </a:solidFill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IN" sz="3600" b="1">
                <a:latin typeface="Arial" panose="020B0604020202020204" pitchFamily="34" charset="0"/>
                <a:cs typeface="Arial" panose="020B0604020202020204" pitchFamily="34" charset="0"/>
              </a:rPr>
              <a:t>Unit Cell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990600"/>
            <a:ext cx="8229600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cell </a:t>
            </a:r>
            <a:r>
              <a:rPr lang="en-I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IN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smallest structural unit </a:t>
            </a:r>
            <a:r>
              <a:rPr lang="en-I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building block  that can describe the crystal structure.</a:t>
            </a:r>
          </a:p>
          <a:p>
            <a:endParaRPr lang="en-IN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Repetition of the  unit cell generates the </a:t>
            </a:r>
            <a:br>
              <a:rPr lang="en-IN" sz="28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entire crystal</a:t>
            </a: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13410" y="3586480"/>
            <a:ext cx="7844790" cy="2925445"/>
            <a:chOff x="1680" y="6120"/>
            <a:chExt cx="12354" cy="4607"/>
          </a:xfrm>
        </p:grpSpPr>
        <p:pic>
          <p:nvPicPr>
            <p:cNvPr id="5" name="Picture 9"/>
            <p:cNvPicPr>
              <a:picLocks noChangeArrowheads="1"/>
            </p:cNvPicPr>
            <p:nvPr/>
          </p:nvPicPr>
          <p:blipFill>
            <a:blip r:embed="rId2"/>
            <a:srcRect t="41818" r="45470" b="5626"/>
            <a:stretch>
              <a:fillRect/>
            </a:stretch>
          </p:blipFill>
          <p:spPr bwMode="auto">
            <a:xfrm>
              <a:off x="9720" y="6120"/>
              <a:ext cx="4200" cy="36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10"/>
            <p:cNvPicPr>
              <a:picLocks noChangeArrowheads="1"/>
            </p:cNvPicPr>
            <p:nvPr/>
          </p:nvPicPr>
          <p:blipFill>
            <a:blip r:embed="rId2"/>
            <a:srcRect l="32378" r="31139" b="66008"/>
            <a:stretch>
              <a:fillRect/>
            </a:stretch>
          </p:blipFill>
          <p:spPr bwMode="auto">
            <a:xfrm>
              <a:off x="1680" y="6737"/>
              <a:ext cx="2400" cy="2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7" name="Right Arrow 6"/>
            <p:cNvSpPr/>
            <p:nvPr/>
          </p:nvSpPr>
          <p:spPr>
            <a:xfrm>
              <a:off x="5520" y="7320"/>
              <a:ext cx="2760" cy="1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80" y="9600"/>
              <a:ext cx="2575" cy="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/>
                <a:t>Unit Cell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720" y="9879"/>
              <a:ext cx="4315" cy="8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900" b="1" i="1"/>
                <a:t>Crystal Structure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Objectives</a:t>
            </a:r>
            <a:endParaRPr lang="en-US" sz="3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v"/>
            </a:pP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Importance of solid state physics in the current world</a:t>
            </a:r>
          </a:p>
          <a:p>
            <a:pPr>
              <a:buFont typeface="Wingdings" panose="05000000000000000000" charset="0"/>
              <a:buChar char="v"/>
            </a:pP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describe the arrangements in crystalline solids based on lattice, basis, and crystal structure</a:t>
            </a:r>
          </a:p>
          <a:p>
            <a:pPr>
              <a:buFont typeface="Wingdings" panose="05000000000000000000" charset="0"/>
              <a:buChar char="v"/>
            </a:pPr>
            <a:endParaRPr sz="2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Learn the point Co-ordinates, Directions and Planes in a  cubic crystal system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sz="3600" b="1">
                <a:latin typeface="Arial" panose="020B0604020202020204" pitchFamily="34" charset="0"/>
                <a:cs typeface="Arial" panose="020B0604020202020204" pitchFamily="34" charset="0"/>
              </a:rPr>
              <a:t>Primitive Cell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447801"/>
            <a:ext cx="8382000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primitive  cell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of a particular crystal structure is the smallest possible unit cell one can construct </a:t>
            </a:r>
          </a:p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One lattice point ( one atom)</a:t>
            </a: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87655" y="152400"/>
            <a:ext cx="8229600" cy="59436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Crystal Systems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191000" y="2667000"/>
            <a:ext cx="4724400" cy="3753485"/>
          </a:xfrm>
          <a:prstGeom prst="rect">
            <a:avLst/>
          </a:prstGeom>
          <a:noFill/>
          <a:ln w="9525">
            <a:noFill/>
            <a:prstDash val="dash"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anose="02020603050405020304" pitchFamily="18" charset="0"/>
              </a:rPr>
              <a:t>  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 crystal systems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of varying symmetry are known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These systems are built by changing the lattice parameters:</a:t>
            </a:r>
            <a:b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a, b,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are the edge lengths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, , and  are interaxial 		angles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43" name="Picture 6" descr="Figure_3_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667000"/>
            <a:ext cx="3071813" cy="35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486410" y="1720850"/>
            <a:ext cx="7831138" cy="946150"/>
          </a:xfrm>
          <a:prstGeom prst="rect">
            <a:avLst/>
          </a:prstGeom>
          <a:noFill/>
          <a:ln w="9525">
            <a:noFill/>
            <a:prstDash val="dash"/>
            <a:miter lim="800000"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3333CC"/>
                </a:solidFill>
              </a:rPr>
              <a:t>Unit cell:</a:t>
            </a:r>
            <a:r>
              <a:rPr lang="en-US" sz="2800"/>
              <a:t>  smallest repetitive volume which contains the complete </a:t>
            </a:r>
            <a:r>
              <a:rPr lang="en-US" sz="2800" i="1"/>
              <a:t>lattice pattern</a:t>
            </a:r>
            <a:r>
              <a:rPr lang="en-US" sz="2800"/>
              <a:t> of a crystal.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140767"/>
            <a:ext cx="70288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 </a:t>
            </a:r>
            <a:r>
              <a:rPr lang="en-US" sz="28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Bravais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Lattice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 three dimension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130810" y="914401"/>
            <a:ext cx="8882380" cy="5799454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487045" y="144145"/>
            <a:ext cx="81540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even crystal systems  and fourteen Bravais lattices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131445" y="1560830"/>
            <a:ext cx="8579485" cy="3847465"/>
          </a:xfrm>
          <a:prstGeom prst="rect">
            <a:avLst/>
          </a:prstGeom>
          <a:noFill/>
        </p:spPr>
      </p:pic>
      <p:sp>
        <p:nvSpPr>
          <p:cNvPr id="2" name="Text Box 1"/>
          <p:cNvSpPr txBox="1"/>
          <p:nvPr/>
        </p:nvSpPr>
        <p:spPr>
          <a:xfrm>
            <a:off x="487045" y="144145"/>
            <a:ext cx="81540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even crystal systems  and fourteen Bravais lattices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644775" y="415925"/>
            <a:ext cx="41109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Point Coordinates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04775" y="1285240"/>
            <a:ext cx="856869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Position of any point in a unit cell is given by its coordinates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or distances from the 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z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axes in terms of the lattice vectors       </a:t>
            </a:r>
            <a:r>
              <a:rPr lang="en-US" sz="2400" b="1" i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i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Thus the point located at a/2 along </a:t>
            </a:r>
            <a:r>
              <a:rPr lang="en-I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axis, b/3 along </a:t>
            </a:r>
            <a:r>
              <a:rPr lang="en-I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axis</a:t>
            </a:r>
          </a:p>
          <a:p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c/2 along </a:t>
            </a:r>
            <a:r>
              <a:rPr lang="en-I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axis, as shown in the figure below, has the coordinates 1/2, 1/3,1/2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2842895" y="3747135"/>
            <a:ext cx="3030220" cy="257683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644775" y="387790"/>
            <a:ext cx="41109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Point Coordinates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2644775" y="1714500"/>
            <a:ext cx="3048000" cy="31527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080385" y="358775"/>
            <a:ext cx="354901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Crystal Directions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429895" y="1284605"/>
            <a:ext cx="79686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directions in a crystal are given by specifying the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 (u, v, w) of a point on a vector (r</a:t>
            </a:r>
            <a:r>
              <a:rPr 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uvw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passing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origin.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2851785" y="2023110"/>
            <a:ext cx="32111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uvw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= ua + vb + wc.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11785" y="2606675"/>
            <a:ext cx="74542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 is indicated as [uvw].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880110" y="3657600"/>
            <a:ext cx="3493770" cy="2343150"/>
            <a:chOff x="1386" y="5760"/>
            <a:chExt cx="5502" cy="3690"/>
          </a:xfrm>
        </p:grpSpPr>
        <p:grpSp>
          <p:nvGrpSpPr>
            <p:cNvPr id="13" name="Group 12"/>
            <p:cNvGrpSpPr/>
            <p:nvPr/>
          </p:nvGrpSpPr>
          <p:grpSpPr>
            <a:xfrm>
              <a:off x="2722" y="5760"/>
              <a:ext cx="3366" cy="3202"/>
              <a:chOff x="3960" y="6120"/>
              <a:chExt cx="3771" cy="3720"/>
            </a:xfrm>
          </p:grpSpPr>
          <p:sp>
            <p:nvSpPr>
              <p:cNvPr id="7" name="Rectangles 6"/>
              <p:cNvSpPr/>
              <p:nvPr/>
            </p:nvSpPr>
            <p:spPr>
              <a:xfrm>
                <a:off x="3960" y="6120"/>
                <a:ext cx="3000" cy="2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s 7"/>
              <p:cNvSpPr/>
              <p:nvPr/>
            </p:nvSpPr>
            <p:spPr>
              <a:xfrm>
                <a:off x="4731" y="7393"/>
                <a:ext cx="3000" cy="2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6973" y="6120"/>
                <a:ext cx="707" cy="132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7" y="6120"/>
                <a:ext cx="833" cy="132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960" y="8520"/>
                <a:ext cx="720" cy="12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960" y="8520"/>
                <a:ext cx="840" cy="132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 Box 13"/>
            <p:cNvSpPr txBox="1"/>
            <p:nvPr/>
          </p:nvSpPr>
          <p:spPr>
            <a:xfrm>
              <a:off x="1386" y="7494"/>
              <a:ext cx="1462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altLang="en-US" sz="22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(0,0,0)</a:t>
              </a: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5426" y="8774"/>
              <a:ext cx="1462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altLang="en-US" sz="22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(1,1,0)</a:t>
              </a:r>
            </a:p>
          </p:txBody>
        </p:sp>
        <p:cxnSp>
          <p:nvCxnSpPr>
            <p:cNvPr id="16" name="Straight Arrow Connector 15"/>
            <p:cNvCxnSpPr>
              <a:stCxn id="14" idx="3"/>
            </p:cNvCxnSpPr>
            <p:nvPr/>
          </p:nvCxnSpPr>
          <p:spPr>
            <a:xfrm>
              <a:off x="2848" y="7833"/>
              <a:ext cx="3152" cy="104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 rot="900000">
              <a:off x="4010" y="7911"/>
              <a:ext cx="202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2400" b="1"/>
                <a:t>[</a:t>
              </a:r>
              <a:r>
                <a:rPr lang="en-I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110]</a:t>
              </a:r>
            </a:p>
          </p:txBody>
        </p:sp>
      </p:grpSp>
      <p:sp>
        <p:nvSpPr>
          <p:cNvPr id="19" name="Text Box 18"/>
          <p:cNvSpPr txBox="1"/>
          <p:nvPr/>
        </p:nvSpPr>
        <p:spPr>
          <a:xfrm>
            <a:off x="5226050" y="3818255"/>
            <a:ext cx="341058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direction [110] lies on a vector r</a:t>
            </a:r>
            <a:r>
              <a:rPr 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110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whose projection lengths on x and y axes are one unit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647126" y="1353431"/>
            <a:ext cx="804100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a direction of a line in the crystal: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o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Find the coordinates of the two ends of the line and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subtract the coordinates (Head – Tail) OR draw a line from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origin parallel to the line and find its projection lengths on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x, y and z axis in terms of the unit vectors a, b and c.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o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Convert fractions, if any, in to integers and reduce to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lowest term.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o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Enclose in square brackets [uvw]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665730" y="301625"/>
            <a:ext cx="327787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Crystal Directions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080385" y="358775"/>
            <a:ext cx="29825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Crystal Directions</a:t>
            </a:r>
          </a:p>
        </p:txBody>
      </p:sp>
      <p:pic>
        <p:nvPicPr>
          <p:cNvPr id="76805" name="Picture 76804" descr="C:\My Documents\Linktools\Ch03\fig 03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385" y="2351405"/>
            <a:ext cx="3320415" cy="33756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246380" y="1517650"/>
            <a:ext cx="67741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Determine the Miller indices of directions 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and 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080385" y="201295"/>
            <a:ext cx="29825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Crystal Directions</a:t>
            </a:r>
          </a:p>
        </p:txBody>
      </p:sp>
      <p:sp>
        <p:nvSpPr>
          <p:cNvPr id="18438" name="Rectangle 18437"/>
          <p:cNvSpPr/>
          <p:nvPr/>
        </p:nvSpPr>
        <p:spPr>
          <a:xfrm>
            <a:off x="409575" y="1101725"/>
            <a:ext cx="7118350" cy="56362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Direction </a:t>
            </a:r>
            <a:r>
              <a:rPr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sz="22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1. Two points are 1, 0, 0, and 0, 0, 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2. 1, 0, 0, -0, 0, 0 = 1, 0, 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3. No fractions to clear or integers to reduce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sz="2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[100]</a:t>
            </a:r>
            <a:endParaRPr sz="2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Direction </a:t>
            </a:r>
            <a:r>
              <a:rPr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sz="22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1. Two points are 1, 1, 1 and 0, 0, 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2. 1, 1, 1, -0, 0, 0 = 1, 1, 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3. No fractions to clear or integers to reduce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sz="2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[111]</a:t>
            </a:r>
            <a:endParaRPr sz="2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Direction </a:t>
            </a:r>
            <a:r>
              <a:rPr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sz="22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1. Two points are 0, 0, 1 and 1/2, 1, 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2. 0, 0, 1 -1/2, 1, 0 = -1/2, -1, 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3. 2(-1/2, -1, 1)  = -1, -2, 2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IN" sz="2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439" name="Object 18438"/>
          <p:cNvGraphicFramePr/>
          <p:nvPr/>
        </p:nvGraphicFramePr>
        <p:xfrm>
          <a:off x="394335" y="6294120"/>
          <a:ext cx="1529080" cy="488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5" r:id="rId3" imgW="749300" imgH="279400" progId="Equation.3">
                  <p:embed/>
                </p:oleObj>
              </mc:Choice>
              <mc:Fallback>
                <p:oleObj r:id="rId3" imgW="749300" imgH="279400" progId="Equation.3">
                  <p:embed/>
                  <p:pic>
                    <p:nvPicPr>
                      <p:cNvPr id="18439" name="Object 184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335" y="6294120"/>
                        <a:ext cx="1529080" cy="4883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6260465" y="1101725"/>
            <a:ext cx="21291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Vector:</a:t>
            </a:r>
          </a:p>
          <a:p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Head - Tail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 Box 99"/>
          <p:cNvSpPr txBox="1"/>
          <p:nvPr/>
        </p:nvSpPr>
        <p:spPr>
          <a:xfrm>
            <a:off x="146050" y="2244090"/>
            <a:ext cx="843724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indent="0" algn="just"/>
            <a:r>
              <a:rPr lang="en-US" sz="2800" b="1">
                <a:solidFill>
                  <a:srgbClr val="0070C0"/>
                </a:solidFill>
                <a:latin typeface="Times New Roman"/>
                <a:ea typeface="SimSun"/>
                <a:cs typeface="Times New Roman"/>
              </a:rPr>
              <a:t>Solid state physics</a:t>
            </a:r>
            <a:r>
              <a:rPr lang="en-US" sz="2800" b="1">
                <a:latin typeface="Times New Roman"/>
                <a:ea typeface="SimSun"/>
                <a:cs typeface="Times New Roman"/>
              </a:rPr>
              <a:t>, also known as condensed matter physics, is the study of the behavior of atoms when they are placed in close proximity to one another.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080385" y="201295"/>
            <a:ext cx="29825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Crystal Directions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426085" y="873125"/>
            <a:ext cx="24765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sz="240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Drawing Direction</a:t>
            </a:r>
            <a:endParaRPr lang="en-US" sz="240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2946" name="Text Box 82945"/>
          <p:cNvSpPr txBox="1"/>
          <p:nvPr/>
        </p:nvSpPr>
        <p:spPr>
          <a:xfrm>
            <a:off x="668655" y="1679258"/>
            <a:ext cx="780573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Draw the            directionin a cubic unit cell.</a:t>
            </a:r>
          </a:p>
        </p:txBody>
      </p:sp>
      <p:graphicFrame>
        <p:nvGraphicFramePr>
          <p:cNvPr id="82952" name="Object 82951"/>
          <p:cNvGraphicFramePr/>
          <p:nvPr/>
        </p:nvGraphicFramePr>
        <p:xfrm>
          <a:off x="1969770" y="1679575"/>
          <a:ext cx="800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29" r:id="rId3" imgW="368300" imgH="228600" progId="Equation.3">
                  <p:embed/>
                </p:oleObj>
              </mc:Choice>
              <mc:Fallback>
                <p:oleObj r:id="rId3" imgW="368300" imgH="228600" progId="Equation.3">
                  <p:embed/>
                  <p:pic>
                    <p:nvPicPr>
                      <p:cNvPr id="82952" name="Object 829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9770" y="1679575"/>
                        <a:ext cx="8001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rcRect b="54504"/>
          <a:stretch>
            <a:fillRect/>
          </a:stretch>
        </p:blipFill>
        <p:spPr>
          <a:xfrm>
            <a:off x="1000125" y="2569210"/>
            <a:ext cx="6858000" cy="19926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26085" y="4706620"/>
            <a:ext cx="837501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Because we know that we will need to move in the </a:t>
            </a:r>
            <a:r>
              <a:rPr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negative </a:t>
            </a:r>
            <a:r>
              <a:rPr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-direction,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let’s locate the origin at 0, +1, 0.  The ‘‘tail’’ of the direction will be located at this new origin.</a:t>
            </a:r>
          </a:p>
          <a:p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 second point on the direction can be determined by moving +1 in the 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-direction, 2 in the y-direction, and +1 in the z direction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614410" cy="615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17" y="0"/>
            <a:ext cx="9053706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5280"/>
            <a:ext cx="8634920" cy="5968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47" y="19050"/>
            <a:ext cx="7886327" cy="591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9" name="Picture 7"/>
          <p:cNvPicPr>
            <a:picLocks noGrp="1" noChangeAspect="1"/>
          </p:cNvPicPr>
          <p:nvPr>
            <p:ph/>
          </p:nvPr>
        </p:nvPicPr>
        <p:blipFill>
          <a:blip r:embed="rId2"/>
          <a:srcRect t="32154"/>
          <a:stretch>
            <a:fillRect/>
          </a:stretch>
        </p:blipFill>
        <p:spPr>
          <a:xfrm>
            <a:off x="787400" y="839470"/>
            <a:ext cx="7568565" cy="5901690"/>
          </a:xfr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3093085" y="138430"/>
            <a:ext cx="23856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28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Crystal Planes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245485" y="214630"/>
            <a:ext cx="23856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28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Crystal Planes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11760" y="736600"/>
            <a:ext cx="528510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spcBef>
                <a:spcPct val="50000"/>
              </a:spcBef>
            </a:pP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Draw  the           plane in a cubic unit cell.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82953" name="Content Placeholder 82952"/>
          <p:cNvGraphicFramePr>
            <a:graphicFrameLocks noGrp="1"/>
          </p:cNvGraphicFramePr>
          <p:nvPr>
            <p:ph sz="half" idx="1"/>
          </p:nvPr>
        </p:nvGraphicFramePr>
        <p:xfrm>
          <a:off x="2076450" y="3634582"/>
          <a:ext cx="800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3" r:id="rId3" imgW="368300" imgH="228600" progId="Equation.3">
                  <p:embed/>
                </p:oleObj>
              </mc:Choice>
              <mc:Fallback>
                <p:oleObj r:id="rId3" imgW="368300" imgH="228600" progId="Equation.3">
                  <p:embed/>
                  <p:pic>
                    <p:nvPicPr>
                      <p:cNvPr id="82953" name="Content Placeholder 8295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6450" y="3634582"/>
                        <a:ext cx="8001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962" name="Picture 82961" descr="C:\My Documents\Linktools\Ch03\fig 03_24.jpg"/>
          <p:cNvPicPr>
            <a:picLocks noChangeAspect="1"/>
          </p:cNvPicPr>
          <p:nvPr/>
        </p:nvPicPr>
        <p:blipFill>
          <a:blip r:embed="rId5"/>
          <a:srcRect t="53340"/>
          <a:stretch>
            <a:fillRect/>
          </a:stretch>
        </p:blipFill>
        <p:spPr>
          <a:xfrm>
            <a:off x="1466215" y="1579245"/>
            <a:ext cx="6854190" cy="1854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111125" y="3704590"/>
            <a:ext cx="887793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 draw in the            plane, first take reciprocals of the indices to obtain the intercepts, that is: </a:t>
            </a:r>
            <a:endParaRPr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1/-2 = -1/2  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1/1 = 1  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z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1/0 =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charset="0"/>
              </a:rPr>
              <a:t></a:t>
            </a:r>
            <a:endParaRPr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Since the 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-intercept is in a negative direction, and we wish to draw the plane within the unit cell, let’s move the origin +1 in the 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-direction to 1, 0, 0. Then we can locate the 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-intercept at 1/2 and the 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-intercept at +1. The plane will be parallel to the 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z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-axis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1466215" y="739617"/>
          <a:ext cx="800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4" r:id="rId6" imgW="368300" imgH="228600" progId="Equation.3">
                  <p:embed/>
                </p:oleObj>
              </mc:Choice>
              <mc:Fallback>
                <p:oleObj r:id="rId6" imgW="368300" imgH="228600" progId="Equation.3">
                  <p:embed/>
                  <p:pic>
                    <p:nvPicPr>
                      <p:cNvPr id="6" name="Content Placeholder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66215" y="739617"/>
                        <a:ext cx="8001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 Box 99"/>
          <p:cNvSpPr txBox="1"/>
          <p:nvPr/>
        </p:nvSpPr>
        <p:spPr>
          <a:xfrm>
            <a:off x="531495" y="605790"/>
            <a:ext cx="830770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32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What is the point </a:t>
            </a:r>
            <a:r>
              <a:rPr lang="en-IN" altLang="en-US" sz="32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of studying solid state physics</a:t>
            </a:r>
            <a:r>
              <a:rPr lang="en-IN" altLang="en-US" sz="2800" b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4000" b="0">
                <a:latin typeface="Times New Roman" panose="02020603050405020304" pitchFamily="18" charset="0"/>
                <a:ea typeface="SimSun" panose="02010600030101010101" pitchFamily="2" charset="-122"/>
              </a:rPr>
              <a:t>?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417195" y="1690370"/>
            <a:ext cx="8123555" cy="4831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charset="0"/>
              <a:buChar char="o"/>
            </a:pPr>
            <a:r>
              <a:rPr lang="en-US" sz="2800" b="0">
                <a:latin typeface="Times New Roman" panose="02020603050405020304" pitchFamily="18" charset="0"/>
                <a:ea typeface="SimSun" panose="02010600030101010101" pitchFamily="2" charset="-122"/>
              </a:rPr>
              <a:t>Understanding the </a:t>
            </a:r>
            <a:r>
              <a:rPr lang="en-US" sz="2800" b="1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electrical properties</a:t>
            </a:r>
            <a:r>
              <a:rPr lang="en-US" sz="2800" b="0">
                <a:latin typeface="Times New Roman" panose="02020603050405020304" pitchFamily="18" charset="0"/>
                <a:ea typeface="SimSun" panose="02010600030101010101" pitchFamily="2" charset="-122"/>
              </a:rPr>
              <a:t> of solids is right at the heart of modern society and technology.</a:t>
            </a:r>
          </a:p>
          <a:p>
            <a:pPr indent="0">
              <a:buFont typeface="Wingdings" panose="05000000000000000000" charset="0"/>
              <a:buNone/>
            </a:pPr>
            <a:r>
              <a:rPr lang="en-US" sz="2800" b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marL="457200" indent="-457200">
              <a:buFont typeface="Wingdings" panose="05000000000000000000" charset="0"/>
              <a:buChar char="o"/>
            </a:pPr>
            <a:r>
              <a:rPr lang="en-US" sz="2800" b="0">
                <a:latin typeface="Times New Roman" panose="02020603050405020304" pitchFamily="18" charset="0"/>
                <a:ea typeface="SimSun" panose="02010600030101010101" pitchFamily="2" charset="-122"/>
              </a:rPr>
              <a:t>The entire computer and electronics industry relies on tuning of a special class of material, the semiconductor, which lies right at the metal-insulator boundary. </a:t>
            </a:r>
          </a:p>
          <a:p>
            <a:pPr marL="457200" indent="-457200">
              <a:buFont typeface="Wingdings" panose="05000000000000000000" charset="0"/>
              <a:buChar char="o"/>
            </a:pPr>
            <a:endParaRPr lang="en-US" sz="28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indent="-457200">
              <a:buFont typeface="Wingdings" panose="05000000000000000000" charset="0"/>
              <a:buChar char="o"/>
            </a:pPr>
            <a:r>
              <a:rPr lang="en-US" sz="2800" b="0">
                <a:latin typeface="Times New Roman" panose="02020603050405020304" pitchFamily="18" charset="0"/>
                <a:ea typeface="SimSun" panose="02010600030101010101" pitchFamily="2" charset="-122"/>
              </a:rPr>
              <a:t>Solid state physics provide a background to understand what goes on in </a:t>
            </a:r>
            <a:r>
              <a:rPr lang="en-IN" altLang="en-US" sz="2800" b="1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metals,</a:t>
            </a:r>
            <a:r>
              <a:rPr lang="en-US" sz="2800" b="1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semiconductors </a:t>
            </a:r>
            <a:r>
              <a:rPr lang="en-IN" altLang="en-US" sz="2800" b="1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and insulators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 Box 99"/>
          <p:cNvSpPr txBox="1"/>
          <p:nvPr/>
        </p:nvSpPr>
        <p:spPr>
          <a:xfrm>
            <a:off x="474345" y="1715135"/>
            <a:ext cx="8451215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charset="0"/>
              <a:buChar char="o"/>
            </a:pPr>
            <a:r>
              <a:rPr lang="en-US" sz="2800" b="0">
                <a:latin typeface="Times New Roman" panose="02020603050405020304" pitchFamily="18" charset="0"/>
                <a:ea typeface="SimSun" panose="02010600030101010101" pitchFamily="2" charset="-122"/>
              </a:rPr>
              <a:t>Solid state physics(SSP) is the </a:t>
            </a:r>
            <a:r>
              <a:rPr lang="en-US" sz="2800" b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applied physics</a:t>
            </a:r>
            <a:r>
              <a:rPr lang="en-US" sz="2800" b="0">
                <a:latin typeface="Times New Roman" panose="02020603050405020304" pitchFamily="18" charset="0"/>
                <a:ea typeface="SimSun" panose="02010600030101010101" pitchFamily="2" charset="-122"/>
              </a:rPr>
              <a:t> • New </a:t>
            </a:r>
            <a:r>
              <a:rPr lang="en-US" sz="2800" b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technology for the future</a:t>
            </a:r>
            <a:r>
              <a:rPr lang="en-US" sz="2800" b="0">
                <a:latin typeface="Times New Roman" panose="02020603050405020304" pitchFamily="18" charset="0"/>
                <a:ea typeface="SimSun" panose="02010600030101010101" pitchFamily="2" charset="-122"/>
              </a:rPr>
              <a:t> will inevitably involve developing and understanding new classes of materials.</a:t>
            </a:r>
            <a:r>
              <a:rPr lang="en-US" sz="1000" b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31495" y="605790"/>
            <a:ext cx="839406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32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What is the point </a:t>
            </a:r>
            <a:r>
              <a:rPr lang="en-IN" altLang="en-US" sz="32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of studying solid state physics</a:t>
            </a:r>
            <a:r>
              <a:rPr lang="en-IN" altLang="en-US" sz="2800" b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4000" b="0">
                <a:latin typeface="Times New Roman" panose="02020603050405020304" pitchFamily="18" charset="0"/>
                <a:ea typeface="SimSun" panose="02010600030101010101" pitchFamily="2" charset="-122"/>
              </a:rPr>
              <a:t>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481965" y="363025"/>
            <a:ext cx="843343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32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What is the point </a:t>
            </a:r>
            <a:r>
              <a:rPr lang="en-IN" altLang="en-US" sz="32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of studying solid state physics</a:t>
            </a:r>
            <a:r>
              <a:rPr lang="en-IN" altLang="en-US" sz="2800" b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4000" b="0">
                <a:latin typeface="Times New Roman" panose="02020603050405020304" pitchFamily="18" charset="0"/>
                <a:ea typeface="SimSun" panose="02010600030101010101" pitchFamily="2" charset="-122"/>
              </a:rPr>
              <a:t>?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7340" y="2165350"/>
            <a:ext cx="3542030" cy="2931795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07340" y="5097145"/>
            <a:ext cx="3835400" cy="9620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07340" y="1097915"/>
            <a:ext cx="383984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Silicon crystal ingots </a:t>
            </a: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200 mm Si wafers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320" y="2437130"/>
            <a:ext cx="3305175" cy="33051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606290" y="1290955"/>
            <a:ext cx="383984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multipurpose Si Photonics Process Core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1029970" y="859790"/>
            <a:ext cx="6684010" cy="40532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58445" y="5250815"/>
            <a:ext cx="8355330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 detector structure that will be used to detect dark matter particles. Each individual cylindrical detector has a CaWO</a:t>
            </a:r>
            <a:r>
              <a:rPr 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single crystal,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that shown on the bottom right. These crystals are called scintillators, and convert high-energy radiation to light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46075" y="77470"/>
            <a:ext cx="849312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32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What is the point </a:t>
            </a:r>
            <a:r>
              <a:rPr lang="en-IN" altLang="en-US" sz="32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of studying solid state physics</a:t>
            </a:r>
            <a:r>
              <a:rPr lang="en-IN" altLang="en-US" sz="2800" b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4000" b="0">
                <a:latin typeface="Times New Roman" panose="02020603050405020304" pitchFamily="18" charset="0"/>
                <a:ea typeface="SimSun" panose="02010600030101010101" pitchFamily="2" charset="-122"/>
              </a:rPr>
              <a:t>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52400" y="1066800"/>
            <a:ext cx="8686800" cy="4953000"/>
            <a:chOff x="152400" y="1371600"/>
            <a:chExt cx="8686800" cy="4953000"/>
          </a:xfrm>
        </p:grpSpPr>
        <p:sp>
          <p:nvSpPr>
            <p:cNvPr id="2" name="Rectangle 1"/>
            <p:cNvSpPr/>
            <p:nvPr/>
          </p:nvSpPr>
          <p:spPr>
            <a:xfrm>
              <a:off x="3657600" y="1371600"/>
              <a:ext cx="2438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Solids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752600" y="2971800"/>
              <a:ext cx="5715000" cy="533401"/>
              <a:chOff x="1752600" y="2971800"/>
              <a:chExt cx="5640388" cy="533401"/>
            </a:xfrm>
          </p:grpSpPr>
          <p:cxnSp>
            <p:nvCxnSpPr>
              <p:cNvPr id="4" name="Straight Connector 3"/>
              <p:cNvCxnSpPr/>
              <p:nvPr/>
            </p:nvCxnSpPr>
            <p:spPr>
              <a:xfrm>
                <a:off x="1752600" y="2971800"/>
                <a:ext cx="5640388" cy="1588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rot="5400000">
                <a:off x="1486694" y="3237706"/>
                <a:ext cx="533400" cy="1588"/>
              </a:xfrm>
              <a:prstGeom prst="straightConnector1">
                <a:avLst/>
              </a:prstGeom>
              <a:ln w="571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rot="5400000">
                <a:off x="7125494" y="3237707"/>
                <a:ext cx="533400" cy="1588"/>
              </a:xfrm>
              <a:prstGeom prst="straightConnector1">
                <a:avLst/>
              </a:prstGeom>
              <a:ln w="571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/>
            <p:nvPr/>
          </p:nvCxnSpPr>
          <p:spPr>
            <a:xfrm rot="5400000">
              <a:off x="4382307" y="2628095"/>
              <a:ext cx="685799" cy="1611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762000" y="3581400"/>
              <a:ext cx="2438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Crystal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57800" y="3505200"/>
              <a:ext cx="3581400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IN"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IN"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Non-Crystalline</a:t>
              </a:r>
            </a:p>
            <a:p>
              <a:pPr algn="ctr"/>
              <a:r>
                <a:rPr lang="en-IN"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(Amorphous)</a:t>
              </a:r>
            </a:p>
            <a:p>
              <a:pPr algn="ctr"/>
              <a:endParaRPr lang="en-IN"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IN"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24200" y="5410200"/>
              <a:ext cx="40386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Polycrystalline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2400" y="5257800"/>
              <a:ext cx="2438400" cy="1066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Single Crystal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762000" y="4800600"/>
              <a:ext cx="3048000" cy="158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>
              <a:off x="1791506" y="4685494"/>
              <a:ext cx="381000" cy="1612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5400000">
              <a:off x="3506006" y="5104594"/>
              <a:ext cx="609600" cy="1612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5400000">
              <a:off x="572306" y="4990294"/>
              <a:ext cx="381000" cy="1612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549275"/>
          </a:xfrm>
        </p:spPr>
        <p:txBody>
          <a:bodyPr>
            <a:normAutofit fontScale="90000"/>
          </a:bodyPr>
          <a:lstStyle/>
          <a:p>
            <a:r>
              <a:rPr lang="en-GB" sz="4800" b="1">
                <a:solidFill>
                  <a:srgbClr val="C00000"/>
                </a:solidFill>
                <a:cs typeface="Times New Roman" panose="02020603050405020304" pitchFamily="18" charset="0"/>
              </a:rPr>
              <a:t>Crystals are Everywhere!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04800" y="1219200"/>
            <a:ext cx="4723819" cy="4464050"/>
            <a:chOff x="720" y="1344"/>
            <a:chExt cx="2341" cy="2532"/>
          </a:xfrm>
        </p:grpSpPr>
        <p:pic>
          <p:nvPicPr>
            <p:cNvPr id="15367" name="Picture 5" descr="D:\Presentations\schools\crystals\snow2.gif"/>
            <p:cNvPicPr>
              <a:picLocks noChangeAspect="1" noChangeArrowheads="1"/>
            </p:cNvPicPr>
            <p:nvPr/>
          </p:nvPicPr>
          <p:blipFill>
            <a:blip r:embed="rId2">
              <a:lum bright="6000" contrast="16000"/>
            </a:blip>
            <a:srcRect/>
            <a:stretch>
              <a:fillRect/>
            </a:stretch>
          </p:blipFill>
          <p:spPr bwMode="auto">
            <a:xfrm>
              <a:off x="720" y="1344"/>
              <a:ext cx="1182" cy="118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 lim="800000"/>
              <a:headEnd/>
              <a:tailEnd/>
            </a:ln>
          </p:spPr>
        </p:pic>
        <p:pic>
          <p:nvPicPr>
            <p:cNvPr id="15368" name="Picture 6" descr="D:\Presentations\schools\crystals\snow6.gif"/>
            <p:cNvPicPr>
              <a:picLocks noChangeAspect="1" noChangeArrowheads="1"/>
            </p:cNvPicPr>
            <p:nvPr/>
          </p:nvPicPr>
          <p:blipFill>
            <a:blip r:embed="rId3">
              <a:lum bright="6000" contrast="16000"/>
            </a:blip>
            <a:srcRect/>
            <a:stretch>
              <a:fillRect/>
            </a:stretch>
          </p:blipFill>
          <p:spPr bwMode="auto">
            <a:xfrm>
              <a:off x="720" y="2688"/>
              <a:ext cx="1188" cy="118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 lim="800000"/>
              <a:headEnd/>
              <a:tailEnd/>
            </a:ln>
          </p:spPr>
        </p:pic>
        <p:pic>
          <p:nvPicPr>
            <p:cNvPr id="15369" name="Picture 7" descr="D:\ATOMS50\talk\ice6-2.tif"/>
            <p:cNvPicPr>
              <a:picLocks noChangeAspect="1" noChangeArrowheads="1"/>
            </p:cNvPicPr>
            <p:nvPr/>
          </p:nvPicPr>
          <p:blipFill>
            <a:blip r:embed="rId4">
              <a:lum bright="6000" contrast="16000"/>
            </a:blip>
            <a:srcRect/>
            <a:stretch>
              <a:fillRect/>
            </a:stretch>
          </p:blipFill>
          <p:spPr bwMode="auto">
            <a:xfrm>
              <a:off x="1985" y="2016"/>
              <a:ext cx="1076" cy="1344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 lim="800000"/>
              <a:headEnd/>
              <a:tailEnd/>
            </a:ln>
          </p:spPr>
        </p:pic>
      </p:grpSp>
      <p:grpSp>
        <p:nvGrpSpPr>
          <p:cNvPr id="3" name="Group 8"/>
          <p:cNvGrpSpPr>
            <a:grpSpLocks noChangeAspect="1"/>
          </p:cNvGrpSpPr>
          <p:nvPr/>
        </p:nvGrpSpPr>
        <p:grpSpPr bwMode="auto">
          <a:xfrm>
            <a:off x="5410200" y="914400"/>
            <a:ext cx="3079750" cy="5276850"/>
            <a:chOff x="3466" y="1046"/>
            <a:chExt cx="2046" cy="3504"/>
          </a:xfrm>
        </p:grpSpPr>
        <p:pic>
          <p:nvPicPr>
            <p:cNvPr id="15365" name="Picture 9"/>
            <p:cNvPicPr>
              <a:picLocks noChangeAspect="1" noChangeArrowheads="1"/>
            </p:cNvPicPr>
            <p:nvPr/>
          </p:nvPicPr>
          <p:blipFill>
            <a:blip r:embed="rId5">
              <a:lum bright="8000" contrast="14000"/>
            </a:blip>
            <a:srcRect/>
            <a:stretch>
              <a:fillRect/>
            </a:stretch>
          </p:blipFill>
          <p:spPr bwMode="auto">
            <a:xfrm>
              <a:off x="3466" y="1046"/>
              <a:ext cx="2046" cy="1776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 lim="800000"/>
              <a:headEnd/>
              <a:tailEnd/>
            </a:ln>
          </p:spPr>
        </p:pic>
        <p:pic>
          <p:nvPicPr>
            <p:cNvPr id="15366" name="Picture 10" descr="D:\ATOMS50\talk\quartz1.tif"/>
            <p:cNvPicPr>
              <a:picLocks noChangeAspect="1" noChangeArrowheads="1"/>
            </p:cNvPicPr>
            <p:nvPr/>
          </p:nvPicPr>
          <p:blipFill>
            <a:blip r:embed="rId6">
              <a:lum bright="8000" contrast="14000"/>
            </a:blip>
            <a:srcRect/>
            <a:stretch>
              <a:fillRect/>
            </a:stretch>
          </p:blipFill>
          <p:spPr bwMode="auto">
            <a:xfrm>
              <a:off x="3922" y="2918"/>
              <a:ext cx="1306" cy="16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376321D990243BCF387BF0DFDD19D" ma:contentTypeVersion="9" ma:contentTypeDescription="Create a new document." ma:contentTypeScope="" ma:versionID="0aedef549c164c34712370ab5805c01b">
  <xsd:schema xmlns:xsd="http://www.w3.org/2001/XMLSchema" xmlns:xs="http://www.w3.org/2001/XMLSchema" xmlns:p="http://schemas.microsoft.com/office/2006/metadata/properties" xmlns:ns2="e1c6362d-a4cf-4332-97ee-bae0976acd4c" xmlns:ns3="73e7f7fa-ec36-4c47-a2e2-92953579c3c2" targetNamespace="http://schemas.microsoft.com/office/2006/metadata/properties" ma:root="true" ma:fieldsID="298552c5650e39ae737aa9419065ea44" ns2:_="" ns3:_="">
    <xsd:import namespace="e1c6362d-a4cf-4332-97ee-bae0976acd4c"/>
    <xsd:import namespace="73e7f7fa-ec36-4c47-a2e2-92953579c3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6362d-a4cf-4332-97ee-bae0976ac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e7f7fa-ec36-4c47-a2e2-92953579c3c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CEC6AE-6123-4DCA-9E06-0E58DDBE05B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CCADDEC-F3BD-46F6-B081-7CA8A69574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68F23E-31CA-4C0A-A3EE-2F4241D98522}">
  <ds:schemaRefs>
    <ds:schemaRef ds:uri="73e7f7fa-ec36-4c47-a2e2-92953579c3c2"/>
    <ds:schemaRef ds:uri="e1c6362d-a4cf-4332-97ee-bae0976acd4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36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19PHY102 Engineering Physics B  Unit V :  Solid State Physics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Crystals are Everywhere!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Crystals</vt:lpstr>
      <vt:lpstr>A Two-Dimensional (Bravais) Lattice with Different Choices for the Basis</vt:lpstr>
      <vt:lpstr>Unit Cell</vt:lpstr>
      <vt:lpstr>Primitive Cell</vt:lpstr>
      <vt:lpstr>Crystal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janu</dc:creator>
  <cp:revision>1</cp:revision>
  <dcterms:created xsi:type="dcterms:W3CDTF">2006-08-16T00:00:00Z</dcterms:created>
  <dcterms:modified xsi:type="dcterms:W3CDTF">2022-02-15T04:52:22Z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1033-11.2.0.9327</vt:lpwstr>
  </property>
  <property fmtid="{D5CDD505-2E9C-101B-9397-08002B2CF9AE}" pid="3" name="ContentTypeId">
    <vt:lpwstr>0x010100EF5376321D990243BCF387BF0DFDD19D</vt:lpwstr>
  </property>
</Properties>
</file>