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BD93A-BC5E-4686-9288-CAC78FA75A1B}" v="3" dt="2021-10-21T03:21:02.036"/>
    <p1510:client id="{EA48FF56-22E2-4021-8315-E943D330B55D}" v="1" dt="2021-10-17T13:55:46.457"/>
    <p1510:client id="{EC5A0FFA-94DE-4F34-9486-3C9A4BAF6E3B}" v="3" dt="2021-10-07T08:46:21.058"/>
    <p1510:client id="{F2DDF382-660D-49EE-9F03-F4AA0D09C740}" v="2" dt="2021-10-09T07:33:43.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 SANTHOSSH - [CYSA.1030125]" userId="S::cysa.1030125@cb.students.amrita.edu::c454d3a4-01c9-45e8-ad62-6872b1c4c3e3" providerId="AD" clId="Web-{F2DDF382-660D-49EE-9F03-F4AA0D09C740}"/>
    <pc:docChg chg="modSld">
      <pc:chgData name="K S SANTHOSSH - [CYSA.1030125]" userId="S::cysa.1030125@cb.students.amrita.edu::c454d3a4-01c9-45e8-ad62-6872b1c4c3e3" providerId="AD" clId="Web-{F2DDF382-660D-49EE-9F03-F4AA0D09C740}" dt="2021-10-09T07:33:43.814" v="1"/>
      <pc:docMkLst>
        <pc:docMk/>
      </pc:docMkLst>
      <pc:sldChg chg="addSp">
        <pc:chgData name="K S SANTHOSSH - [CYSA.1030125]" userId="S::cysa.1030125@cb.students.amrita.edu::c454d3a4-01c9-45e8-ad62-6872b1c4c3e3" providerId="AD" clId="Web-{F2DDF382-660D-49EE-9F03-F4AA0D09C740}" dt="2021-10-09T07:33:43.814" v="1"/>
        <pc:sldMkLst>
          <pc:docMk/>
          <pc:sldMk cId="3038277985" sldId="257"/>
        </pc:sldMkLst>
        <pc:spChg chg="add">
          <ac:chgData name="K S SANTHOSSH - [CYSA.1030125]" userId="S::cysa.1030125@cb.students.amrita.edu::c454d3a4-01c9-45e8-ad62-6872b1c4c3e3" providerId="AD" clId="Web-{F2DDF382-660D-49EE-9F03-F4AA0D09C740}" dt="2021-10-09T07:33:40.877" v="0"/>
          <ac:spMkLst>
            <pc:docMk/>
            <pc:sldMk cId="3038277985" sldId="257"/>
            <ac:spMk id="2" creationId="{E2C2CB70-57A0-49FF-A9F7-2E43409BE58C}"/>
          </ac:spMkLst>
        </pc:spChg>
        <pc:spChg chg="add">
          <ac:chgData name="K S SANTHOSSH - [CYSA.1030125]" userId="S::cysa.1030125@cb.students.amrita.edu::c454d3a4-01c9-45e8-ad62-6872b1c4c3e3" providerId="AD" clId="Web-{F2DDF382-660D-49EE-9F03-F4AA0D09C740}" dt="2021-10-09T07:33:43.814" v="1"/>
          <ac:spMkLst>
            <pc:docMk/>
            <pc:sldMk cId="3038277985" sldId="257"/>
            <ac:spMk id="3" creationId="{BC1DC2D9-D08D-44FE-BDB0-4DAA3E977A13}"/>
          </ac:spMkLst>
        </pc:spChg>
      </pc:sldChg>
    </pc:docChg>
  </pc:docChgLst>
  <pc:docChgLst>
    <pc:chgData name="Venkata Revan Nagireddy - [CYSA.1000590]" userId="S::cysa.1000590@cb.students.amrita.edu::a0d9bdef-82c9-4dfb-bc60-61616dfc3d84" providerId="AD" clId="Web-{B87BD93A-BC5E-4686-9288-CAC78FA75A1B}"/>
    <pc:docChg chg="modSld">
      <pc:chgData name="Venkata Revan Nagireddy - [CYSA.1000590]" userId="S::cysa.1000590@cb.students.amrita.edu::a0d9bdef-82c9-4dfb-bc60-61616dfc3d84" providerId="AD" clId="Web-{B87BD93A-BC5E-4686-9288-CAC78FA75A1B}" dt="2021-10-21T03:21:02.036" v="2" actId="14100"/>
      <pc:docMkLst>
        <pc:docMk/>
      </pc:docMkLst>
      <pc:sldChg chg="modSp">
        <pc:chgData name="Venkata Revan Nagireddy - [CYSA.1000590]" userId="S::cysa.1000590@cb.students.amrita.edu::a0d9bdef-82c9-4dfb-bc60-61616dfc3d84" providerId="AD" clId="Web-{B87BD93A-BC5E-4686-9288-CAC78FA75A1B}" dt="2021-10-21T03:21:02.036" v="2" actId="14100"/>
        <pc:sldMkLst>
          <pc:docMk/>
          <pc:sldMk cId="3038277985" sldId="257"/>
        </pc:sldMkLst>
        <pc:spChg chg="mod">
          <ac:chgData name="Venkata Revan Nagireddy - [CYSA.1000590]" userId="S::cysa.1000590@cb.students.amrita.edu::a0d9bdef-82c9-4dfb-bc60-61616dfc3d84" providerId="AD" clId="Web-{B87BD93A-BC5E-4686-9288-CAC78FA75A1B}" dt="2021-10-21T03:21:02.036" v="2" actId="14100"/>
          <ac:spMkLst>
            <pc:docMk/>
            <pc:sldMk cId="3038277985" sldId="257"/>
            <ac:spMk id="2" creationId="{E2C2CB70-57A0-49FF-A9F7-2E43409BE58C}"/>
          </ac:spMkLst>
        </pc:spChg>
        <pc:spChg chg="mod">
          <ac:chgData name="Venkata Revan Nagireddy - [CYSA.1000590]" userId="S::cysa.1000590@cb.students.amrita.edu::a0d9bdef-82c9-4dfb-bc60-61616dfc3d84" providerId="AD" clId="Web-{B87BD93A-BC5E-4686-9288-CAC78FA75A1B}" dt="2021-10-21T03:20:57.771" v="1" actId="14100"/>
          <ac:spMkLst>
            <pc:docMk/>
            <pc:sldMk cId="3038277985" sldId="257"/>
            <ac:spMk id="3" creationId="{BC1DC2D9-D08D-44FE-BDB0-4DAA3E977A13}"/>
          </ac:spMkLst>
        </pc:spChg>
      </pc:sldChg>
    </pc:docChg>
  </pc:docChgLst>
  <pc:docChgLst>
    <pc:chgData name="Lakshmi Narayan P - [CYSA.1008669]" userId="S::cysa.1008669@cb.students.amrita.edu::0d8407a3-267e-4361-aaf3-212146b25148" providerId="AD" clId="Web-{EA48FF56-22E2-4021-8315-E943D330B55D}"/>
    <pc:docChg chg="modSld">
      <pc:chgData name="Lakshmi Narayan P - [CYSA.1008669]" userId="S::cysa.1008669@cb.students.amrita.edu::0d8407a3-267e-4361-aaf3-212146b25148" providerId="AD" clId="Web-{EA48FF56-22E2-4021-8315-E943D330B55D}" dt="2021-10-17T13:55:46.457" v="0"/>
      <pc:docMkLst>
        <pc:docMk/>
      </pc:docMkLst>
      <pc:sldChg chg="addSp">
        <pc:chgData name="Lakshmi Narayan P - [CYSA.1008669]" userId="S::cysa.1008669@cb.students.amrita.edu::0d8407a3-267e-4361-aaf3-212146b25148" providerId="AD" clId="Web-{EA48FF56-22E2-4021-8315-E943D330B55D}" dt="2021-10-17T13:55:46.457" v="0"/>
        <pc:sldMkLst>
          <pc:docMk/>
          <pc:sldMk cId="1229543298" sldId="270"/>
        </pc:sldMkLst>
        <pc:spChg chg="add">
          <ac:chgData name="Lakshmi Narayan P - [CYSA.1008669]" userId="S::cysa.1008669@cb.students.amrita.edu::0d8407a3-267e-4361-aaf3-212146b25148" providerId="AD" clId="Web-{EA48FF56-22E2-4021-8315-E943D330B55D}" dt="2021-10-17T13:55:46.457" v="0"/>
          <ac:spMkLst>
            <pc:docMk/>
            <pc:sldMk cId="1229543298" sldId="270"/>
            <ac:spMk id="2" creationId="{9775B982-9CA5-4E24-80D2-8A0A8F82D554}"/>
          </ac:spMkLst>
        </pc:spChg>
      </pc:sldChg>
    </pc:docChg>
  </pc:docChgLst>
  <pc:docChgLst>
    <pc:chgData name="Kishore M - [CYSA.1023793]" userId="S::cysa.1023793@cb.students.amrita.edu::9a20e4e2-a8ae-4706-8094-78d9a16d5f00" providerId="AD" clId="Web-{EC5A0FFA-94DE-4F34-9486-3C9A4BAF6E3B}"/>
    <pc:docChg chg="modSld">
      <pc:chgData name="Kishore M - [CYSA.1023793]" userId="S::cysa.1023793@cb.students.amrita.edu::9a20e4e2-a8ae-4706-8094-78d9a16d5f00" providerId="AD" clId="Web-{EC5A0FFA-94DE-4F34-9486-3C9A4BAF6E3B}" dt="2021-10-07T08:46:21.058" v="2" actId="1076"/>
      <pc:docMkLst>
        <pc:docMk/>
      </pc:docMkLst>
      <pc:sldChg chg="modSp">
        <pc:chgData name="Kishore M - [CYSA.1023793]" userId="S::cysa.1023793@cb.students.amrita.edu::9a20e4e2-a8ae-4706-8094-78d9a16d5f00" providerId="AD" clId="Web-{EC5A0FFA-94DE-4F34-9486-3C9A4BAF6E3B}" dt="2021-10-07T08:46:21.058" v="2" actId="1076"/>
        <pc:sldMkLst>
          <pc:docMk/>
          <pc:sldMk cId="3947057456" sldId="266"/>
        </pc:sldMkLst>
        <pc:spChg chg="mod">
          <ac:chgData name="Kishore M - [CYSA.1023793]" userId="S::cysa.1023793@cb.students.amrita.edu::9a20e4e2-a8ae-4706-8094-78d9a16d5f00" providerId="AD" clId="Web-{EC5A0FFA-94DE-4F34-9486-3C9A4BAF6E3B}" dt="2021-10-07T08:46:21.058" v="2" actId="1076"/>
          <ac:spMkLst>
            <pc:docMk/>
            <pc:sldMk cId="3947057456" sldId="266"/>
            <ac:spMk id="843778"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2B87C-531F-4C59-B509-D9AB39B94A13}" type="datetimeFigureOut">
              <a:rPr lang="en-US" smtClean="0"/>
              <a:t>12/14/2021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2573D-A9E6-4F28-A2A4-BD120A6B5660}" type="slidenum">
              <a:rPr lang="en-US" smtClean="0"/>
              <a:t>‹#›</a:t>
            </a:fld>
            <a:endParaRPr lang="en-US"/>
          </a:p>
        </p:txBody>
      </p:sp>
    </p:spTree>
    <p:extLst>
      <p:ext uri="{BB962C8B-B14F-4D97-AF65-F5344CB8AC3E}">
        <p14:creationId xmlns:p14="http://schemas.microsoft.com/office/powerpoint/2010/main" val="99590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F1A14874-77FE-445D-8096-9640358E70AB}" type="slidenum">
              <a:rPr lang="en-US" altLang="en-US" smtClean="0"/>
              <a:pPr algn="r" eaLnBrk="1" hangingPunct="1">
                <a:spcBef>
                  <a:spcPct val="0"/>
                </a:spcBef>
              </a:pPr>
              <a:t>1</a:t>
            </a:fld>
            <a:endParaRPr lang="en-US" altLang="en-U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702E7AD7-1D91-4839-9E47-A56A35189117}" type="slidenum">
              <a:rPr lang="en-US" altLang="en-US" smtClean="0"/>
              <a:pPr algn="r" eaLnBrk="1" hangingPunct="1">
                <a:spcBef>
                  <a:spcPct val="0"/>
                </a:spcBef>
              </a:pPr>
              <a:t>10</a:t>
            </a:fld>
            <a:endParaRPr lang="en-US" alt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36099CC9-D831-42B6-AA01-2CD008386234}" type="slidenum">
              <a:rPr lang="en-US" altLang="en-US" smtClean="0"/>
              <a:pPr algn="r" eaLnBrk="1" hangingPunct="1">
                <a:spcBef>
                  <a:spcPct val="0"/>
                </a:spcBef>
              </a:pPr>
              <a:t>11</a:t>
            </a:fld>
            <a:endParaRPr lang="en-US" alt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0AAF4E3A-EF10-449D-AC87-05746193C56A}" type="slidenum">
              <a:rPr lang="en-US" altLang="en-US" smtClean="0"/>
              <a:pPr algn="r" eaLnBrk="1" hangingPunct="1">
                <a:spcBef>
                  <a:spcPct val="0"/>
                </a:spcBef>
              </a:pPr>
              <a:t>12</a:t>
            </a:fld>
            <a:endParaRPr lang="en-US" alt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336A46A0-A6CF-4380-BF7A-4B62321C091C}" type="slidenum">
              <a:rPr lang="en-US" altLang="en-US" smtClean="0"/>
              <a:pPr algn="r" eaLnBrk="1" hangingPunct="1">
                <a:spcBef>
                  <a:spcPct val="0"/>
                </a:spcBef>
              </a:pPr>
              <a:t>13</a:t>
            </a:fld>
            <a:endParaRPr lang="en-US" alt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03B20F0D-8ED8-4393-96CE-A21A1516F60B}" type="slidenum">
              <a:rPr lang="en-US" altLang="en-US" smtClean="0"/>
              <a:pPr algn="r" eaLnBrk="1" hangingPunct="1">
                <a:spcBef>
                  <a:spcPct val="0"/>
                </a:spcBef>
              </a:pPr>
              <a:t>14</a:t>
            </a:fld>
            <a:endParaRPr lang="en-US" alt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F5E44237-FC9F-48C7-B077-6F67A689B753}" type="slidenum">
              <a:rPr lang="en-US" altLang="en-US" smtClean="0"/>
              <a:pPr algn="r" eaLnBrk="1" hangingPunct="1">
                <a:spcBef>
                  <a:spcPct val="0"/>
                </a:spcBef>
              </a:pPr>
              <a:t>15</a:t>
            </a:fld>
            <a:endParaRPr lang="en-US" altLang="en-US"/>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1520B71C-917F-4BA5-BD13-CB4E2BD71C41}" type="slidenum">
              <a:rPr lang="en-US" altLang="en-US" smtClean="0"/>
              <a:pPr algn="r" eaLnBrk="1" hangingPunct="1">
                <a:spcBef>
                  <a:spcPct val="0"/>
                </a:spcBef>
              </a:pPr>
              <a:t>16</a:t>
            </a:fld>
            <a:endParaRPr lang="en-US" alt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9839D76-46C2-440D-A493-605E45C5C809}" type="slidenum">
              <a:rPr lang="en-US" altLang="en-US" smtClean="0"/>
              <a:pPr algn="r" eaLnBrk="1" hangingPunct="1">
                <a:spcBef>
                  <a:spcPct val="0"/>
                </a:spcBef>
              </a:pPr>
              <a:t>17</a:t>
            </a:fld>
            <a:endParaRPr lang="en-US" altLang="en-US"/>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04CC3E2D-B493-4280-8A4D-06912A080F92}" type="slidenum">
              <a:rPr lang="en-US" altLang="en-US" smtClean="0"/>
              <a:pPr algn="r" eaLnBrk="1" hangingPunct="1">
                <a:spcBef>
                  <a:spcPct val="0"/>
                </a:spcBef>
              </a:pPr>
              <a:t>18</a:t>
            </a:fld>
            <a:endParaRPr lang="en-US" altLang="en-US"/>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FC913C18-D8EC-432F-8660-8B30E4793972}" type="slidenum">
              <a:rPr lang="en-US" altLang="en-US" smtClean="0"/>
              <a:pPr algn="r" eaLnBrk="1" hangingPunct="1">
                <a:spcBef>
                  <a:spcPct val="0"/>
                </a:spcBef>
              </a:pPr>
              <a:t>19</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3FF7CEA1-0B77-41B1-A03F-C345D829F77B}" type="slidenum">
              <a:rPr lang="en-US" altLang="en-US" smtClean="0"/>
              <a:pPr algn="r" eaLnBrk="1" hangingPunct="1">
                <a:spcBef>
                  <a:spcPct val="0"/>
                </a:spcBef>
              </a:pPr>
              <a:t>2</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53856DB-6B5A-4BC4-85A8-1B4A68B41FC6}" type="slidenum">
              <a:rPr lang="en-US" altLang="en-US" smtClean="0"/>
              <a:pPr algn="r" eaLnBrk="1" hangingPunct="1">
                <a:spcBef>
                  <a:spcPct val="0"/>
                </a:spcBef>
              </a:pPr>
              <a:t>20</a:t>
            </a:fld>
            <a:endParaRPr lang="en-US" altLang="en-U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F2B52FAA-FC0D-4588-96F7-7EB515E812E8}" type="slidenum">
              <a:rPr lang="en-US" altLang="en-US" smtClean="0"/>
              <a:pPr algn="r" eaLnBrk="1" hangingPunct="1">
                <a:spcBef>
                  <a:spcPct val="0"/>
                </a:spcBef>
              </a:pPr>
              <a:t>21</a:t>
            </a:fld>
            <a:endParaRPr lang="en-US" alt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2EAE2E28-58CF-454C-BB9C-FE2E0F25867B}" type="slidenum">
              <a:rPr lang="en-US" altLang="en-US" smtClean="0"/>
              <a:pPr algn="r" eaLnBrk="1" hangingPunct="1">
                <a:spcBef>
                  <a:spcPct val="0"/>
                </a:spcBef>
              </a:pPr>
              <a:t>22</a:t>
            </a:fld>
            <a:endParaRPr lang="en-US" altLang="en-US"/>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2B297F42-D7F1-407F-B1EE-A833CE6CD249}" type="slidenum">
              <a:rPr lang="en-US" altLang="en-US" smtClean="0"/>
              <a:pPr algn="r" eaLnBrk="1" hangingPunct="1">
                <a:spcBef>
                  <a:spcPct val="0"/>
                </a:spcBef>
              </a:pPr>
              <a:t>23</a:t>
            </a:fld>
            <a:endParaRPr lang="en-US" altLang="en-US"/>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BEB7C787-F139-4993-AD8E-BA049EAA8E3A}" type="slidenum">
              <a:rPr lang="en-US" altLang="en-US" smtClean="0"/>
              <a:pPr algn="r" eaLnBrk="1" hangingPunct="1">
                <a:spcBef>
                  <a:spcPct val="0"/>
                </a:spcBef>
              </a:pPr>
              <a:t>24</a:t>
            </a:fld>
            <a:endParaRPr lang="en-US" altLang="en-US"/>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7A5A2F32-E0DD-40C3-B8BC-D8C6C2ADA843}" type="slidenum">
              <a:rPr lang="en-US" altLang="en-US" smtClean="0"/>
              <a:pPr algn="r" eaLnBrk="1" hangingPunct="1">
                <a:spcBef>
                  <a:spcPct val="0"/>
                </a:spcBef>
              </a:pPr>
              <a:t>25</a:t>
            </a:fld>
            <a:endParaRPr lang="en-US" altLang="en-U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C5CC02A8-715C-47FA-A7BB-8685BE1447FC}" type="slidenum">
              <a:rPr lang="en-US" altLang="en-US" smtClean="0"/>
              <a:pPr algn="r" eaLnBrk="1" hangingPunct="1">
                <a:spcBef>
                  <a:spcPct val="0"/>
                </a:spcBef>
              </a:pPr>
              <a:t>26</a:t>
            </a:fld>
            <a:endParaRPr lang="en-US" altLang="en-U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9414900F-2363-40EA-9CBE-04A9E286AFB3}" type="slidenum">
              <a:rPr lang="en-US" altLang="en-US" smtClean="0"/>
              <a:pPr algn="r" eaLnBrk="1" hangingPunct="1">
                <a:spcBef>
                  <a:spcPct val="0"/>
                </a:spcBef>
              </a:pPr>
              <a:t>27</a:t>
            </a:fld>
            <a:endParaRPr lang="en-US" altLang="en-U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1335F092-4789-4C09-BD12-3ECBB9A9FF58}" type="slidenum">
              <a:rPr lang="en-US" altLang="en-US" smtClean="0"/>
              <a:pPr algn="r" eaLnBrk="1" hangingPunct="1">
                <a:spcBef>
                  <a:spcPct val="0"/>
                </a:spcBef>
              </a:pPr>
              <a:t>28</a:t>
            </a:fld>
            <a:endParaRPr lang="en-US" altLang="en-U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335C27D-05F7-47AF-B722-498EB84CF788}" type="slidenum">
              <a:rPr lang="en-US" altLang="en-US" smtClean="0"/>
              <a:pPr algn="r" eaLnBrk="1" hangingPunct="1">
                <a:spcBef>
                  <a:spcPct val="0"/>
                </a:spcBef>
              </a:pPr>
              <a:t>29</a:t>
            </a:fld>
            <a:endParaRPr lang="en-US" altLang="en-US"/>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1454352E-EFAF-48D7-92CD-D8C90B72C0B3}" type="slidenum">
              <a:rPr lang="en-US" altLang="en-US" smtClean="0"/>
              <a:pPr algn="r" eaLnBrk="1" hangingPunct="1">
                <a:spcBef>
                  <a:spcPct val="0"/>
                </a:spcBef>
              </a:pPr>
              <a:t>3</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9E18706D-BDD0-4CCF-9EA7-51D82080E9BA}" type="slidenum">
              <a:rPr lang="en-US" altLang="en-US" smtClean="0"/>
              <a:pPr algn="r" eaLnBrk="1" hangingPunct="1">
                <a:spcBef>
                  <a:spcPct val="0"/>
                </a:spcBef>
              </a:pPr>
              <a:t>30</a:t>
            </a:fld>
            <a:endParaRPr lang="en-US" alt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91BC8188-8BA7-47E8-85F6-4A3D5266768D}" type="slidenum">
              <a:rPr lang="en-US" altLang="en-US" smtClean="0"/>
              <a:pPr algn="r" eaLnBrk="1" hangingPunct="1">
                <a:spcBef>
                  <a:spcPct val="0"/>
                </a:spcBef>
              </a:pPr>
              <a:t>31</a:t>
            </a:fld>
            <a:endParaRPr lang="en-US" alt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53DA04B5-1050-4A72-BC07-D124FB18DBAF}" type="slidenum">
              <a:rPr lang="en-US" altLang="en-US" smtClean="0"/>
              <a:pPr algn="r" eaLnBrk="1" hangingPunct="1">
                <a:spcBef>
                  <a:spcPct val="0"/>
                </a:spcBef>
              </a:pPr>
              <a:t>32</a:t>
            </a:fld>
            <a:endParaRPr lang="en-US" alt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2D3490CD-764D-42DF-A6A4-0C3B0EC852DC}" type="slidenum">
              <a:rPr lang="en-US" altLang="en-US" smtClean="0"/>
              <a:pPr algn="r" eaLnBrk="1" hangingPunct="1">
                <a:spcBef>
                  <a:spcPct val="0"/>
                </a:spcBef>
              </a:pPr>
              <a:t>33</a:t>
            </a:fld>
            <a:endParaRPr lang="en-US" altLang="en-US"/>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4C7F8BE9-C5E2-42B1-9327-223C6221E2C3}" type="slidenum">
              <a:rPr lang="en-US" altLang="en-US" smtClean="0"/>
              <a:pPr algn="r" eaLnBrk="1" hangingPunct="1">
                <a:spcBef>
                  <a:spcPct val="0"/>
                </a:spcBef>
              </a:pPr>
              <a:t>34</a:t>
            </a:fld>
            <a:endParaRPr lang="en-US" altLang="en-US"/>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FDA0717B-1A66-4732-9199-007426A83679}" type="slidenum">
              <a:rPr lang="en-US" altLang="en-US" smtClean="0"/>
              <a:pPr algn="r" eaLnBrk="1" hangingPunct="1">
                <a:spcBef>
                  <a:spcPct val="0"/>
                </a:spcBef>
              </a:pPr>
              <a:t>35</a:t>
            </a:fld>
            <a:endParaRPr lang="en-US" altLang="en-US"/>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507C6D68-804A-42C0-BECC-8AEB929151F1}" type="slidenum">
              <a:rPr lang="en-US" altLang="en-US" smtClean="0"/>
              <a:pPr algn="r" eaLnBrk="1" hangingPunct="1">
                <a:spcBef>
                  <a:spcPct val="0"/>
                </a:spcBef>
              </a:pPr>
              <a:t>36</a:t>
            </a:fld>
            <a:endParaRPr lang="en-US" altLang="en-U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CD10F31-EB7B-4662-AA4C-D11A1321DBB2}" type="slidenum">
              <a:rPr lang="en-US" altLang="en-US" smtClean="0"/>
              <a:pPr algn="r" eaLnBrk="1" hangingPunct="1">
                <a:spcBef>
                  <a:spcPct val="0"/>
                </a:spcBef>
              </a:pPr>
              <a:t>37</a:t>
            </a:fld>
            <a:endParaRPr lang="en-US" altLang="en-U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B5D2EFCD-ED2C-4266-A493-AAE48E041E5A}" type="slidenum">
              <a:rPr lang="en-US" altLang="en-US" smtClean="0"/>
              <a:pPr algn="r" eaLnBrk="1" hangingPunct="1">
                <a:spcBef>
                  <a:spcPct val="0"/>
                </a:spcBef>
              </a:pPr>
              <a:t>38</a:t>
            </a:fld>
            <a:endParaRPr lang="en-US" alt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025D09EA-6AF3-49A6-BDF5-3FA99CDA0C53}" type="slidenum">
              <a:rPr lang="en-US" altLang="en-US" smtClean="0"/>
              <a:pPr algn="r" eaLnBrk="1" hangingPunct="1">
                <a:spcBef>
                  <a:spcPct val="0"/>
                </a:spcBef>
              </a:pPr>
              <a:t>39</a:t>
            </a:fld>
            <a:endParaRPr lang="en-US" alt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6E9F31F2-DE39-4BD8-8DC2-D7992E6BF96E}" type="slidenum">
              <a:rPr lang="en-US" altLang="en-US" smtClean="0"/>
              <a:pPr algn="r" eaLnBrk="1" hangingPunct="1">
                <a:spcBef>
                  <a:spcPct val="0"/>
                </a:spcBef>
              </a:pPr>
              <a:t>4</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5A106E58-5D17-4E44-9E28-95AE23A54DE3}" type="slidenum">
              <a:rPr lang="en-US" altLang="en-US" smtClean="0"/>
              <a:pPr algn="r" eaLnBrk="1" hangingPunct="1">
                <a:spcBef>
                  <a:spcPct val="0"/>
                </a:spcBef>
              </a:pPr>
              <a:t>40</a:t>
            </a:fld>
            <a:endParaRPr lang="en-US" altLang="en-US"/>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6C1587AE-8E16-4CC3-AF2D-AD082501413D}" type="slidenum">
              <a:rPr lang="en-US" altLang="en-US" smtClean="0"/>
              <a:pPr algn="r" eaLnBrk="1" hangingPunct="1">
                <a:spcBef>
                  <a:spcPct val="0"/>
                </a:spcBef>
              </a:pPr>
              <a:t>41</a:t>
            </a:fld>
            <a:endParaRPr lang="en-US" altLang="en-US"/>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1A826426-BB22-42F1-895C-4412AACA17F5}" type="slidenum">
              <a:rPr lang="en-US" altLang="en-US" smtClean="0"/>
              <a:pPr algn="r" eaLnBrk="1" hangingPunct="1">
                <a:spcBef>
                  <a:spcPct val="0"/>
                </a:spcBef>
              </a:pPr>
              <a:t>42</a:t>
            </a:fld>
            <a:endParaRPr lang="en-US" altLang="en-U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681CF792-5A74-47E9-9A7E-AAAC7052F6A1}" type="slidenum">
              <a:rPr lang="en-US" altLang="en-US" smtClean="0"/>
              <a:pPr algn="r" eaLnBrk="1" hangingPunct="1">
                <a:spcBef>
                  <a:spcPct val="0"/>
                </a:spcBef>
              </a:pPr>
              <a:t>43</a:t>
            </a:fld>
            <a:endParaRPr lang="en-US" alt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524D3E88-3CFA-4F42-B056-74459661E6A2}" type="slidenum">
              <a:rPr lang="en-US" altLang="en-US" smtClean="0"/>
              <a:pPr algn="r" eaLnBrk="1" hangingPunct="1">
                <a:spcBef>
                  <a:spcPct val="0"/>
                </a:spcBef>
              </a:pPr>
              <a:t>5</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7DCB2053-954F-489F-93BB-2CC1FD14EF8B}" type="slidenum">
              <a:rPr lang="en-US" altLang="en-US" smtClean="0"/>
              <a:pPr algn="r" eaLnBrk="1" hangingPunct="1">
                <a:spcBef>
                  <a:spcPct val="0"/>
                </a:spcBef>
              </a:pPr>
              <a:t>6</a:t>
            </a:fld>
            <a:endParaRPr lang="en-US" alt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AA6FAD4B-DDAA-4AF0-82BB-6E8D92A8AB9C}" type="slidenum">
              <a:rPr lang="en-US" altLang="en-US" smtClean="0"/>
              <a:pPr algn="r" eaLnBrk="1" hangingPunct="1">
                <a:spcBef>
                  <a:spcPct val="0"/>
                </a:spcBef>
              </a:pPr>
              <a:t>7</a:t>
            </a:fld>
            <a:endParaRPr lang="en-US" alt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E32CD501-F29C-492E-A941-FB22692048BF}" type="slidenum">
              <a:rPr lang="en-US" altLang="en-US" smtClean="0"/>
              <a:pPr algn="r" eaLnBrk="1" hangingPunct="1">
                <a:spcBef>
                  <a:spcPct val="0"/>
                </a:spcBef>
              </a:pPr>
              <a:t>8</a:t>
            </a:fld>
            <a:endParaRPr lang="en-US" alt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A8F2E916-68DB-45BE-ABD1-868584ECAF02}" type="slidenum">
              <a:rPr lang="en-US" altLang="en-US" smtClean="0"/>
              <a:pPr algn="r" eaLnBrk="1" hangingPunct="1">
                <a:spcBef>
                  <a:spcPct val="0"/>
                </a:spcBef>
              </a:pPr>
              <a:t>9</a:t>
            </a:fld>
            <a:endParaRPr lang="en-US" altLang="en-U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20EDB3-C569-41FB-9B73-0867BA6E3DF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26413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0EDB3-C569-41FB-9B73-0867BA6E3DF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361156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0EDB3-C569-41FB-9B73-0867BA6E3DF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240033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3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20EDB3-C569-41FB-9B73-0867BA6E3DF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85281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0EDB3-C569-41FB-9B73-0867BA6E3DF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58825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20EDB3-C569-41FB-9B73-0867BA6E3DF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162568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20EDB3-C569-41FB-9B73-0867BA6E3DF1}"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117782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20EDB3-C569-41FB-9B73-0867BA6E3DF1}"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109310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0EDB3-C569-41FB-9B73-0867BA6E3DF1}"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131742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0EDB3-C569-41FB-9B73-0867BA6E3DF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238430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0EDB3-C569-41FB-9B73-0867BA6E3DF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CBA78-2C96-4064-B5CF-F1A8DCB17423}" type="slidenum">
              <a:rPr lang="en-US" smtClean="0"/>
              <a:t>‹#›</a:t>
            </a:fld>
            <a:endParaRPr lang="en-US"/>
          </a:p>
        </p:txBody>
      </p:sp>
    </p:spTree>
    <p:extLst>
      <p:ext uri="{BB962C8B-B14F-4D97-AF65-F5344CB8AC3E}">
        <p14:creationId xmlns:p14="http://schemas.microsoft.com/office/powerpoint/2010/main" val="226683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0EDB3-C569-41FB-9B73-0867BA6E3DF1}" type="datetimeFigureOut">
              <a:rPr lang="en-US" smtClean="0"/>
              <a:t>12/14/2021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CBA78-2C96-4064-B5CF-F1A8DCB17423}" type="slidenum">
              <a:rPr lang="en-US" smtClean="0"/>
              <a:t>‹#›</a:t>
            </a:fld>
            <a:endParaRPr lang="en-US"/>
          </a:p>
        </p:txBody>
      </p:sp>
    </p:spTree>
    <p:extLst>
      <p:ext uri="{BB962C8B-B14F-4D97-AF65-F5344CB8AC3E}">
        <p14:creationId xmlns:p14="http://schemas.microsoft.com/office/powerpoint/2010/main" val="49186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wmf"/><Relationship Id="rId3" Type="http://schemas.openxmlformats.org/officeDocument/2006/relationships/notesSlide" Target="../notesSlides/notesSlide13.xml"/><Relationship Id="rId7" Type="http://schemas.openxmlformats.org/officeDocument/2006/relationships/image" Target="../media/image12.wmf"/><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 Id="rId1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2.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1D229A48-9D11-4D86-83A6-F098F6862B16}" type="slidenum">
              <a:rPr lang="en-US" altLang="en-US" sz="1200">
                <a:latin typeface="Arial" charset="0"/>
              </a:rPr>
              <a:pPr eaLnBrk="1" hangingPunct="1">
                <a:spcBef>
                  <a:spcPct val="50000"/>
                </a:spcBef>
                <a:buFontTx/>
                <a:buNone/>
              </a:pPr>
              <a:t>1</a:t>
            </a:fld>
            <a:endParaRPr lang="en-US" altLang="en-US" sz="1200">
              <a:latin typeface="Arial" charset="0"/>
            </a:endParaRPr>
          </a:p>
        </p:txBody>
      </p:sp>
      <p:sp>
        <p:nvSpPr>
          <p:cNvPr id="36867" name="Text Box 3"/>
          <p:cNvSpPr txBox="1">
            <a:spLocks noChangeArrowheads="1"/>
          </p:cNvSpPr>
          <p:nvPr/>
        </p:nvSpPr>
        <p:spPr bwMode="auto">
          <a:xfrm>
            <a:off x="609600" y="2286000"/>
            <a:ext cx="7924800" cy="174783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latin typeface="Palatino Linotype" pitchFamily="18" charset="0"/>
            </a:endParaRPr>
          </a:p>
          <a:p>
            <a:pPr eaLnBrk="1" hangingPunct="1"/>
            <a:r>
              <a:rPr lang="en-US" altLang="en-US" sz="4800" b="1">
                <a:solidFill>
                  <a:srgbClr val="33CCCC"/>
                </a:solidFill>
                <a:latin typeface="Arial" charset="0"/>
              </a:rPr>
              <a:t>7.3</a:t>
            </a:r>
            <a:r>
              <a:rPr lang="en-US" altLang="en-US" sz="3600" b="1">
                <a:solidFill>
                  <a:srgbClr val="CC3300"/>
                </a:solidFill>
                <a:latin typeface="Arial" charset="0"/>
              </a:rPr>
              <a:t>  </a:t>
            </a:r>
            <a:r>
              <a:rPr lang="en-US" altLang="en-US" sz="3600" b="1">
                <a:solidFill>
                  <a:srgbClr val="009999"/>
                </a:solidFill>
                <a:latin typeface="Arial" charset="0"/>
              </a:rPr>
              <a:t>Linear Systems of Equations.  Gauss Elimination</a:t>
            </a:r>
            <a:endParaRPr lang="en-US" altLang="en-US" sz="3600" b="1" i="1">
              <a:solidFill>
                <a:srgbClr val="33CCCC"/>
              </a:solidFill>
              <a:latin typeface="Arial" charset="0"/>
            </a:endParaRPr>
          </a:p>
        </p:txBody>
      </p:sp>
    </p:spTree>
    <p:extLst>
      <p:ext uri="{BB962C8B-B14F-4D97-AF65-F5344CB8AC3E}">
        <p14:creationId xmlns:p14="http://schemas.microsoft.com/office/powerpoint/2010/main" val="303827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Text Box 2"/>
          <p:cNvSpPr txBox="1">
            <a:spLocks noChangeArrowheads="1"/>
          </p:cNvSpPr>
          <p:nvPr/>
        </p:nvSpPr>
        <p:spPr bwMode="auto">
          <a:xfrm>
            <a:off x="381281" y="1328017"/>
            <a:ext cx="8458200" cy="41179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28600" algn="l"/>
              </a:tabLst>
              <a:defRPr sz="2400">
                <a:solidFill>
                  <a:schemeClr val="tx1"/>
                </a:solidFill>
                <a:latin typeface="Times New Roman" pitchFamily="18" charset="0"/>
              </a:defRPr>
            </a:lvl1pPr>
            <a:lvl2pPr marL="742950" indent="-285750" eaLnBrk="0" hangingPunct="0">
              <a:tabLst>
                <a:tab pos="228600" algn="l"/>
              </a:tabLst>
              <a:defRPr sz="2400">
                <a:solidFill>
                  <a:schemeClr val="tx1"/>
                </a:solidFill>
                <a:latin typeface="Times New Roman" pitchFamily="18" charset="0"/>
              </a:defRPr>
            </a:lvl2pPr>
            <a:lvl3pPr marL="1143000" indent="-228600" eaLnBrk="0" hangingPunct="0">
              <a:tabLst>
                <a:tab pos="228600" algn="l"/>
              </a:tabLst>
              <a:defRPr sz="2400">
                <a:solidFill>
                  <a:schemeClr val="tx1"/>
                </a:solidFill>
                <a:latin typeface="Times New Roman" pitchFamily="18" charset="0"/>
              </a:defRPr>
            </a:lvl3pPr>
            <a:lvl4pPr marL="1600200" indent="-228600" eaLnBrk="0" hangingPunct="0">
              <a:tabLst>
                <a:tab pos="228600" algn="l"/>
              </a:tabLst>
              <a:defRPr sz="2400">
                <a:solidFill>
                  <a:schemeClr val="tx1"/>
                </a:solidFill>
                <a:latin typeface="Times New Roman" pitchFamily="18" charset="0"/>
              </a:defRPr>
            </a:lvl4pPr>
            <a:lvl5pPr marL="2057400" indent="-228600" eaLnBrk="0" hangingPunct="0">
              <a:tabLst>
                <a:tab pos="2286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28600" algn="l"/>
              </a:tabLs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Step 1. Elimination of x</a:t>
            </a:r>
            <a:r>
              <a:rPr lang="en-US" altLang="en-US" baseline="-25000">
                <a:latin typeface="Palatino Linotype" pitchFamily="18" charset="0"/>
              </a:rPr>
              <a:t>1</a:t>
            </a:r>
            <a:endParaRPr lang="en-US" altLang="en-US" b="1" i="1" baseline="-25000">
              <a:latin typeface="Palatino Linotype" pitchFamily="18" charset="0"/>
            </a:endParaRPr>
          </a:p>
          <a:p>
            <a:pPr algn="l" eaLnBrk="1" hangingPunct="1"/>
            <a:r>
              <a:rPr lang="en-US" altLang="en-US">
                <a:latin typeface="Palatino Linotype" pitchFamily="18" charset="0"/>
              </a:rPr>
              <a:t>Call the first row of </a:t>
            </a:r>
            <a:r>
              <a:rPr lang="en-US" altLang="en-US" b="1">
                <a:latin typeface="Palatino Linotype" pitchFamily="18" charset="0"/>
              </a:rPr>
              <a:t>A </a:t>
            </a:r>
            <a:r>
              <a:rPr lang="en-US" altLang="en-US">
                <a:latin typeface="Palatino Linotype" pitchFamily="18" charset="0"/>
              </a:rPr>
              <a:t>the </a:t>
            </a:r>
            <a:r>
              <a:rPr lang="en-US" altLang="en-US" b="1">
                <a:latin typeface="Palatino Linotype" pitchFamily="18" charset="0"/>
              </a:rPr>
              <a:t>pivot row </a:t>
            </a:r>
            <a:r>
              <a:rPr lang="en-US" altLang="en-US">
                <a:latin typeface="Palatino Linotype" pitchFamily="18" charset="0"/>
              </a:rPr>
              <a:t>and the first equation the </a:t>
            </a:r>
            <a:r>
              <a:rPr lang="en-US" altLang="en-US" b="1">
                <a:latin typeface="Palatino Linotype" pitchFamily="18" charset="0"/>
              </a:rPr>
              <a:t>pivot equation</a:t>
            </a:r>
            <a:r>
              <a:rPr lang="en-US" altLang="en-US">
                <a:latin typeface="Palatino Linotype" pitchFamily="18" charset="0"/>
              </a:rPr>
              <a:t>. Call the coefficient 1 of its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-term the </a:t>
            </a:r>
            <a:r>
              <a:rPr lang="en-US" altLang="en-US" b="1">
                <a:latin typeface="Palatino Linotype" pitchFamily="18" charset="0"/>
              </a:rPr>
              <a:t>pivot </a:t>
            </a:r>
            <a:r>
              <a:rPr lang="en-US" altLang="en-US">
                <a:latin typeface="Palatino Linotype" pitchFamily="18" charset="0"/>
              </a:rPr>
              <a:t>in this step. Use this equation to eliminate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a:t>
            </a:r>
          </a:p>
          <a:p>
            <a:pPr algn="l" eaLnBrk="1" hangingPunct="1"/>
            <a:r>
              <a:rPr lang="en-US" altLang="en-US">
                <a:latin typeface="Palatino Linotype" pitchFamily="18" charset="0"/>
              </a:rPr>
              <a:t>(get rid of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in the other equations. For this, do: </a:t>
            </a:r>
          </a:p>
          <a:p>
            <a:pPr algn="l" eaLnBrk="1" hangingPunct="1"/>
            <a:r>
              <a:rPr lang="en-US" altLang="en-US">
                <a:latin typeface="Palatino Linotype" pitchFamily="18" charset="0"/>
              </a:rPr>
              <a:t>	Add 1 times the pivot equation to the second equation.</a:t>
            </a:r>
          </a:p>
          <a:p>
            <a:pPr algn="l" eaLnBrk="1" hangingPunct="1"/>
            <a:r>
              <a:rPr lang="en-US" altLang="en-US">
                <a:latin typeface="Palatino Linotype" pitchFamily="18" charset="0"/>
              </a:rPr>
              <a:t>	Add −20 times the pivot equation to the fourth equation. </a:t>
            </a:r>
          </a:p>
          <a:p>
            <a:pPr algn="l" eaLnBrk="1" hangingPunct="1"/>
            <a:r>
              <a:rPr lang="en-US" altLang="en-US">
                <a:latin typeface="Palatino Linotype" pitchFamily="18" charset="0"/>
              </a:rPr>
              <a:t>This corresponds to </a:t>
            </a:r>
            <a:r>
              <a:rPr lang="en-US" altLang="en-US" b="1">
                <a:latin typeface="Palatino Linotype" pitchFamily="18" charset="0"/>
              </a:rPr>
              <a:t>row operations </a:t>
            </a:r>
            <a:r>
              <a:rPr lang="en-US" altLang="en-US">
                <a:latin typeface="Palatino Linotype" pitchFamily="18" charset="0"/>
              </a:rPr>
              <a:t>on the augmented matrix as indicated in </a:t>
            </a:r>
            <a:r>
              <a:rPr lang="en-US" altLang="en-US">
                <a:solidFill>
                  <a:srgbClr val="0099CC"/>
                </a:solidFill>
                <a:latin typeface="Palatino Linotype" pitchFamily="18" charset="0"/>
              </a:rPr>
              <a:t>BLUE</a:t>
            </a:r>
            <a:r>
              <a:rPr lang="en-US" altLang="en-US">
                <a:latin typeface="Palatino Linotype" pitchFamily="18" charset="0"/>
              </a:rPr>
              <a:t> behind the </a:t>
            </a:r>
            <a:r>
              <a:rPr lang="en-US" altLang="en-US" b="1" i="1">
                <a:latin typeface="Palatino Linotype" pitchFamily="18" charset="0"/>
              </a:rPr>
              <a:t>new matrix </a:t>
            </a:r>
            <a:r>
              <a:rPr lang="en-US" altLang="en-US">
                <a:latin typeface="Palatino Linotype" pitchFamily="18" charset="0"/>
              </a:rPr>
              <a:t>in (3). So the operations are performed on the </a:t>
            </a:r>
            <a:r>
              <a:rPr lang="en-US" altLang="en-US" b="1" i="1">
                <a:latin typeface="Palatino Linotype" pitchFamily="18" charset="0"/>
              </a:rPr>
              <a:t>preceding matrix</a:t>
            </a:r>
            <a:r>
              <a:rPr lang="en-US" altLang="en-US">
                <a:latin typeface="Palatino Linotype" pitchFamily="18" charset="0"/>
              </a:rPr>
              <a:t>. </a:t>
            </a:r>
          </a:p>
        </p:txBody>
      </p:sp>
      <p:sp>
        <p:nvSpPr>
          <p:cNvPr id="46083" name="Text Box 10"/>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7C8F45E7-6007-41D8-85BE-FC7C5C0DA811}" type="slidenum">
              <a:rPr lang="en-US" altLang="en-US" sz="1200">
                <a:latin typeface="Arial" charset="0"/>
              </a:rPr>
              <a:pPr eaLnBrk="1" hangingPunct="1">
                <a:spcBef>
                  <a:spcPct val="50000"/>
                </a:spcBef>
                <a:buFontTx/>
                <a:buNone/>
              </a:pPr>
              <a:t>10</a:t>
            </a:fld>
            <a:endParaRPr lang="en-US" altLang="en-US" sz="1200">
              <a:latin typeface="Arial" charset="0"/>
            </a:endParaRPr>
          </a:p>
        </p:txBody>
      </p:sp>
      <p:sp>
        <p:nvSpPr>
          <p:cNvPr id="843787" name="Text Box 11"/>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46085" name="Text Box 12"/>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3947057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3787"/>
                                        </p:tgtEl>
                                        <p:attrNameLst>
                                          <p:attrName>style.visibility</p:attrName>
                                        </p:attrNameLst>
                                      </p:cBhvr>
                                      <p:to>
                                        <p:strVal val="visible"/>
                                      </p:to>
                                    </p:set>
                                    <p:animEffect transition="in" filter="fade">
                                      <p:cBhvr>
                                        <p:cTn id="7" dur="2000"/>
                                        <p:tgtEl>
                                          <p:spTgt spid="843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3778">
                                            <p:txEl>
                                              <p:pRg st="0" end="0"/>
                                            </p:txEl>
                                          </p:spTgt>
                                        </p:tgtEl>
                                        <p:attrNameLst>
                                          <p:attrName>style.visibility</p:attrName>
                                        </p:attrNameLst>
                                      </p:cBhvr>
                                      <p:to>
                                        <p:strVal val="visible"/>
                                      </p:to>
                                    </p:set>
                                    <p:animEffect transition="in" filter="fade">
                                      <p:cBhvr>
                                        <p:cTn id="12" dur="2000"/>
                                        <p:tgtEl>
                                          <p:spTgt spid="84377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43778">
                                            <p:txEl>
                                              <p:pRg st="1" end="1"/>
                                            </p:txEl>
                                          </p:spTgt>
                                        </p:tgtEl>
                                        <p:attrNameLst>
                                          <p:attrName>style.visibility</p:attrName>
                                        </p:attrNameLst>
                                      </p:cBhvr>
                                      <p:to>
                                        <p:strVal val="visible"/>
                                      </p:to>
                                    </p:set>
                                    <p:animEffect transition="in" filter="fade">
                                      <p:cBhvr>
                                        <p:cTn id="15" dur="2000"/>
                                        <p:tgtEl>
                                          <p:spTgt spid="84377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43778">
                                            <p:txEl>
                                              <p:pRg st="2" end="2"/>
                                            </p:txEl>
                                          </p:spTgt>
                                        </p:tgtEl>
                                        <p:attrNameLst>
                                          <p:attrName>style.visibility</p:attrName>
                                        </p:attrNameLst>
                                      </p:cBhvr>
                                      <p:to>
                                        <p:strVal val="visible"/>
                                      </p:to>
                                    </p:set>
                                    <p:animEffect transition="in" filter="fade">
                                      <p:cBhvr>
                                        <p:cTn id="20" dur="2000"/>
                                        <p:tgtEl>
                                          <p:spTgt spid="84377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843778">
                                            <p:txEl>
                                              <p:pRg st="3" end="3"/>
                                            </p:txEl>
                                          </p:spTgt>
                                        </p:tgtEl>
                                        <p:attrNameLst>
                                          <p:attrName>style.visibility</p:attrName>
                                        </p:attrNameLst>
                                      </p:cBhvr>
                                      <p:to>
                                        <p:strVal val="visible"/>
                                      </p:to>
                                    </p:set>
                                    <p:animEffect transition="in" filter="fade">
                                      <p:cBhvr>
                                        <p:cTn id="25" dur="2000"/>
                                        <p:tgtEl>
                                          <p:spTgt spid="843778">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843778">
                                            <p:txEl>
                                              <p:pRg st="4" end="4"/>
                                            </p:txEl>
                                          </p:spTgt>
                                        </p:tgtEl>
                                        <p:attrNameLst>
                                          <p:attrName>style.visibility</p:attrName>
                                        </p:attrNameLst>
                                      </p:cBhvr>
                                      <p:to>
                                        <p:strVal val="visible"/>
                                      </p:to>
                                    </p:set>
                                    <p:animEffect transition="in" filter="fade">
                                      <p:cBhvr>
                                        <p:cTn id="30" dur="2000"/>
                                        <p:tgtEl>
                                          <p:spTgt spid="843778">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843778">
                                            <p:txEl>
                                              <p:pRg st="5" end="5"/>
                                            </p:txEl>
                                          </p:spTgt>
                                        </p:tgtEl>
                                        <p:attrNameLst>
                                          <p:attrName>style.visibility</p:attrName>
                                        </p:attrNameLst>
                                      </p:cBhvr>
                                      <p:to>
                                        <p:strVal val="visible"/>
                                      </p:to>
                                    </p:set>
                                    <p:animEffect transition="in" filter="fade">
                                      <p:cBhvr>
                                        <p:cTn id="35" dur="2000"/>
                                        <p:tgtEl>
                                          <p:spTgt spid="843778">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843778">
                                            <p:txEl>
                                              <p:pRg st="6" end="6"/>
                                            </p:txEl>
                                          </p:spTgt>
                                        </p:tgtEl>
                                        <p:attrNameLst>
                                          <p:attrName>style.visibility</p:attrName>
                                        </p:attrNameLst>
                                      </p:cBhvr>
                                      <p:to>
                                        <p:strVal val="visible"/>
                                      </p:to>
                                    </p:set>
                                    <p:animEffect transition="in" filter="fade">
                                      <p:cBhvr>
                                        <p:cTn id="40" dur="2000"/>
                                        <p:tgtEl>
                                          <p:spTgt spid="8437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Text Box 2"/>
          <p:cNvSpPr txBox="1">
            <a:spLocks noChangeArrowheads="1"/>
          </p:cNvSpPr>
          <p:nvPr/>
        </p:nvSpPr>
        <p:spPr bwMode="auto">
          <a:xfrm>
            <a:off x="457200" y="990600"/>
            <a:ext cx="8458200" cy="33877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Step 1. Elimination of x</a:t>
            </a:r>
            <a:r>
              <a:rPr lang="en-US" altLang="en-US" baseline="-25000">
                <a:latin typeface="Palatino Linotype" pitchFamily="18" charset="0"/>
              </a:rPr>
              <a:t>1 </a:t>
            </a:r>
            <a:r>
              <a:rPr lang="en-US" altLang="en-US" sz="2000" b="1">
                <a:latin typeface="Palatino Linotype" pitchFamily="18" charset="0"/>
              </a:rPr>
              <a:t>(continued)</a:t>
            </a:r>
            <a:endParaRPr lang="en-US" altLang="en-US" sz="2000" b="1" i="1">
              <a:latin typeface="Palatino Linotype" pitchFamily="18" charset="0"/>
            </a:endParaRPr>
          </a:p>
          <a:p>
            <a:pPr algn="l" eaLnBrk="1" hangingPunct="1"/>
            <a:r>
              <a:rPr lang="en-US" altLang="en-US">
                <a:latin typeface="Palatino Linotype" pitchFamily="18" charset="0"/>
              </a:rPr>
              <a:t>The result is </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(3)</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p:txBody>
      </p:sp>
      <p:graphicFrame>
        <p:nvGraphicFramePr>
          <p:cNvPr id="845829" name="Object 5"/>
          <p:cNvGraphicFramePr>
            <a:graphicFrameLocks noChangeAspect="1"/>
          </p:cNvGraphicFramePr>
          <p:nvPr/>
        </p:nvGraphicFramePr>
        <p:xfrm>
          <a:off x="1193800" y="2286000"/>
          <a:ext cx="2463800" cy="1803400"/>
        </p:xfrm>
        <a:graphic>
          <a:graphicData uri="http://schemas.openxmlformats.org/presentationml/2006/ole">
            <mc:AlternateContent xmlns:mc="http://schemas.openxmlformats.org/markup-compatibility/2006">
              <mc:Choice xmlns:v="urn:schemas-microsoft-com:vml" Requires="v">
                <p:oleObj spid="_x0000_s35869" name="Equation" r:id="rId4" imgW="2463800" imgH="1803400" progId="Equation.DSMT4">
                  <p:embed/>
                </p:oleObj>
              </mc:Choice>
              <mc:Fallback>
                <p:oleObj name="Equation" r:id="rId4" imgW="2463800" imgH="180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800" y="2286000"/>
                        <a:ext cx="24638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Text Box 10"/>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94486D1F-6970-4429-84C7-01B17BAD4F24}" type="slidenum">
              <a:rPr lang="en-US" altLang="en-US" sz="1200">
                <a:latin typeface="Arial" charset="0"/>
              </a:rPr>
              <a:pPr eaLnBrk="1" hangingPunct="1">
                <a:spcBef>
                  <a:spcPct val="50000"/>
                </a:spcBef>
                <a:buFontTx/>
                <a:buNone/>
              </a:pPr>
              <a:t>11</a:t>
            </a:fld>
            <a:endParaRPr lang="en-US" altLang="en-US" sz="1200">
              <a:latin typeface="Arial" charset="0"/>
            </a:endParaRPr>
          </a:p>
        </p:txBody>
      </p:sp>
      <p:sp>
        <p:nvSpPr>
          <p:cNvPr id="845835" name="Text Box 11"/>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47110" name="Text Box 12"/>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45841" name="Object 17"/>
          <p:cNvGraphicFramePr>
            <a:graphicFrameLocks noChangeAspect="1"/>
          </p:cNvGraphicFramePr>
          <p:nvPr/>
        </p:nvGraphicFramePr>
        <p:xfrm>
          <a:off x="5791200" y="2286000"/>
          <a:ext cx="2768600" cy="1803400"/>
        </p:xfrm>
        <a:graphic>
          <a:graphicData uri="http://schemas.openxmlformats.org/presentationml/2006/ole">
            <mc:AlternateContent xmlns:mc="http://schemas.openxmlformats.org/markup-compatibility/2006">
              <mc:Choice xmlns:v="urn:schemas-microsoft-com:vml" Requires="v">
                <p:oleObj spid="_x0000_s35870" name="Equation" r:id="rId6" imgW="2768600" imgH="1803400" progId="Equation.DSMT4">
                  <p:embed/>
                </p:oleObj>
              </mc:Choice>
              <mc:Fallback>
                <p:oleObj name="Equation" r:id="rId6" imgW="2768600" imgH="1803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286000"/>
                        <a:ext cx="27686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5845" name="Object 21"/>
          <p:cNvGraphicFramePr>
            <a:graphicFrameLocks noChangeAspect="1"/>
          </p:cNvGraphicFramePr>
          <p:nvPr/>
        </p:nvGraphicFramePr>
        <p:xfrm>
          <a:off x="3790950" y="2794000"/>
          <a:ext cx="1993900" cy="266700"/>
        </p:xfrm>
        <a:graphic>
          <a:graphicData uri="http://schemas.openxmlformats.org/presentationml/2006/ole">
            <mc:AlternateContent xmlns:mc="http://schemas.openxmlformats.org/markup-compatibility/2006">
              <mc:Choice xmlns:v="urn:schemas-microsoft-com:vml" Requires="v">
                <p:oleObj spid="_x0000_s35871" name="Equation" r:id="rId8" imgW="1993035" imgH="266584" progId="Equation.DSMT4">
                  <p:embed/>
                </p:oleObj>
              </mc:Choice>
              <mc:Fallback>
                <p:oleObj name="Equation" r:id="rId8" imgW="1993035" imgH="26658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0950" y="2794000"/>
                        <a:ext cx="1993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5846" name="Object 22"/>
          <p:cNvGraphicFramePr>
            <a:graphicFrameLocks noChangeAspect="1"/>
          </p:cNvGraphicFramePr>
          <p:nvPr/>
        </p:nvGraphicFramePr>
        <p:xfrm>
          <a:off x="3810000" y="3733800"/>
          <a:ext cx="2349500" cy="266700"/>
        </p:xfrm>
        <a:graphic>
          <a:graphicData uri="http://schemas.openxmlformats.org/presentationml/2006/ole">
            <mc:AlternateContent xmlns:mc="http://schemas.openxmlformats.org/markup-compatibility/2006">
              <mc:Choice xmlns:v="urn:schemas-microsoft-com:vml" Requires="v">
                <p:oleObj spid="_x0000_s35872" name="Equation" r:id="rId10" imgW="2349500" imgH="266700" progId="Equation.DSMT4">
                  <p:embed/>
                </p:oleObj>
              </mc:Choice>
              <mc:Fallback>
                <p:oleObj name="Equation" r:id="rId10" imgW="2349500" imgH="266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3733800"/>
                        <a:ext cx="2349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849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5835"/>
                                        </p:tgtEl>
                                        <p:attrNameLst>
                                          <p:attrName>style.visibility</p:attrName>
                                        </p:attrNameLst>
                                      </p:cBhvr>
                                      <p:to>
                                        <p:strVal val="visible"/>
                                      </p:to>
                                    </p:set>
                                    <p:animEffect transition="in" filter="fade">
                                      <p:cBhvr>
                                        <p:cTn id="7" dur="2000"/>
                                        <p:tgtEl>
                                          <p:spTgt spid="845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5826">
                                            <p:txEl>
                                              <p:pRg st="0" end="0"/>
                                            </p:txEl>
                                          </p:spTgt>
                                        </p:tgtEl>
                                        <p:attrNameLst>
                                          <p:attrName>style.visibility</p:attrName>
                                        </p:attrNameLst>
                                      </p:cBhvr>
                                      <p:to>
                                        <p:strVal val="visible"/>
                                      </p:to>
                                    </p:set>
                                    <p:animEffect transition="in" filter="fade">
                                      <p:cBhvr>
                                        <p:cTn id="12" dur="2000"/>
                                        <p:tgtEl>
                                          <p:spTgt spid="84582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45826">
                                            <p:txEl>
                                              <p:pRg st="1" end="1"/>
                                            </p:txEl>
                                          </p:spTgt>
                                        </p:tgtEl>
                                        <p:attrNameLst>
                                          <p:attrName>style.visibility</p:attrName>
                                        </p:attrNameLst>
                                      </p:cBhvr>
                                      <p:to>
                                        <p:strVal val="visible"/>
                                      </p:to>
                                    </p:set>
                                    <p:animEffect transition="in" filter="fade">
                                      <p:cBhvr>
                                        <p:cTn id="15" dur="2000"/>
                                        <p:tgtEl>
                                          <p:spTgt spid="845826">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45826">
                                            <p:txEl>
                                              <p:pRg st="2" end="2"/>
                                            </p:txEl>
                                          </p:spTgt>
                                        </p:tgtEl>
                                        <p:attrNameLst>
                                          <p:attrName>style.visibility</p:attrName>
                                        </p:attrNameLst>
                                      </p:cBhvr>
                                      <p:to>
                                        <p:strVal val="visible"/>
                                      </p:to>
                                    </p:set>
                                    <p:animEffect transition="in" filter="fade">
                                      <p:cBhvr>
                                        <p:cTn id="20" dur="2000"/>
                                        <p:tgtEl>
                                          <p:spTgt spid="845826">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845826">
                                            <p:txEl>
                                              <p:pRg st="5" end="5"/>
                                            </p:txEl>
                                          </p:spTgt>
                                        </p:tgtEl>
                                        <p:attrNameLst>
                                          <p:attrName>style.visibility</p:attrName>
                                        </p:attrNameLst>
                                      </p:cBhvr>
                                      <p:to>
                                        <p:strVal val="visible"/>
                                      </p:to>
                                    </p:set>
                                    <p:animEffect transition="in" filter="fade">
                                      <p:cBhvr>
                                        <p:cTn id="25" dur="2000"/>
                                        <p:tgtEl>
                                          <p:spTgt spid="845826">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845829"/>
                                        </p:tgtEl>
                                        <p:attrNameLst>
                                          <p:attrName>style.visibility</p:attrName>
                                        </p:attrNameLst>
                                      </p:cBhvr>
                                      <p:to>
                                        <p:strVal val="visible"/>
                                      </p:to>
                                    </p:set>
                                    <p:animEffect transition="in" filter="fade">
                                      <p:cBhvr>
                                        <p:cTn id="30" dur="2000"/>
                                        <p:tgtEl>
                                          <p:spTgt spid="845829"/>
                                        </p:tgtEl>
                                      </p:cBhvr>
                                    </p:animEffect>
                                  </p:childTnLst>
                                </p:cTn>
                              </p:par>
                              <p:par>
                                <p:cTn id="31" presetID="10" presetClass="entr" presetSubtype="0" fill="hold" nodeType="withEffect">
                                  <p:stCondLst>
                                    <p:cond delay="0"/>
                                  </p:stCondLst>
                                  <p:childTnLst>
                                    <p:set>
                                      <p:cBhvr>
                                        <p:cTn id="32" dur="1" fill="hold">
                                          <p:stCondLst>
                                            <p:cond delay="0"/>
                                          </p:stCondLst>
                                        </p:cTn>
                                        <p:tgtEl>
                                          <p:spTgt spid="845841"/>
                                        </p:tgtEl>
                                        <p:attrNameLst>
                                          <p:attrName>style.visibility</p:attrName>
                                        </p:attrNameLst>
                                      </p:cBhvr>
                                      <p:to>
                                        <p:strVal val="visible"/>
                                      </p:to>
                                    </p:set>
                                    <p:animEffect transition="in" filter="fade">
                                      <p:cBhvr>
                                        <p:cTn id="33" dur="2000"/>
                                        <p:tgtEl>
                                          <p:spTgt spid="8458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845845"/>
                                        </p:tgtEl>
                                        <p:attrNameLst>
                                          <p:attrName>style.visibility</p:attrName>
                                        </p:attrNameLst>
                                      </p:cBhvr>
                                      <p:to>
                                        <p:strVal val="visible"/>
                                      </p:to>
                                    </p:set>
                                    <p:animEffect transition="in" filter="fade">
                                      <p:cBhvr>
                                        <p:cTn id="38" dur="2000"/>
                                        <p:tgtEl>
                                          <p:spTgt spid="8458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845846"/>
                                        </p:tgtEl>
                                        <p:attrNameLst>
                                          <p:attrName>style.visibility</p:attrName>
                                        </p:attrNameLst>
                                      </p:cBhvr>
                                      <p:to>
                                        <p:strVal val="visible"/>
                                      </p:to>
                                    </p:set>
                                    <p:animEffect transition="in" filter="fade">
                                      <p:cBhvr>
                                        <p:cTn id="43" dur="2000"/>
                                        <p:tgtEl>
                                          <p:spTgt spid="84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Text Box 2"/>
          <p:cNvSpPr txBox="1">
            <a:spLocks noChangeArrowheads="1"/>
          </p:cNvSpPr>
          <p:nvPr/>
        </p:nvSpPr>
        <p:spPr bwMode="auto">
          <a:xfrm>
            <a:off x="457200" y="990600"/>
            <a:ext cx="8458200" cy="37528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Step 2. Elimination of x</a:t>
            </a:r>
            <a:r>
              <a:rPr lang="en-US" altLang="en-US" baseline="-25000">
                <a:latin typeface="Palatino Linotype" pitchFamily="18" charset="0"/>
              </a:rPr>
              <a:t>2 </a:t>
            </a:r>
            <a:endParaRPr lang="en-US" altLang="en-US" sz="2000" b="1">
              <a:latin typeface="Palatino Linotype" pitchFamily="18" charset="0"/>
            </a:endParaRPr>
          </a:p>
          <a:p>
            <a:pPr algn="l" eaLnBrk="1" hangingPunct="1"/>
            <a:r>
              <a:rPr lang="en-US" altLang="en-US">
                <a:latin typeface="Palatino Linotype" pitchFamily="18" charset="0"/>
              </a:rPr>
              <a:t>The first equation remains as it is. We want the new second equation to serve as the next pivot equation. But since it has no </a:t>
            </a:r>
            <a:r>
              <a:rPr lang="en-US" altLang="en-US" i="1">
                <a:latin typeface="Palatino Linotype" pitchFamily="18" charset="0"/>
              </a:rPr>
              <a:t>x</a:t>
            </a:r>
            <a:r>
              <a:rPr lang="en-US" altLang="en-US" baseline="-25000">
                <a:latin typeface="Palatino Linotype" pitchFamily="18" charset="0"/>
              </a:rPr>
              <a:t>2</a:t>
            </a:r>
            <a:r>
              <a:rPr lang="en-US" altLang="en-US">
                <a:latin typeface="Palatino Linotype" pitchFamily="18" charset="0"/>
              </a:rPr>
              <a:t>-term (in fact, it is 0 = 0), we must first change the order of the equations and the corresponding rows of the new matrix. We put 0 = 0 at the end and move the third equation and the fourth equation one place up. This is called </a:t>
            </a:r>
            <a:r>
              <a:rPr lang="en-US" altLang="en-US" b="1">
                <a:latin typeface="Palatino Linotype" pitchFamily="18" charset="0"/>
              </a:rPr>
              <a:t>partial pivoting </a:t>
            </a:r>
            <a:r>
              <a:rPr lang="en-US" altLang="en-US">
                <a:latin typeface="Palatino Linotype" pitchFamily="18" charset="0"/>
              </a:rPr>
              <a:t>(as opposed to the rarely used </a:t>
            </a:r>
            <a:r>
              <a:rPr lang="en-US" altLang="en-US" i="1">
                <a:latin typeface="Palatino Linotype" pitchFamily="18" charset="0"/>
              </a:rPr>
              <a:t>total pivoting</a:t>
            </a:r>
            <a:r>
              <a:rPr lang="en-US" altLang="en-US">
                <a:latin typeface="Palatino Linotype" pitchFamily="18" charset="0"/>
              </a:rPr>
              <a:t>, in which the order of the unknowns is also changed). </a:t>
            </a:r>
          </a:p>
        </p:txBody>
      </p:sp>
      <p:sp>
        <p:nvSpPr>
          <p:cNvPr id="48131" name="Text Box 4"/>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BA8880DE-72BA-42E5-9F90-E48D184CF253}" type="slidenum">
              <a:rPr lang="en-US" altLang="en-US" sz="1200">
                <a:latin typeface="Arial" charset="0"/>
              </a:rPr>
              <a:pPr eaLnBrk="1" hangingPunct="1">
                <a:spcBef>
                  <a:spcPct val="50000"/>
                </a:spcBef>
                <a:buFontTx/>
                <a:buNone/>
              </a:pPr>
              <a:t>12</a:t>
            </a:fld>
            <a:endParaRPr lang="en-US" altLang="en-US" sz="1200">
              <a:latin typeface="Arial" charset="0"/>
            </a:endParaRPr>
          </a:p>
        </p:txBody>
      </p:sp>
      <p:sp>
        <p:nvSpPr>
          <p:cNvPr id="847877" name="Text Box 5"/>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48133" name="Text Box 6"/>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397658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7877"/>
                                        </p:tgtEl>
                                        <p:attrNameLst>
                                          <p:attrName>style.visibility</p:attrName>
                                        </p:attrNameLst>
                                      </p:cBhvr>
                                      <p:to>
                                        <p:strVal val="visible"/>
                                      </p:to>
                                    </p:set>
                                    <p:animEffect transition="in" filter="fade">
                                      <p:cBhvr>
                                        <p:cTn id="7" dur="2000"/>
                                        <p:tgtEl>
                                          <p:spTgt spid="847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7874">
                                            <p:txEl>
                                              <p:pRg st="0" end="0"/>
                                            </p:txEl>
                                          </p:spTgt>
                                        </p:tgtEl>
                                        <p:attrNameLst>
                                          <p:attrName>style.visibility</p:attrName>
                                        </p:attrNameLst>
                                      </p:cBhvr>
                                      <p:to>
                                        <p:strVal val="visible"/>
                                      </p:to>
                                    </p:set>
                                    <p:animEffect transition="in" filter="fade">
                                      <p:cBhvr>
                                        <p:cTn id="12" dur="2000"/>
                                        <p:tgtEl>
                                          <p:spTgt spid="8478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47874">
                                            <p:txEl>
                                              <p:pRg st="2" end="2"/>
                                            </p:txEl>
                                          </p:spTgt>
                                        </p:tgtEl>
                                        <p:attrNameLst>
                                          <p:attrName>style.visibility</p:attrName>
                                        </p:attrNameLst>
                                      </p:cBhvr>
                                      <p:to>
                                        <p:strVal val="visible"/>
                                      </p:to>
                                    </p:set>
                                    <p:animEffect transition="in" filter="fade">
                                      <p:cBhvr>
                                        <p:cTn id="17" dur="2000"/>
                                        <p:tgtEl>
                                          <p:spTgt spid="847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Text Box 2"/>
          <p:cNvSpPr txBox="1">
            <a:spLocks noChangeArrowheads="1"/>
          </p:cNvSpPr>
          <p:nvPr/>
        </p:nvSpPr>
        <p:spPr bwMode="auto">
          <a:xfrm>
            <a:off x="457200" y="990600"/>
            <a:ext cx="8458200" cy="37528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Step 2. Elimination of x</a:t>
            </a:r>
            <a:r>
              <a:rPr lang="en-US" altLang="en-US" baseline="-25000">
                <a:latin typeface="Palatino Linotype" pitchFamily="18" charset="0"/>
              </a:rPr>
              <a:t>2 </a:t>
            </a:r>
            <a:r>
              <a:rPr lang="en-US" altLang="en-US" sz="1800" b="1">
                <a:latin typeface="Palatino Linotype" pitchFamily="18" charset="0"/>
              </a:rPr>
              <a:t>(continued)</a:t>
            </a:r>
          </a:p>
          <a:p>
            <a:pPr algn="l" eaLnBrk="1" hangingPunct="1"/>
            <a:r>
              <a:rPr lang="en-US" altLang="en-US">
                <a:latin typeface="Palatino Linotype" pitchFamily="18" charset="0"/>
              </a:rPr>
              <a:t>It gives</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p:txBody>
      </p:sp>
      <p:sp>
        <p:nvSpPr>
          <p:cNvPr id="49155" name="Text Box 4"/>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C7D8AEAC-9E82-4DB3-9EB3-E43962388800}" type="slidenum">
              <a:rPr lang="en-US" altLang="en-US" sz="1200">
                <a:latin typeface="Arial" charset="0"/>
              </a:rPr>
              <a:pPr eaLnBrk="1" hangingPunct="1">
                <a:spcBef>
                  <a:spcPct val="50000"/>
                </a:spcBef>
                <a:buFontTx/>
                <a:buNone/>
              </a:pPr>
              <a:t>13</a:t>
            </a:fld>
            <a:endParaRPr lang="en-US" altLang="en-US" sz="1200">
              <a:latin typeface="Arial" charset="0"/>
            </a:endParaRPr>
          </a:p>
        </p:txBody>
      </p:sp>
      <p:sp>
        <p:nvSpPr>
          <p:cNvPr id="849925" name="Text Box 5"/>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49157" name="Text Box 6"/>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pSp>
        <p:nvGrpSpPr>
          <p:cNvPr id="2" name="Group 27"/>
          <p:cNvGrpSpPr>
            <a:grpSpLocks/>
          </p:cNvGrpSpPr>
          <p:nvPr/>
        </p:nvGrpSpPr>
        <p:grpSpPr bwMode="auto">
          <a:xfrm>
            <a:off x="2209800" y="2286000"/>
            <a:ext cx="2413000" cy="1803400"/>
            <a:chOff x="1392" y="1440"/>
            <a:chExt cx="1520" cy="1136"/>
          </a:xfrm>
        </p:grpSpPr>
        <p:sp>
          <p:nvSpPr>
            <p:cNvPr id="49173" name="Rectangle 13"/>
            <p:cNvSpPr>
              <a:spLocks noChangeArrowheads="1"/>
            </p:cNvSpPr>
            <p:nvPr/>
          </p:nvSpPr>
          <p:spPr bwMode="auto">
            <a:xfrm>
              <a:off x="1736" y="2016"/>
              <a:ext cx="240" cy="288"/>
            </a:xfrm>
            <a:prstGeom prst="rect">
              <a:avLst/>
            </a:prstGeom>
            <a:solidFill>
              <a:schemeClr val="hlink"/>
            </a:solidFill>
            <a:ln w="9525" algn="ctr">
              <a:solidFill>
                <a:schemeClr val="accent2"/>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49174" name="Oval 15"/>
            <p:cNvSpPr>
              <a:spLocks noChangeArrowheads="1"/>
            </p:cNvSpPr>
            <p:nvPr/>
          </p:nvSpPr>
          <p:spPr bwMode="auto">
            <a:xfrm>
              <a:off x="1748" y="1728"/>
              <a:ext cx="240" cy="240"/>
            </a:xfrm>
            <a:prstGeom prst="ellipse">
              <a:avLst/>
            </a:prstGeom>
            <a:solidFill>
              <a:schemeClr val="hlink"/>
            </a:solidFill>
            <a:ln w="9525" algn="ctr">
              <a:solidFill>
                <a:schemeClr val="accent2"/>
              </a:solidFill>
              <a:round/>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graphicFrame>
          <p:nvGraphicFramePr>
            <p:cNvPr id="49175" name="Object 3"/>
            <p:cNvGraphicFramePr>
              <a:graphicFrameLocks noChangeAspect="1"/>
            </p:cNvGraphicFramePr>
            <p:nvPr/>
          </p:nvGraphicFramePr>
          <p:xfrm>
            <a:off x="1392" y="1440"/>
            <a:ext cx="1520" cy="1136"/>
          </p:xfrm>
          <a:graphic>
            <a:graphicData uri="http://schemas.openxmlformats.org/presentationml/2006/ole">
              <mc:AlternateContent xmlns:mc="http://schemas.openxmlformats.org/markup-compatibility/2006">
                <mc:Choice xmlns:v="urn:schemas-microsoft-com:vml" Requires="v">
                  <p:oleObj spid="_x0000_s39979" name="Equation" r:id="rId4" imgW="2413000" imgH="1803400" progId="Equation.DSMT4">
                    <p:embed/>
                  </p:oleObj>
                </mc:Choice>
                <mc:Fallback>
                  <p:oleObj name="Equation" r:id="rId4" imgW="2413000" imgH="180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1440"/>
                          <a:ext cx="1520" cy="1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8"/>
          <p:cNvGrpSpPr>
            <a:grpSpLocks/>
          </p:cNvGrpSpPr>
          <p:nvPr/>
        </p:nvGrpSpPr>
        <p:grpSpPr bwMode="auto">
          <a:xfrm>
            <a:off x="482600" y="2819400"/>
            <a:ext cx="1651000" cy="781050"/>
            <a:chOff x="304" y="2052"/>
            <a:chExt cx="1040" cy="492"/>
          </a:xfrm>
        </p:grpSpPr>
        <p:graphicFrame>
          <p:nvGraphicFramePr>
            <p:cNvPr id="49169" name="Object 8"/>
            <p:cNvGraphicFramePr>
              <a:graphicFrameLocks noChangeAspect="1"/>
            </p:cNvGraphicFramePr>
            <p:nvPr/>
          </p:nvGraphicFramePr>
          <p:xfrm>
            <a:off x="332" y="2052"/>
            <a:ext cx="656" cy="168"/>
          </p:xfrm>
          <a:graphic>
            <a:graphicData uri="http://schemas.openxmlformats.org/presentationml/2006/ole">
              <mc:AlternateContent xmlns:mc="http://schemas.openxmlformats.org/markup-compatibility/2006">
                <mc:Choice xmlns:v="urn:schemas-microsoft-com:vml" Requires="v">
                  <p:oleObj spid="_x0000_s39980" name="Equation" r:id="rId6" imgW="1040948" imgH="266584" progId="Equation.DSMT4">
                    <p:embed/>
                  </p:oleObj>
                </mc:Choice>
                <mc:Fallback>
                  <p:oleObj name="Equation" r:id="rId6" imgW="1040948" imgH="26658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 y="2052"/>
                          <a:ext cx="65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0" name="Object 10"/>
            <p:cNvGraphicFramePr>
              <a:graphicFrameLocks noChangeAspect="1"/>
            </p:cNvGraphicFramePr>
            <p:nvPr/>
          </p:nvGraphicFramePr>
          <p:xfrm>
            <a:off x="304" y="2328"/>
            <a:ext cx="1000" cy="168"/>
          </p:xfrm>
          <a:graphic>
            <a:graphicData uri="http://schemas.openxmlformats.org/presentationml/2006/ole">
              <mc:AlternateContent xmlns:mc="http://schemas.openxmlformats.org/markup-compatibility/2006">
                <mc:Choice xmlns:v="urn:schemas-microsoft-com:vml" Requires="v">
                  <p:oleObj spid="_x0000_s39981" name="Equation" r:id="rId8" imgW="1586811" imgH="266584" progId="Equation.DSMT4">
                    <p:embed/>
                  </p:oleObj>
                </mc:Choice>
                <mc:Fallback>
                  <p:oleObj name="Equation" r:id="rId8" imgW="1586811" imgH="26658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 y="2328"/>
                          <a:ext cx="100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1" name="Line 18"/>
            <p:cNvSpPr>
              <a:spLocks noChangeShapeType="1"/>
            </p:cNvSpPr>
            <p:nvPr/>
          </p:nvSpPr>
          <p:spPr bwMode="auto">
            <a:xfrm>
              <a:off x="1104" y="2112"/>
              <a:ext cx="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19"/>
            <p:cNvSpPr>
              <a:spLocks noChangeShapeType="1"/>
            </p:cNvSpPr>
            <p:nvPr/>
          </p:nvSpPr>
          <p:spPr bwMode="auto">
            <a:xfrm>
              <a:off x="1008" y="2544"/>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29"/>
          <p:cNvGrpSpPr>
            <a:grpSpLocks/>
          </p:cNvGrpSpPr>
          <p:nvPr/>
        </p:nvGrpSpPr>
        <p:grpSpPr bwMode="auto">
          <a:xfrm>
            <a:off x="5816600" y="2336800"/>
            <a:ext cx="2717800" cy="1701800"/>
            <a:chOff x="3664" y="1472"/>
            <a:chExt cx="1712" cy="1072"/>
          </a:xfrm>
        </p:grpSpPr>
        <p:sp>
          <p:nvSpPr>
            <p:cNvPr id="49166" name="Rectangle 14"/>
            <p:cNvSpPr>
              <a:spLocks noChangeArrowheads="1"/>
            </p:cNvSpPr>
            <p:nvPr/>
          </p:nvSpPr>
          <p:spPr bwMode="auto">
            <a:xfrm>
              <a:off x="3984" y="2064"/>
              <a:ext cx="432" cy="288"/>
            </a:xfrm>
            <a:prstGeom prst="rect">
              <a:avLst/>
            </a:prstGeom>
            <a:solidFill>
              <a:schemeClr val="hlink"/>
            </a:solidFill>
            <a:ln w="9525" algn="ctr">
              <a:solidFill>
                <a:schemeClr val="accent2"/>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49167" name="Oval 16"/>
            <p:cNvSpPr>
              <a:spLocks noChangeArrowheads="1"/>
            </p:cNvSpPr>
            <p:nvPr/>
          </p:nvSpPr>
          <p:spPr bwMode="auto">
            <a:xfrm>
              <a:off x="3948" y="1728"/>
              <a:ext cx="504" cy="336"/>
            </a:xfrm>
            <a:prstGeom prst="ellipse">
              <a:avLst/>
            </a:prstGeom>
            <a:solidFill>
              <a:schemeClr val="hlink"/>
            </a:solidFill>
            <a:ln w="9525" algn="ctr">
              <a:solidFill>
                <a:schemeClr val="accent2"/>
              </a:solidFill>
              <a:round/>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graphicFrame>
          <p:nvGraphicFramePr>
            <p:cNvPr id="49168" name="Object 7"/>
            <p:cNvGraphicFramePr>
              <a:graphicFrameLocks noChangeAspect="1"/>
            </p:cNvGraphicFramePr>
            <p:nvPr/>
          </p:nvGraphicFramePr>
          <p:xfrm>
            <a:off x="3664" y="1472"/>
            <a:ext cx="1712" cy="1072"/>
          </p:xfrm>
          <a:graphic>
            <a:graphicData uri="http://schemas.openxmlformats.org/presentationml/2006/ole">
              <mc:AlternateContent xmlns:mc="http://schemas.openxmlformats.org/markup-compatibility/2006">
                <mc:Choice xmlns:v="urn:schemas-microsoft-com:vml" Requires="v">
                  <p:oleObj spid="_x0000_s39982" name="Equation" r:id="rId10" imgW="2717800" imgH="1701800" progId="Equation.DSMT4">
                    <p:embed/>
                  </p:oleObj>
                </mc:Choice>
                <mc:Fallback>
                  <p:oleObj name="Equation" r:id="rId10" imgW="2717800" imgH="170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4" y="1472"/>
                          <a:ext cx="1712" cy="1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0"/>
          <p:cNvGrpSpPr>
            <a:grpSpLocks/>
          </p:cNvGrpSpPr>
          <p:nvPr/>
        </p:nvGrpSpPr>
        <p:grpSpPr bwMode="auto">
          <a:xfrm>
            <a:off x="4762500" y="2914650"/>
            <a:ext cx="1816100" cy="1200150"/>
            <a:chOff x="3000" y="1836"/>
            <a:chExt cx="1144" cy="756"/>
          </a:xfrm>
        </p:grpSpPr>
        <p:graphicFrame>
          <p:nvGraphicFramePr>
            <p:cNvPr id="49162" name="Object 11"/>
            <p:cNvGraphicFramePr>
              <a:graphicFrameLocks noChangeAspect="1"/>
            </p:cNvGraphicFramePr>
            <p:nvPr/>
          </p:nvGraphicFramePr>
          <p:xfrm>
            <a:off x="3072" y="1836"/>
            <a:ext cx="656" cy="168"/>
          </p:xfrm>
          <a:graphic>
            <a:graphicData uri="http://schemas.openxmlformats.org/presentationml/2006/ole">
              <mc:AlternateContent xmlns:mc="http://schemas.openxmlformats.org/markup-compatibility/2006">
                <mc:Choice xmlns:v="urn:schemas-microsoft-com:vml" Requires="v">
                  <p:oleObj spid="_x0000_s39983" name="Equation" r:id="rId12" imgW="1040948" imgH="266584" progId="Equation.DSMT4">
                    <p:embed/>
                  </p:oleObj>
                </mc:Choice>
                <mc:Fallback>
                  <p:oleObj name="Equation" r:id="rId12" imgW="1040948" imgH="266584"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1836"/>
                          <a:ext cx="65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2"/>
            <p:cNvGraphicFramePr>
              <a:graphicFrameLocks noChangeAspect="1"/>
            </p:cNvGraphicFramePr>
            <p:nvPr/>
          </p:nvGraphicFramePr>
          <p:xfrm>
            <a:off x="3000" y="2352"/>
            <a:ext cx="1144" cy="240"/>
          </p:xfrm>
          <a:graphic>
            <a:graphicData uri="http://schemas.openxmlformats.org/presentationml/2006/ole">
              <mc:AlternateContent xmlns:mc="http://schemas.openxmlformats.org/markup-compatibility/2006">
                <mc:Choice xmlns:v="urn:schemas-microsoft-com:vml" Requires="v">
                  <p:oleObj spid="_x0000_s39984" name="Equation" r:id="rId14" imgW="1816100" imgH="381000" progId="Equation.DSMT4">
                    <p:embed/>
                  </p:oleObj>
                </mc:Choice>
                <mc:Fallback>
                  <p:oleObj name="Equation" r:id="rId14" imgW="1816100" imgH="3810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00" y="2352"/>
                          <a:ext cx="114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Line 21"/>
            <p:cNvSpPr>
              <a:spLocks noChangeShapeType="1"/>
            </p:cNvSpPr>
            <p:nvPr/>
          </p:nvSpPr>
          <p:spPr bwMode="auto">
            <a:xfrm>
              <a:off x="3564" y="2028"/>
              <a:ext cx="3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5" name="Line 22"/>
            <p:cNvSpPr>
              <a:spLocks noChangeShapeType="1"/>
            </p:cNvSpPr>
            <p:nvPr/>
          </p:nvSpPr>
          <p:spPr bwMode="auto">
            <a:xfrm flipV="1">
              <a:off x="3600" y="2268"/>
              <a:ext cx="336"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2099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25"/>
                                        </p:tgtEl>
                                        <p:attrNameLst>
                                          <p:attrName>style.visibility</p:attrName>
                                        </p:attrNameLst>
                                      </p:cBhvr>
                                      <p:to>
                                        <p:strVal val="visible"/>
                                      </p:to>
                                    </p:set>
                                    <p:animEffect transition="in" filter="fade">
                                      <p:cBhvr>
                                        <p:cTn id="7" dur="2000"/>
                                        <p:tgtEl>
                                          <p:spTgt spid="849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9922">
                                            <p:txEl>
                                              <p:pRg st="0" end="0"/>
                                            </p:txEl>
                                          </p:spTgt>
                                        </p:tgtEl>
                                        <p:attrNameLst>
                                          <p:attrName>style.visibility</p:attrName>
                                        </p:attrNameLst>
                                      </p:cBhvr>
                                      <p:to>
                                        <p:strVal val="visible"/>
                                      </p:to>
                                    </p:set>
                                    <p:animEffect transition="in" filter="fade">
                                      <p:cBhvr>
                                        <p:cTn id="12" dur="2000"/>
                                        <p:tgtEl>
                                          <p:spTgt spid="84992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49922">
                                            <p:txEl>
                                              <p:pRg st="1" end="1"/>
                                            </p:txEl>
                                          </p:spTgt>
                                        </p:tgtEl>
                                        <p:attrNameLst>
                                          <p:attrName>style.visibility</p:attrName>
                                        </p:attrNameLst>
                                      </p:cBhvr>
                                      <p:to>
                                        <p:strVal val="visible"/>
                                      </p:to>
                                    </p:set>
                                    <p:animEffect transition="in" filter="fade">
                                      <p:cBhvr>
                                        <p:cTn id="15" dur="2000"/>
                                        <p:tgtEl>
                                          <p:spTgt spid="84992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49922">
                                            <p:txEl>
                                              <p:pRg st="2" end="2"/>
                                            </p:txEl>
                                          </p:spTgt>
                                        </p:tgtEl>
                                        <p:attrNameLst>
                                          <p:attrName>style.visibility</p:attrName>
                                        </p:attrNameLst>
                                      </p:cBhvr>
                                      <p:to>
                                        <p:strVal val="visible"/>
                                      </p:to>
                                    </p:set>
                                    <p:animEffect transition="in" filter="fade">
                                      <p:cBhvr>
                                        <p:cTn id="20" dur="2000"/>
                                        <p:tgtEl>
                                          <p:spTgt spid="84992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0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0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Text Box 2"/>
          <p:cNvSpPr txBox="1">
            <a:spLocks noChangeArrowheads="1"/>
          </p:cNvSpPr>
          <p:nvPr/>
        </p:nvSpPr>
        <p:spPr bwMode="auto">
          <a:xfrm>
            <a:off x="457200" y="990600"/>
            <a:ext cx="8458200" cy="4483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Step 2. Elimination of x</a:t>
            </a:r>
            <a:r>
              <a:rPr lang="en-US" altLang="en-US" baseline="-25000">
                <a:latin typeface="Palatino Linotype" pitchFamily="18" charset="0"/>
              </a:rPr>
              <a:t>2 </a:t>
            </a:r>
            <a:r>
              <a:rPr lang="en-US" altLang="en-US" sz="1800" b="1">
                <a:latin typeface="Palatino Linotype" pitchFamily="18" charset="0"/>
              </a:rPr>
              <a:t>(continued)</a:t>
            </a:r>
          </a:p>
          <a:p>
            <a:pPr algn="l" eaLnBrk="1" hangingPunct="1"/>
            <a:r>
              <a:rPr lang="en-US" altLang="en-US">
                <a:latin typeface="Palatino Linotype" pitchFamily="18" charset="0"/>
              </a:rPr>
              <a:t>To eliminate </a:t>
            </a:r>
            <a:r>
              <a:rPr lang="en-US" altLang="en-US" i="1">
                <a:latin typeface="Palatino Linotype" pitchFamily="18" charset="0"/>
              </a:rPr>
              <a:t>x</a:t>
            </a:r>
            <a:r>
              <a:rPr lang="en-US" altLang="en-US" baseline="-25000">
                <a:latin typeface="Palatino Linotype" pitchFamily="18" charset="0"/>
              </a:rPr>
              <a:t>2</a:t>
            </a:r>
            <a:r>
              <a:rPr lang="en-US" altLang="en-US">
                <a:latin typeface="Palatino Linotype" pitchFamily="18" charset="0"/>
              </a:rPr>
              <a:t>, do:</a:t>
            </a:r>
          </a:p>
          <a:p>
            <a:pPr algn="l" eaLnBrk="1" hangingPunct="1"/>
            <a:r>
              <a:rPr lang="en-US" altLang="en-US">
                <a:latin typeface="Palatino Linotype" pitchFamily="18" charset="0"/>
              </a:rPr>
              <a:t>Add −3 times the pivot equation to the third equation.</a:t>
            </a:r>
          </a:p>
          <a:p>
            <a:pPr algn="l" eaLnBrk="1" hangingPunct="1"/>
            <a:r>
              <a:rPr lang="en-US" altLang="en-US">
                <a:latin typeface="Palatino Linotype" pitchFamily="18" charset="0"/>
              </a:rPr>
              <a:t>The result is</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(4)</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p:txBody>
      </p:sp>
      <p:sp>
        <p:nvSpPr>
          <p:cNvPr id="50179"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7274F3FB-3D85-4D12-B4E3-7BA85B566523}" type="slidenum">
              <a:rPr lang="en-US" altLang="en-US" sz="1200">
                <a:latin typeface="Arial" charset="0"/>
              </a:rPr>
              <a:pPr eaLnBrk="1" hangingPunct="1">
                <a:spcBef>
                  <a:spcPct val="50000"/>
                </a:spcBef>
                <a:buFontTx/>
                <a:buNone/>
              </a:pPr>
              <a:t>14</a:t>
            </a:fld>
            <a:endParaRPr lang="en-US" altLang="en-US" sz="1200">
              <a:latin typeface="Arial" charset="0"/>
            </a:endParaRPr>
          </a:p>
        </p:txBody>
      </p:sp>
      <p:sp>
        <p:nvSpPr>
          <p:cNvPr id="851972" name="Text Box 4"/>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50181"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51977" name="Object 9"/>
          <p:cNvGraphicFramePr>
            <a:graphicFrameLocks noChangeAspect="1"/>
          </p:cNvGraphicFramePr>
          <p:nvPr/>
        </p:nvGraphicFramePr>
        <p:xfrm>
          <a:off x="4000500" y="3962400"/>
          <a:ext cx="2222500" cy="266700"/>
        </p:xfrm>
        <a:graphic>
          <a:graphicData uri="http://schemas.openxmlformats.org/presentationml/2006/ole">
            <mc:AlternateContent xmlns:mc="http://schemas.openxmlformats.org/markup-compatibility/2006">
              <mc:Choice xmlns:v="urn:schemas-microsoft-com:vml" Requires="v">
                <p:oleObj spid="_x0000_s42006" name="Equation" r:id="rId4" imgW="2222500" imgH="266700" progId="Equation.DSMT4">
                  <p:embed/>
                </p:oleObj>
              </mc:Choice>
              <mc:Fallback>
                <p:oleObj name="Equation" r:id="rId4" imgW="2222500" imgH="266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3962400"/>
                        <a:ext cx="2222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1980" name="Object 12"/>
          <p:cNvGraphicFramePr>
            <a:graphicFrameLocks noChangeAspect="1"/>
          </p:cNvGraphicFramePr>
          <p:nvPr/>
        </p:nvGraphicFramePr>
        <p:xfrm>
          <a:off x="1073150" y="2971800"/>
          <a:ext cx="2743200" cy="1803400"/>
        </p:xfrm>
        <a:graphic>
          <a:graphicData uri="http://schemas.openxmlformats.org/presentationml/2006/ole">
            <mc:AlternateContent xmlns:mc="http://schemas.openxmlformats.org/markup-compatibility/2006">
              <mc:Choice xmlns:v="urn:schemas-microsoft-com:vml" Requires="v">
                <p:oleObj spid="_x0000_s42007" name="Equation" r:id="rId6" imgW="2743200" imgH="1803240" progId="Equation.DSMT4">
                  <p:embed/>
                </p:oleObj>
              </mc:Choice>
              <mc:Fallback>
                <p:oleObj name="Equation" r:id="rId6" imgW="2743200" imgH="1803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2971800"/>
                        <a:ext cx="27432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1986" name="Object 18"/>
          <p:cNvGraphicFramePr>
            <a:graphicFrameLocks noChangeAspect="1"/>
          </p:cNvGraphicFramePr>
          <p:nvPr/>
        </p:nvGraphicFramePr>
        <p:xfrm>
          <a:off x="5791200" y="3003550"/>
          <a:ext cx="3022600" cy="1701800"/>
        </p:xfrm>
        <a:graphic>
          <a:graphicData uri="http://schemas.openxmlformats.org/presentationml/2006/ole">
            <mc:AlternateContent xmlns:mc="http://schemas.openxmlformats.org/markup-compatibility/2006">
              <mc:Choice xmlns:v="urn:schemas-microsoft-com:vml" Requires="v">
                <p:oleObj spid="_x0000_s42008" name="Equation" r:id="rId8" imgW="3022600" imgH="1701800" progId="Equation.DSMT4">
                  <p:embed/>
                </p:oleObj>
              </mc:Choice>
              <mc:Fallback>
                <p:oleObj name="Equation" r:id="rId8" imgW="3022600" imgH="170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3003550"/>
                        <a:ext cx="30226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9775B982-9CA5-4E24-80D2-8A0A8F82D554}"/>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229543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fade">
                                      <p:cBhvr>
                                        <p:cTn id="7" dur="2000"/>
                                        <p:tgtEl>
                                          <p:spTgt spid="85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51970">
                                            <p:txEl>
                                              <p:pRg st="0" end="0"/>
                                            </p:txEl>
                                          </p:spTgt>
                                        </p:tgtEl>
                                        <p:attrNameLst>
                                          <p:attrName>style.visibility</p:attrName>
                                        </p:attrNameLst>
                                      </p:cBhvr>
                                      <p:to>
                                        <p:strVal val="visible"/>
                                      </p:to>
                                    </p:set>
                                    <p:animEffect transition="in" filter="fade">
                                      <p:cBhvr>
                                        <p:cTn id="12" dur="2000"/>
                                        <p:tgtEl>
                                          <p:spTgt spid="851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51970">
                                            <p:txEl>
                                              <p:pRg st="2" end="2"/>
                                            </p:txEl>
                                          </p:spTgt>
                                        </p:tgtEl>
                                        <p:attrNameLst>
                                          <p:attrName>style.visibility</p:attrName>
                                        </p:attrNameLst>
                                      </p:cBhvr>
                                      <p:to>
                                        <p:strVal val="visible"/>
                                      </p:to>
                                    </p:set>
                                    <p:animEffect transition="in" filter="fade">
                                      <p:cBhvr>
                                        <p:cTn id="17" dur="2000"/>
                                        <p:tgtEl>
                                          <p:spTgt spid="85197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51970">
                                            <p:txEl>
                                              <p:pRg st="3" end="3"/>
                                            </p:txEl>
                                          </p:spTgt>
                                        </p:tgtEl>
                                        <p:attrNameLst>
                                          <p:attrName>style.visibility</p:attrName>
                                        </p:attrNameLst>
                                      </p:cBhvr>
                                      <p:to>
                                        <p:strVal val="visible"/>
                                      </p:to>
                                    </p:set>
                                    <p:animEffect transition="in" filter="fade">
                                      <p:cBhvr>
                                        <p:cTn id="20" dur="2000"/>
                                        <p:tgtEl>
                                          <p:spTgt spid="851970">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51970">
                                            <p:txEl>
                                              <p:pRg st="4" end="4"/>
                                            </p:txEl>
                                          </p:spTgt>
                                        </p:tgtEl>
                                        <p:attrNameLst>
                                          <p:attrName>style.visibility</p:attrName>
                                        </p:attrNameLst>
                                      </p:cBhvr>
                                      <p:to>
                                        <p:strVal val="visible"/>
                                      </p:to>
                                    </p:set>
                                    <p:animEffect transition="in" filter="fade">
                                      <p:cBhvr>
                                        <p:cTn id="23" dur="2000"/>
                                        <p:tgtEl>
                                          <p:spTgt spid="851970">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51970">
                                            <p:txEl>
                                              <p:pRg st="7" end="7"/>
                                            </p:txEl>
                                          </p:spTgt>
                                        </p:tgtEl>
                                        <p:attrNameLst>
                                          <p:attrName>style.visibility</p:attrName>
                                        </p:attrNameLst>
                                      </p:cBhvr>
                                      <p:to>
                                        <p:strVal val="visible"/>
                                      </p:to>
                                    </p:set>
                                    <p:animEffect transition="in" filter="fade">
                                      <p:cBhvr>
                                        <p:cTn id="26" dur="2000"/>
                                        <p:tgtEl>
                                          <p:spTgt spid="851970">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851980"/>
                                        </p:tgtEl>
                                        <p:attrNameLst>
                                          <p:attrName>style.visibility</p:attrName>
                                        </p:attrNameLst>
                                      </p:cBhvr>
                                      <p:to>
                                        <p:strVal val="visible"/>
                                      </p:to>
                                    </p:set>
                                    <p:animEffect transition="in" filter="fade">
                                      <p:cBhvr>
                                        <p:cTn id="31" dur="2000"/>
                                        <p:tgtEl>
                                          <p:spTgt spid="851980"/>
                                        </p:tgtEl>
                                      </p:cBhvr>
                                    </p:animEffect>
                                  </p:childTnLst>
                                </p:cTn>
                              </p:par>
                              <p:par>
                                <p:cTn id="32" presetID="10" presetClass="entr" presetSubtype="0" fill="hold" nodeType="withEffect">
                                  <p:stCondLst>
                                    <p:cond delay="0"/>
                                  </p:stCondLst>
                                  <p:childTnLst>
                                    <p:set>
                                      <p:cBhvr>
                                        <p:cTn id="33" dur="1" fill="hold">
                                          <p:stCondLst>
                                            <p:cond delay="0"/>
                                          </p:stCondLst>
                                        </p:cTn>
                                        <p:tgtEl>
                                          <p:spTgt spid="851986"/>
                                        </p:tgtEl>
                                        <p:attrNameLst>
                                          <p:attrName>style.visibility</p:attrName>
                                        </p:attrNameLst>
                                      </p:cBhvr>
                                      <p:to>
                                        <p:strVal val="visible"/>
                                      </p:to>
                                    </p:set>
                                    <p:animEffect transition="in" filter="fade">
                                      <p:cBhvr>
                                        <p:cTn id="34" dur="2000"/>
                                        <p:tgtEl>
                                          <p:spTgt spid="8519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851977"/>
                                        </p:tgtEl>
                                        <p:attrNameLst>
                                          <p:attrName>style.visibility</p:attrName>
                                        </p:attrNameLst>
                                      </p:cBhvr>
                                      <p:to>
                                        <p:strVal val="visible"/>
                                      </p:to>
                                    </p:set>
                                    <p:animEffect transition="in" filter="fade">
                                      <p:cBhvr>
                                        <p:cTn id="39" dur="2000"/>
                                        <p:tgtEl>
                                          <p:spTgt spid="85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457200" y="990600"/>
            <a:ext cx="8458200" cy="37528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b="1" i="1">
                <a:latin typeface="Palatino Linotype" pitchFamily="18" charset="0"/>
              </a:rPr>
              <a:t>Back Substitution. Determination of x</a:t>
            </a:r>
            <a:r>
              <a:rPr lang="en-US" altLang="en-US" baseline="-25000">
                <a:latin typeface="Palatino Linotype" pitchFamily="18" charset="0"/>
              </a:rPr>
              <a:t>3</a:t>
            </a:r>
            <a:r>
              <a:rPr lang="en-US" altLang="en-US">
                <a:latin typeface="Palatino Linotype" pitchFamily="18" charset="0"/>
              </a:rPr>
              <a:t>, </a:t>
            </a:r>
            <a:r>
              <a:rPr lang="en-US" altLang="en-US" b="1" i="1">
                <a:latin typeface="Palatino Linotype" pitchFamily="18" charset="0"/>
              </a:rPr>
              <a:t>x</a:t>
            </a:r>
            <a:r>
              <a:rPr lang="en-US" altLang="en-US" baseline="-25000">
                <a:latin typeface="Palatino Linotype" pitchFamily="18" charset="0"/>
              </a:rPr>
              <a:t>2</a:t>
            </a:r>
            <a:r>
              <a:rPr lang="en-US" altLang="en-US">
                <a:latin typeface="Palatino Linotype" pitchFamily="18" charset="0"/>
              </a:rPr>
              <a:t>, </a:t>
            </a:r>
            <a:r>
              <a:rPr lang="en-US" altLang="en-US" b="1"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a:t>
            </a:r>
            <a:r>
              <a:rPr lang="en-US" altLang="en-US" b="1">
                <a:latin typeface="Palatino Linotype" pitchFamily="18" charset="0"/>
              </a:rPr>
              <a:t>(</a:t>
            </a:r>
            <a:r>
              <a:rPr lang="en-US" altLang="en-US" b="1" i="1">
                <a:latin typeface="Palatino Linotype" pitchFamily="18" charset="0"/>
              </a:rPr>
              <a:t>in this order</a:t>
            </a:r>
            <a:r>
              <a:rPr lang="en-US" altLang="en-US" b="1">
                <a:latin typeface="Palatino Linotype" pitchFamily="18" charset="0"/>
              </a:rPr>
              <a:t>)</a:t>
            </a:r>
          </a:p>
          <a:p>
            <a:pPr algn="l" eaLnBrk="1" hangingPunct="1"/>
            <a:r>
              <a:rPr lang="en-US" altLang="en-US">
                <a:latin typeface="Palatino Linotype" pitchFamily="18" charset="0"/>
              </a:rPr>
              <a:t>Working backward from the last to the first equation of this “triangular” system (4), we can now readily find </a:t>
            </a:r>
            <a:r>
              <a:rPr lang="en-US" altLang="en-US" i="1">
                <a:latin typeface="Palatino Linotype" pitchFamily="18" charset="0"/>
              </a:rPr>
              <a:t>x</a:t>
            </a:r>
            <a:r>
              <a:rPr lang="en-US" altLang="en-US" baseline="-25000">
                <a:latin typeface="Palatino Linotype" pitchFamily="18" charset="0"/>
              </a:rPr>
              <a:t>3</a:t>
            </a:r>
            <a:r>
              <a:rPr lang="en-US" altLang="en-US">
                <a:latin typeface="Palatino Linotype" pitchFamily="18" charset="0"/>
              </a:rPr>
              <a:t>, then </a:t>
            </a:r>
            <a:r>
              <a:rPr lang="en-US" altLang="en-US" i="1">
                <a:latin typeface="Palatino Linotype" pitchFamily="18" charset="0"/>
              </a:rPr>
              <a:t>x</a:t>
            </a:r>
            <a:r>
              <a:rPr lang="en-US" altLang="en-US" baseline="-25000">
                <a:latin typeface="Palatino Linotype" pitchFamily="18" charset="0"/>
              </a:rPr>
              <a:t>2</a:t>
            </a:r>
            <a:r>
              <a:rPr lang="en-US" altLang="en-US">
                <a:latin typeface="Palatino Linotype" pitchFamily="18" charset="0"/>
              </a:rPr>
              <a:t>, and then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This is the answer to our problem. The solution is unique.</a:t>
            </a:r>
          </a:p>
        </p:txBody>
      </p:sp>
      <p:sp>
        <p:nvSpPr>
          <p:cNvPr id="51203"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0A9E78BD-E83E-4C45-8FC2-2F9351702CCB}" type="slidenum">
              <a:rPr lang="en-US" altLang="en-US" sz="1200">
                <a:latin typeface="Arial" charset="0"/>
              </a:rPr>
              <a:pPr eaLnBrk="1" hangingPunct="1">
                <a:spcBef>
                  <a:spcPct val="50000"/>
                </a:spcBef>
                <a:buFontTx/>
                <a:buNone/>
              </a:pPr>
              <a:t>15</a:t>
            </a:fld>
            <a:endParaRPr lang="en-US" altLang="en-US" sz="1200">
              <a:latin typeface="Arial" charset="0"/>
            </a:endParaRPr>
          </a:p>
        </p:txBody>
      </p:sp>
      <p:sp>
        <p:nvSpPr>
          <p:cNvPr id="854020" name="Text Box 4"/>
          <p:cNvSpPr txBox="1">
            <a:spLocks noChangeArrowheads="1"/>
          </p:cNvSpPr>
          <p:nvPr/>
        </p:nvSpPr>
        <p:spPr bwMode="auto">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 </a:t>
            </a:r>
            <a:r>
              <a:rPr lang="en-US" altLang="en-US" sz="2400" b="1">
                <a:latin typeface="Arial" charset="0"/>
              </a:rPr>
              <a:t>Gauss Elimination.</a:t>
            </a:r>
            <a:endParaRPr lang="el-GR" altLang="en-US" sz="2400" b="1">
              <a:latin typeface="Arial" charset="0"/>
            </a:endParaRPr>
          </a:p>
        </p:txBody>
      </p:sp>
      <p:sp>
        <p:nvSpPr>
          <p:cNvPr id="51205"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54024" name="Object 8"/>
          <p:cNvGraphicFramePr>
            <a:graphicFrameLocks noChangeAspect="1"/>
          </p:cNvGraphicFramePr>
          <p:nvPr/>
        </p:nvGraphicFramePr>
        <p:xfrm>
          <a:off x="2349500" y="2819400"/>
          <a:ext cx="3098800" cy="1333500"/>
        </p:xfrm>
        <a:graphic>
          <a:graphicData uri="http://schemas.openxmlformats.org/presentationml/2006/ole">
            <mc:AlternateContent xmlns:mc="http://schemas.openxmlformats.org/markup-compatibility/2006">
              <mc:Choice xmlns:v="urn:schemas-microsoft-com:vml" Requires="v">
                <p:oleObj spid="_x0000_s44040" name="Equation" r:id="rId4" imgW="3098800" imgH="1333500" progId="Equation.DSMT4">
                  <p:embed/>
                </p:oleObj>
              </mc:Choice>
              <mc:Fallback>
                <p:oleObj name="Equation" r:id="rId4" imgW="3098800" imgH="1333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0" y="2819400"/>
                        <a:ext cx="30988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7619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Effect transition="in" filter="fade">
                                      <p:cBhvr>
                                        <p:cTn id="7" dur="2000"/>
                                        <p:tgtEl>
                                          <p:spTgt spid="854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54018">
                                            <p:txEl>
                                              <p:pRg st="0" end="0"/>
                                            </p:txEl>
                                          </p:spTgt>
                                        </p:tgtEl>
                                        <p:attrNameLst>
                                          <p:attrName>style.visibility</p:attrName>
                                        </p:attrNameLst>
                                      </p:cBhvr>
                                      <p:to>
                                        <p:strVal val="visible"/>
                                      </p:to>
                                    </p:set>
                                    <p:animEffect transition="in" filter="fade">
                                      <p:cBhvr>
                                        <p:cTn id="12" dur="2000"/>
                                        <p:tgtEl>
                                          <p:spTgt spid="8540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54018">
                                            <p:txEl>
                                              <p:pRg st="1" end="1"/>
                                            </p:txEl>
                                          </p:spTgt>
                                        </p:tgtEl>
                                        <p:attrNameLst>
                                          <p:attrName>style.visibility</p:attrName>
                                        </p:attrNameLst>
                                      </p:cBhvr>
                                      <p:to>
                                        <p:strVal val="visible"/>
                                      </p:to>
                                    </p:set>
                                    <p:animEffect transition="in" filter="fade">
                                      <p:cBhvr>
                                        <p:cTn id="17" dur="2000"/>
                                        <p:tgtEl>
                                          <p:spTgt spid="8540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54018">
                                            <p:txEl>
                                              <p:pRg st="2" end="2"/>
                                            </p:txEl>
                                          </p:spTgt>
                                        </p:tgtEl>
                                        <p:attrNameLst>
                                          <p:attrName>style.visibility</p:attrName>
                                        </p:attrNameLst>
                                      </p:cBhvr>
                                      <p:to>
                                        <p:strVal val="visible"/>
                                      </p:to>
                                    </p:set>
                                    <p:animEffect transition="in" filter="fade">
                                      <p:cBhvr>
                                        <p:cTn id="22" dur="2000"/>
                                        <p:tgtEl>
                                          <p:spTgt spid="85401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54024"/>
                                        </p:tgtEl>
                                        <p:attrNameLst>
                                          <p:attrName>style.visibility</p:attrName>
                                        </p:attrNameLst>
                                      </p:cBhvr>
                                      <p:to>
                                        <p:strVal val="visible"/>
                                      </p:to>
                                    </p:set>
                                    <p:animEffect transition="in" filter="fade">
                                      <p:cBhvr>
                                        <p:cTn id="27" dur="2000"/>
                                        <p:tgtEl>
                                          <p:spTgt spid="8540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54018">
                                            <p:txEl>
                                              <p:pRg st="7" end="7"/>
                                            </p:txEl>
                                          </p:spTgt>
                                        </p:tgtEl>
                                        <p:attrNameLst>
                                          <p:attrName>style.visibility</p:attrName>
                                        </p:attrNameLst>
                                      </p:cBhvr>
                                      <p:to>
                                        <p:strVal val="visible"/>
                                      </p:to>
                                    </p:set>
                                    <p:animEffect transition="in" filter="fade">
                                      <p:cBhvr>
                                        <p:cTn id="32" dur="2000"/>
                                        <p:tgtEl>
                                          <p:spTgt spid="8540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953817FF-6728-4FB0-BB51-CA1885A14231}" type="slidenum">
              <a:rPr lang="en-US" altLang="en-US" sz="1200">
                <a:latin typeface="Arial" charset="0"/>
              </a:rPr>
              <a:pPr eaLnBrk="1" hangingPunct="1">
                <a:spcBef>
                  <a:spcPct val="50000"/>
                </a:spcBef>
                <a:buFontTx/>
                <a:buNone/>
              </a:pPr>
              <a:t>16</a:t>
            </a:fld>
            <a:endParaRPr lang="en-US" altLang="en-US" sz="1200">
              <a:latin typeface="Arial" charset="0"/>
            </a:endParaRPr>
          </a:p>
        </p:txBody>
      </p:sp>
      <p:sp>
        <p:nvSpPr>
          <p:cNvPr id="856067" name="Text Box 3"/>
          <p:cNvSpPr txBox="1">
            <a:spLocks noChangeArrowheads="1"/>
          </p:cNvSpPr>
          <p:nvPr/>
        </p:nvSpPr>
        <p:spPr bwMode="auto">
          <a:xfrm>
            <a:off x="457200" y="1700213"/>
            <a:ext cx="8305800" cy="2767012"/>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Aft>
                <a:spcPct val="30000"/>
              </a:spcAft>
            </a:pPr>
            <a:r>
              <a:rPr lang="en-US" altLang="en-US" b="1">
                <a:latin typeface="Arial" charset="0"/>
              </a:rPr>
              <a:t>Elementary Row Operations for Matrices:</a:t>
            </a:r>
          </a:p>
          <a:p>
            <a:pPr algn="l" eaLnBrk="1" hangingPunct="1"/>
            <a:r>
              <a:rPr lang="en-US" altLang="en-US" i="1">
                <a:latin typeface="Palatino Linotype" pitchFamily="18" charset="0"/>
              </a:rPr>
              <a:t>Interchange of two rows</a:t>
            </a:r>
          </a:p>
          <a:p>
            <a:pPr algn="l" eaLnBrk="1" hangingPunct="1"/>
            <a:r>
              <a:rPr lang="en-US" altLang="en-US" i="1">
                <a:latin typeface="Palatino Linotype" pitchFamily="18" charset="0"/>
              </a:rPr>
              <a:t>Addition of a constant multiple of one row to another row</a:t>
            </a:r>
          </a:p>
          <a:p>
            <a:pPr algn="l" eaLnBrk="1" hangingPunct="1"/>
            <a:r>
              <a:rPr lang="en-US" altLang="en-US" i="1">
                <a:latin typeface="Palatino Linotype" pitchFamily="18" charset="0"/>
              </a:rPr>
              <a:t>Multiplication of a row by a </a:t>
            </a:r>
            <a:r>
              <a:rPr lang="en-US" altLang="en-US" b="1" i="1">
                <a:latin typeface="Palatino Linotype" pitchFamily="18" charset="0"/>
              </a:rPr>
              <a:t>nonzero </a:t>
            </a:r>
            <a:r>
              <a:rPr lang="en-US" altLang="en-US" i="1">
                <a:latin typeface="Palatino Linotype" pitchFamily="18" charset="0"/>
              </a:rPr>
              <a:t>constant c</a:t>
            </a:r>
          </a:p>
          <a:p>
            <a:pPr algn="l" eaLnBrk="1" hangingPunct="1"/>
            <a:endParaRPr lang="en-US" altLang="en-US" i="1">
              <a:latin typeface="Palatino Linotype" pitchFamily="18" charset="0"/>
            </a:endParaRPr>
          </a:p>
          <a:p>
            <a:pPr algn="l" eaLnBrk="1" hangingPunct="1"/>
            <a:r>
              <a:rPr lang="en-US" altLang="en-US" b="1">
                <a:solidFill>
                  <a:srgbClr val="0099CC"/>
                </a:solidFill>
                <a:latin typeface="Palatino Linotype" pitchFamily="18" charset="0"/>
              </a:rPr>
              <a:t>CAUTION!</a:t>
            </a:r>
            <a:r>
              <a:rPr lang="en-US" altLang="en-US" b="1">
                <a:latin typeface="Palatino Linotype" pitchFamily="18" charset="0"/>
              </a:rPr>
              <a:t> </a:t>
            </a:r>
            <a:r>
              <a:rPr lang="en-US" altLang="en-US">
                <a:latin typeface="Palatino Linotype" pitchFamily="18" charset="0"/>
              </a:rPr>
              <a:t>These operations are for rows, </a:t>
            </a:r>
            <a:r>
              <a:rPr lang="en-US" altLang="en-US" b="1" i="1">
                <a:latin typeface="Palatino Linotype" pitchFamily="18" charset="0"/>
              </a:rPr>
              <a:t>not for columns</a:t>
            </a:r>
            <a:r>
              <a:rPr lang="en-US" altLang="en-US">
                <a:latin typeface="Palatino Linotype" pitchFamily="18" charset="0"/>
              </a:rPr>
              <a:t>! They correspond to the following </a:t>
            </a:r>
            <a:r>
              <a:rPr lang="en-US" altLang="en-US" sz="2000" b="1" i="1">
                <a:latin typeface="Palatino Linotype" pitchFamily="18" charset="0"/>
              </a:rPr>
              <a:t>(see next slide)</a:t>
            </a:r>
            <a:r>
              <a:rPr lang="en-US" altLang="en-US" sz="2000" b="1">
                <a:latin typeface="Palatino Linotype" pitchFamily="18" charset="0"/>
              </a:rPr>
              <a:t>:</a:t>
            </a:r>
          </a:p>
        </p:txBody>
      </p:sp>
      <p:sp>
        <p:nvSpPr>
          <p:cNvPr id="52228"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856069" name="Text Box 5"/>
          <p:cNvSpPr txBox="1">
            <a:spLocks noChangeArrowheads="1"/>
          </p:cNvSpPr>
          <p:nvPr/>
        </p:nvSpPr>
        <p:spPr bwMode="auto">
          <a:xfrm>
            <a:off x="457200" y="776288"/>
            <a:ext cx="7848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600" b="1">
                <a:solidFill>
                  <a:srgbClr val="0099CC"/>
                </a:solidFill>
                <a:latin typeface="Arial" charset="0"/>
              </a:rPr>
              <a:t>Elementary Row Operations. </a:t>
            </a:r>
          </a:p>
          <a:p>
            <a:pPr eaLnBrk="1" hangingPunct="1">
              <a:spcBef>
                <a:spcPct val="0"/>
              </a:spcBef>
              <a:buFontTx/>
              <a:buNone/>
            </a:pPr>
            <a:r>
              <a:rPr lang="en-US" altLang="en-US" sz="2600" b="1">
                <a:solidFill>
                  <a:srgbClr val="0099CC"/>
                </a:solidFill>
                <a:latin typeface="Arial" charset="0"/>
              </a:rPr>
              <a:t>Row-Equivalent Systems</a:t>
            </a:r>
            <a:endParaRPr lang="el-GR" altLang="en-US" sz="2600" b="1">
              <a:solidFill>
                <a:srgbClr val="0099CC"/>
              </a:solidFill>
              <a:latin typeface="Arial" charset="0"/>
            </a:endParaRPr>
          </a:p>
        </p:txBody>
      </p:sp>
    </p:spTree>
    <p:extLst>
      <p:ext uri="{BB962C8B-B14F-4D97-AF65-F5344CB8AC3E}">
        <p14:creationId xmlns:p14="http://schemas.microsoft.com/office/powerpoint/2010/main" val="3639315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Effect transition="in" filter="fade">
                                      <p:cBhvr>
                                        <p:cTn id="7" dur="2000"/>
                                        <p:tgtEl>
                                          <p:spTgt spid="85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56067">
                                            <p:txEl>
                                              <p:pRg st="1" end="1"/>
                                            </p:txEl>
                                          </p:spTgt>
                                        </p:tgtEl>
                                        <p:attrNameLst>
                                          <p:attrName>style.visibility</p:attrName>
                                        </p:attrNameLst>
                                      </p:cBhvr>
                                      <p:to>
                                        <p:strVal val="visible"/>
                                      </p:to>
                                    </p:set>
                                    <p:animEffect transition="in" filter="fade">
                                      <p:cBhvr>
                                        <p:cTn id="12" dur="2000"/>
                                        <p:tgtEl>
                                          <p:spTgt spid="85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56067">
                                            <p:txEl>
                                              <p:pRg st="2" end="2"/>
                                            </p:txEl>
                                          </p:spTgt>
                                        </p:tgtEl>
                                        <p:attrNameLst>
                                          <p:attrName>style.visibility</p:attrName>
                                        </p:attrNameLst>
                                      </p:cBhvr>
                                      <p:to>
                                        <p:strVal val="visible"/>
                                      </p:to>
                                    </p:set>
                                    <p:animEffect transition="in" filter="fade">
                                      <p:cBhvr>
                                        <p:cTn id="17" dur="2000"/>
                                        <p:tgtEl>
                                          <p:spTgt spid="856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56067">
                                            <p:txEl>
                                              <p:pRg st="3" end="3"/>
                                            </p:txEl>
                                          </p:spTgt>
                                        </p:tgtEl>
                                        <p:attrNameLst>
                                          <p:attrName>style.visibility</p:attrName>
                                        </p:attrNameLst>
                                      </p:cBhvr>
                                      <p:to>
                                        <p:strVal val="visible"/>
                                      </p:to>
                                    </p:set>
                                    <p:animEffect transition="in" filter="fade">
                                      <p:cBhvr>
                                        <p:cTn id="22" dur="2000"/>
                                        <p:tgtEl>
                                          <p:spTgt spid="856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56067">
                                            <p:txEl>
                                              <p:pRg st="5" end="5"/>
                                            </p:txEl>
                                          </p:spTgt>
                                        </p:tgtEl>
                                        <p:attrNameLst>
                                          <p:attrName>style.visibility</p:attrName>
                                        </p:attrNameLst>
                                      </p:cBhvr>
                                      <p:to>
                                        <p:strVal val="visible"/>
                                      </p:to>
                                    </p:set>
                                    <p:animEffect transition="in" filter="fade">
                                      <p:cBhvr>
                                        <p:cTn id="27" dur="2000"/>
                                        <p:tgtEl>
                                          <p:spTgt spid="8560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6069"/>
                                        </p:tgtEl>
                                        <p:attrNameLst>
                                          <p:attrName>style.visibility</p:attrName>
                                        </p:attrNameLst>
                                      </p:cBhvr>
                                      <p:to>
                                        <p:strVal val="visible"/>
                                      </p:to>
                                    </p:set>
                                    <p:animEffect transition="in" filter="fade">
                                      <p:cBhvr>
                                        <p:cTn id="32" dur="2000"/>
                                        <p:tgtEl>
                                          <p:spTgt spid="85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E25DF859-1FA7-4A9A-AB99-9FD2AFD8C821}" type="slidenum">
              <a:rPr lang="en-US" altLang="en-US" sz="1200">
                <a:latin typeface="Arial" charset="0"/>
              </a:rPr>
              <a:pPr eaLnBrk="1" hangingPunct="1">
                <a:spcBef>
                  <a:spcPct val="50000"/>
                </a:spcBef>
                <a:buFontTx/>
                <a:buNone/>
              </a:pPr>
              <a:t>17</a:t>
            </a:fld>
            <a:endParaRPr lang="en-US" altLang="en-US" sz="1200">
              <a:latin typeface="Arial" charset="0"/>
            </a:endParaRPr>
          </a:p>
        </p:txBody>
      </p:sp>
      <p:sp>
        <p:nvSpPr>
          <p:cNvPr id="860163" name="Text Box 3"/>
          <p:cNvSpPr txBox="1">
            <a:spLocks noChangeArrowheads="1"/>
          </p:cNvSpPr>
          <p:nvPr/>
        </p:nvSpPr>
        <p:spPr bwMode="auto">
          <a:xfrm>
            <a:off x="457200" y="685800"/>
            <a:ext cx="8305800" cy="1562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We now call a linear system </a:t>
            </a:r>
            <a:r>
              <a:rPr lang="en-US" altLang="en-US" i="1">
                <a:latin typeface="Palatino Linotype" pitchFamily="18" charset="0"/>
              </a:rPr>
              <a:t>S</a:t>
            </a:r>
            <a:r>
              <a:rPr lang="en-US" altLang="en-US" baseline="-25000">
                <a:latin typeface="Palatino Linotype" pitchFamily="18" charset="0"/>
              </a:rPr>
              <a:t>1</a:t>
            </a:r>
            <a:r>
              <a:rPr lang="en-US" altLang="en-US">
                <a:latin typeface="Palatino Linotype" pitchFamily="18" charset="0"/>
              </a:rPr>
              <a:t> </a:t>
            </a:r>
            <a:r>
              <a:rPr lang="en-US" altLang="en-US" b="1">
                <a:latin typeface="Palatino Linotype" pitchFamily="18" charset="0"/>
              </a:rPr>
              <a:t>row-equivalent </a:t>
            </a:r>
            <a:r>
              <a:rPr lang="en-US" altLang="en-US">
                <a:latin typeface="Palatino Linotype" pitchFamily="18" charset="0"/>
              </a:rPr>
              <a:t>to a linear system </a:t>
            </a:r>
            <a:r>
              <a:rPr lang="en-US" altLang="en-US" i="1">
                <a:latin typeface="Palatino Linotype" pitchFamily="18" charset="0"/>
              </a:rPr>
              <a:t>S</a:t>
            </a:r>
            <a:r>
              <a:rPr lang="en-US" altLang="en-US" baseline="-25000">
                <a:latin typeface="Palatino Linotype" pitchFamily="18" charset="0"/>
              </a:rPr>
              <a:t>2</a:t>
            </a:r>
            <a:r>
              <a:rPr lang="en-US" altLang="en-US">
                <a:latin typeface="Palatino Linotype" pitchFamily="18" charset="0"/>
              </a:rPr>
              <a:t> if </a:t>
            </a:r>
            <a:r>
              <a:rPr lang="en-US" altLang="en-US" i="1">
                <a:latin typeface="Palatino Linotype" pitchFamily="18" charset="0"/>
              </a:rPr>
              <a:t>S</a:t>
            </a:r>
            <a:r>
              <a:rPr lang="en-US" altLang="en-US" baseline="-25000">
                <a:latin typeface="Palatino Linotype" pitchFamily="18" charset="0"/>
              </a:rPr>
              <a:t>1</a:t>
            </a:r>
            <a:r>
              <a:rPr lang="en-US" altLang="en-US">
                <a:latin typeface="Palatino Linotype" pitchFamily="18" charset="0"/>
              </a:rPr>
              <a:t> can be obtained from </a:t>
            </a:r>
            <a:r>
              <a:rPr lang="en-US" altLang="en-US" i="1">
                <a:latin typeface="Palatino Linotype" pitchFamily="18" charset="0"/>
              </a:rPr>
              <a:t>S</a:t>
            </a:r>
            <a:r>
              <a:rPr lang="en-US" altLang="en-US" baseline="-25000">
                <a:latin typeface="Palatino Linotype" pitchFamily="18" charset="0"/>
              </a:rPr>
              <a:t>2</a:t>
            </a:r>
            <a:r>
              <a:rPr lang="en-US" altLang="en-US">
                <a:latin typeface="Palatino Linotype" pitchFamily="18" charset="0"/>
              </a:rPr>
              <a:t> by (finitely many!) row operations. This justifies Gauss elimination and establishes the following result.</a:t>
            </a:r>
          </a:p>
        </p:txBody>
      </p:sp>
      <p:sp>
        <p:nvSpPr>
          <p:cNvPr id="54276"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860166" name="Text Box 6"/>
          <p:cNvSpPr txBox="1">
            <a:spLocks noChangeArrowheads="1"/>
          </p:cNvSpPr>
          <p:nvPr/>
        </p:nvSpPr>
        <p:spPr bwMode="auto">
          <a:xfrm>
            <a:off x="457200" y="3163888"/>
            <a:ext cx="8229600" cy="11969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Row-Equivalent Systems</a:t>
            </a:r>
          </a:p>
          <a:p>
            <a:pPr algn="l" eaLnBrk="1" hangingPunct="1"/>
            <a:endParaRPr lang="en-US" altLang="en-US" b="1">
              <a:latin typeface="Arial" charset="0"/>
            </a:endParaRPr>
          </a:p>
          <a:p>
            <a:pPr algn="l" eaLnBrk="1" hangingPunct="1"/>
            <a:r>
              <a:rPr lang="en-US" altLang="en-US" i="1">
                <a:latin typeface="Palatino Linotype" pitchFamily="18" charset="0"/>
              </a:rPr>
              <a:t>Row-equivalent linear systems have the same set of solutions.</a:t>
            </a:r>
          </a:p>
        </p:txBody>
      </p:sp>
      <p:sp>
        <p:nvSpPr>
          <p:cNvPr id="860167" name="Text Box 7"/>
          <p:cNvSpPr txBox="1">
            <a:spLocks noChangeArrowheads="1"/>
          </p:cNvSpPr>
          <p:nvPr/>
        </p:nvSpPr>
        <p:spPr bwMode="auto">
          <a:xfrm>
            <a:off x="381000" y="25241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1</a:t>
            </a:r>
          </a:p>
        </p:txBody>
      </p:sp>
    </p:spTree>
    <p:extLst>
      <p:ext uri="{BB962C8B-B14F-4D97-AF65-F5344CB8AC3E}">
        <p14:creationId xmlns:p14="http://schemas.microsoft.com/office/powerpoint/2010/main" val="336739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animEffect transition="in" filter="fade">
                                      <p:cBhvr>
                                        <p:cTn id="7" dur="2000"/>
                                        <p:tgtEl>
                                          <p:spTgt spid="860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67"/>
                                        </p:tgtEl>
                                        <p:attrNameLst>
                                          <p:attrName>style.visibility</p:attrName>
                                        </p:attrNameLst>
                                      </p:cBhvr>
                                      <p:to>
                                        <p:strVal val="visible"/>
                                      </p:to>
                                    </p:set>
                                    <p:animEffect transition="in" filter="fade">
                                      <p:cBhvr>
                                        <p:cTn id="12" dur="2000"/>
                                        <p:tgtEl>
                                          <p:spTgt spid="860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60166">
                                            <p:txEl>
                                              <p:pRg st="0" end="0"/>
                                            </p:txEl>
                                          </p:spTgt>
                                        </p:tgtEl>
                                        <p:attrNameLst>
                                          <p:attrName>style.visibility</p:attrName>
                                        </p:attrNameLst>
                                      </p:cBhvr>
                                      <p:to>
                                        <p:strVal val="visible"/>
                                      </p:to>
                                    </p:set>
                                    <p:animEffect transition="in" filter="fade">
                                      <p:cBhvr>
                                        <p:cTn id="17" dur="2000"/>
                                        <p:tgtEl>
                                          <p:spTgt spid="86016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60166">
                                            <p:txEl>
                                              <p:pRg st="2" end="2"/>
                                            </p:txEl>
                                          </p:spTgt>
                                        </p:tgtEl>
                                        <p:attrNameLst>
                                          <p:attrName>style.visibility</p:attrName>
                                        </p:attrNameLst>
                                      </p:cBhvr>
                                      <p:to>
                                        <p:strVal val="visible"/>
                                      </p:to>
                                    </p:set>
                                    <p:animEffect transition="in" filter="fade">
                                      <p:cBhvr>
                                        <p:cTn id="22" dur="2000"/>
                                        <p:tgtEl>
                                          <p:spTgt spid="8601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E230BBB6-0FFB-4B4F-882A-A4503CCCB882}" type="slidenum">
              <a:rPr lang="en-US" altLang="en-US" sz="1200">
                <a:latin typeface="Arial" charset="0"/>
              </a:rPr>
              <a:pPr eaLnBrk="1" hangingPunct="1">
                <a:spcBef>
                  <a:spcPct val="50000"/>
                </a:spcBef>
                <a:buFontTx/>
                <a:buNone/>
              </a:pPr>
              <a:t>18</a:t>
            </a:fld>
            <a:endParaRPr lang="en-US" altLang="en-US" sz="1200">
              <a:latin typeface="Arial" charset="0"/>
            </a:endParaRPr>
          </a:p>
        </p:txBody>
      </p:sp>
      <p:sp>
        <p:nvSpPr>
          <p:cNvPr id="862211" name="Text Box 3"/>
          <p:cNvSpPr txBox="1">
            <a:spLocks noChangeArrowheads="1"/>
          </p:cNvSpPr>
          <p:nvPr/>
        </p:nvSpPr>
        <p:spPr bwMode="auto">
          <a:xfrm>
            <a:off x="457200" y="1000125"/>
            <a:ext cx="8305800" cy="19272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Because of this theorem, systems having the same solution sets are often called </a:t>
            </a:r>
            <a:r>
              <a:rPr lang="en-US" altLang="en-US" i="1">
                <a:latin typeface="Palatino Linotype" pitchFamily="18" charset="0"/>
              </a:rPr>
              <a:t>equivalent systems. </a:t>
            </a:r>
            <a:r>
              <a:rPr lang="en-US" altLang="en-US">
                <a:latin typeface="Palatino Linotype" pitchFamily="18" charset="0"/>
              </a:rPr>
              <a:t>But note well that we are dealing with </a:t>
            </a:r>
            <a:r>
              <a:rPr lang="en-US" altLang="en-US" b="1" i="1">
                <a:latin typeface="Palatino Linotype" pitchFamily="18" charset="0"/>
              </a:rPr>
              <a:t>row operations</a:t>
            </a:r>
            <a:r>
              <a:rPr lang="en-US" altLang="en-US">
                <a:latin typeface="Palatino Linotype" pitchFamily="18" charset="0"/>
              </a:rPr>
              <a:t>. No column operations on the augmented matrix are permitted in this context because they would generally alter the solution set.</a:t>
            </a:r>
          </a:p>
        </p:txBody>
      </p:sp>
      <p:sp>
        <p:nvSpPr>
          <p:cNvPr id="55300"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2174516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Effect transition="in" filter="fade">
                                      <p:cBhvr>
                                        <p:cTn id="7" dur="2000"/>
                                        <p:tgtEl>
                                          <p:spTgt spid="862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C71FFE95-4C49-4D0D-B319-FBFB66022636}" type="slidenum">
              <a:rPr lang="en-US" altLang="en-US" sz="1200">
                <a:latin typeface="Arial" charset="0"/>
              </a:rPr>
              <a:pPr eaLnBrk="1" hangingPunct="1">
                <a:spcBef>
                  <a:spcPct val="50000"/>
                </a:spcBef>
                <a:buFontTx/>
                <a:buNone/>
              </a:pPr>
              <a:t>19</a:t>
            </a:fld>
            <a:endParaRPr lang="en-US" altLang="en-US" sz="1200">
              <a:latin typeface="Arial" charset="0"/>
            </a:endParaRPr>
          </a:p>
        </p:txBody>
      </p:sp>
      <p:sp>
        <p:nvSpPr>
          <p:cNvPr id="864259" name="Text Box 3"/>
          <p:cNvSpPr txBox="1">
            <a:spLocks noChangeArrowheads="1"/>
          </p:cNvSpPr>
          <p:nvPr/>
        </p:nvSpPr>
        <p:spPr bwMode="auto">
          <a:xfrm>
            <a:off x="457200" y="1000125"/>
            <a:ext cx="8305800" cy="2677656"/>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28600" algn="l"/>
              </a:tabLst>
              <a:defRPr sz="2400">
                <a:solidFill>
                  <a:schemeClr val="tx1"/>
                </a:solidFill>
                <a:latin typeface="Times New Roman" pitchFamily="18" charset="0"/>
              </a:defRPr>
            </a:lvl1pPr>
            <a:lvl2pPr marL="742950" indent="-285750" eaLnBrk="0" hangingPunct="0">
              <a:tabLst>
                <a:tab pos="228600" algn="l"/>
              </a:tabLst>
              <a:defRPr sz="2400">
                <a:solidFill>
                  <a:schemeClr val="tx1"/>
                </a:solidFill>
                <a:latin typeface="Times New Roman" pitchFamily="18" charset="0"/>
              </a:defRPr>
            </a:lvl2pPr>
            <a:lvl3pPr marL="1143000" indent="-228600" eaLnBrk="0" hangingPunct="0">
              <a:tabLst>
                <a:tab pos="228600" algn="l"/>
              </a:tabLst>
              <a:defRPr sz="2400">
                <a:solidFill>
                  <a:schemeClr val="tx1"/>
                </a:solidFill>
                <a:latin typeface="Times New Roman" pitchFamily="18" charset="0"/>
              </a:defRPr>
            </a:lvl3pPr>
            <a:lvl4pPr marL="1600200" indent="-228600" eaLnBrk="0" hangingPunct="0">
              <a:tabLst>
                <a:tab pos="228600" algn="l"/>
              </a:tabLst>
              <a:defRPr sz="2400">
                <a:solidFill>
                  <a:schemeClr val="tx1"/>
                </a:solidFill>
                <a:latin typeface="Times New Roman" pitchFamily="18" charset="0"/>
              </a:defRPr>
            </a:lvl4pPr>
            <a:lvl5pPr marL="2057400" indent="-228600" eaLnBrk="0" hangingPunct="0">
              <a:tabLst>
                <a:tab pos="2286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28600" algn="l"/>
              </a:tabLst>
              <a:defRPr sz="2400">
                <a:solidFill>
                  <a:schemeClr val="tx1"/>
                </a:solidFill>
                <a:latin typeface="Times New Roman" pitchFamily="18" charset="0"/>
              </a:defRPr>
            </a:lvl9pPr>
          </a:lstStyle>
          <a:p>
            <a:pPr algn="l" eaLnBrk="1" hangingPunct="1"/>
            <a:r>
              <a:rPr lang="en-US" altLang="en-US">
                <a:latin typeface="Palatino Linotype" pitchFamily="18" charset="0"/>
              </a:rPr>
              <a:t>A linear system (1) is called </a:t>
            </a:r>
            <a:r>
              <a:rPr lang="en-US" altLang="en-US" b="1">
                <a:latin typeface="Palatino Linotype" pitchFamily="18" charset="0"/>
              </a:rPr>
              <a:t>overdetermined </a:t>
            </a:r>
            <a:r>
              <a:rPr lang="en-US" altLang="en-US">
                <a:latin typeface="Palatino Linotype" pitchFamily="18" charset="0"/>
              </a:rPr>
              <a:t>if it has more equations than unknowns, as in Example 2, </a:t>
            </a:r>
            <a:r>
              <a:rPr lang="en-US" altLang="en-US" b="1">
                <a:latin typeface="Palatino Linotype" pitchFamily="18" charset="0"/>
              </a:rPr>
              <a:t>determined </a:t>
            </a:r>
            <a:r>
              <a:rPr lang="en-US" altLang="en-US">
                <a:latin typeface="Palatino Linotype" pitchFamily="18" charset="0"/>
              </a:rPr>
              <a:t>if</a:t>
            </a:r>
          </a:p>
          <a:p>
            <a:pPr algn="l" eaLnBrk="1" hangingPunct="1"/>
            <a:r>
              <a:rPr lang="en-US" altLang="en-US" i="1">
                <a:latin typeface="Palatino Linotype" pitchFamily="18" charset="0"/>
              </a:rPr>
              <a:t>m =</a:t>
            </a:r>
            <a:r>
              <a:rPr lang="en-US" altLang="en-US">
                <a:latin typeface="Palatino Linotype" pitchFamily="18" charset="0"/>
              </a:rPr>
              <a:t> </a:t>
            </a:r>
            <a:r>
              <a:rPr lang="en-US" altLang="en-US" i="1">
                <a:latin typeface="Palatino Linotype" pitchFamily="18" charset="0"/>
              </a:rPr>
              <a:t>n</a:t>
            </a:r>
            <a:r>
              <a:rPr lang="en-US" altLang="en-US">
                <a:latin typeface="Palatino Linotype" pitchFamily="18" charset="0"/>
              </a:rPr>
              <a:t>, as in Example 1, and </a:t>
            </a:r>
            <a:r>
              <a:rPr lang="en-US" altLang="en-US" b="1">
                <a:latin typeface="Palatino Linotype" pitchFamily="18" charset="0"/>
              </a:rPr>
              <a:t>underdetermined </a:t>
            </a:r>
            <a:r>
              <a:rPr lang="en-US" altLang="en-US">
                <a:latin typeface="Palatino Linotype" pitchFamily="18" charset="0"/>
              </a:rPr>
              <a:t>if it has fewer equations than unknowns.</a:t>
            </a:r>
          </a:p>
          <a:p>
            <a:pPr algn="l" eaLnBrk="1" hangingPunct="1"/>
            <a:r>
              <a:rPr lang="en-US" altLang="en-US">
                <a:latin typeface="Palatino Linotype" pitchFamily="18" charset="0"/>
              </a:rPr>
              <a:t>	Furthermore, a system (1) is called </a:t>
            </a:r>
            <a:r>
              <a:rPr lang="en-US" altLang="en-US" b="1">
                <a:latin typeface="Palatino Linotype" pitchFamily="18" charset="0"/>
              </a:rPr>
              <a:t>consistent </a:t>
            </a:r>
            <a:r>
              <a:rPr lang="en-US" altLang="en-US">
                <a:latin typeface="Palatino Linotype" pitchFamily="18" charset="0"/>
              </a:rPr>
              <a:t>if it has at least one solution (thus, one solution or infinitely many solutions), but </a:t>
            </a:r>
            <a:r>
              <a:rPr lang="en-US" altLang="en-US" b="1">
                <a:latin typeface="Palatino Linotype" pitchFamily="18" charset="0"/>
              </a:rPr>
              <a:t>inconsistent </a:t>
            </a:r>
            <a:r>
              <a:rPr lang="en-US" altLang="en-US">
                <a:latin typeface="Palatino Linotype" pitchFamily="18" charset="0"/>
              </a:rPr>
              <a:t>if it has no solutions at all, </a:t>
            </a:r>
          </a:p>
        </p:txBody>
      </p:sp>
      <p:sp>
        <p:nvSpPr>
          <p:cNvPr id="56324"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151761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4259">
                                            <p:txEl>
                                              <p:pRg st="0" end="0"/>
                                            </p:txEl>
                                          </p:spTgt>
                                        </p:tgtEl>
                                        <p:attrNameLst>
                                          <p:attrName>style.visibility</p:attrName>
                                        </p:attrNameLst>
                                      </p:cBhvr>
                                      <p:to>
                                        <p:strVal val="visible"/>
                                      </p:to>
                                    </p:set>
                                    <p:animEffect transition="in" filter="fade">
                                      <p:cBhvr>
                                        <p:cTn id="7" dur="2000"/>
                                        <p:tgtEl>
                                          <p:spTgt spid="864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64259">
                                            <p:txEl>
                                              <p:pRg st="1" end="1"/>
                                            </p:txEl>
                                          </p:spTgt>
                                        </p:tgtEl>
                                        <p:attrNameLst>
                                          <p:attrName>style.visibility</p:attrName>
                                        </p:attrNameLst>
                                      </p:cBhvr>
                                      <p:to>
                                        <p:strVal val="visible"/>
                                      </p:to>
                                    </p:set>
                                    <p:animEffect transition="in" filter="fade">
                                      <p:cBhvr>
                                        <p:cTn id="12" dur="2000"/>
                                        <p:tgtEl>
                                          <p:spTgt spid="864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64259">
                                            <p:txEl>
                                              <p:pRg st="2" end="2"/>
                                            </p:txEl>
                                          </p:spTgt>
                                        </p:tgtEl>
                                        <p:attrNameLst>
                                          <p:attrName>style.visibility</p:attrName>
                                        </p:attrNameLst>
                                      </p:cBhvr>
                                      <p:to>
                                        <p:strVal val="visible"/>
                                      </p:to>
                                    </p:set>
                                    <p:animEffect transition="in" filter="fade">
                                      <p:cBhvr>
                                        <p:cTn id="17" dur="2000"/>
                                        <p:tgtEl>
                                          <p:spTgt spid="86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72408EAA-B97C-4975-9E88-30893F841DE2}" type="slidenum">
              <a:rPr lang="en-US" altLang="en-US" sz="1200">
                <a:latin typeface="Arial" charset="0"/>
              </a:rPr>
              <a:pPr eaLnBrk="1" hangingPunct="1">
                <a:spcBef>
                  <a:spcPct val="50000"/>
                </a:spcBef>
                <a:buFontTx/>
                <a:buNone/>
              </a:pPr>
              <a:t>2</a:t>
            </a:fld>
            <a:endParaRPr lang="en-US" altLang="en-US" sz="1200">
              <a:latin typeface="Arial" charset="0"/>
            </a:endParaRPr>
          </a:p>
        </p:txBody>
      </p:sp>
      <p:sp>
        <p:nvSpPr>
          <p:cNvPr id="829443" name="Text Box 3"/>
          <p:cNvSpPr txBox="1">
            <a:spLocks noChangeArrowheads="1"/>
          </p:cNvSpPr>
          <p:nvPr/>
        </p:nvSpPr>
        <p:spPr bwMode="auto">
          <a:xfrm>
            <a:off x="457200" y="1028700"/>
            <a:ext cx="8229600" cy="50673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Aft>
                <a:spcPct val="80000"/>
              </a:spcAft>
            </a:pPr>
            <a:r>
              <a:rPr lang="en-US" altLang="en-US">
                <a:latin typeface="Palatino Linotype" pitchFamily="18" charset="0"/>
              </a:rPr>
              <a:t>A </a:t>
            </a:r>
            <a:r>
              <a:rPr lang="en-US" altLang="en-US" b="1">
                <a:latin typeface="Palatino Linotype" pitchFamily="18" charset="0"/>
              </a:rPr>
              <a:t>linear system of </a:t>
            </a:r>
            <a:r>
              <a:rPr lang="en-US" altLang="en-US" b="1" i="1">
                <a:latin typeface="Palatino Linotype" pitchFamily="18" charset="0"/>
              </a:rPr>
              <a:t>m </a:t>
            </a:r>
            <a:r>
              <a:rPr lang="en-US" altLang="en-US" b="1">
                <a:latin typeface="Palatino Linotype" pitchFamily="18" charset="0"/>
              </a:rPr>
              <a:t>equations in </a:t>
            </a:r>
            <a:r>
              <a:rPr lang="en-US" altLang="en-US" b="1" i="1">
                <a:latin typeface="Palatino Linotype" pitchFamily="18" charset="0"/>
              </a:rPr>
              <a:t>n </a:t>
            </a:r>
            <a:r>
              <a:rPr lang="en-US" altLang="en-US" b="1">
                <a:latin typeface="Palatino Linotype" pitchFamily="18" charset="0"/>
              </a:rPr>
              <a:t>unknowns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 , </a:t>
            </a:r>
            <a:r>
              <a:rPr lang="en-US" altLang="en-US" i="1">
                <a:latin typeface="Palatino Linotype" pitchFamily="18" charset="0"/>
              </a:rPr>
              <a:t>x</a:t>
            </a:r>
            <a:r>
              <a:rPr lang="en-US" altLang="en-US" i="1" baseline="-25000">
                <a:latin typeface="Palatino Linotype" pitchFamily="18" charset="0"/>
              </a:rPr>
              <a:t>n</a:t>
            </a:r>
            <a:r>
              <a:rPr lang="en-US" altLang="en-US" i="1">
                <a:latin typeface="Palatino Linotype" pitchFamily="18" charset="0"/>
              </a:rPr>
              <a:t> </a:t>
            </a:r>
            <a:r>
              <a:rPr lang="en-US" altLang="en-US">
                <a:latin typeface="Palatino Linotype" pitchFamily="18" charset="0"/>
              </a:rPr>
              <a:t>is a set of equations of the form</a:t>
            </a:r>
          </a:p>
          <a:p>
            <a:pPr algn="l" eaLnBrk="1" hangingPunct="1"/>
            <a:endParaRPr lang="en-US" altLang="en-US">
              <a:latin typeface="Palatino Linotype" pitchFamily="18" charset="0"/>
            </a:endParaRPr>
          </a:p>
          <a:p>
            <a:pPr algn="l" eaLnBrk="1" hangingPunct="1">
              <a:spcAft>
                <a:spcPct val="80000"/>
              </a:spcAft>
            </a:pPr>
            <a:r>
              <a:rPr lang="en-US" altLang="en-US" b="1">
                <a:latin typeface="Palatino Linotype" pitchFamily="18" charset="0"/>
              </a:rPr>
              <a:t>(1)</a:t>
            </a:r>
          </a:p>
          <a:p>
            <a:pPr algn="l" eaLnBrk="1" hangingPunct="1"/>
            <a:endParaRPr lang="en-US" altLang="en-US" b="1">
              <a:latin typeface="Palatino Linotype" pitchFamily="18" charset="0"/>
            </a:endParaRPr>
          </a:p>
          <a:p>
            <a:pPr algn="l" eaLnBrk="1" hangingPunct="1"/>
            <a:r>
              <a:rPr lang="en-US" altLang="en-US">
                <a:latin typeface="Palatino Linotype" pitchFamily="18" charset="0"/>
              </a:rPr>
              <a:t>The system is called </a:t>
            </a:r>
            <a:r>
              <a:rPr lang="en-US" altLang="en-US" i="1">
                <a:latin typeface="Palatino Linotype" pitchFamily="18" charset="0"/>
              </a:rPr>
              <a:t>linear </a:t>
            </a:r>
            <a:r>
              <a:rPr lang="en-US" altLang="en-US">
                <a:latin typeface="Palatino Linotype" pitchFamily="18" charset="0"/>
              </a:rPr>
              <a:t>because each variable </a:t>
            </a:r>
            <a:r>
              <a:rPr lang="en-US" altLang="en-US" i="1">
                <a:latin typeface="Palatino Linotype" pitchFamily="18" charset="0"/>
              </a:rPr>
              <a:t>x</a:t>
            </a:r>
            <a:r>
              <a:rPr lang="en-US" altLang="en-US" i="1" baseline="-25000">
                <a:latin typeface="Palatino Linotype" pitchFamily="18" charset="0"/>
              </a:rPr>
              <a:t>j</a:t>
            </a:r>
            <a:r>
              <a:rPr lang="en-US" altLang="en-US" i="1">
                <a:latin typeface="Palatino Linotype" pitchFamily="18" charset="0"/>
              </a:rPr>
              <a:t> </a:t>
            </a:r>
            <a:r>
              <a:rPr lang="en-US" altLang="en-US">
                <a:latin typeface="Palatino Linotype" pitchFamily="18" charset="0"/>
              </a:rPr>
              <a:t>appears in the first power only, just as in the equation of a straight line. </a:t>
            </a:r>
            <a:r>
              <a:rPr lang="en-US" altLang="en-US" i="1">
                <a:latin typeface="Palatino Linotype" pitchFamily="18" charset="0"/>
              </a:rPr>
              <a:t>a</a:t>
            </a:r>
            <a:r>
              <a:rPr lang="en-US" altLang="en-US" baseline="-25000">
                <a:latin typeface="Palatino Linotype" pitchFamily="18" charset="0"/>
              </a:rPr>
              <a:t>11</a:t>
            </a:r>
            <a:r>
              <a:rPr lang="en-US" altLang="en-US">
                <a:latin typeface="Palatino Linotype" pitchFamily="18" charset="0"/>
              </a:rPr>
              <a:t>, … , </a:t>
            </a:r>
            <a:r>
              <a:rPr lang="en-US" altLang="en-US" i="1">
                <a:latin typeface="Palatino Linotype" pitchFamily="18" charset="0"/>
              </a:rPr>
              <a:t>a</a:t>
            </a:r>
            <a:r>
              <a:rPr lang="en-US" altLang="en-US" i="1" baseline="-25000">
                <a:latin typeface="Palatino Linotype" pitchFamily="18" charset="0"/>
              </a:rPr>
              <a:t>mn</a:t>
            </a:r>
            <a:r>
              <a:rPr lang="en-US" altLang="en-US" i="1">
                <a:latin typeface="Palatino Linotype" pitchFamily="18" charset="0"/>
              </a:rPr>
              <a:t> </a:t>
            </a:r>
            <a:r>
              <a:rPr lang="en-US" altLang="en-US">
                <a:latin typeface="Palatino Linotype" pitchFamily="18" charset="0"/>
              </a:rPr>
              <a:t>are given numbers, called the </a:t>
            </a:r>
            <a:r>
              <a:rPr lang="en-US" altLang="en-US" b="1">
                <a:latin typeface="Palatino Linotype" pitchFamily="18" charset="0"/>
              </a:rPr>
              <a:t>coefficients </a:t>
            </a:r>
            <a:r>
              <a:rPr lang="en-US" altLang="en-US">
                <a:latin typeface="Palatino Linotype" pitchFamily="18" charset="0"/>
              </a:rPr>
              <a:t>of the system. </a:t>
            </a:r>
            <a:r>
              <a:rPr lang="en-US" altLang="en-US" i="1">
                <a:latin typeface="Palatino Linotype" pitchFamily="18" charset="0"/>
              </a:rPr>
              <a:t>b</a:t>
            </a:r>
            <a:r>
              <a:rPr lang="en-US" altLang="en-US" baseline="-25000">
                <a:latin typeface="Palatino Linotype" pitchFamily="18" charset="0"/>
              </a:rPr>
              <a:t>1</a:t>
            </a:r>
            <a:r>
              <a:rPr lang="en-US" altLang="en-US">
                <a:latin typeface="Palatino Linotype" pitchFamily="18" charset="0"/>
              </a:rPr>
              <a:t>, … , </a:t>
            </a:r>
            <a:r>
              <a:rPr lang="en-US" altLang="en-US" i="1">
                <a:latin typeface="Palatino Linotype" pitchFamily="18" charset="0"/>
              </a:rPr>
              <a:t>b</a:t>
            </a:r>
            <a:r>
              <a:rPr lang="en-US" altLang="en-US" i="1" baseline="-25000">
                <a:latin typeface="Palatino Linotype" pitchFamily="18" charset="0"/>
              </a:rPr>
              <a:t>m</a:t>
            </a:r>
            <a:r>
              <a:rPr lang="en-US" altLang="en-US" i="1">
                <a:latin typeface="Palatino Linotype" pitchFamily="18" charset="0"/>
              </a:rPr>
              <a:t> </a:t>
            </a:r>
            <a:r>
              <a:rPr lang="en-US" altLang="en-US">
                <a:latin typeface="Palatino Linotype" pitchFamily="18" charset="0"/>
              </a:rPr>
              <a:t>on the right are also given numbers. If all the </a:t>
            </a:r>
            <a:r>
              <a:rPr lang="en-US" altLang="en-US" i="1">
                <a:latin typeface="Palatino Linotype" pitchFamily="18" charset="0"/>
              </a:rPr>
              <a:t>bj </a:t>
            </a:r>
            <a:r>
              <a:rPr lang="en-US" altLang="en-US">
                <a:latin typeface="Palatino Linotype" pitchFamily="18" charset="0"/>
              </a:rPr>
              <a:t>are zero, then (1) is called a </a:t>
            </a:r>
            <a:r>
              <a:rPr lang="en-US" altLang="en-US" b="1">
                <a:latin typeface="Palatino Linotype" pitchFamily="18" charset="0"/>
              </a:rPr>
              <a:t>homogeneous system</a:t>
            </a:r>
            <a:r>
              <a:rPr lang="en-US" altLang="en-US">
                <a:latin typeface="Palatino Linotype" pitchFamily="18" charset="0"/>
              </a:rPr>
              <a:t>. If at least one </a:t>
            </a:r>
            <a:r>
              <a:rPr lang="en-US" altLang="en-US" i="1">
                <a:latin typeface="Palatino Linotype" pitchFamily="18" charset="0"/>
              </a:rPr>
              <a:t>bj </a:t>
            </a:r>
            <a:r>
              <a:rPr lang="en-US" altLang="en-US">
                <a:latin typeface="Palatino Linotype" pitchFamily="18" charset="0"/>
              </a:rPr>
              <a:t>is not zero, then (1) is called a </a:t>
            </a:r>
            <a:r>
              <a:rPr lang="en-US" altLang="en-US" b="1">
                <a:latin typeface="Palatino Linotype" pitchFamily="18" charset="0"/>
              </a:rPr>
              <a:t>nonhomogeneous system</a:t>
            </a:r>
            <a:r>
              <a:rPr lang="en-US" altLang="en-US">
                <a:latin typeface="Palatino Linotype" pitchFamily="18" charset="0"/>
              </a:rPr>
              <a:t>.</a:t>
            </a:r>
          </a:p>
        </p:txBody>
      </p:sp>
      <p:sp>
        <p:nvSpPr>
          <p:cNvPr id="829444" name="Text Box 4"/>
          <p:cNvSpPr txBox="1">
            <a:spLocks noChangeArrowheads="1"/>
          </p:cNvSpPr>
          <p:nvPr/>
        </p:nvSpPr>
        <p:spPr bwMode="auto">
          <a:xfrm>
            <a:off x="457200" y="533400"/>
            <a:ext cx="838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FR" altLang="en-US" sz="2500" b="1">
                <a:solidFill>
                  <a:srgbClr val="0099CC"/>
                </a:solidFill>
                <a:latin typeface="Arial" charset="0"/>
              </a:rPr>
              <a:t>Linear System, Coefficient Matrix, Augmented Matrix</a:t>
            </a:r>
            <a:endParaRPr lang="el-GR" altLang="en-US" sz="2500" b="1">
              <a:solidFill>
                <a:srgbClr val="0099CC"/>
              </a:solidFill>
              <a:latin typeface="Arial" charset="0"/>
            </a:endParaRPr>
          </a:p>
        </p:txBody>
      </p:sp>
      <p:sp>
        <p:nvSpPr>
          <p:cNvPr id="37893" name="Text Box 6"/>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29447" name="Object 7"/>
          <p:cNvGraphicFramePr>
            <a:graphicFrameLocks noChangeAspect="1"/>
          </p:cNvGraphicFramePr>
          <p:nvPr/>
        </p:nvGraphicFramePr>
        <p:xfrm>
          <a:off x="2667000" y="1695450"/>
          <a:ext cx="2819400" cy="1803400"/>
        </p:xfrm>
        <a:graphic>
          <a:graphicData uri="http://schemas.openxmlformats.org/presentationml/2006/ole">
            <mc:AlternateContent xmlns:mc="http://schemas.openxmlformats.org/markup-compatibility/2006">
              <mc:Choice xmlns:v="urn:schemas-microsoft-com:vml" Requires="v">
                <p:oleObj spid="_x0000_s17416" name="Equation" r:id="rId4" imgW="2819400" imgH="1803400" progId="Equation.DSMT4">
                  <p:embed/>
                </p:oleObj>
              </mc:Choice>
              <mc:Fallback>
                <p:oleObj name="Equation" r:id="rId4" imgW="2819400" imgH="180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95450"/>
                        <a:ext cx="28194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58863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44"/>
                                        </p:tgtEl>
                                        <p:attrNameLst>
                                          <p:attrName>style.visibility</p:attrName>
                                        </p:attrNameLst>
                                      </p:cBhvr>
                                      <p:to>
                                        <p:strVal val="visible"/>
                                      </p:to>
                                    </p:set>
                                    <p:animEffect transition="in" filter="fade">
                                      <p:cBhvr>
                                        <p:cTn id="7" dur="2000"/>
                                        <p:tgtEl>
                                          <p:spTgt spid="829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29443">
                                            <p:txEl>
                                              <p:pRg st="0" end="0"/>
                                            </p:txEl>
                                          </p:spTgt>
                                        </p:tgtEl>
                                        <p:attrNameLst>
                                          <p:attrName>style.visibility</p:attrName>
                                        </p:attrNameLst>
                                      </p:cBhvr>
                                      <p:to>
                                        <p:strVal val="visible"/>
                                      </p:to>
                                    </p:set>
                                    <p:animEffect transition="in" filter="fade">
                                      <p:cBhvr>
                                        <p:cTn id="12" dur="2000"/>
                                        <p:tgtEl>
                                          <p:spTgt spid="8294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29443">
                                            <p:txEl>
                                              <p:pRg st="2" end="2"/>
                                            </p:txEl>
                                          </p:spTgt>
                                        </p:tgtEl>
                                        <p:attrNameLst>
                                          <p:attrName>style.visibility</p:attrName>
                                        </p:attrNameLst>
                                      </p:cBhvr>
                                      <p:to>
                                        <p:strVal val="visible"/>
                                      </p:to>
                                    </p:set>
                                    <p:animEffect transition="in" filter="fade">
                                      <p:cBhvr>
                                        <p:cTn id="17" dur="2000"/>
                                        <p:tgtEl>
                                          <p:spTgt spid="829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29447"/>
                                        </p:tgtEl>
                                        <p:attrNameLst>
                                          <p:attrName>style.visibility</p:attrName>
                                        </p:attrNameLst>
                                      </p:cBhvr>
                                      <p:to>
                                        <p:strVal val="visible"/>
                                      </p:to>
                                    </p:set>
                                    <p:animEffect transition="in" filter="fade">
                                      <p:cBhvr>
                                        <p:cTn id="22" dur="2000"/>
                                        <p:tgtEl>
                                          <p:spTgt spid="8294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29443">
                                            <p:txEl>
                                              <p:pRg st="4" end="4"/>
                                            </p:txEl>
                                          </p:spTgt>
                                        </p:tgtEl>
                                        <p:attrNameLst>
                                          <p:attrName>style.visibility</p:attrName>
                                        </p:attrNameLst>
                                      </p:cBhvr>
                                      <p:to>
                                        <p:strVal val="visible"/>
                                      </p:to>
                                    </p:set>
                                    <p:animEffect transition="in" filter="fade">
                                      <p:cBhvr>
                                        <p:cTn id="27" dur="2000"/>
                                        <p:tgtEl>
                                          <p:spTgt spid="82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66098AB3-E8CD-4304-BB21-2A713014F8BB}" type="slidenum">
              <a:rPr lang="en-US" altLang="en-US" sz="1200">
                <a:latin typeface="Arial" charset="0"/>
              </a:rPr>
              <a:pPr eaLnBrk="1" hangingPunct="1">
                <a:spcBef>
                  <a:spcPct val="50000"/>
                </a:spcBef>
                <a:buFontTx/>
                <a:buNone/>
              </a:pPr>
              <a:t>20</a:t>
            </a:fld>
            <a:endParaRPr lang="en-US" altLang="en-US" sz="1200">
              <a:latin typeface="Arial" charset="0"/>
            </a:endParaRPr>
          </a:p>
        </p:txBody>
      </p:sp>
      <p:sp>
        <p:nvSpPr>
          <p:cNvPr id="866307" name="Text Box 3"/>
          <p:cNvSpPr txBox="1">
            <a:spLocks noChangeArrowheads="1"/>
          </p:cNvSpPr>
          <p:nvPr/>
        </p:nvSpPr>
        <p:spPr bwMode="auto">
          <a:xfrm>
            <a:off x="457200" y="990600"/>
            <a:ext cx="8305800" cy="49117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2200">
                <a:latin typeface="Palatino Linotype" pitchFamily="18" charset="0"/>
              </a:rPr>
              <a:t>At the end of the Gauss elimination the form of the coefficient matrix, the augmented matrix, and the system itself are called the </a:t>
            </a:r>
            <a:r>
              <a:rPr lang="en-US" altLang="en-US" sz="2200" b="1">
                <a:latin typeface="Palatino Linotype" pitchFamily="18" charset="0"/>
              </a:rPr>
              <a:t>row echelon form</a:t>
            </a:r>
            <a:r>
              <a:rPr lang="en-US" altLang="en-US" sz="2200">
                <a:latin typeface="Palatino Linotype" pitchFamily="18" charset="0"/>
              </a:rPr>
              <a:t>. In it, rows of zeros, if present, are the last rows, and, in each nonzero row, the leftmost nonzero entry is farther to the right than in the previous row. For instance, in Example 4 the coefficient matrix and its augmented in row echelon form are</a:t>
            </a:r>
          </a:p>
          <a:p>
            <a:pPr algn="l" eaLnBrk="1" hangingPunct="1"/>
            <a:endParaRPr lang="en-US" altLang="en-US" sz="2200">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(8)				and</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sz="2200">
                <a:latin typeface="Palatino Linotype" pitchFamily="18" charset="0"/>
              </a:rPr>
              <a:t>Note that we do not require that the leftmost nonzero entries be 1 since this would have no theoretic or numeric advantage. </a:t>
            </a:r>
          </a:p>
        </p:txBody>
      </p:sp>
      <p:sp>
        <p:nvSpPr>
          <p:cNvPr id="57348"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866309" name="Text Box 5"/>
          <p:cNvSpPr txBox="1">
            <a:spLocks noChangeArrowheads="1"/>
          </p:cNvSpPr>
          <p:nvPr/>
        </p:nvSpPr>
        <p:spPr bwMode="auto">
          <a:xfrm>
            <a:off x="457200" y="4572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99CC"/>
                </a:solidFill>
                <a:latin typeface="Arial" charset="0"/>
              </a:rPr>
              <a:t>Row Echelon Form and Information From It</a:t>
            </a:r>
            <a:endParaRPr lang="el-GR" altLang="en-US" sz="2800" b="1">
              <a:solidFill>
                <a:srgbClr val="0099CC"/>
              </a:solidFill>
              <a:latin typeface="Arial" charset="0"/>
            </a:endParaRPr>
          </a:p>
        </p:txBody>
      </p:sp>
      <p:graphicFrame>
        <p:nvGraphicFramePr>
          <p:cNvPr id="57350" name="Object 6"/>
          <p:cNvGraphicFramePr>
            <a:graphicFrameLocks noChangeAspect="1"/>
          </p:cNvGraphicFramePr>
          <p:nvPr/>
        </p:nvGraphicFramePr>
        <p:xfrm>
          <a:off x="5518150" y="3429000"/>
          <a:ext cx="2298700" cy="1727200"/>
        </p:xfrm>
        <a:graphic>
          <a:graphicData uri="http://schemas.openxmlformats.org/presentationml/2006/ole">
            <mc:AlternateContent xmlns:mc="http://schemas.openxmlformats.org/markup-compatibility/2006">
              <mc:Choice xmlns:v="urn:schemas-microsoft-com:vml" Requires="v">
                <p:oleObj spid="_x0000_s54287" name="Equation" r:id="rId4" imgW="2298700" imgH="1727200" progId="Equation.DSMT4">
                  <p:embed/>
                </p:oleObj>
              </mc:Choice>
              <mc:Fallback>
                <p:oleObj name="Equation" r:id="rId4" imgW="2298700" imgH="172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150" y="3429000"/>
                        <a:ext cx="22987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7"/>
          <p:cNvGraphicFramePr>
            <a:graphicFrameLocks noChangeAspect="1"/>
          </p:cNvGraphicFramePr>
          <p:nvPr/>
        </p:nvGraphicFramePr>
        <p:xfrm>
          <a:off x="1905000" y="3479800"/>
          <a:ext cx="1600200" cy="1727200"/>
        </p:xfrm>
        <a:graphic>
          <a:graphicData uri="http://schemas.openxmlformats.org/presentationml/2006/ole">
            <mc:AlternateContent xmlns:mc="http://schemas.openxmlformats.org/markup-compatibility/2006">
              <mc:Choice xmlns:v="urn:schemas-microsoft-com:vml" Requires="v">
                <p:oleObj spid="_x0000_s54288" name="Equation" r:id="rId6" imgW="1600200" imgH="1726920" progId="Equation.DSMT4">
                  <p:embed/>
                </p:oleObj>
              </mc:Choice>
              <mc:Fallback>
                <p:oleObj name="Equation" r:id="rId6" imgW="1600200" imgH="17269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479800"/>
                        <a:ext cx="16002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177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6309"/>
                                        </p:tgtEl>
                                        <p:attrNameLst>
                                          <p:attrName>style.visibility</p:attrName>
                                        </p:attrNameLst>
                                      </p:cBhvr>
                                      <p:to>
                                        <p:strVal val="visible"/>
                                      </p:to>
                                    </p:set>
                                    <p:animEffect transition="in" filter="fade">
                                      <p:cBhvr>
                                        <p:cTn id="7" dur="2000"/>
                                        <p:tgtEl>
                                          <p:spTgt spid="866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66307">
                                            <p:txEl>
                                              <p:pRg st="0" end="0"/>
                                            </p:txEl>
                                          </p:spTgt>
                                        </p:tgtEl>
                                        <p:attrNameLst>
                                          <p:attrName>style.visibility</p:attrName>
                                        </p:attrNameLst>
                                      </p:cBhvr>
                                      <p:to>
                                        <p:strVal val="visible"/>
                                      </p:to>
                                    </p:set>
                                    <p:animEffect transition="in" filter="fade">
                                      <p:cBhvr>
                                        <p:cTn id="12" dur="2000"/>
                                        <p:tgtEl>
                                          <p:spTgt spid="8663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66307">
                                            <p:txEl>
                                              <p:pRg st="3" end="3"/>
                                            </p:txEl>
                                          </p:spTgt>
                                        </p:tgtEl>
                                        <p:attrNameLst>
                                          <p:attrName>style.visibility</p:attrName>
                                        </p:attrNameLst>
                                      </p:cBhvr>
                                      <p:to>
                                        <p:strVal val="visible"/>
                                      </p:to>
                                    </p:set>
                                    <p:animEffect transition="in" filter="fade">
                                      <p:cBhvr>
                                        <p:cTn id="17" dur="2000"/>
                                        <p:tgtEl>
                                          <p:spTgt spid="8663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66307">
                                            <p:txEl>
                                              <p:pRg st="6" end="6"/>
                                            </p:txEl>
                                          </p:spTgt>
                                        </p:tgtEl>
                                        <p:attrNameLst>
                                          <p:attrName>style.visibility</p:attrName>
                                        </p:attrNameLst>
                                      </p:cBhvr>
                                      <p:to>
                                        <p:strVal val="visible"/>
                                      </p:to>
                                    </p:set>
                                    <p:animEffect transition="in" filter="fade">
                                      <p:cBhvr>
                                        <p:cTn id="22" dur="2000"/>
                                        <p:tgtEl>
                                          <p:spTgt spid="86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CBA8CA52-12DA-42AE-9780-37F16DFAC555}" type="slidenum">
              <a:rPr lang="en-US" altLang="en-US" sz="1200">
                <a:latin typeface="Arial" charset="0"/>
              </a:rPr>
              <a:pPr eaLnBrk="1" hangingPunct="1">
                <a:spcBef>
                  <a:spcPct val="50000"/>
                </a:spcBef>
                <a:buFontTx/>
                <a:buNone/>
              </a:pPr>
              <a:t>21</a:t>
            </a:fld>
            <a:endParaRPr lang="en-US" altLang="en-US" sz="1200">
              <a:latin typeface="Arial" charset="0"/>
            </a:endParaRPr>
          </a:p>
        </p:txBody>
      </p:sp>
      <p:sp>
        <p:nvSpPr>
          <p:cNvPr id="868355" name="Text Box 3"/>
          <p:cNvSpPr txBox="1">
            <a:spLocks noChangeArrowheads="1"/>
          </p:cNvSpPr>
          <p:nvPr/>
        </p:nvSpPr>
        <p:spPr bwMode="auto">
          <a:xfrm>
            <a:off x="457200" y="2111375"/>
            <a:ext cx="8305800" cy="19272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The original system of </a:t>
            </a:r>
            <a:r>
              <a:rPr lang="en-US" altLang="en-US" i="1">
                <a:latin typeface="Palatino Linotype" pitchFamily="18" charset="0"/>
              </a:rPr>
              <a:t>m </a:t>
            </a:r>
            <a:r>
              <a:rPr lang="en-US" altLang="en-US">
                <a:latin typeface="Palatino Linotype" pitchFamily="18" charset="0"/>
              </a:rPr>
              <a:t>equations in </a:t>
            </a:r>
            <a:r>
              <a:rPr lang="en-US" altLang="en-US" i="1">
                <a:latin typeface="Palatino Linotype" pitchFamily="18" charset="0"/>
              </a:rPr>
              <a:t>n </a:t>
            </a:r>
            <a:r>
              <a:rPr lang="en-US" altLang="en-US">
                <a:latin typeface="Palatino Linotype" pitchFamily="18" charset="0"/>
              </a:rPr>
              <a:t>unknowns has augmented matrix [</a:t>
            </a:r>
            <a:r>
              <a:rPr lang="en-US" altLang="en-US" b="1">
                <a:latin typeface="Palatino Linotype" pitchFamily="18" charset="0"/>
              </a:rPr>
              <a:t>A </a:t>
            </a:r>
            <a:r>
              <a:rPr lang="en-US" altLang="en-US">
                <a:latin typeface="Palatino Linotype" pitchFamily="18" charset="0"/>
              </a:rPr>
              <a:t>| </a:t>
            </a:r>
            <a:r>
              <a:rPr lang="en-US" altLang="en-US" b="1">
                <a:latin typeface="Palatino Linotype" pitchFamily="18" charset="0"/>
              </a:rPr>
              <a:t>b</a:t>
            </a:r>
            <a:r>
              <a:rPr lang="en-US" altLang="en-US">
                <a:latin typeface="Palatino Linotype" pitchFamily="18" charset="0"/>
              </a:rPr>
              <a:t>]. This is to be row reduced to matrix [</a:t>
            </a:r>
            <a:r>
              <a:rPr lang="en-US" altLang="en-US" b="1">
                <a:latin typeface="Palatino Linotype" pitchFamily="18" charset="0"/>
              </a:rPr>
              <a:t>R </a:t>
            </a:r>
            <a:r>
              <a:rPr lang="en-US" altLang="en-US">
                <a:latin typeface="Palatino Linotype" pitchFamily="18" charset="0"/>
              </a:rPr>
              <a:t>| </a:t>
            </a:r>
            <a:r>
              <a:rPr lang="en-US" altLang="en-US" b="1">
                <a:latin typeface="Palatino Linotype" pitchFamily="18" charset="0"/>
              </a:rPr>
              <a:t>f</a:t>
            </a:r>
            <a:r>
              <a:rPr lang="en-US" altLang="en-US">
                <a:latin typeface="Palatino Linotype" pitchFamily="18" charset="0"/>
              </a:rPr>
              <a:t>]. The two systems </a:t>
            </a:r>
            <a:r>
              <a:rPr lang="en-US" altLang="en-US" b="1">
                <a:latin typeface="Palatino Linotype" pitchFamily="18" charset="0"/>
              </a:rPr>
              <a:t>Ax </a:t>
            </a:r>
            <a:r>
              <a:rPr lang="en-US" altLang="en-US">
                <a:latin typeface="Palatino Linotype" pitchFamily="18" charset="0"/>
              </a:rPr>
              <a:t>= </a:t>
            </a:r>
            <a:r>
              <a:rPr lang="en-US" altLang="en-US" b="1">
                <a:latin typeface="Palatino Linotype" pitchFamily="18" charset="0"/>
              </a:rPr>
              <a:t>b </a:t>
            </a:r>
            <a:r>
              <a:rPr lang="en-US" altLang="en-US">
                <a:latin typeface="Palatino Linotype" pitchFamily="18" charset="0"/>
              </a:rPr>
              <a:t>and </a:t>
            </a:r>
            <a:r>
              <a:rPr lang="en-US" altLang="en-US" b="1">
                <a:latin typeface="Palatino Linotype" pitchFamily="18" charset="0"/>
              </a:rPr>
              <a:t>Rx </a:t>
            </a:r>
            <a:r>
              <a:rPr lang="en-US" altLang="en-US">
                <a:latin typeface="Palatino Linotype" pitchFamily="18" charset="0"/>
              </a:rPr>
              <a:t>= </a:t>
            </a:r>
            <a:r>
              <a:rPr lang="en-US" altLang="en-US" b="1">
                <a:latin typeface="Palatino Linotype" pitchFamily="18" charset="0"/>
              </a:rPr>
              <a:t>f </a:t>
            </a:r>
            <a:r>
              <a:rPr lang="en-US" altLang="en-US">
                <a:latin typeface="Palatino Linotype" pitchFamily="18" charset="0"/>
              </a:rPr>
              <a:t>are equivalent: if either one has a solution, so does the other, and the solutions are identical.</a:t>
            </a:r>
          </a:p>
        </p:txBody>
      </p:sp>
      <p:sp>
        <p:nvSpPr>
          <p:cNvPr id="58372"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868357" name="Text Box 5"/>
          <p:cNvSpPr txBox="1">
            <a:spLocks noChangeArrowheads="1"/>
          </p:cNvSpPr>
          <p:nvPr/>
        </p:nvSpPr>
        <p:spPr bwMode="auto">
          <a:xfrm>
            <a:off x="457200" y="1577975"/>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99CC"/>
                </a:solidFill>
                <a:latin typeface="Arial" charset="0"/>
              </a:rPr>
              <a:t>Row Echelon Form and Information From It</a:t>
            </a:r>
            <a:endParaRPr lang="el-GR" altLang="en-US" sz="2800" b="1">
              <a:solidFill>
                <a:srgbClr val="0099CC"/>
              </a:solidFill>
              <a:latin typeface="Arial" charset="0"/>
            </a:endParaRPr>
          </a:p>
        </p:txBody>
      </p:sp>
    </p:spTree>
    <p:extLst>
      <p:ext uri="{BB962C8B-B14F-4D97-AF65-F5344CB8AC3E}">
        <p14:creationId xmlns:p14="http://schemas.microsoft.com/office/powerpoint/2010/main" val="3038081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8357"/>
                                        </p:tgtEl>
                                        <p:attrNameLst>
                                          <p:attrName>style.visibility</p:attrName>
                                        </p:attrNameLst>
                                      </p:cBhvr>
                                      <p:to>
                                        <p:strVal val="visible"/>
                                      </p:to>
                                    </p:set>
                                    <p:animEffect transition="in" filter="fade">
                                      <p:cBhvr>
                                        <p:cTn id="7" dur="2000"/>
                                        <p:tgtEl>
                                          <p:spTgt spid="868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68355">
                                            <p:txEl>
                                              <p:pRg st="0" end="0"/>
                                            </p:txEl>
                                          </p:spTgt>
                                        </p:tgtEl>
                                        <p:attrNameLst>
                                          <p:attrName>style.visibility</p:attrName>
                                        </p:attrNameLst>
                                      </p:cBhvr>
                                      <p:to>
                                        <p:strVal val="visible"/>
                                      </p:to>
                                    </p:set>
                                    <p:animEffect transition="in" filter="fade">
                                      <p:cBhvr>
                                        <p:cTn id="12" dur="2000"/>
                                        <p:tgtEl>
                                          <p:spTgt spid="868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FFD484E3-4B51-4511-BDBE-514FB18B8EE0}" type="slidenum">
              <a:rPr lang="en-US" altLang="en-US" sz="1200">
                <a:latin typeface="Arial" charset="0"/>
              </a:rPr>
              <a:pPr eaLnBrk="1" hangingPunct="1">
                <a:spcBef>
                  <a:spcPct val="50000"/>
                </a:spcBef>
                <a:buFontTx/>
                <a:buNone/>
              </a:pPr>
              <a:t>22</a:t>
            </a:fld>
            <a:endParaRPr lang="en-US" altLang="en-US" sz="1200">
              <a:latin typeface="Arial" charset="0"/>
            </a:endParaRPr>
          </a:p>
        </p:txBody>
      </p:sp>
      <p:sp>
        <p:nvSpPr>
          <p:cNvPr id="870403" name="Text Box 3"/>
          <p:cNvSpPr txBox="1">
            <a:spLocks noChangeArrowheads="1"/>
          </p:cNvSpPr>
          <p:nvPr/>
        </p:nvSpPr>
        <p:spPr bwMode="auto">
          <a:xfrm>
            <a:off x="381000" y="685800"/>
            <a:ext cx="8305800" cy="52133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At the end of the Gauss elimination (before the back substitution), the row echelon form of the augmented matrix will be</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(9)</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Here, and all entries in the blue triangle and blue rectangle are zero.</a:t>
            </a:r>
          </a:p>
        </p:txBody>
      </p:sp>
      <p:sp>
        <p:nvSpPr>
          <p:cNvPr id="59396"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pSp>
        <p:nvGrpSpPr>
          <p:cNvPr id="2" name="Group 9"/>
          <p:cNvGrpSpPr>
            <a:grpSpLocks/>
          </p:cNvGrpSpPr>
          <p:nvPr/>
        </p:nvGrpSpPr>
        <p:grpSpPr bwMode="auto">
          <a:xfrm>
            <a:off x="1727200" y="1854200"/>
            <a:ext cx="4152900" cy="3175000"/>
            <a:chOff x="1088" y="1168"/>
            <a:chExt cx="2616" cy="2000"/>
          </a:xfrm>
        </p:grpSpPr>
        <p:graphicFrame>
          <p:nvGraphicFramePr>
            <p:cNvPr id="59398" name="Object 6"/>
            <p:cNvGraphicFramePr>
              <a:graphicFrameLocks noChangeAspect="1"/>
            </p:cNvGraphicFramePr>
            <p:nvPr/>
          </p:nvGraphicFramePr>
          <p:xfrm>
            <a:off x="1088" y="1168"/>
            <a:ext cx="2616" cy="2000"/>
          </p:xfrm>
          <a:graphic>
            <a:graphicData uri="http://schemas.openxmlformats.org/presentationml/2006/ole">
              <mc:AlternateContent xmlns:mc="http://schemas.openxmlformats.org/markup-compatibility/2006">
                <mc:Choice xmlns:v="urn:schemas-microsoft-com:vml" Requires="v">
                  <p:oleObj spid="_x0000_s58376" name="Equation" r:id="rId4" imgW="4152900" imgH="3175000" progId="Equation.DSMT4">
                    <p:embed/>
                  </p:oleObj>
                </mc:Choice>
                <mc:Fallback>
                  <p:oleObj name="Equation" r:id="rId4" imgW="4152900" imgH="317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 y="1168"/>
                          <a:ext cx="2616" cy="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AutoShape 7"/>
            <p:cNvSpPr>
              <a:spLocks noChangeArrowheads="1"/>
            </p:cNvSpPr>
            <p:nvPr/>
          </p:nvSpPr>
          <p:spPr bwMode="auto">
            <a:xfrm>
              <a:off x="1200" y="1440"/>
              <a:ext cx="960" cy="816"/>
            </a:xfrm>
            <a:prstGeom prst="rtTriangle">
              <a:avLst/>
            </a:prstGeom>
            <a:solidFill>
              <a:srgbClr val="CCECFF"/>
            </a:solidFill>
            <a:ln w="9525" algn="ctr">
              <a:solidFill>
                <a:srgbClr val="000000"/>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59400" name="Rectangle 8"/>
            <p:cNvSpPr>
              <a:spLocks noChangeArrowheads="1"/>
            </p:cNvSpPr>
            <p:nvPr/>
          </p:nvSpPr>
          <p:spPr bwMode="auto">
            <a:xfrm>
              <a:off x="1212" y="2352"/>
              <a:ext cx="1920" cy="720"/>
            </a:xfrm>
            <a:prstGeom prst="rect">
              <a:avLst/>
            </a:prstGeom>
            <a:solidFill>
              <a:srgbClr val="CCECFF"/>
            </a:solidFill>
            <a:ln w="9525" algn="ctr">
              <a:solidFill>
                <a:srgbClr val="000000"/>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grpSp>
    </p:spTree>
    <p:extLst>
      <p:ext uri="{BB962C8B-B14F-4D97-AF65-F5344CB8AC3E}">
        <p14:creationId xmlns:p14="http://schemas.microsoft.com/office/powerpoint/2010/main" val="75543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403">
                                            <p:txEl>
                                              <p:pRg st="0" end="0"/>
                                            </p:txEl>
                                          </p:spTgt>
                                        </p:tgtEl>
                                        <p:attrNameLst>
                                          <p:attrName>style.visibility</p:attrName>
                                        </p:attrNameLst>
                                      </p:cBhvr>
                                      <p:to>
                                        <p:strVal val="visible"/>
                                      </p:to>
                                    </p:set>
                                    <p:animEffect transition="in" filter="fade">
                                      <p:cBhvr>
                                        <p:cTn id="7" dur="2000"/>
                                        <p:tgtEl>
                                          <p:spTgt spid="870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0403">
                                            <p:txEl>
                                              <p:pRg st="3" end="3"/>
                                            </p:txEl>
                                          </p:spTgt>
                                        </p:tgtEl>
                                        <p:attrNameLst>
                                          <p:attrName>style.visibility</p:attrName>
                                        </p:attrNameLst>
                                      </p:cBhvr>
                                      <p:to>
                                        <p:strVal val="visible"/>
                                      </p:to>
                                    </p:set>
                                    <p:animEffect transition="in" filter="fade">
                                      <p:cBhvr>
                                        <p:cTn id="12" dur="2000"/>
                                        <p:tgtEl>
                                          <p:spTgt spid="8704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70403">
                                            <p:txEl>
                                              <p:pRg st="10" end="10"/>
                                            </p:txEl>
                                          </p:spTgt>
                                        </p:tgtEl>
                                        <p:attrNameLst>
                                          <p:attrName>style.visibility</p:attrName>
                                        </p:attrNameLst>
                                      </p:cBhvr>
                                      <p:to>
                                        <p:strVal val="visible"/>
                                      </p:to>
                                    </p:set>
                                    <p:animEffect transition="in" filter="fade">
                                      <p:cBhvr>
                                        <p:cTn id="22" dur="2000"/>
                                        <p:tgtEl>
                                          <p:spTgt spid="870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57F44C12-1954-44F2-9B1A-CA02F78D256A}" type="slidenum">
              <a:rPr lang="en-US" altLang="en-US" sz="1200">
                <a:latin typeface="Arial" charset="0"/>
              </a:rPr>
              <a:pPr eaLnBrk="1" hangingPunct="1">
                <a:spcBef>
                  <a:spcPct val="50000"/>
                </a:spcBef>
                <a:buFontTx/>
                <a:buNone/>
              </a:pPr>
              <a:t>23</a:t>
            </a:fld>
            <a:endParaRPr lang="en-US" altLang="en-US" sz="1200">
              <a:latin typeface="Arial" charset="0"/>
            </a:endParaRPr>
          </a:p>
        </p:txBody>
      </p:sp>
      <p:sp>
        <p:nvSpPr>
          <p:cNvPr id="872451" name="Text Box 3"/>
          <p:cNvSpPr txBox="1">
            <a:spLocks noChangeArrowheads="1"/>
          </p:cNvSpPr>
          <p:nvPr/>
        </p:nvSpPr>
        <p:spPr bwMode="auto">
          <a:xfrm>
            <a:off x="381000" y="685800"/>
            <a:ext cx="8305800" cy="41179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The number of nonzero rows, </a:t>
            </a:r>
            <a:r>
              <a:rPr lang="en-US" altLang="en-US" i="1">
                <a:latin typeface="Palatino Linotype" pitchFamily="18" charset="0"/>
              </a:rPr>
              <a:t>r</a:t>
            </a:r>
            <a:r>
              <a:rPr lang="en-US" altLang="en-US">
                <a:latin typeface="Palatino Linotype" pitchFamily="18" charset="0"/>
              </a:rPr>
              <a:t>, in the row-reduced coefficient matrix </a:t>
            </a:r>
            <a:r>
              <a:rPr lang="en-US" altLang="en-US" b="1">
                <a:latin typeface="Palatino Linotype" pitchFamily="18" charset="0"/>
              </a:rPr>
              <a:t>R </a:t>
            </a:r>
            <a:r>
              <a:rPr lang="en-US" altLang="en-US">
                <a:latin typeface="Palatino Linotype" pitchFamily="18" charset="0"/>
              </a:rPr>
              <a:t>is called the </a:t>
            </a:r>
            <a:r>
              <a:rPr lang="en-US" altLang="en-US" b="1">
                <a:latin typeface="Palatino Linotype" pitchFamily="18" charset="0"/>
              </a:rPr>
              <a:t>rank of R </a:t>
            </a:r>
            <a:r>
              <a:rPr lang="en-US" altLang="en-US">
                <a:latin typeface="Palatino Linotype" pitchFamily="18" charset="0"/>
              </a:rPr>
              <a:t>and also the</a:t>
            </a:r>
          </a:p>
          <a:p>
            <a:pPr algn="l" eaLnBrk="1" hangingPunct="1"/>
            <a:r>
              <a:rPr lang="en-US" altLang="en-US" b="1">
                <a:latin typeface="Palatino Linotype" pitchFamily="18" charset="0"/>
              </a:rPr>
              <a:t>rank of A</a:t>
            </a:r>
            <a:r>
              <a:rPr lang="en-US" altLang="en-US">
                <a:latin typeface="Palatino Linotype" pitchFamily="18" charset="0"/>
              </a:rPr>
              <a:t>. Here is the method for determining whether </a:t>
            </a:r>
          </a:p>
          <a:p>
            <a:pPr algn="l" eaLnBrk="1" hangingPunct="1"/>
            <a:r>
              <a:rPr lang="en-US" altLang="en-US" b="1">
                <a:latin typeface="Palatino Linotype" pitchFamily="18" charset="0"/>
              </a:rPr>
              <a:t>Ax </a:t>
            </a:r>
            <a:r>
              <a:rPr lang="en-US" altLang="en-US">
                <a:latin typeface="Palatino Linotype" pitchFamily="18" charset="0"/>
              </a:rPr>
              <a:t>= </a:t>
            </a:r>
            <a:r>
              <a:rPr lang="en-US" altLang="en-US" b="1">
                <a:latin typeface="Palatino Linotype" pitchFamily="18" charset="0"/>
              </a:rPr>
              <a:t>b </a:t>
            </a:r>
            <a:r>
              <a:rPr lang="en-US" altLang="en-US">
                <a:latin typeface="Palatino Linotype" pitchFamily="18" charset="0"/>
              </a:rPr>
              <a:t>has solutions and what they are:</a:t>
            </a:r>
          </a:p>
          <a:p>
            <a:pPr algn="l" eaLnBrk="1" hangingPunct="1"/>
            <a:endParaRPr lang="en-US" altLang="en-US" b="1">
              <a:latin typeface="Palatino Linotype" pitchFamily="18" charset="0"/>
            </a:endParaRPr>
          </a:p>
          <a:p>
            <a:pPr algn="l" eaLnBrk="1" hangingPunct="1"/>
            <a:r>
              <a:rPr lang="en-US" altLang="en-US" b="1">
                <a:latin typeface="Palatino Linotype" pitchFamily="18" charset="0"/>
              </a:rPr>
              <a:t>(a) No solution. </a:t>
            </a:r>
            <a:r>
              <a:rPr lang="en-US" altLang="en-US">
                <a:latin typeface="Palatino Linotype" pitchFamily="18" charset="0"/>
              </a:rPr>
              <a:t>If </a:t>
            </a:r>
            <a:r>
              <a:rPr lang="en-US" altLang="en-US" i="1">
                <a:latin typeface="Palatino Linotype" pitchFamily="18" charset="0"/>
              </a:rPr>
              <a:t>r </a:t>
            </a:r>
            <a:r>
              <a:rPr lang="en-US" altLang="en-US">
                <a:latin typeface="Palatino Linotype" pitchFamily="18" charset="0"/>
              </a:rPr>
              <a:t>is less than </a:t>
            </a:r>
            <a:r>
              <a:rPr lang="en-US" altLang="en-US" i="1">
                <a:latin typeface="Palatino Linotype" pitchFamily="18" charset="0"/>
              </a:rPr>
              <a:t>m </a:t>
            </a:r>
            <a:r>
              <a:rPr lang="en-US" altLang="en-US">
                <a:latin typeface="Palatino Linotype" pitchFamily="18" charset="0"/>
              </a:rPr>
              <a:t>(meaning that </a:t>
            </a:r>
            <a:r>
              <a:rPr lang="en-US" altLang="en-US" b="1">
                <a:latin typeface="Palatino Linotype" pitchFamily="18" charset="0"/>
              </a:rPr>
              <a:t>R </a:t>
            </a:r>
            <a:r>
              <a:rPr lang="en-US" altLang="en-US">
                <a:latin typeface="Palatino Linotype" pitchFamily="18" charset="0"/>
              </a:rPr>
              <a:t>actually has at least one row of all 0s) </a:t>
            </a:r>
            <a:r>
              <a:rPr lang="en-US" altLang="en-US" i="1">
                <a:latin typeface="Palatino Linotype" pitchFamily="18" charset="0"/>
              </a:rPr>
              <a:t>and </a:t>
            </a:r>
            <a:r>
              <a:rPr lang="en-US" altLang="en-US">
                <a:latin typeface="Palatino Linotype" pitchFamily="18" charset="0"/>
              </a:rPr>
              <a:t>at least one of the numbers </a:t>
            </a:r>
            <a:r>
              <a:rPr lang="en-US" altLang="en-US" i="1">
                <a:latin typeface="Palatino Linotype" pitchFamily="18" charset="0"/>
              </a:rPr>
              <a:t>f</a:t>
            </a:r>
            <a:r>
              <a:rPr lang="en-US" altLang="en-US" i="1" baseline="-25000">
                <a:latin typeface="Palatino Linotype" pitchFamily="18" charset="0"/>
              </a:rPr>
              <a:t>r+</a:t>
            </a:r>
            <a:r>
              <a:rPr lang="en-US" altLang="en-US" baseline="-25000">
                <a:latin typeface="Palatino Linotype" pitchFamily="18" charset="0"/>
              </a:rPr>
              <a:t>1</a:t>
            </a:r>
            <a:r>
              <a:rPr lang="en-US" altLang="en-US">
                <a:latin typeface="Palatino Linotype" pitchFamily="18" charset="0"/>
              </a:rPr>
              <a:t>, </a:t>
            </a:r>
            <a:r>
              <a:rPr lang="en-US" altLang="en-US" i="1">
                <a:latin typeface="Palatino Linotype" pitchFamily="18" charset="0"/>
              </a:rPr>
              <a:t>f</a:t>
            </a:r>
            <a:r>
              <a:rPr lang="en-US" altLang="en-US" i="1" baseline="-25000">
                <a:latin typeface="Palatino Linotype" pitchFamily="18" charset="0"/>
              </a:rPr>
              <a:t>r+</a:t>
            </a:r>
            <a:r>
              <a:rPr lang="en-US" altLang="en-US" baseline="-25000">
                <a:latin typeface="Palatino Linotype" pitchFamily="18" charset="0"/>
              </a:rPr>
              <a:t>2</a:t>
            </a:r>
            <a:r>
              <a:rPr lang="en-US" altLang="en-US">
                <a:latin typeface="Palatino Linotype" pitchFamily="18" charset="0"/>
              </a:rPr>
              <a:t>, … , </a:t>
            </a:r>
            <a:r>
              <a:rPr lang="en-US" altLang="en-US" i="1">
                <a:latin typeface="Palatino Linotype" pitchFamily="18" charset="0"/>
              </a:rPr>
              <a:t>f</a:t>
            </a:r>
            <a:r>
              <a:rPr lang="en-US" altLang="en-US" i="1" baseline="-25000">
                <a:latin typeface="Palatino Linotype" pitchFamily="18" charset="0"/>
              </a:rPr>
              <a:t>m</a:t>
            </a:r>
            <a:r>
              <a:rPr lang="en-US" altLang="en-US" i="1">
                <a:latin typeface="Palatino Linotype" pitchFamily="18" charset="0"/>
              </a:rPr>
              <a:t> </a:t>
            </a:r>
            <a:r>
              <a:rPr lang="en-US" altLang="en-US">
                <a:latin typeface="Palatino Linotype" pitchFamily="18" charset="0"/>
              </a:rPr>
              <a:t>is not zero, then the system </a:t>
            </a:r>
            <a:r>
              <a:rPr lang="en-US" altLang="en-US" b="1">
                <a:latin typeface="Palatino Linotype" pitchFamily="18" charset="0"/>
              </a:rPr>
              <a:t>Rx </a:t>
            </a:r>
            <a:r>
              <a:rPr lang="en-US" altLang="en-US">
                <a:latin typeface="Palatino Linotype" pitchFamily="18" charset="0"/>
              </a:rPr>
              <a:t>= </a:t>
            </a:r>
            <a:r>
              <a:rPr lang="en-US" altLang="en-US" b="1">
                <a:latin typeface="Palatino Linotype" pitchFamily="18" charset="0"/>
              </a:rPr>
              <a:t>f </a:t>
            </a:r>
            <a:r>
              <a:rPr lang="en-US" altLang="en-US">
                <a:latin typeface="Palatino Linotype" pitchFamily="18" charset="0"/>
              </a:rPr>
              <a:t>is inconsistent: No solution is possible. Therefore the system </a:t>
            </a:r>
            <a:r>
              <a:rPr lang="en-US" altLang="en-US" b="1">
                <a:latin typeface="Palatino Linotype" pitchFamily="18" charset="0"/>
              </a:rPr>
              <a:t>Ax </a:t>
            </a:r>
            <a:r>
              <a:rPr lang="en-US" altLang="en-US">
                <a:latin typeface="Palatino Linotype" pitchFamily="18" charset="0"/>
              </a:rPr>
              <a:t>= </a:t>
            </a:r>
            <a:r>
              <a:rPr lang="en-US" altLang="en-US" b="1">
                <a:latin typeface="Palatino Linotype" pitchFamily="18" charset="0"/>
              </a:rPr>
              <a:t>b </a:t>
            </a:r>
            <a:r>
              <a:rPr lang="en-US" altLang="en-US">
                <a:latin typeface="Palatino Linotype" pitchFamily="18" charset="0"/>
              </a:rPr>
              <a:t>is inconsistent as well. </a:t>
            </a:r>
          </a:p>
          <a:p>
            <a:pPr algn="l" eaLnBrk="1" hangingPunct="1"/>
            <a:r>
              <a:rPr lang="en-US" altLang="en-US">
                <a:latin typeface="Palatino Linotype" pitchFamily="18" charset="0"/>
              </a:rPr>
              <a:t>See Example 4, where </a:t>
            </a:r>
            <a:r>
              <a:rPr lang="en-US" altLang="en-US" i="1">
                <a:latin typeface="Palatino Linotype" pitchFamily="18" charset="0"/>
              </a:rPr>
              <a:t>r =</a:t>
            </a:r>
            <a:r>
              <a:rPr lang="en-US" altLang="en-US">
                <a:latin typeface="Palatino Linotype" pitchFamily="18" charset="0"/>
              </a:rPr>
              <a:t> 2 &lt; </a:t>
            </a:r>
            <a:r>
              <a:rPr lang="en-US" altLang="en-US" i="1">
                <a:latin typeface="Palatino Linotype" pitchFamily="18" charset="0"/>
              </a:rPr>
              <a:t>m =</a:t>
            </a:r>
            <a:r>
              <a:rPr lang="en-US" altLang="en-US">
                <a:latin typeface="Palatino Linotype" pitchFamily="18" charset="0"/>
              </a:rPr>
              <a:t> 3 and </a:t>
            </a:r>
            <a:r>
              <a:rPr lang="en-US" altLang="en-US" i="1">
                <a:latin typeface="Palatino Linotype" pitchFamily="18" charset="0"/>
              </a:rPr>
              <a:t>f</a:t>
            </a:r>
            <a:r>
              <a:rPr lang="en-US" altLang="en-US" i="1" baseline="-25000">
                <a:latin typeface="Palatino Linotype" pitchFamily="18" charset="0"/>
              </a:rPr>
              <a:t>r+</a:t>
            </a:r>
            <a:r>
              <a:rPr lang="en-US" altLang="en-US" baseline="-25000">
                <a:latin typeface="Palatino Linotype" pitchFamily="18" charset="0"/>
              </a:rPr>
              <a:t>1</a:t>
            </a:r>
            <a:r>
              <a:rPr lang="en-US" altLang="en-US">
                <a:latin typeface="Palatino Linotype" pitchFamily="18" charset="0"/>
              </a:rPr>
              <a:t> = </a:t>
            </a:r>
            <a:r>
              <a:rPr lang="en-US" altLang="en-US" i="1">
                <a:latin typeface="Palatino Linotype" pitchFamily="18" charset="0"/>
              </a:rPr>
              <a:t>f</a:t>
            </a:r>
            <a:r>
              <a:rPr lang="en-US" altLang="en-US" baseline="-25000">
                <a:latin typeface="Palatino Linotype" pitchFamily="18" charset="0"/>
              </a:rPr>
              <a:t>3</a:t>
            </a:r>
            <a:r>
              <a:rPr lang="en-US" altLang="en-US">
                <a:latin typeface="Palatino Linotype" pitchFamily="18" charset="0"/>
              </a:rPr>
              <a:t> = 12.</a:t>
            </a:r>
          </a:p>
        </p:txBody>
      </p:sp>
      <p:sp>
        <p:nvSpPr>
          <p:cNvPr id="60420"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334667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fade">
                                      <p:cBhvr>
                                        <p:cTn id="7" dur="2000"/>
                                        <p:tgtEl>
                                          <p:spTgt spid="87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fade">
                                      <p:cBhvr>
                                        <p:cTn id="12" dur="2000"/>
                                        <p:tgtEl>
                                          <p:spTgt spid="87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fade">
                                      <p:cBhvr>
                                        <p:cTn id="17" dur="2000"/>
                                        <p:tgtEl>
                                          <p:spTgt spid="87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72451">
                                            <p:txEl>
                                              <p:pRg st="4" end="4"/>
                                            </p:txEl>
                                          </p:spTgt>
                                        </p:tgtEl>
                                        <p:attrNameLst>
                                          <p:attrName>style.visibility</p:attrName>
                                        </p:attrNameLst>
                                      </p:cBhvr>
                                      <p:to>
                                        <p:strVal val="visible"/>
                                      </p:to>
                                    </p:set>
                                    <p:animEffect transition="in" filter="fade">
                                      <p:cBhvr>
                                        <p:cTn id="22" dur="2000"/>
                                        <p:tgtEl>
                                          <p:spTgt spid="8724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72451">
                                            <p:txEl>
                                              <p:pRg st="5" end="5"/>
                                            </p:txEl>
                                          </p:spTgt>
                                        </p:tgtEl>
                                        <p:attrNameLst>
                                          <p:attrName>style.visibility</p:attrName>
                                        </p:attrNameLst>
                                      </p:cBhvr>
                                      <p:to>
                                        <p:strVal val="visible"/>
                                      </p:to>
                                    </p:set>
                                    <p:animEffect transition="in" filter="fade">
                                      <p:cBhvr>
                                        <p:cTn id="27" dur="2000"/>
                                        <p:tgtEl>
                                          <p:spTgt spid="872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AB0CFEB3-0BF4-42D5-9465-A13A7D5A9AF3}" type="slidenum">
              <a:rPr lang="en-US" altLang="en-US" sz="1200">
                <a:latin typeface="Arial" charset="0"/>
              </a:rPr>
              <a:pPr eaLnBrk="1" hangingPunct="1">
                <a:spcBef>
                  <a:spcPct val="50000"/>
                </a:spcBef>
                <a:buFontTx/>
                <a:buNone/>
              </a:pPr>
              <a:t>24</a:t>
            </a:fld>
            <a:endParaRPr lang="en-US" altLang="en-US" sz="1200">
              <a:latin typeface="Arial" charset="0"/>
            </a:endParaRPr>
          </a:p>
        </p:txBody>
      </p:sp>
      <p:sp>
        <p:nvSpPr>
          <p:cNvPr id="874499" name="Text Box 3"/>
          <p:cNvSpPr txBox="1">
            <a:spLocks noChangeArrowheads="1"/>
          </p:cNvSpPr>
          <p:nvPr/>
        </p:nvSpPr>
        <p:spPr bwMode="auto">
          <a:xfrm>
            <a:off x="381000" y="685800"/>
            <a:ext cx="8305800" cy="4483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If the system is consistent (either </a:t>
            </a:r>
            <a:r>
              <a:rPr lang="en-US" altLang="en-US" i="1">
                <a:latin typeface="Palatino Linotype" pitchFamily="18" charset="0"/>
              </a:rPr>
              <a:t>r =</a:t>
            </a:r>
            <a:r>
              <a:rPr lang="en-US" altLang="en-US">
                <a:latin typeface="Palatino Linotype" pitchFamily="18" charset="0"/>
              </a:rPr>
              <a:t> </a:t>
            </a:r>
            <a:r>
              <a:rPr lang="en-US" altLang="en-US" i="1">
                <a:latin typeface="Palatino Linotype" pitchFamily="18" charset="0"/>
              </a:rPr>
              <a:t>m</a:t>
            </a:r>
            <a:r>
              <a:rPr lang="en-US" altLang="en-US">
                <a:latin typeface="Palatino Linotype" pitchFamily="18" charset="0"/>
              </a:rPr>
              <a:t>, or </a:t>
            </a:r>
            <a:r>
              <a:rPr lang="en-US" altLang="en-US" i="1">
                <a:latin typeface="Palatino Linotype" pitchFamily="18" charset="0"/>
              </a:rPr>
              <a:t>r </a:t>
            </a:r>
            <a:r>
              <a:rPr lang="en-US" altLang="en-US">
                <a:latin typeface="Palatino Linotype" pitchFamily="18" charset="0"/>
              </a:rPr>
              <a:t>&lt; </a:t>
            </a:r>
            <a:r>
              <a:rPr lang="en-US" altLang="en-US" i="1">
                <a:latin typeface="Palatino Linotype" pitchFamily="18" charset="0"/>
              </a:rPr>
              <a:t>m and </a:t>
            </a:r>
            <a:r>
              <a:rPr lang="en-US" altLang="en-US">
                <a:latin typeface="Palatino Linotype" pitchFamily="18" charset="0"/>
              </a:rPr>
              <a:t>all the numbers </a:t>
            </a:r>
            <a:r>
              <a:rPr lang="en-US" altLang="en-US" i="1">
                <a:latin typeface="Palatino Linotype" pitchFamily="18" charset="0"/>
              </a:rPr>
              <a:t>f</a:t>
            </a:r>
            <a:r>
              <a:rPr lang="en-US" altLang="en-US" i="1" baseline="-25000">
                <a:latin typeface="Palatino Linotype" pitchFamily="18" charset="0"/>
              </a:rPr>
              <a:t>r+</a:t>
            </a:r>
            <a:r>
              <a:rPr lang="en-US" altLang="en-US" baseline="-25000">
                <a:latin typeface="Palatino Linotype" pitchFamily="18" charset="0"/>
              </a:rPr>
              <a:t>1</a:t>
            </a:r>
            <a:r>
              <a:rPr lang="en-US" altLang="en-US">
                <a:latin typeface="Palatino Linotype" pitchFamily="18" charset="0"/>
              </a:rPr>
              <a:t>, </a:t>
            </a:r>
            <a:r>
              <a:rPr lang="en-US" altLang="en-US" i="1">
                <a:latin typeface="Palatino Linotype" pitchFamily="18" charset="0"/>
              </a:rPr>
              <a:t>f</a:t>
            </a:r>
            <a:r>
              <a:rPr lang="en-US" altLang="en-US" i="1" baseline="-25000">
                <a:latin typeface="Palatino Linotype" pitchFamily="18" charset="0"/>
              </a:rPr>
              <a:t>r+</a:t>
            </a:r>
            <a:r>
              <a:rPr lang="en-US" altLang="en-US" baseline="-25000">
                <a:latin typeface="Palatino Linotype" pitchFamily="18" charset="0"/>
              </a:rPr>
              <a:t>2</a:t>
            </a:r>
            <a:r>
              <a:rPr lang="en-US" altLang="en-US">
                <a:latin typeface="Palatino Linotype" pitchFamily="18" charset="0"/>
              </a:rPr>
              <a:t>, … , </a:t>
            </a:r>
            <a:r>
              <a:rPr lang="en-US" altLang="en-US" i="1">
                <a:latin typeface="Palatino Linotype" pitchFamily="18" charset="0"/>
              </a:rPr>
              <a:t>f</a:t>
            </a:r>
            <a:r>
              <a:rPr lang="en-US" altLang="en-US" i="1" baseline="-25000">
                <a:latin typeface="Palatino Linotype" pitchFamily="18" charset="0"/>
              </a:rPr>
              <a:t>m</a:t>
            </a:r>
            <a:r>
              <a:rPr lang="en-US" altLang="en-US" i="1">
                <a:latin typeface="Palatino Linotype" pitchFamily="18" charset="0"/>
              </a:rPr>
              <a:t> </a:t>
            </a:r>
            <a:r>
              <a:rPr lang="en-US" altLang="en-US">
                <a:latin typeface="Palatino Linotype" pitchFamily="18" charset="0"/>
              </a:rPr>
              <a:t>are zero), then there are solutions.</a:t>
            </a:r>
          </a:p>
          <a:p>
            <a:pPr algn="l" eaLnBrk="1" hangingPunct="1"/>
            <a:endParaRPr lang="en-US" altLang="en-US" b="1">
              <a:latin typeface="Palatino Linotype" pitchFamily="18" charset="0"/>
            </a:endParaRPr>
          </a:p>
          <a:p>
            <a:pPr algn="l" eaLnBrk="1" hangingPunct="1"/>
            <a:r>
              <a:rPr lang="en-US" altLang="en-US" b="1">
                <a:latin typeface="Palatino Linotype" pitchFamily="18" charset="0"/>
              </a:rPr>
              <a:t>(b) Unique solution. </a:t>
            </a:r>
            <a:r>
              <a:rPr lang="en-US" altLang="en-US">
                <a:latin typeface="Palatino Linotype" pitchFamily="18" charset="0"/>
              </a:rPr>
              <a:t>If the system is consistent and </a:t>
            </a:r>
            <a:r>
              <a:rPr lang="en-US" altLang="en-US" i="1">
                <a:latin typeface="Palatino Linotype" pitchFamily="18" charset="0"/>
              </a:rPr>
              <a:t>r =</a:t>
            </a:r>
            <a:r>
              <a:rPr lang="en-US" altLang="en-US">
                <a:latin typeface="Palatino Linotype" pitchFamily="18" charset="0"/>
              </a:rPr>
              <a:t> </a:t>
            </a:r>
            <a:r>
              <a:rPr lang="en-US" altLang="en-US" i="1">
                <a:latin typeface="Palatino Linotype" pitchFamily="18" charset="0"/>
              </a:rPr>
              <a:t>n</a:t>
            </a:r>
            <a:r>
              <a:rPr lang="en-US" altLang="en-US">
                <a:latin typeface="Palatino Linotype" pitchFamily="18" charset="0"/>
              </a:rPr>
              <a:t>, there is exactly one solution, which can be found by back substitution. See Example 2, where </a:t>
            </a:r>
            <a:r>
              <a:rPr lang="en-US" altLang="en-US" i="1">
                <a:latin typeface="Palatino Linotype" pitchFamily="18" charset="0"/>
              </a:rPr>
              <a:t>r =</a:t>
            </a:r>
            <a:r>
              <a:rPr lang="en-US" altLang="en-US">
                <a:latin typeface="Palatino Linotype" pitchFamily="18" charset="0"/>
              </a:rPr>
              <a:t> </a:t>
            </a:r>
            <a:r>
              <a:rPr lang="en-US" altLang="en-US" i="1">
                <a:latin typeface="Palatino Linotype" pitchFamily="18" charset="0"/>
              </a:rPr>
              <a:t>n =</a:t>
            </a:r>
            <a:r>
              <a:rPr lang="en-US" altLang="en-US">
                <a:latin typeface="Palatino Linotype" pitchFamily="18" charset="0"/>
              </a:rPr>
              <a:t> 3 and </a:t>
            </a:r>
            <a:r>
              <a:rPr lang="en-US" altLang="en-US" i="1">
                <a:latin typeface="Palatino Linotype" pitchFamily="18" charset="0"/>
              </a:rPr>
              <a:t>m =</a:t>
            </a:r>
            <a:r>
              <a:rPr lang="en-US" altLang="en-US">
                <a:latin typeface="Palatino Linotype" pitchFamily="18" charset="0"/>
              </a:rPr>
              <a:t> 4.</a:t>
            </a:r>
          </a:p>
          <a:p>
            <a:pPr algn="l" eaLnBrk="1" hangingPunct="1"/>
            <a:endParaRPr lang="en-US" altLang="en-US">
              <a:latin typeface="Palatino Linotype" pitchFamily="18" charset="0"/>
            </a:endParaRPr>
          </a:p>
          <a:p>
            <a:pPr algn="l" eaLnBrk="1" hangingPunct="1"/>
            <a:r>
              <a:rPr lang="en-US" altLang="en-US" b="1">
                <a:latin typeface="Palatino Linotype" pitchFamily="18" charset="0"/>
              </a:rPr>
              <a:t>(c) Infinitely many solutions. </a:t>
            </a:r>
            <a:r>
              <a:rPr lang="en-US" altLang="en-US">
                <a:latin typeface="Palatino Linotype" pitchFamily="18" charset="0"/>
              </a:rPr>
              <a:t>To obtain any of these solutions, choose values of </a:t>
            </a:r>
            <a:r>
              <a:rPr lang="en-US" altLang="en-US" i="1">
                <a:latin typeface="Palatino Linotype" pitchFamily="18" charset="0"/>
              </a:rPr>
              <a:t>x</a:t>
            </a:r>
            <a:r>
              <a:rPr lang="en-US" altLang="en-US" i="1" baseline="-25000">
                <a:latin typeface="Palatino Linotype" pitchFamily="18" charset="0"/>
              </a:rPr>
              <a:t>r+</a:t>
            </a:r>
            <a:r>
              <a:rPr lang="en-US" altLang="en-US" baseline="-25000">
                <a:latin typeface="Palatino Linotype" pitchFamily="18" charset="0"/>
              </a:rPr>
              <a:t>1</a:t>
            </a:r>
            <a:r>
              <a:rPr lang="en-US" altLang="en-US">
                <a:latin typeface="Palatino Linotype" pitchFamily="18" charset="0"/>
              </a:rPr>
              <a:t>, … , </a:t>
            </a:r>
            <a:r>
              <a:rPr lang="en-US" altLang="en-US" i="1">
                <a:latin typeface="Palatino Linotype" pitchFamily="18" charset="0"/>
              </a:rPr>
              <a:t>x</a:t>
            </a:r>
            <a:r>
              <a:rPr lang="en-US" altLang="en-US" i="1" baseline="-25000">
                <a:latin typeface="Palatino Linotype" pitchFamily="18" charset="0"/>
              </a:rPr>
              <a:t>n </a:t>
            </a:r>
            <a:r>
              <a:rPr lang="en-US" altLang="en-US">
                <a:latin typeface="Palatino Linotype" pitchFamily="18" charset="0"/>
              </a:rPr>
              <a:t>arbitrarily. Then solve the </a:t>
            </a:r>
            <a:r>
              <a:rPr lang="en-US" altLang="en-US" i="1">
                <a:latin typeface="Palatino Linotype" pitchFamily="18" charset="0"/>
              </a:rPr>
              <a:t>r</a:t>
            </a:r>
            <a:r>
              <a:rPr lang="en-US" altLang="en-US">
                <a:latin typeface="Palatino Linotype" pitchFamily="18" charset="0"/>
              </a:rPr>
              <a:t>th equation for </a:t>
            </a:r>
            <a:r>
              <a:rPr lang="en-US" altLang="en-US" i="1">
                <a:latin typeface="Palatino Linotype" pitchFamily="18" charset="0"/>
              </a:rPr>
              <a:t>x</a:t>
            </a:r>
            <a:r>
              <a:rPr lang="en-US" altLang="en-US" i="1" baseline="-25000">
                <a:latin typeface="Palatino Linotype" pitchFamily="18" charset="0"/>
              </a:rPr>
              <a:t>r</a:t>
            </a:r>
            <a:r>
              <a:rPr lang="en-US" altLang="en-US">
                <a:latin typeface="Palatino Linotype" pitchFamily="18" charset="0"/>
              </a:rPr>
              <a:t> (in terms of those arbitrary values), then the (</a:t>
            </a:r>
            <a:r>
              <a:rPr lang="en-US" altLang="en-US" i="1">
                <a:latin typeface="Palatino Linotype" pitchFamily="18" charset="0"/>
              </a:rPr>
              <a:t>r −</a:t>
            </a:r>
            <a:r>
              <a:rPr lang="en-US" altLang="en-US">
                <a:latin typeface="Palatino Linotype" pitchFamily="18" charset="0"/>
              </a:rPr>
              <a:t> 1)st equation for </a:t>
            </a:r>
            <a:r>
              <a:rPr lang="en-US" altLang="en-US" i="1">
                <a:latin typeface="Palatino Linotype" pitchFamily="18" charset="0"/>
              </a:rPr>
              <a:t>x</a:t>
            </a:r>
            <a:r>
              <a:rPr lang="en-US" altLang="en-US" i="1" baseline="-25000">
                <a:latin typeface="Palatino Linotype" pitchFamily="18" charset="0"/>
              </a:rPr>
              <a:t>r−</a:t>
            </a:r>
            <a:r>
              <a:rPr lang="en-US" altLang="en-US" baseline="-25000">
                <a:latin typeface="Palatino Linotype" pitchFamily="18" charset="0"/>
              </a:rPr>
              <a:t>1</a:t>
            </a:r>
            <a:r>
              <a:rPr lang="en-US" altLang="en-US">
                <a:latin typeface="Palatino Linotype" pitchFamily="18" charset="0"/>
              </a:rPr>
              <a:t>, and so on up the line. See Example 3.</a:t>
            </a:r>
          </a:p>
        </p:txBody>
      </p:sp>
      <p:sp>
        <p:nvSpPr>
          <p:cNvPr id="61444"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338250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fade">
                                      <p:cBhvr>
                                        <p:cTn id="7" dur="2000"/>
                                        <p:tgtEl>
                                          <p:spTgt spid="87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4499">
                                            <p:txEl>
                                              <p:pRg st="2" end="2"/>
                                            </p:txEl>
                                          </p:spTgt>
                                        </p:tgtEl>
                                        <p:attrNameLst>
                                          <p:attrName>style.visibility</p:attrName>
                                        </p:attrNameLst>
                                      </p:cBhvr>
                                      <p:to>
                                        <p:strVal val="visible"/>
                                      </p:to>
                                    </p:set>
                                    <p:animEffect transition="in" filter="fade">
                                      <p:cBhvr>
                                        <p:cTn id="12" dur="2000"/>
                                        <p:tgtEl>
                                          <p:spTgt spid="87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4499">
                                            <p:txEl>
                                              <p:pRg st="4" end="4"/>
                                            </p:txEl>
                                          </p:spTgt>
                                        </p:tgtEl>
                                        <p:attrNameLst>
                                          <p:attrName>style.visibility</p:attrName>
                                        </p:attrNameLst>
                                      </p:cBhvr>
                                      <p:to>
                                        <p:strVal val="visible"/>
                                      </p:to>
                                    </p:set>
                                    <p:animEffect transition="in" filter="fade">
                                      <p:cBhvr>
                                        <p:cTn id="17" dur="2000"/>
                                        <p:tgtEl>
                                          <p:spTgt spid="874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E49482BE-374C-4B17-9E28-1A462EEFD6FA}" type="slidenum">
              <a:rPr lang="en-US" altLang="en-US" sz="1200">
                <a:latin typeface="Arial" charset="0"/>
              </a:rPr>
              <a:pPr eaLnBrk="1" hangingPunct="1">
                <a:spcBef>
                  <a:spcPct val="50000"/>
                </a:spcBef>
                <a:buFontTx/>
                <a:buNone/>
              </a:pPr>
              <a:t>25</a:t>
            </a:fld>
            <a:endParaRPr lang="en-US" altLang="en-US" sz="1200">
              <a:latin typeface="Arial" charset="0"/>
            </a:endParaRPr>
          </a:p>
        </p:txBody>
      </p:sp>
      <p:sp>
        <p:nvSpPr>
          <p:cNvPr id="62467" name="Text Box 3"/>
          <p:cNvSpPr txBox="1">
            <a:spLocks noChangeArrowheads="1"/>
          </p:cNvSpPr>
          <p:nvPr/>
        </p:nvSpPr>
        <p:spPr bwMode="auto">
          <a:xfrm>
            <a:off x="609600" y="2286000"/>
            <a:ext cx="7924800" cy="174783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latin typeface="Palatino Linotype" pitchFamily="18" charset="0"/>
            </a:endParaRPr>
          </a:p>
          <a:p>
            <a:pPr eaLnBrk="1" hangingPunct="1"/>
            <a:r>
              <a:rPr lang="en-US" altLang="en-US" sz="4800" b="1">
                <a:solidFill>
                  <a:srgbClr val="33CCCC"/>
                </a:solidFill>
                <a:latin typeface="Arial" charset="0"/>
              </a:rPr>
              <a:t>7.4</a:t>
            </a:r>
            <a:r>
              <a:rPr lang="en-US" altLang="en-US" sz="3600" b="1">
                <a:solidFill>
                  <a:srgbClr val="CC3300"/>
                </a:solidFill>
                <a:latin typeface="Arial" charset="0"/>
              </a:rPr>
              <a:t>  </a:t>
            </a:r>
            <a:r>
              <a:rPr lang="en-US" altLang="en-US" sz="3600" b="1">
                <a:solidFill>
                  <a:srgbClr val="009999"/>
                </a:solidFill>
                <a:latin typeface="Arial" charset="0"/>
              </a:rPr>
              <a:t>Linear Independence. </a:t>
            </a:r>
          </a:p>
          <a:p>
            <a:pPr eaLnBrk="1" hangingPunct="1"/>
            <a:r>
              <a:rPr lang="en-US" altLang="en-US" sz="3600" b="1">
                <a:solidFill>
                  <a:srgbClr val="009999"/>
                </a:solidFill>
                <a:latin typeface="Arial" charset="0"/>
              </a:rPr>
              <a:t>Rank of a Matrix. Vector Space</a:t>
            </a:r>
          </a:p>
        </p:txBody>
      </p:sp>
      <p:sp>
        <p:nvSpPr>
          <p:cNvPr id="4" name="Text Box 3">
            <a:extLst>
              <a:ext uri="{FF2B5EF4-FFF2-40B4-BE49-F238E27FC236}">
                <a16:creationId xmlns:a16="http://schemas.microsoft.com/office/drawing/2014/main" id="{7A73734A-7BD4-48C5-A529-170CE5F09C5C}"/>
              </a:ext>
            </a:extLst>
          </p:cNvPr>
          <p:cNvSpPr txBox="1">
            <a:spLocks noChangeArrowheads="1"/>
          </p:cNvSpPr>
          <p:nvPr/>
        </p:nvSpPr>
        <p:spPr bwMode="auto">
          <a:xfrm>
            <a:off x="762000" y="2438400"/>
            <a:ext cx="7924800" cy="174783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latin typeface="Palatino Linotype" pitchFamily="18" charset="0"/>
            </a:endParaRPr>
          </a:p>
          <a:p>
            <a:pPr eaLnBrk="1" hangingPunct="1"/>
            <a:r>
              <a:rPr lang="en-US" altLang="en-US" sz="4800" b="1">
                <a:solidFill>
                  <a:srgbClr val="33CCCC"/>
                </a:solidFill>
                <a:latin typeface="Arial" charset="0"/>
              </a:rPr>
              <a:t>7.4</a:t>
            </a:r>
            <a:r>
              <a:rPr lang="en-US" altLang="en-US" sz="3600" b="1">
                <a:solidFill>
                  <a:srgbClr val="CC3300"/>
                </a:solidFill>
                <a:latin typeface="Arial" charset="0"/>
              </a:rPr>
              <a:t>  </a:t>
            </a:r>
            <a:r>
              <a:rPr lang="en-US" altLang="en-US" sz="3600" b="1">
                <a:solidFill>
                  <a:srgbClr val="009999"/>
                </a:solidFill>
                <a:latin typeface="Arial" charset="0"/>
              </a:rPr>
              <a:t>Linear Independence. </a:t>
            </a:r>
          </a:p>
          <a:p>
            <a:pPr eaLnBrk="1" hangingPunct="1"/>
            <a:r>
              <a:rPr lang="en-US" altLang="en-US" sz="3600" b="1">
                <a:solidFill>
                  <a:srgbClr val="009999"/>
                </a:solidFill>
                <a:latin typeface="Arial" charset="0"/>
              </a:rPr>
              <a:t>Rank of a Matrix. Vector Space</a:t>
            </a:r>
          </a:p>
        </p:txBody>
      </p:sp>
    </p:spTree>
    <p:extLst>
      <p:ext uri="{BB962C8B-B14F-4D97-AF65-F5344CB8AC3E}">
        <p14:creationId xmlns:p14="http://schemas.microsoft.com/office/powerpoint/2010/main" val="307628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51D9E40A-651E-453D-BC85-CDDC22999D80}" type="slidenum">
              <a:rPr lang="en-US" altLang="en-US" sz="1200">
                <a:latin typeface="Arial" charset="0"/>
              </a:rPr>
              <a:pPr eaLnBrk="1" hangingPunct="1">
                <a:spcBef>
                  <a:spcPct val="50000"/>
                </a:spcBef>
                <a:buFontTx/>
                <a:buNone/>
              </a:pPr>
              <a:t>26</a:t>
            </a:fld>
            <a:endParaRPr lang="en-US" altLang="en-US" sz="1200">
              <a:latin typeface="Arial" charset="0"/>
            </a:endParaRPr>
          </a:p>
        </p:txBody>
      </p:sp>
      <p:sp>
        <p:nvSpPr>
          <p:cNvPr id="571395" name="Text Box 3"/>
          <p:cNvSpPr txBox="1">
            <a:spLocks noChangeArrowheads="1"/>
          </p:cNvSpPr>
          <p:nvPr/>
        </p:nvSpPr>
        <p:spPr bwMode="auto">
          <a:xfrm>
            <a:off x="490194" y="1234910"/>
            <a:ext cx="8044206" cy="452431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Given any set of </a:t>
            </a:r>
            <a:r>
              <a:rPr lang="en-US" altLang="en-US" i="1">
                <a:latin typeface="Palatino Linotype" pitchFamily="18" charset="0"/>
              </a:rPr>
              <a:t>m </a:t>
            </a:r>
            <a:r>
              <a:rPr lang="en-US" altLang="en-US">
                <a:latin typeface="Palatino Linotype" pitchFamily="18" charset="0"/>
              </a:rPr>
              <a:t>vectors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 </a:t>
            </a:r>
            <a:r>
              <a:rPr lang="en-US" altLang="en-US" b="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m</a:t>
            </a:r>
            <a:r>
              <a:rPr lang="en-US" altLang="en-US" baseline="-25000">
                <a:latin typeface="Palatino Linotype" pitchFamily="18" charset="0"/>
              </a:rPr>
              <a:t>)</a:t>
            </a:r>
            <a:r>
              <a:rPr lang="en-US" altLang="en-US">
                <a:latin typeface="Palatino Linotype" pitchFamily="18" charset="0"/>
              </a:rPr>
              <a:t> (with the same number of components), a </a:t>
            </a:r>
            <a:r>
              <a:rPr lang="en-US" altLang="en-US" b="1">
                <a:latin typeface="Palatino Linotype" pitchFamily="18" charset="0"/>
              </a:rPr>
              <a:t>linear combination </a:t>
            </a:r>
            <a:r>
              <a:rPr lang="en-US" altLang="en-US">
                <a:latin typeface="Palatino Linotype" pitchFamily="18" charset="0"/>
              </a:rPr>
              <a:t>of these vectors is an expression of the form </a:t>
            </a:r>
          </a:p>
          <a:p>
            <a:pPr algn="l" eaLnBrk="1" hangingPunct="1"/>
            <a:r>
              <a:rPr lang="en-US" altLang="en-US">
                <a:latin typeface="Palatino Linotype" pitchFamily="18" charset="0"/>
              </a:rPr>
              <a:t>		</a:t>
            </a:r>
            <a:r>
              <a:rPr lang="en-US" altLang="en-US" i="1">
                <a:latin typeface="Palatino Linotype" pitchFamily="18" charset="0"/>
              </a:rPr>
              <a:t>c</a:t>
            </a:r>
            <a:r>
              <a:rPr lang="en-US" altLang="en-US" baseline="-25000">
                <a:latin typeface="Palatino Linotype" pitchFamily="18" charset="0"/>
              </a:rPr>
              <a:t>1</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a:t>
            </a:r>
            <a:r>
              <a:rPr lang="en-US" altLang="en-US" i="1">
                <a:latin typeface="Palatino Linotype" pitchFamily="18" charset="0"/>
              </a:rPr>
              <a:t>c</a:t>
            </a:r>
            <a:r>
              <a:rPr lang="en-US" altLang="en-US" baseline="-25000">
                <a:latin typeface="Palatino Linotype" pitchFamily="18" charset="0"/>
              </a:rPr>
              <a:t>2 </a:t>
            </a:r>
            <a:r>
              <a:rPr lang="en-US" altLang="en-US" b="1">
                <a:latin typeface="Palatino Linotype" pitchFamily="18" charset="0"/>
              </a:rPr>
              <a:t>a</a:t>
            </a:r>
            <a:r>
              <a:rPr lang="en-US" altLang="en-US" baseline="-25000">
                <a:latin typeface="Palatino Linotype" pitchFamily="18" charset="0"/>
              </a:rPr>
              <a:t>(2)</a:t>
            </a:r>
            <a:r>
              <a:rPr lang="en-US" altLang="en-US">
                <a:latin typeface="Palatino Linotype" pitchFamily="18" charset="0"/>
              </a:rPr>
              <a:t>, + … + </a:t>
            </a:r>
            <a:r>
              <a:rPr lang="en-US" altLang="en-US" i="1" err="1">
                <a:latin typeface="Palatino Linotype" pitchFamily="18" charset="0"/>
              </a:rPr>
              <a:t>c</a:t>
            </a:r>
            <a:r>
              <a:rPr lang="en-US" altLang="en-US" i="1" baseline="-25000" err="1">
                <a:latin typeface="Palatino Linotype" pitchFamily="18" charset="0"/>
              </a:rPr>
              <a:t>m</a:t>
            </a:r>
            <a:r>
              <a:rPr lang="en-US" altLang="en-US" b="1" err="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m</a:t>
            </a:r>
            <a:r>
              <a:rPr lang="en-US" altLang="en-US" baseline="-25000">
                <a:latin typeface="Palatino Linotype" pitchFamily="18" charset="0"/>
              </a:rPr>
              <a:t>)</a:t>
            </a:r>
            <a:r>
              <a:rPr lang="en-US" altLang="en-US">
                <a:latin typeface="Palatino Linotype" pitchFamily="18" charset="0"/>
              </a:rPr>
              <a:t> </a:t>
            </a:r>
          </a:p>
          <a:p>
            <a:pPr algn="l" eaLnBrk="1" hangingPunct="1"/>
            <a:r>
              <a:rPr lang="en-US" altLang="en-US">
                <a:latin typeface="Palatino Linotype" pitchFamily="18" charset="0"/>
              </a:rPr>
              <a:t>where </a:t>
            </a:r>
            <a:r>
              <a:rPr lang="en-US" altLang="en-US" i="1">
                <a:latin typeface="Palatino Linotype" pitchFamily="18" charset="0"/>
              </a:rPr>
              <a:t>c</a:t>
            </a:r>
            <a:r>
              <a:rPr lang="en-US" altLang="en-US" baseline="-25000">
                <a:latin typeface="Palatino Linotype" pitchFamily="18" charset="0"/>
              </a:rPr>
              <a:t>1</a:t>
            </a:r>
            <a:r>
              <a:rPr lang="en-US" altLang="en-US">
                <a:latin typeface="Palatino Linotype" pitchFamily="18" charset="0"/>
              </a:rPr>
              <a:t>, </a:t>
            </a:r>
            <a:r>
              <a:rPr lang="en-US" altLang="en-US" i="1">
                <a:latin typeface="Palatino Linotype" pitchFamily="18" charset="0"/>
              </a:rPr>
              <a:t>c</a:t>
            </a:r>
            <a:r>
              <a:rPr lang="en-US" altLang="en-US" baseline="-25000">
                <a:latin typeface="Palatino Linotype" pitchFamily="18" charset="0"/>
              </a:rPr>
              <a:t>2</a:t>
            </a:r>
            <a:r>
              <a:rPr lang="en-US" altLang="en-US">
                <a:latin typeface="Palatino Linotype" pitchFamily="18" charset="0"/>
              </a:rPr>
              <a:t>, … , </a:t>
            </a:r>
            <a:r>
              <a:rPr lang="en-US" altLang="en-US" i="1">
                <a:latin typeface="Palatino Linotype" pitchFamily="18" charset="0"/>
              </a:rPr>
              <a:t>c</a:t>
            </a:r>
            <a:r>
              <a:rPr lang="en-US" altLang="en-US" i="1" baseline="-25000">
                <a:latin typeface="Palatino Linotype" pitchFamily="18" charset="0"/>
              </a:rPr>
              <a:t>m </a:t>
            </a:r>
            <a:r>
              <a:rPr lang="en-US" altLang="en-US">
                <a:latin typeface="Palatino Linotype" pitchFamily="18" charset="0"/>
              </a:rPr>
              <a:t>are any scalars. Now consider the equation</a:t>
            </a:r>
          </a:p>
          <a:p>
            <a:pPr algn="l" eaLnBrk="1" hangingPunct="1"/>
            <a:r>
              <a:rPr lang="en-US" altLang="en-US" b="1">
                <a:latin typeface="Palatino Linotype" pitchFamily="18" charset="0"/>
              </a:rPr>
              <a:t>(1) 		</a:t>
            </a:r>
            <a:r>
              <a:rPr lang="en-US" altLang="en-US" i="1">
                <a:latin typeface="Palatino Linotype" pitchFamily="18" charset="0"/>
              </a:rPr>
              <a:t>c</a:t>
            </a:r>
            <a:r>
              <a:rPr lang="en-US" altLang="en-US" baseline="-25000">
                <a:latin typeface="Palatino Linotype" pitchFamily="18" charset="0"/>
              </a:rPr>
              <a:t>1</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a:t>
            </a:r>
            <a:r>
              <a:rPr lang="en-US" altLang="en-US" i="1">
                <a:latin typeface="Palatino Linotype" pitchFamily="18" charset="0"/>
              </a:rPr>
              <a:t>c</a:t>
            </a:r>
            <a:r>
              <a:rPr lang="en-US" altLang="en-US" baseline="-25000">
                <a:latin typeface="Palatino Linotype" pitchFamily="18" charset="0"/>
              </a:rPr>
              <a:t>2 </a:t>
            </a:r>
            <a:r>
              <a:rPr lang="en-US" altLang="en-US" b="1">
                <a:latin typeface="Palatino Linotype" pitchFamily="18" charset="0"/>
              </a:rPr>
              <a:t>a</a:t>
            </a:r>
            <a:r>
              <a:rPr lang="en-US" altLang="en-US" baseline="-25000">
                <a:latin typeface="Palatino Linotype" pitchFamily="18" charset="0"/>
              </a:rPr>
              <a:t>(2)</a:t>
            </a:r>
            <a:r>
              <a:rPr lang="en-US" altLang="en-US">
                <a:latin typeface="Palatino Linotype" pitchFamily="18" charset="0"/>
              </a:rPr>
              <a:t>, + … + </a:t>
            </a:r>
            <a:r>
              <a:rPr lang="en-US" altLang="en-US" i="1" err="1">
                <a:latin typeface="Palatino Linotype" pitchFamily="18" charset="0"/>
              </a:rPr>
              <a:t>c</a:t>
            </a:r>
            <a:r>
              <a:rPr lang="en-US" altLang="en-US" i="1" baseline="-25000" err="1">
                <a:latin typeface="Palatino Linotype" pitchFamily="18" charset="0"/>
              </a:rPr>
              <a:t>m</a:t>
            </a:r>
            <a:r>
              <a:rPr lang="en-US" altLang="en-US" b="1" err="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m</a:t>
            </a:r>
            <a:r>
              <a:rPr lang="en-US" altLang="en-US" baseline="-25000">
                <a:latin typeface="Palatino Linotype" pitchFamily="18" charset="0"/>
              </a:rPr>
              <a:t>)</a:t>
            </a:r>
            <a:r>
              <a:rPr lang="en-US" altLang="en-US">
                <a:latin typeface="Palatino Linotype" pitchFamily="18" charset="0"/>
              </a:rPr>
              <a:t> = </a:t>
            </a:r>
            <a:r>
              <a:rPr lang="en-US" altLang="en-US" b="1">
                <a:latin typeface="Palatino Linotype" pitchFamily="18" charset="0"/>
              </a:rPr>
              <a:t>0</a:t>
            </a:r>
          </a:p>
          <a:p>
            <a:pPr algn="l" eaLnBrk="1" hangingPunct="1"/>
            <a:r>
              <a:rPr lang="en-US" altLang="en-US">
                <a:latin typeface="Palatino Linotype" pitchFamily="18" charset="0"/>
              </a:rPr>
              <a:t>Clearly, this vector equation (1) holds if we choose all </a:t>
            </a:r>
            <a:r>
              <a:rPr lang="en-US" altLang="en-US" i="1" err="1">
                <a:latin typeface="Palatino Linotype" pitchFamily="18" charset="0"/>
              </a:rPr>
              <a:t>c</a:t>
            </a:r>
            <a:r>
              <a:rPr lang="en-US" altLang="en-US" i="1" baseline="-25000" err="1">
                <a:latin typeface="Palatino Linotype" pitchFamily="18" charset="0"/>
              </a:rPr>
              <a:t>j</a:t>
            </a:r>
            <a:r>
              <a:rPr lang="en-US" altLang="en-US" err="1">
                <a:latin typeface="Palatino Linotype" pitchFamily="18" charset="0"/>
              </a:rPr>
              <a:t>’s</a:t>
            </a:r>
            <a:r>
              <a:rPr lang="en-US" altLang="en-US">
                <a:latin typeface="Palatino Linotype" pitchFamily="18" charset="0"/>
              </a:rPr>
              <a:t> zero, because then it becomes </a:t>
            </a:r>
            <a:r>
              <a:rPr lang="en-US" altLang="en-US" b="1">
                <a:latin typeface="Palatino Linotype" pitchFamily="18" charset="0"/>
              </a:rPr>
              <a:t>0 </a:t>
            </a:r>
            <a:r>
              <a:rPr lang="en-US" altLang="en-US">
                <a:latin typeface="Palatino Linotype" pitchFamily="18" charset="0"/>
              </a:rPr>
              <a:t>= </a:t>
            </a:r>
            <a:r>
              <a:rPr lang="en-US" altLang="en-US" b="1">
                <a:latin typeface="Palatino Linotype" pitchFamily="18" charset="0"/>
              </a:rPr>
              <a:t>0</a:t>
            </a:r>
            <a:r>
              <a:rPr lang="en-US" altLang="en-US">
                <a:latin typeface="Palatino Linotype" pitchFamily="18" charset="0"/>
              </a:rPr>
              <a:t>. If this is the only </a:t>
            </a:r>
            <a:r>
              <a:rPr lang="en-US" altLang="en-US" i="1">
                <a:latin typeface="Palatino Linotype" pitchFamily="18" charset="0"/>
              </a:rPr>
              <a:t>m</a:t>
            </a:r>
            <a:r>
              <a:rPr lang="en-US" altLang="en-US">
                <a:latin typeface="Palatino Linotype" pitchFamily="18" charset="0"/>
              </a:rPr>
              <a:t>-tuple of scalars for which (1) holds, then our vectors </a:t>
            </a:r>
          </a:p>
          <a:p>
            <a:pPr algn="l" eaLnBrk="1" hangingPunct="1"/>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 </a:t>
            </a:r>
            <a:r>
              <a:rPr lang="en-US" altLang="en-US" b="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m</a:t>
            </a:r>
            <a:r>
              <a:rPr lang="en-US" altLang="en-US" baseline="-25000">
                <a:latin typeface="Palatino Linotype" pitchFamily="18" charset="0"/>
              </a:rPr>
              <a:t>)</a:t>
            </a:r>
            <a:r>
              <a:rPr lang="en-US" altLang="en-US">
                <a:latin typeface="Palatino Linotype" pitchFamily="18" charset="0"/>
              </a:rPr>
              <a:t> are said to form a </a:t>
            </a:r>
            <a:r>
              <a:rPr lang="en-US" altLang="en-US" i="1">
                <a:latin typeface="Palatino Linotype" pitchFamily="18" charset="0"/>
              </a:rPr>
              <a:t>linearly independent set </a:t>
            </a:r>
            <a:r>
              <a:rPr lang="en-US" altLang="en-US">
                <a:latin typeface="Palatino Linotype" pitchFamily="18" charset="0"/>
              </a:rPr>
              <a:t>or, more briefly, we call them </a:t>
            </a:r>
            <a:r>
              <a:rPr lang="en-US" altLang="en-US" b="1">
                <a:latin typeface="Palatino Linotype" pitchFamily="18" charset="0"/>
              </a:rPr>
              <a:t>linearly independent</a:t>
            </a:r>
            <a:r>
              <a:rPr lang="en-US" altLang="en-US">
                <a:latin typeface="Palatino Linotype" pitchFamily="18" charset="0"/>
              </a:rPr>
              <a:t>. </a:t>
            </a:r>
          </a:p>
        </p:txBody>
      </p:sp>
      <p:sp>
        <p:nvSpPr>
          <p:cNvPr id="571397" name="Text Box 5"/>
          <p:cNvSpPr txBox="1">
            <a:spLocks noChangeArrowheads="1"/>
          </p:cNvSpPr>
          <p:nvPr/>
        </p:nvSpPr>
        <p:spPr bwMode="auto">
          <a:xfrm>
            <a:off x="759643" y="577460"/>
            <a:ext cx="8001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600" b="1">
                <a:solidFill>
                  <a:srgbClr val="0099CC"/>
                </a:solidFill>
                <a:latin typeface="Arial" charset="0"/>
              </a:rPr>
              <a:t>Linear Independence and Dependence of Vectors</a:t>
            </a:r>
            <a:endParaRPr lang="el-GR" altLang="en-US" sz="2600" b="1">
              <a:solidFill>
                <a:srgbClr val="0099CC"/>
              </a:solidFill>
              <a:latin typeface="Arial" charset="0"/>
            </a:endParaRPr>
          </a:p>
        </p:txBody>
      </p:sp>
      <p:sp>
        <p:nvSpPr>
          <p:cNvPr id="63493" name="Text Box 8"/>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354973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1397"/>
                                        </p:tgtEl>
                                        <p:attrNameLst>
                                          <p:attrName>style.visibility</p:attrName>
                                        </p:attrNameLst>
                                      </p:cBhvr>
                                      <p:to>
                                        <p:strVal val="visible"/>
                                      </p:to>
                                    </p:set>
                                    <p:animEffect transition="in" filter="fade">
                                      <p:cBhvr>
                                        <p:cTn id="7" dur="2000"/>
                                        <p:tgtEl>
                                          <p:spTgt spid="571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71395">
                                            <p:txEl>
                                              <p:pRg st="0" end="0"/>
                                            </p:txEl>
                                          </p:spTgt>
                                        </p:tgtEl>
                                        <p:attrNameLst>
                                          <p:attrName>style.visibility</p:attrName>
                                        </p:attrNameLst>
                                      </p:cBhvr>
                                      <p:to>
                                        <p:strVal val="visible"/>
                                      </p:to>
                                    </p:set>
                                    <p:animEffect transition="in" filter="fade">
                                      <p:cBhvr>
                                        <p:cTn id="12" dur="2000"/>
                                        <p:tgtEl>
                                          <p:spTgt spid="5713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71395">
                                            <p:txEl>
                                              <p:pRg st="1" end="1"/>
                                            </p:txEl>
                                          </p:spTgt>
                                        </p:tgtEl>
                                        <p:attrNameLst>
                                          <p:attrName>style.visibility</p:attrName>
                                        </p:attrNameLst>
                                      </p:cBhvr>
                                      <p:to>
                                        <p:strVal val="visible"/>
                                      </p:to>
                                    </p:set>
                                    <p:animEffect transition="in" filter="fade">
                                      <p:cBhvr>
                                        <p:cTn id="17" dur="2000"/>
                                        <p:tgtEl>
                                          <p:spTgt spid="5713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71395">
                                            <p:txEl>
                                              <p:pRg st="2" end="2"/>
                                            </p:txEl>
                                          </p:spTgt>
                                        </p:tgtEl>
                                        <p:attrNameLst>
                                          <p:attrName>style.visibility</p:attrName>
                                        </p:attrNameLst>
                                      </p:cBhvr>
                                      <p:to>
                                        <p:strVal val="visible"/>
                                      </p:to>
                                    </p:set>
                                    <p:animEffect transition="in" filter="fade">
                                      <p:cBhvr>
                                        <p:cTn id="22" dur="2000"/>
                                        <p:tgtEl>
                                          <p:spTgt spid="5713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71395">
                                            <p:txEl>
                                              <p:pRg st="3" end="3"/>
                                            </p:txEl>
                                          </p:spTgt>
                                        </p:tgtEl>
                                        <p:attrNameLst>
                                          <p:attrName>style.visibility</p:attrName>
                                        </p:attrNameLst>
                                      </p:cBhvr>
                                      <p:to>
                                        <p:strVal val="visible"/>
                                      </p:to>
                                    </p:set>
                                    <p:animEffect transition="in" filter="fade">
                                      <p:cBhvr>
                                        <p:cTn id="27" dur="2000"/>
                                        <p:tgtEl>
                                          <p:spTgt spid="5713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71395">
                                            <p:txEl>
                                              <p:pRg st="4" end="4"/>
                                            </p:txEl>
                                          </p:spTgt>
                                        </p:tgtEl>
                                        <p:attrNameLst>
                                          <p:attrName>style.visibility</p:attrName>
                                        </p:attrNameLst>
                                      </p:cBhvr>
                                      <p:to>
                                        <p:strVal val="visible"/>
                                      </p:to>
                                    </p:set>
                                    <p:animEffect transition="in" filter="fade">
                                      <p:cBhvr>
                                        <p:cTn id="32" dur="2000"/>
                                        <p:tgtEl>
                                          <p:spTgt spid="5713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571395">
                                            <p:txEl>
                                              <p:pRg st="5" end="5"/>
                                            </p:txEl>
                                          </p:spTgt>
                                        </p:tgtEl>
                                        <p:attrNameLst>
                                          <p:attrName>style.visibility</p:attrName>
                                        </p:attrNameLst>
                                      </p:cBhvr>
                                      <p:to>
                                        <p:strVal val="visible"/>
                                      </p:to>
                                    </p:set>
                                    <p:animEffect transition="in" filter="fade">
                                      <p:cBhvr>
                                        <p:cTn id="37" dur="2000"/>
                                        <p:tgtEl>
                                          <p:spTgt spid="571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DCC572C4-2C02-4CA0-91B8-FBE558F9C2A3}" type="slidenum">
              <a:rPr lang="en-US" altLang="en-US" sz="1200">
                <a:latin typeface="Arial" charset="0"/>
              </a:rPr>
              <a:pPr eaLnBrk="1" hangingPunct="1">
                <a:spcBef>
                  <a:spcPct val="50000"/>
                </a:spcBef>
                <a:buFontTx/>
                <a:buNone/>
              </a:pPr>
              <a:t>27</a:t>
            </a:fld>
            <a:endParaRPr lang="en-US" altLang="en-US" sz="1200">
              <a:latin typeface="Arial" charset="0"/>
            </a:endParaRPr>
          </a:p>
        </p:txBody>
      </p:sp>
      <p:sp>
        <p:nvSpPr>
          <p:cNvPr id="876547" name="Text Box 3"/>
          <p:cNvSpPr txBox="1">
            <a:spLocks noChangeArrowheads="1"/>
          </p:cNvSpPr>
          <p:nvPr/>
        </p:nvSpPr>
        <p:spPr bwMode="auto">
          <a:xfrm>
            <a:off x="457200" y="1447800"/>
            <a:ext cx="8077200" cy="33877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Aft>
                <a:spcPct val="50000"/>
              </a:spcAft>
            </a:pPr>
            <a:r>
              <a:rPr lang="en-US" altLang="en-US">
                <a:latin typeface="Palatino Linotype" pitchFamily="18" charset="0"/>
              </a:rPr>
              <a:t>Otherwise, if (1) also holds with scalars not all zero, we call these vectors </a:t>
            </a:r>
            <a:r>
              <a:rPr lang="en-US" altLang="en-US" b="1">
                <a:latin typeface="Palatino Linotype" pitchFamily="18" charset="0"/>
              </a:rPr>
              <a:t>linearly dependent</a:t>
            </a:r>
            <a:r>
              <a:rPr lang="en-US" altLang="en-US">
                <a:latin typeface="Palatino Linotype" pitchFamily="18" charset="0"/>
              </a:rPr>
              <a:t>. This means that we can express at least one of the vectors as a linear combination of the other vectors. For instance, if (1) holds with, say, </a:t>
            </a:r>
            <a:r>
              <a:rPr lang="en-US" altLang="en-US" i="1">
                <a:latin typeface="Palatino Linotype" pitchFamily="18" charset="0"/>
              </a:rPr>
              <a:t>c</a:t>
            </a:r>
            <a:r>
              <a:rPr lang="en-US" altLang="en-US" baseline="-25000">
                <a:latin typeface="Palatino Linotype" pitchFamily="18" charset="0"/>
              </a:rPr>
              <a:t>1</a:t>
            </a:r>
            <a:r>
              <a:rPr lang="en-US" altLang="en-US">
                <a:latin typeface="Palatino Linotype" pitchFamily="18" charset="0"/>
              </a:rPr>
              <a:t> ≠ 0, we can solve (1) for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a:t>
            </a:r>
          </a:p>
          <a:p>
            <a:pPr algn="l" eaLnBrk="1" hangingPunct="1">
              <a:spcAft>
                <a:spcPct val="50000"/>
              </a:spcAft>
            </a:pPr>
            <a:r>
              <a:rPr lang="en-US" altLang="en-US" b="1">
                <a:latin typeface="Palatino Linotype" pitchFamily="18" charset="0"/>
              </a:rPr>
              <a:t>	a</a:t>
            </a:r>
            <a:r>
              <a:rPr lang="en-US" altLang="en-US" baseline="-25000">
                <a:latin typeface="Palatino Linotype" pitchFamily="18" charset="0"/>
              </a:rPr>
              <a:t>(1)</a:t>
            </a:r>
            <a:r>
              <a:rPr lang="en-US" altLang="en-US">
                <a:latin typeface="Palatino Linotype" pitchFamily="18" charset="0"/>
              </a:rPr>
              <a:t> = </a:t>
            </a:r>
            <a:r>
              <a:rPr lang="en-US" altLang="en-US" i="1">
                <a:latin typeface="Palatino Linotype" pitchFamily="18" charset="0"/>
              </a:rPr>
              <a:t>k</a:t>
            </a:r>
            <a:r>
              <a:rPr lang="en-US" altLang="en-US" baseline="-25000">
                <a:latin typeface="Palatino Linotype" pitchFamily="18" charset="0"/>
              </a:rPr>
              <a:t>2 </a:t>
            </a:r>
            <a:r>
              <a:rPr lang="en-US" altLang="en-US" b="1">
                <a:latin typeface="Palatino Linotype" pitchFamily="18" charset="0"/>
              </a:rPr>
              <a:t>a</a:t>
            </a:r>
            <a:r>
              <a:rPr lang="en-US" altLang="en-US" baseline="-25000">
                <a:latin typeface="Palatino Linotype" pitchFamily="18" charset="0"/>
              </a:rPr>
              <a:t>(2)</a:t>
            </a:r>
            <a:r>
              <a:rPr lang="en-US" altLang="en-US">
                <a:latin typeface="Palatino Linotype" pitchFamily="18" charset="0"/>
              </a:rPr>
              <a:t> + … + </a:t>
            </a:r>
            <a:r>
              <a:rPr lang="en-US" altLang="en-US" i="1">
                <a:latin typeface="Palatino Linotype" pitchFamily="18" charset="0"/>
              </a:rPr>
              <a:t>k</a:t>
            </a:r>
            <a:r>
              <a:rPr lang="en-US" altLang="en-US" i="1" baseline="-25000">
                <a:latin typeface="Palatino Linotype" pitchFamily="18" charset="0"/>
              </a:rPr>
              <a:t>m</a:t>
            </a:r>
            <a:r>
              <a:rPr lang="en-US" altLang="en-US" b="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m</a:t>
            </a:r>
            <a:r>
              <a:rPr lang="en-US" altLang="en-US" baseline="-25000">
                <a:latin typeface="Palatino Linotype" pitchFamily="18" charset="0"/>
              </a:rPr>
              <a:t>)</a:t>
            </a:r>
            <a:r>
              <a:rPr lang="en-US" altLang="en-US">
                <a:latin typeface="Palatino Linotype" pitchFamily="18" charset="0"/>
              </a:rPr>
              <a:t> where </a:t>
            </a:r>
            <a:r>
              <a:rPr lang="en-US" altLang="en-US" i="1">
                <a:latin typeface="Palatino Linotype" pitchFamily="18" charset="0"/>
              </a:rPr>
              <a:t>k</a:t>
            </a:r>
            <a:r>
              <a:rPr lang="en-US" altLang="en-US" i="1" baseline="-25000">
                <a:latin typeface="Palatino Linotype" pitchFamily="18" charset="0"/>
              </a:rPr>
              <a:t>j</a:t>
            </a:r>
            <a:r>
              <a:rPr lang="en-US" altLang="en-US" i="1">
                <a:latin typeface="Palatino Linotype" pitchFamily="18" charset="0"/>
              </a:rPr>
              <a:t> =</a:t>
            </a:r>
            <a:r>
              <a:rPr lang="en-US" altLang="en-US">
                <a:latin typeface="Palatino Linotype" pitchFamily="18" charset="0"/>
              </a:rPr>
              <a:t> −</a:t>
            </a:r>
            <a:r>
              <a:rPr lang="en-US" altLang="en-US" i="1">
                <a:latin typeface="Palatino Linotype" pitchFamily="18" charset="0"/>
              </a:rPr>
              <a:t>c</a:t>
            </a:r>
            <a:r>
              <a:rPr lang="en-US" altLang="en-US" i="1" baseline="-25000">
                <a:latin typeface="Palatino Linotype" pitchFamily="18" charset="0"/>
              </a:rPr>
              <a:t>j </a:t>
            </a:r>
            <a:r>
              <a:rPr lang="en-US" altLang="en-US">
                <a:latin typeface="Palatino Linotype" pitchFamily="18" charset="0"/>
              </a:rPr>
              <a:t>/</a:t>
            </a:r>
            <a:r>
              <a:rPr lang="en-US" altLang="en-US" i="1">
                <a:latin typeface="Palatino Linotype" pitchFamily="18" charset="0"/>
              </a:rPr>
              <a:t>c</a:t>
            </a:r>
            <a:r>
              <a:rPr lang="en-US" altLang="en-US" baseline="-25000">
                <a:latin typeface="Palatino Linotype" pitchFamily="18" charset="0"/>
              </a:rPr>
              <a:t>1</a:t>
            </a:r>
            <a:r>
              <a:rPr lang="en-US" altLang="en-US">
                <a:latin typeface="Palatino Linotype" pitchFamily="18" charset="0"/>
              </a:rPr>
              <a:t>.</a:t>
            </a:r>
          </a:p>
          <a:p>
            <a:pPr algn="l" eaLnBrk="1" hangingPunct="1"/>
            <a:r>
              <a:rPr lang="en-US" altLang="en-US">
                <a:latin typeface="Palatino Linotype" pitchFamily="18" charset="0"/>
              </a:rPr>
              <a:t>(Some </a:t>
            </a:r>
            <a:r>
              <a:rPr lang="en-US" altLang="en-US" i="1">
                <a:latin typeface="Palatino Linotype" pitchFamily="18" charset="0"/>
              </a:rPr>
              <a:t>k</a:t>
            </a:r>
            <a:r>
              <a:rPr lang="en-US" altLang="en-US" i="1" baseline="-25000">
                <a:latin typeface="Palatino Linotype" pitchFamily="18" charset="0"/>
              </a:rPr>
              <a:t>j</a:t>
            </a:r>
            <a:r>
              <a:rPr lang="en-US" altLang="en-US">
                <a:latin typeface="Palatino Linotype" pitchFamily="18" charset="0"/>
              </a:rPr>
              <a:t>’s may be zero. Or even all of them, namely, if </a:t>
            </a:r>
          </a:p>
          <a:p>
            <a:pPr algn="l" eaLnBrk="1" hangingPunct="1"/>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a:t>
            </a:r>
            <a:r>
              <a:rPr lang="en-US" altLang="en-US" b="1">
                <a:latin typeface="Palatino Linotype" pitchFamily="18" charset="0"/>
              </a:rPr>
              <a:t>0</a:t>
            </a:r>
            <a:r>
              <a:rPr lang="en-US" altLang="en-US">
                <a:latin typeface="Palatino Linotype" pitchFamily="18" charset="0"/>
              </a:rPr>
              <a:t>).</a:t>
            </a:r>
          </a:p>
        </p:txBody>
      </p:sp>
      <p:sp>
        <p:nvSpPr>
          <p:cNvPr id="64516"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
        <p:nvSpPr>
          <p:cNvPr id="876550" name="Text Box 6"/>
          <p:cNvSpPr txBox="1">
            <a:spLocks noChangeArrowheads="1"/>
          </p:cNvSpPr>
          <p:nvPr/>
        </p:nvSpPr>
        <p:spPr bwMode="auto">
          <a:xfrm>
            <a:off x="457200" y="609600"/>
            <a:ext cx="80010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600" b="1">
                <a:solidFill>
                  <a:srgbClr val="0099CC"/>
                </a:solidFill>
                <a:latin typeface="Arial" charset="0"/>
              </a:rPr>
              <a:t>Linear Independence and Dependence of Vectors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Tree>
    <p:extLst>
      <p:ext uri="{BB962C8B-B14F-4D97-AF65-F5344CB8AC3E}">
        <p14:creationId xmlns:p14="http://schemas.microsoft.com/office/powerpoint/2010/main" val="218502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fade">
                                      <p:cBhvr>
                                        <p:cTn id="7" dur="2000"/>
                                        <p:tgtEl>
                                          <p:spTgt spid="87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6547">
                                            <p:txEl>
                                              <p:pRg st="1" end="1"/>
                                            </p:txEl>
                                          </p:spTgt>
                                        </p:tgtEl>
                                        <p:attrNameLst>
                                          <p:attrName>style.visibility</p:attrName>
                                        </p:attrNameLst>
                                      </p:cBhvr>
                                      <p:to>
                                        <p:strVal val="visible"/>
                                      </p:to>
                                    </p:set>
                                    <p:animEffect transition="in" filter="fade">
                                      <p:cBhvr>
                                        <p:cTn id="12" dur="2000"/>
                                        <p:tgtEl>
                                          <p:spTgt spid="876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6547">
                                            <p:txEl>
                                              <p:pRg st="2" end="2"/>
                                            </p:txEl>
                                          </p:spTgt>
                                        </p:tgtEl>
                                        <p:attrNameLst>
                                          <p:attrName>style.visibility</p:attrName>
                                        </p:attrNameLst>
                                      </p:cBhvr>
                                      <p:to>
                                        <p:strVal val="visible"/>
                                      </p:to>
                                    </p:set>
                                    <p:animEffect transition="in" filter="fade">
                                      <p:cBhvr>
                                        <p:cTn id="17" dur="2000"/>
                                        <p:tgtEl>
                                          <p:spTgt spid="876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76547">
                                            <p:txEl>
                                              <p:pRg st="3" end="3"/>
                                            </p:txEl>
                                          </p:spTgt>
                                        </p:tgtEl>
                                        <p:attrNameLst>
                                          <p:attrName>style.visibility</p:attrName>
                                        </p:attrNameLst>
                                      </p:cBhvr>
                                      <p:to>
                                        <p:strVal val="visible"/>
                                      </p:to>
                                    </p:set>
                                    <p:animEffect transition="in" filter="fade">
                                      <p:cBhvr>
                                        <p:cTn id="22" dur="2000"/>
                                        <p:tgtEl>
                                          <p:spTgt spid="876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6550"/>
                                        </p:tgtEl>
                                        <p:attrNameLst>
                                          <p:attrName>style.visibility</p:attrName>
                                        </p:attrNameLst>
                                      </p:cBhvr>
                                      <p:to>
                                        <p:strVal val="visible"/>
                                      </p:to>
                                    </p:set>
                                    <p:animEffect transition="in" filter="fade">
                                      <p:cBhvr>
                                        <p:cTn id="27" dur="2000"/>
                                        <p:tgtEl>
                                          <p:spTgt spid="87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137BC81F-C5E4-4D7F-A838-ED3CB8D7D9F5}" type="slidenum">
              <a:rPr lang="en-US" altLang="en-US" sz="1200">
                <a:latin typeface="Arial" charset="0"/>
              </a:rPr>
              <a:pPr eaLnBrk="1" hangingPunct="1">
                <a:spcBef>
                  <a:spcPct val="50000"/>
                </a:spcBef>
                <a:buFontTx/>
                <a:buNone/>
              </a:pPr>
              <a:t>28</a:t>
            </a:fld>
            <a:endParaRPr lang="en-US" altLang="en-US" sz="1200">
              <a:latin typeface="Arial" charset="0"/>
            </a:endParaRPr>
          </a:p>
        </p:txBody>
      </p:sp>
      <p:sp>
        <p:nvSpPr>
          <p:cNvPr id="878595" name="Text Box 3"/>
          <p:cNvSpPr txBox="1">
            <a:spLocks noChangeArrowheads="1"/>
          </p:cNvSpPr>
          <p:nvPr/>
        </p:nvSpPr>
        <p:spPr bwMode="auto">
          <a:xfrm>
            <a:off x="457200" y="1447800"/>
            <a:ext cx="8077200" cy="26574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Why is linear independence important? Well, if a set of vectors is linearly dependent, then we can get rid of at least one or perhaps more of the vectors until we get a linearly independent set. This set is then the smallest “truly essential” set with which we can work. Thus, we cannot express any of the vectors, of this set, linearly in terms of the others.</a:t>
            </a:r>
          </a:p>
        </p:txBody>
      </p:sp>
      <p:sp>
        <p:nvSpPr>
          <p:cNvPr id="65540" name="Text Box 4"/>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
        <p:nvSpPr>
          <p:cNvPr id="65541" name="Text Box 5"/>
          <p:cNvSpPr txBox="1">
            <a:spLocks noChangeArrowheads="1"/>
          </p:cNvSpPr>
          <p:nvPr/>
        </p:nvSpPr>
        <p:spPr bwMode="auto">
          <a:xfrm>
            <a:off x="457200" y="609600"/>
            <a:ext cx="80010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600" b="1">
                <a:solidFill>
                  <a:srgbClr val="0099CC"/>
                </a:solidFill>
                <a:latin typeface="Arial" charset="0"/>
              </a:rPr>
              <a:t>Linear Independence and Dependence of Vectors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Tree>
    <p:extLst>
      <p:ext uri="{BB962C8B-B14F-4D97-AF65-F5344CB8AC3E}">
        <p14:creationId xmlns:p14="http://schemas.microsoft.com/office/powerpoint/2010/main" val="940875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fade">
                                      <p:cBhvr>
                                        <p:cTn id="7" dur="2000"/>
                                        <p:tgtEl>
                                          <p:spTgt spid="878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Text Box 2"/>
          <p:cNvSpPr txBox="1">
            <a:spLocks noChangeArrowheads="1"/>
          </p:cNvSpPr>
          <p:nvPr/>
        </p:nvSpPr>
        <p:spPr bwMode="auto">
          <a:xfrm>
            <a:off x="304800" y="2116138"/>
            <a:ext cx="8610600" cy="8318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The </a:t>
            </a:r>
            <a:r>
              <a:rPr lang="en-US" altLang="en-US" b="1">
                <a:latin typeface="Palatino Linotype" pitchFamily="18" charset="0"/>
              </a:rPr>
              <a:t>rank </a:t>
            </a:r>
            <a:r>
              <a:rPr lang="en-US" altLang="en-US">
                <a:latin typeface="Palatino Linotype" pitchFamily="18" charset="0"/>
              </a:rPr>
              <a:t>of a matrix </a:t>
            </a:r>
            <a:r>
              <a:rPr lang="en-US" altLang="en-US" b="1">
                <a:latin typeface="Palatino Linotype" pitchFamily="18" charset="0"/>
              </a:rPr>
              <a:t>A </a:t>
            </a:r>
            <a:r>
              <a:rPr lang="en-US" altLang="en-US">
                <a:latin typeface="Palatino Linotype" pitchFamily="18" charset="0"/>
              </a:rPr>
              <a:t>is the maximum number of linearly independent row vectors of </a:t>
            </a:r>
            <a:r>
              <a:rPr lang="en-US" altLang="en-US" b="1">
                <a:latin typeface="Palatino Linotype" pitchFamily="18" charset="0"/>
              </a:rPr>
              <a:t>A</a:t>
            </a:r>
            <a:r>
              <a:rPr lang="en-US" altLang="en-US">
                <a:latin typeface="Palatino Linotype" pitchFamily="18" charset="0"/>
              </a:rPr>
              <a:t>. It is denoted by rank </a:t>
            </a:r>
            <a:r>
              <a:rPr lang="en-US" altLang="en-US" b="1">
                <a:latin typeface="Palatino Linotype" pitchFamily="18" charset="0"/>
              </a:rPr>
              <a:t>A</a:t>
            </a:r>
            <a:r>
              <a:rPr lang="en-US" altLang="en-US">
                <a:latin typeface="Palatino Linotype" pitchFamily="18" charset="0"/>
              </a:rPr>
              <a:t>.</a:t>
            </a:r>
          </a:p>
        </p:txBody>
      </p:sp>
      <p:sp>
        <p:nvSpPr>
          <p:cNvPr id="66563"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FF9F2D42-8315-4A6D-8DB6-E9691AE6A375}" type="slidenum">
              <a:rPr lang="en-US" altLang="en-US" sz="1200">
                <a:latin typeface="Arial" charset="0"/>
              </a:rPr>
              <a:pPr eaLnBrk="1" hangingPunct="1">
                <a:spcBef>
                  <a:spcPct val="50000"/>
                </a:spcBef>
                <a:buFontTx/>
                <a:buNone/>
              </a:pPr>
              <a:t>29</a:t>
            </a:fld>
            <a:endParaRPr lang="en-US" altLang="en-US" sz="1200">
              <a:latin typeface="Arial" charset="0"/>
            </a:endParaRPr>
          </a:p>
        </p:txBody>
      </p:sp>
      <p:sp>
        <p:nvSpPr>
          <p:cNvPr id="880644" name="Text Box 4"/>
          <p:cNvSpPr txBox="1">
            <a:spLocks noChangeArrowheads="1"/>
          </p:cNvSpPr>
          <p:nvPr/>
        </p:nvSpPr>
        <p:spPr bwMode="auto">
          <a:xfrm>
            <a:off x="304800" y="1506538"/>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Definition</a:t>
            </a:r>
          </a:p>
        </p:txBody>
      </p:sp>
      <p:sp>
        <p:nvSpPr>
          <p:cNvPr id="66565" name="Text Box 7"/>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
        <p:nvSpPr>
          <p:cNvPr id="880648" name="Text Box 8"/>
          <p:cNvSpPr txBox="1">
            <a:spLocks noChangeArrowheads="1"/>
          </p:cNvSpPr>
          <p:nvPr/>
        </p:nvSpPr>
        <p:spPr bwMode="auto">
          <a:xfrm>
            <a:off x="304800" y="6858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Rank of a Matrix</a:t>
            </a:r>
            <a:endParaRPr lang="el-GR" altLang="en-US" sz="2800" b="1">
              <a:solidFill>
                <a:srgbClr val="0099CC"/>
              </a:solidFill>
              <a:latin typeface="Arial" charset="0"/>
            </a:endParaRPr>
          </a:p>
        </p:txBody>
      </p:sp>
    </p:spTree>
    <p:extLst>
      <p:ext uri="{BB962C8B-B14F-4D97-AF65-F5344CB8AC3E}">
        <p14:creationId xmlns:p14="http://schemas.microsoft.com/office/powerpoint/2010/main" val="2480057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48"/>
                                        </p:tgtEl>
                                        <p:attrNameLst>
                                          <p:attrName>style.visibility</p:attrName>
                                        </p:attrNameLst>
                                      </p:cBhvr>
                                      <p:to>
                                        <p:strVal val="visible"/>
                                      </p:to>
                                    </p:set>
                                    <p:animEffect transition="in" filter="fade">
                                      <p:cBhvr>
                                        <p:cTn id="7" dur="2000"/>
                                        <p:tgtEl>
                                          <p:spTgt spid="8806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644"/>
                                        </p:tgtEl>
                                        <p:attrNameLst>
                                          <p:attrName>style.visibility</p:attrName>
                                        </p:attrNameLst>
                                      </p:cBhvr>
                                      <p:to>
                                        <p:strVal val="visible"/>
                                      </p:to>
                                    </p:set>
                                    <p:animEffect transition="in" filter="fade">
                                      <p:cBhvr>
                                        <p:cTn id="12" dur="2000"/>
                                        <p:tgtEl>
                                          <p:spTgt spid="880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0642"/>
                                        </p:tgtEl>
                                        <p:attrNameLst>
                                          <p:attrName>style.visibility</p:attrName>
                                        </p:attrNameLst>
                                      </p:cBhvr>
                                      <p:to>
                                        <p:strVal val="visible"/>
                                      </p:to>
                                    </p:set>
                                    <p:animEffect transition="in" filter="fade">
                                      <p:cBhvr>
                                        <p:cTn id="17" dur="2000"/>
                                        <p:tgtEl>
                                          <p:spTgt spid="88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2" grpId="0" animBg="1"/>
      <p:bldP spid="880644" grpId="0"/>
      <p:bldP spid="8806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2C9D2442-9783-4F29-A62C-B23713138EDB}" type="slidenum">
              <a:rPr lang="en-US" altLang="en-US" sz="1200">
                <a:latin typeface="Arial" charset="0"/>
              </a:rPr>
              <a:pPr eaLnBrk="1" hangingPunct="1">
                <a:spcBef>
                  <a:spcPct val="50000"/>
                </a:spcBef>
                <a:buFontTx/>
                <a:buNone/>
              </a:pPr>
              <a:t>3</a:t>
            </a:fld>
            <a:endParaRPr lang="en-US" altLang="en-US" sz="1200">
              <a:latin typeface="Arial" charset="0"/>
            </a:endParaRPr>
          </a:p>
        </p:txBody>
      </p:sp>
      <p:sp>
        <p:nvSpPr>
          <p:cNvPr id="831491" name="Text Box 3"/>
          <p:cNvSpPr txBox="1">
            <a:spLocks noChangeArrowheads="1"/>
          </p:cNvSpPr>
          <p:nvPr/>
        </p:nvSpPr>
        <p:spPr bwMode="auto">
          <a:xfrm>
            <a:off x="457200" y="1289050"/>
            <a:ext cx="8229600" cy="19272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A </a:t>
            </a:r>
            <a:r>
              <a:rPr lang="en-US" altLang="en-US" b="1">
                <a:latin typeface="Palatino Linotype" pitchFamily="18" charset="0"/>
              </a:rPr>
              <a:t>solution </a:t>
            </a:r>
            <a:r>
              <a:rPr lang="en-US" altLang="en-US">
                <a:latin typeface="Palatino Linotype" pitchFamily="18" charset="0"/>
              </a:rPr>
              <a:t>of (1) is a set of numbers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 , </a:t>
            </a:r>
            <a:r>
              <a:rPr lang="en-US" altLang="en-US" i="1">
                <a:latin typeface="Palatino Linotype" pitchFamily="18" charset="0"/>
              </a:rPr>
              <a:t>x</a:t>
            </a:r>
            <a:r>
              <a:rPr lang="en-US" altLang="en-US" i="1" baseline="-25000">
                <a:latin typeface="Palatino Linotype" pitchFamily="18" charset="0"/>
              </a:rPr>
              <a:t>n</a:t>
            </a:r>
            <a:r>
              <a:rPr lang="en-US" altLang="en-US" i="1">
                <a:latin typeface="Palatino Linotype" pitchFamily="18" charset="0"/>
              </a:rPr>
              <a:t> </a:t>
            </a:r>
            <a:r>
              <a:rPr lang="en-US" altLang="en-US">
                <a:latin typeface="Palatino Linotype" pitchFamily="18" charset="0"/>
              </a:rPr>
              <a:t>that satisfies all the </a:t>
            </a:r>
            <a:r>
              <a:rPr lang="en-US" altLang="en-US" i="1">
                <a:latin typeface="Palatino Linotype" pitchFamily="18" charset="0"/>
              </a:rPr>
              <a:t>m </a:t>
            </a:r>
            <a:r>
              <a:rPr lang="en-US" altLang="en-US">
                <a:latin typeface="Palatino Linotype" pitchFamily="18" charset="0"/>
              </a:rPr>
              <a:t>equations.</a:t>
            </a:r>
          </a:p>
          <a:p>
            <a:pPr algn="l" eaLnBrk="1" hangingPunct="1"/>
            <a:r>
              <a:rPr lang="en-US" altLang="en-US">
                <a:latin typeface="Palatino Linotype" pitchFamily="18" charset="0"/>
              </a:rPr>
              <a:t>A </a:t>
            </a:r>
            <a:r>
              <a:rPr lang="en-US" altLang="en-US" b="1">
                <a:latin typeface="Palatino Linotype" pitchFamily="18" charset="0"/>
              </a:rPr>
              <a:t>solution vector </a:t>
            </a:r>
            <a:r>
              <a:rPr lang="en-US" altLang="en-US">
                <a:latin typeface="Palatino Linotype" pitchFamily="18" charset="0"/>
              </a:rPr>
              <a:t>of (1) is a vector </a:t>
            </a:r>
            <a:r>
              <a:rPr lang="en-US" altLang="en-US" b="1">
                <a:latin typeface="Palatino Linotype" pitchFamily="18" charset="0"/>
              </a:rPr>
              <a:t>x </a:t>
            </a:r>
            <a:r>
              <a:rPr lang="en-US" altLang="en-US">
                <a:latin typeface="Palatino Linotype" pitchFamily="18" charset="0"/>
              </a:rPr>
              <a:t>whose components form a solution of (1). If the system (1) is homogeneous, it always has at least the </a:t>
            </a:r>
            <a:r>
              <a:rPr lang="en-US" altLang="en-US" b="1">
                <a:latin typeface="Palatino Linotype" pitchFamily="18" charset="0"/>
              </a:rPr>
              <a:t>trivial solution </a:t>
            </a:r>
            <a:r>
              <a:rPr lang="en-US" altLang="en-US" i="1">
                <a:latin typeface="Palatino Linotype" pitchFamily="18" charset="0"/>
              </a:rPr>
              <a:t>x</a:t>
            </a:r>
            <a:r>
              <a:rPr lang="en-US" altLang="en-US" baseline="-25000">
                <a:latin typeface="Palatino Linotype" pitchFamily="18" charset="0"/>
              </a:rPr>
              <a:t>1</a:t>
            </a:r>
            <a:r>
              <a:rPr lang="en-US" altLang="en-US">
                <a:latin typeface="Palatino Linotype" pitchFamily="18" charset="0"/>
              </a:rPr>
              <a:t> = 0, … , </a:t>
            </a:r>
            <a:r>
              <a:rPr lang="en-US" altLang="en-US" i="1">
                <a:latin typeface="Palatino Linotype" pitchFamily="18" charset="0"/>
              </a:rPr>
              <a:t>x</a:t>
            </a:r>
            <a:r>
              <a:rPr lang="en-US" altLang="en-US" i="1" baseline="-25000">
                <a:latin typeface="Palatino Linotype" pitchFamily="18" charset="0"/>
              </a:rPr>
              <a:t>n</a:t>
            </a:r>
            <a:r>
              <a:rPr lang="en-US" altLang="en-US" i="1">
                <a:latin typeface="Palatino Linotype" pitchFamily="18" charset="0"/>
              </a:rPr>
              <a:t> =</a:t>
            </a:r>
            <a:r>
              <a:rPr lang="en-US" altLang="en-US">
                <a:latin typeface="Palatino Linotype" pitchFamily="18" charset="0"/>
              </a:rPr>
              <a:t> 0.</a:t>
            </a:r>
          </a:p>
        </p:txBody>
      </p:sp>
      <p:sp>
        <p:nvSpPr>
          <p:cNvPr id="831492" name="Text Box 4"/>
          <p:cNvSpPr txBox="1">
            <a:spLocks noChangeArrowheads="1"/>
          </p:cNvSpPr>
          <p:nvPr/>
        </p:nvSpPr>
        <p:spPr bwMode="auto">
          <a:xfrm>
            <a:off x="457200" y="793750"/>
            <a:ext cx="838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FR" altLang="en-US" sz="2500" b="1">
                <a:solidFill>
                  <a:srgbClr val="0099CC"/>
                </a:solidFill>
                <a:latin typeface="Arial" charset="0"/>
              </a:rPr>
              <a:t>Linear System, Coefficient Matrix, Augmented Matrix</a:t>
            </a:r>
            <a:endParaRPr lang="el-GR" altLang="en-US" sz="2500" b="1">
              <a:solidFill>
                <a:srgbClr val="0099CC"/>
              </a:solidFill>
              <a:latin typeface="Arial" charset="0"/>
            </a:endParaRPr>
          </a:p>
        </p:txBody>
      </p:sp>
      <p:sp>
        <p:nvSpPr>
          <p:cNvPr id="38917"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3459972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1492"/>
                                        </p:tgtEl>
                                        <p:attrNameLst>
                                          <p:attrName>style.visibility</p:attrName>
                                        </p:attrNameLst>
                                      </p:cBhvr>
                                      <p:to>
                                        <p:strVal val="visible"/>
                                      </p:to>
                                    </p:set>
                                    <p:animEffect transition="in" filter="fade">
                                      <p:cBhvr>
                                        <p:cTn id="7" dur="2000"/>
                                        <p:tgtEl>
                                          <p:spTgt spid="83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1491">
                                            <p:txEl>
                                              <p:pRg st="0" end="0"/>
                                            </p:txEl>
                                          </p:spTgt>
                                        </p:tgtEl>
                                        <p:attrNameLst>
                                          <p:attrName>style.visibility</p:attrName>
                                        </p:attrNameLst>
                                      </p:cBhvr>
                                      <p:to>
                                        <p:strVal val="visible"/>
                                      </p:to>
                                    </p:set>
                                    <p:animEffect transition="in" filter="fade">
                                      <p:cBhvr>
                                        <p:cTn id="12" dur="2000"/>
                                        <p:tgtEl>
                                          <p:spTgt spid="831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31491">
                                            <p:txEl>
                                              <p:pRg st="1" end="1"/>
                                            </p:txEl>
                                          </p:spTgt>
                                        </p:tgtEl>
                                        <p:attrNameLst>
                                          <p:attrName>style.visibility</p:attrName>
                                        </p:attrNameLst>
                                      </p:cBhvr>
                                      <p:to>
                                        <p:strVal val="visible"/>
                                      </p:to>
                                    </p:set>
                                    <p:animEffect transition="in" filter="fade">
                                      <p:cBhvr>
                                        <p:cTn id="17" dur="2000"/>
                                        <p:tgtEl>
                                          <p:spTgt spid="831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Text Box 2"/>
          <p:cNvSpPr txBox="1">
            <a:spLocks noChangeArrowheads="1"/>
          </p:cNvSpPr>
          <p:nvPr/>
        </p:nvSpPr>
        <p:spPr bwMode="auto">
          <a:xfrm>
            <a:off x="304800" y="1371600"/>
            <a:ext cx="8610600" cy="33877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28600" algn="l"/>
              </a:tabLst>
              <a:defRPr sz="2400">
                <a:solidFill>
                  <a:schemeClr val="tx1"/>
                </a:solidFill>
                <a:latin typeface="Times New Roman" pitchFamily="18" charset="0"/>
              </a:defRPr>
            </a:lvl1pPr>
            <a:lvl2pPr marL="742950" indent="-285750" eaLnBrk="0" hangingPunct="0">
              <a:tabLst>
                <a:tab pos="228600" algn="l"/>
              </a:tabLst>
              <a:defRPr sz="2400">
                <a:solidFill>
                  <a:schemeClr val="tx1"/>
                </a:solidFill>
                <a:latin typeface="Times New Roman" pitchFamily="18" charset="0"/>
              </a:defRPr>
            </a:lvl2pPr>
            <a:lvl3pPr marL="1143000" indent="-228600" eaLnBrk="0" hangingPunct="0">
              <a:tabLst>
                <a:tab pos="228600" algn="l"/>
              </a:tabLst>
              <a:defRPr sz="2400">
                <a:solidFill>
                  <a:schemeClr val="tx1"/>
                </a:solidFill>
                <a:latin typeface="Times New Roman" pitchFamily="18" charset="0"/>
              </a:defRPr>
            </a:lvl3pPr>
            <a:lvl4pPr marL="1600200" indent="-228600" eaLnBrk="0" hangingPunct="0">
              <a:tabLst>
                <a:tab pos="228600" algn="l"/>
              </a:tabLst>
              <a:defRPr sz="2400">
                <a:solidFill>
                  <a:schemeClr val="tx1"/>
                </a:solidFill>
                <a:latin typeface="Times New Roman" pitchFamily="18" charset="0"/>
              </a:defRPr>
            </a:lvl4pPr>
            <a:lvl5pPr marL="2057400" indent="-228600" eaLnBrk="0" hangingPunct="0">
              <a:tabLst>
                <a:tab pos="2286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28600" algn="l"/>
              </a:tabLst>
              <a:defRPr sz="2400">
                <a:solidFill>
                  <a:schemeClr val="tx1"/>
                </a:solidFill>
                <a:latin typeface="Times New Roman" pitchFamily="18" charset="0"/>
              </a:defRPr>
            </a:lvl9pPr>
          </a:lstStyle>
          <a:p>
            <a:pPr algn="l" eaLnBrk="1" hangingPunct="1"/>
            <a:r>
              <a:rPr lang="en-US" altLang="en-US">
                <a:latin typeface="Palatino Linotype" pitchFamily="18" charset="0"/>
              </a:rPr>
              <a:t>We call a matrix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a:t>
            </a:r>
            <a:r>
              <a:rPr lang="en-US" altLang="en-US" b="1">
                <a:latin typeface="Palatino Linotype" pitchFamily="18" charset="0"/>
              </a:rPr>
              <a:t>row-equivalent </a:t>
            </a:r>
            <a:r>
              <a:rPr lang="en-US" altLang="en-US">
                <a:latin typeface="Palatino Linotype" pitchFamily="18" charset="0"/>
              </a:rPr>
              <a:t>to a matrix </a:t>
            </a:r>
            <a:r>
              <a:rPr lang="en-US" altLang="en-US" b="1">
                <a:latin typeface="Palatino Linotype" pitchFamily="18" charset="0"/>
              </a:rPr>
              <a:t>A</a:t>
            </a:r>
            <a:r>
              <a:rPr lang="en-US" altLang="en-US" baseline="-25000">
                <a:latin typeface="Palatino Linotype" pitchFamily="18" charset="0"/>
              </a:rPr>
              <a:t>2</a:t>
            </a:r>
            <a:r>
              <a:rPr lang="en-US" altLang="en-US">
                <a:latin typeface="Palatino Linotype" pitchFamily="18" charset="0"/>
              </a:rPr>
              <a:t> if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can be obtained from </a:t>
            </a:r>
            <a:r>
              <a:rPr lang="en-US" altLang="en-US" b="1">
                <a:latin typeface="Palatino Linotype" pitchFamily="18" charset="0"/>
              </a:rPr>
              <a:t>A</a:t>
            </a:r>
            <a:r>
              <a:rPr lang="en-US" altLang="en-US" baseline="-25000">
                <a:latin typeface="Palatino Linotype" pitchFamily="18" charset="0"/>
              </a:rPr>
              <a:t>2</a:t>
            </a:r>
            <a:r>
              <a:rPr lang="en-US" altLang="en-US">
                <a:latin typeface="Palatino Linotype" pitchFamily="18" charset="0"/>
              </a:rPr>
              <a:t> by (finitely many!) elementary row operations.</a:t>
            </a:r>
          </a:p>
          <a:p>
            <a:pPr algn="l" eaLnBrk="1" hangingPunct="1"/>
            <a:r>
              <a:rPr lang="en-US" altLang="en-US">
                <a:latin typeface="Palatino Linotype" pitchFamily="18" charset="0"/>
              </a:rPr>
              <a:t>	Now the maximum number of linearly independent row vectors of a matrix does not change if we change the order of rows or multiply a row by a nonzero </a:t>
            </a:r>
            <a:r>
              <a:rPr lang="en-US" altLang="en-US" i="1">
                <a:latin typeface="Palatino Linotype" pitchFamily="18" charset="0"/>
              </a:rPr>
              <a:t>c </a:t>
            </a:r>
            <a:r>
              <a:rPr lang="en-US" altLang="en-US">
                <a:latin typeface="Palatino Linotype" pitchFamily="18" charset="0"/>
              </a:rPr>
              <a:t>or take a linear combination by adding a multiple of a row to another row. This shows that rank is </a:t>
            </a:r>
            <a:r>
              <a:rPr lang="en-US" altLang="en-US" b="1">
                <a:latin typeface="Palatino Linotype" pitchFamily="18" charset="0"/>
              </a:rPr>
              <a:t>invariant </a:t>
            </a:r>
            <a:r>
              <a:rPr lang="en-US" altLang="en-US">
                <a:latin typeface="Palatino Linotype" pitchFamily="18" charset="0"/>
              </a:rPr>
              <a:t>under elementary row operations:</a:t>
            </a:r>
          </a:p>
        </p:txBody>
      </p:sp>
      <p:sp>
        <p:nvSpPr>
          <p:cNvPr id="67587"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BC2C64AC-2B8F-406C-8FC1-5D320D04C243}" type="slidenum">
              <a:rPr lang="en-US" altLang="en-US" sz="1200">
                <a:latin typeface="Arial" charset="0"/>
              </a:rPr>
              <a:pPr eaLnBrk="1" hangingPunct="1">
                <a:spcBef>
                  <a:spcPct val="50000"/>
                </a:spcBef>
                <a:buFontTx/>
                <a:buNone/>
              </a:pPr>
              <a:t>30</a:t>
            </a:fld>
            <a:endParaRPr lang="en-US" altLang="en-US" sz="1200">
              <a:latin typeface="Arial" charset="0"/>
            </a:endParaRPr>
          </a:p>
        </p:txBody>
      </p:sp>
      <p:sp>
        <p:nvSpPr>
          <p:cNvPr id="67588"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
        <p:nvSpPr>
          <p:cNvPr id="882694" name="Text Box 6"/>
          <p:cNvSpPr txBox="1">
            <a:spLocks noChangeArrowheads="1"/>
          </p:cNvSpPr>
          <p:nvPr/>
        </p:nvSpPr>
        <p:spPr bwMode="auto">
          <a:xfrm>
            <a:off x="304800" y="6858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Rank of a Matrix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Tree>
    <p:extLst>
      <p:ext uri="{BB962C8B-B14F-4D97-AF65-F5344CB8AC3E}">
        <p14:creationId xmlns:p14="http://schemas.microsoft.com/office/powerpoint/2010/main" val="518496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2694"/>
                                        </p:tgtEl>
                                        <p:attrNameLst>
                                          <p:attrName>style.visibility</p:attrName>
                                        </p:attrNameLst>
                                      </p:cBhvr>
                                      <p:to>
                                        <p:strVal val="visible"/>
                                      </p:to>
                                    </p:set>
                                    <p:animEffect transition="in" filter="fade">
                                      <p:cBhvr>
                                        <p:cTn id="7" dur="2000"/>
                                        <p:tgtEl>
                                          <p:spTgt spid="882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2690">
                                            <p:txEl>
                                              <p:pRg st="0" end="0"/>
                                            </p:txEl>
                                          </p:spTgt>
                                        </p:tgtEl>
                                        <p:attrNameLst>
                                          <p:attrName>style.visibility</p:attrName>
                                        </p:attrNameLst>
                                      </p:cBhvr>
                                      <p:to>
                                        <p:strVal val="visible"/>
                                      </p:to>
                                    </p:set>
                                    <p:animEffect transition="in" filter="fade">
                                      <p:cBhvr>
                                        <p:cTn id="12" dur="2000"/>
                                        <p:tgtEl>
                                          <p:spTgt spid="8826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2690">
                                            <p:txEl>
                                              <p:pRg st="1" end="1"/>
                                            </p:txEl>
                                          </p:spTgt>
                                        </p:tgtEl>
                                        <p:attrNameLst>
                                          <p:attrName>style.visibility</p:attrName>
                                        </p:attrNameLst>
                                      </p:cBhvr>
                                      <p:to>
                                        <p:strVal val="visible"/>
                                      </p:to>
                                    </p:set>
                                    <p:animEffect transition="in" filter="fade">
                                      <p:cBhvr>
                                        <p:cTn id="17" dur="2000"/>
                                        <p:tgtEl>
                                          <p:spTgt spid="882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381000" y="1411288"/>
            <a:ext cx="8229600" cy="11969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Row-Equivalent Matrices</a:t>
            </a:r>
          </a:p>
          <a:p>
            <a:pPr algn="l" eaLnBrk="1" hangingPunct="1"/>
            <a:endParaRPr lang="en-US" altLang="en-US" b="1">
              <a:latin typeface="Arial" charset="0"/>
            </a:endParaRPr>
          </a:p>
          <a:p>
            <a:pPr algn="l" eaLnBrk="1" hangingPunct="1"/>
            <a:r>
              <a:rPr lang="en-US" altLang="en-US" i="1">
                <a:latin typeface="Palatino Linotype" pitchFamily="18" charset="0"/>
              </a:rPr>
              <a:t>Row-equivalent matrices have the same rank.</a:t>
            </a:r>
          </a:p>
        </p:txBody>
      </p:sp>
      <p:sp>
        <p:nvSpPr>
          <p:cNvPr id="68611" name="Text Box 4"/>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26A0762C-D2D3-4AAF-AD0D-25B3E9EF802F}" type="slidenum">
              <a:rPr lang="en-US" altLang="en-US" sz="1200">
                <a:latin typeface="Arial" charset="0"/>
              </a:rPr>
              <a:pPr eaLnBrk="1" hangingPunct="1">
                <a:spcBef>
                  <a:spcPct val="50000"/>
                </a:spcBef>
                <a:buFontTx/>
                <a:buNone/>
              </a:pPr>
              <a:t>31</a:t>
            </a:fld>
            <a:endParaRPr lang="en-US" altLang="en-US" sz="1200">
              <a:latin typeface="Arial" charset="0"/>
            </a:endParaRPr>
          </a:p>
        </p:txBody>
      </p:sp>
      <p:sp>
        <p:nvSpPr>
          <p:cNvPr id="512005" name="Text Box 5"/>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1</a:t>
            </a:r>
          </a:p>
        </p:txBody>
      </p:sp>
      <p:sp>
        <p:nvSpPr>
          <p:cNvPr id="68613" name="Text Box 7"/>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4146589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05"/>
                                        </p:tgtEl>
                                        <p:attrNameLst>
                                          <p:attrName>style.visibility</p:attrName>
                                        </p:attrNameLst>
                                      </p:cBhvr>
                                      <p:to>
                                        <p:strVal val="visible"/>
                                      </p:to>
                                    </p:set>
                                    <p:animEffect transition="in" filter="fade">
                                      <p:cBhvr>
                                        <p:cTn id="7" dur="2000"/>
                                        <p:tgtEl>
                                          <p:spTgt spid="512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02">
                                            <p:txEl>
                                              <p:pRg st="0" end="0"/>
                                            </p:txEl>
                                          </p:spTgt>
                                        </p:tgtEl>
                                        <p:attrNameLst>
                                          <p:attrName>style.visibility</p:attrName>
                                        </p:attrNameLst>
                                      </p:cBhvr>
                                      <p:to>
                                        <p:strVal val="visible"/>
                                      </p:to>
                                    </p:set>
                                    <p:animEffect transition="in" filter="fade">
                                      <p:cBhvr>
                                        <p:cTn id="12" dur="2000"/>
                                        <p:tgtEl>
                                          <p:spTgt spid="5120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002">
                                            <p:txEl>
                                              <p:pRg st="2" end="2"/>
                                            </p:txEl>
                                          </p:spTgt>
                                        </p:tgtEl>
                                        <p:attrNameLst>
                                          <p:attrName>style.visibility</p:attrName>
                                        </p:attrNameLst>
                                      </p:cBhvr>
                                      <p:to>
                                        <p:strVal val="visible"/>
                                      </p:to>
                                    </p:set>
                                    <p:animEffect transition="in" filter="fade">
                                      <p:cBhvr>
                                        <p:cTn id="17" dur="2000"/>
                                        <p:tgtEl>
                                          <p:spTgt spid="5120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B8E8550E-CF20-489D-AE6B-A239956FD800}" type="slidenum">
              <a:rPr lang="en-US" altLang="en-US" sz="1200">
                <a:latin typeface="Arial" charset="0"/>
              </a:rPr>
              <a:pPr eaLnBrk="1" hangingPunct="1">
                <a:spcBef>
                  <a:spcPct val="50000"/>
                </a:spcBef>
                <a:buFontTx/>
                <a:buNone/>
              </a:pPr>
              <a:t>32</a:t>
            </a:fld>
            <a:endParaRPr lang="en-US" altLang="en-US" sz="1200">
              <a:latin typeface="Arial" charset="0"/>
            </a:endParaRPr>
          </a:p>
        </p:txBody>
      </p:sp>
      <p:sp>
        <p:nvSpPr>
          <p:cNvPr id="884739" name="Text Box 3"/>
          <p:cNvSpPr txBox="1">
            <a:spLocks noChangeArrowheads="1"/>
          </p:cNvSpPr>
          <p:nvPr/>
        </p:nvSpPr>
        <p:spPr bwMode="auto">
          <a:xfrm>
            <a:off x="457200" y="1231900"/>
            <a:ext cx="8458200" cy="4030663"/>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For the matrix in Example 2 we obtain successively</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r>
              <a:rPr lang="en-US" altLang="en-US" sz="1800" b="1" i="1">
                <a:latin typeface="Palatino Linotype" pitchFamily="18" charset="0"/>
              </a:rPr>
              <a:t>(continued)</a:t>
            </a:r>
          </a:p>
        </p:txBody>
      </p:sp>
      <p:sp>
        <p:nvSpPr>
          <p:cNvPr id="884740" name="Text Box 4"/>
          <p:cNvSpPr txBox="1">
            <a:spLocks noChangeArrowheads="1"/>
          </p:cNvSpPr>
          <p:nvPr/>
        </p:nvSpPr>
        <p:spPr bwMode="auto">
          <a:xfrm>
            <a:off x="457200" y="609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3  </a:t>
            </a:r>
            <a:r>
              <a:rPr lang="en-US" altLang="en-US" sz="2400" b="1">
                <a:latin typeface="Arial" charset="0"/>
              </a:rPr>
              <a:t>Determination of Rank</a:t>
            </a:r>
            <a:endParaRPr lang="el-GR" altLang="en-US" sz="2400" b="1">
              <a:latin typeface="Arial" charset="0"/>
            </a:endParaRPr>
          </a:p>
        </p:txBody>
      </p:sp>
      <p:sp>
        <p:nvSpPr>
          <p:cNvPr id="69637" name="Text Box 7"/>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graphicFrame>
        <p:nvGraphicFramePr>
          <p:cNvPr id="884744" name="Object 8"/>
          <p:cNvGraphicFramePr>
            <a:graphicFrameLocks noChangeAspect="1"/>
          </p:cNvGraphicFramePr>
          <p:nvPr/>
        </p:nvGraphicFramePr>
        <p:xfrm>
          <a:off x="1435100" y="1854200"/>
          <a:ext cx="4660900" cy="1371600"/>
        </p:xfrm>
        <a:graphic>
          <a:graphicData uri="http://schemas.openxmlformats.org/presentationml/2006/ole">
            <mc:AlternateContent xmlns:mc="http://schemas.openxmlformats.org/markup-compatibility/2006">
              <mc:Choice xmlns:v="urn:schemas-microsoft-com:vml" Requires="v">
                <p:oleObj spid="_x0000_s78870" name="Equation" r:id="rId4" imgW="4660900" imgH="1371600" progId="Equation.DSMT4">
                  <p:embed/>
                </p:oleObj>
              </mc:Choice>
              <mc:Fallback>
                <p:oleObj name="Equation" r:id="rId4" imgW="46609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100" y="1854200"/>
                        <a:ext cx="46609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4745" name="Object 9"/>
          <p:cNvGraphicFramePr>
            <a:graphicFrameLocks noChangeAspect="1"/>
          </p:cNvGraphicFramePr>
          <p:nvPr/>
        </p:nvGraphicFramePr>
        <p:xfrm>
          <a:off x="1752600" y="3352800"/>
          <a:ext cx="2971800" cy="1371600"/>
        </p:xfrm>
        <a:graphic>
          <a:graphicData uri="http://schemas.openxmlformats.org/presentationml/2006/ole">
            <mc:AlternateContent xmlns:mc="http://schemas.openxmlformats.org/markup-compatibility/2006">
              <mc:Choice xmlns:v="urn:schemas-microsoft-com:vml" Requires="v">
                <p:oleObj spid="_x0000_s78871" name="Equation" r:id="rId6" imgW="2971800" imgH="1371600" progId="Equation.DSMT4">
                  <p:embed/>
                </p:oleObj>
              </mc:Choice>
              <mc:Fallback>
                <p:oleObj name="Equation" r:id="rId6" imgW="2971800" imgH="1371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352800"/>
                        <a:ext cx="29718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4746" name="Object 10"/>
          <p:cNvGraphicFramePr>
            <a:graphicFrameLocks noChangeAspect="1"/>
          </p:cNvGraphicFramePr>
          <p:nvPr/>
        </p:nvGraphicFramePr>
        <p:xfrm>
          <a:off x="5080000" y="3873500"/>
          <a:ext cx="2387600" cy="736600"/>
        </p:xfrm>
        <a:graphic>
          <a:graphicData uri="http://schemas.openxmlformats.org/presentationml/2006/ole">
            <mc:AlternateContent xmlns:mc="http://schemas.openxmlformats.org/markup-compatibility/2006">
              <mc:Choice xmlns:v="urn:schemas-microsoft-com:vml" Requires="v">
                <p:oleObj spid="_x0000_s78872" name="Equation" r:id="rId8" imgW="2387600" imgH="736600" progId="Equation.DSMT4">
                  <p:embed/>
                </p:oleObj>
              </mc:Choice>
              <mc:Fallback>
                <p:oleObj name="Equation" r:id="rId8" imgW="2387600" imgH="736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000" y="3873500"/>
                        <a:ext cx="2387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363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4740"/>
                                        </p:tgtEl>
                                        <p:attrNameLst>
                                          <p:attrName>style.visibility</p:attrName>
                                        </p:attrNameLst>
                                      </p:cBhvr>
                                      <p:to>
                                        <p:strVal val="visible"/>
                                      </p:to>
                                    </p:set>
                                    <p:animEffect transition="in" filter="fade">
                                      <p:cBhvr>
                                        <p:cTn id="7" dur="2000"/>
                                        <p:tgtEl>
                                          <p:spTgt spid="884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4739">
                                            <p:txEl>
                                              <p:pRg st="0" end="0"/>
                                            </p:txEl>
                                          </p:spTgt>
                                        </p:tgtEl>
                                        <p:attrNameLst>
                                          <p:attrName>style.visibility</p:attrName>
                                        </p:attrNameLst>
                                      </p:cBhvr>
                                      <p:to>
                                        <p:strVal val="visible"/>
                                      </p:to>
                                    </p:set>
                                    <p:animEffect transition="in" filter="fade">
                                      <p:cBhvr>
                                        <p:cTn id="12" dur="2000"/>
                                        <p:tgtEl>
                                          <p:spTgt spid="884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4739">
                                            <p:txEl>
                                              <p:pRg st="11" end="11"/>
                                            </p:txEl>
                                          </p:spTgt>
                                        </p:tgtEl>
                                        <p:attrNameLst>
                                          <p:attrName>style.visibility</p:attrName>
                                        </p:attrNameLst>
                                      </p:cBhvr>
                                      <p:to>
                                        <p:strVal val="visible"/>
                                      </p:to>
                                    </p:set>
                                    <p:animEffect transition="in" filter="fade">
                                      <p:cBhvr>
                                        <p:cTn id="17" dur="2000"/>
                                        <p:tgtEl>
                                          <p:spTgt spid="884739">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84744"/>
                                        </p:tgtEl>
                                        <p:attrNameLst>
                                          <p:attrName>style.visibility</p:attrName>
                                        </p:attrNameLst>
                                      </p:cBhvr>
                                      <p:to>
                                        <p:strVal val="visible"/>
                                      </p:to>
                                    </p:set>
                                    <p:animEffect transition="in" filter="fade">
                                      <p:cBhvr>
                                        <p:cTn id="22" dur="2000"/>
                                        <p:tgtEl>
                                          <p:spTgt spid="8847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84745"/>
                                        </p:tgtEl>
                                        <p:attrNameLst>
                                          <p:attrName>style.visibility</p:attrName>
                                        </p:attrNameLst>
                                      </p:cBhvr>
                                      <p:to>
                                        <p:strVal val="visible"/>
                                      </p:to>
                                    </p:set>
                                    <p:animEffect transition="in" filter="fade">
                                      <p:cBhvr>
                                        <p:cTn id="27" dur="2000"/>
                                        <p:tgtEl>
                                          <p:spTgt spid="8847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84746"/>
                                        </p:tgtEl>
                                        <p:attrNameLst>
                                          <p:attrName>style.visibility</p:attrName>
                                        </p:attrNameLst>
                                      </p:cBhvr>
                                      <p:to>
                                        <p:strVal val="visible"/>
                                      </p:to>
                                    </p:set>
                                    <p:animEffect transition="in" filter="fade">
                                      <p:cBhvr>
                                        <p:cTn id="32" dur="2000"/>
                                        <p:tgtEl>
                                          <p:spTgt spid="88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C1976655-0538-4492-89BC-F94A06DB6989}" type="slidenum">
              <a:rPr lang="en-US" altLang="en-US" sz="1200">
                <a:latin typeface="Arial" charset="0"/>
              </a:rPr>
              <a:pPr eaLnBrk="1" hangingPunct="1">
                <a:spcBef>
                  <a:spcPct val="50000"/>
                </a:spcBef>
                <a:buFontTx/>
                <a:buNone/>
              </a:pPr>
              <a:t>33</a:t>
            </a:fld>
            <a:endParaRPr lang="en-US" altLang="en-US" sz="1200">
              <a:latin typeface="Arial" charset="0"/>
            </a:endParaRPr>
          </a:p>
        </p:txBody>
      </p:sp>
      <p:sp>
        <p:nvSpPr>
          <p:cNvPr id="886787" name="Text Box 3"/>
          <p:cNvSpPr txBox="1">
            <a:spLocks noChangeArrowheads="1"/>
          </p:cNvSpPr>
          <p:nvPr/>
        </p:nvSpPr>
        <p:spPr bwMode="auto">
          <a:xfrm>
            <a:off x="457200" y="1231900"/>
            <a:ext cx="8458200" cy="317658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800" b="1" i="1">
                <a:latin typeface="Palatino Linotype" pitchFamily="18" charset="0"/>
              </a:rPr>
              <a:t>(continued)</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r>
              <a:rPr lang="en-US" altLang="en-US">
                <a:latin typeface="Palatino Linotype" pitchFamily="18" charset="0"/>
              </a:rPr>
              <a:t>The last matrix is in row-echelon form and has two nonzero rows. Hence rank </a:t>
            </a:r>
            <a:r>
              <a:rPr lang="en-US" altLang="en-US" b="1">
                <a:latin typeface="Palatino Linotype" pitchFamily="18" charset="0"/>
              </a:rPr>
              <a:t>A</a:t>
            </a:r>
            <a:r>
              <a:rPr lang="en-US" altLang="en-US">
                <a:latin typeface="Palatino Linotype" pitchFamily="18" charset="0"/>
              </a:rPr>
              <a:t> = 2, as before.</a:t>
            </a:r>
          </a:p>
        </p:txBody>
      </p:sp>
      <p:sp>
        <p:nvSpPr>
          <p:cNvPr id="886788" name="Text Box 4"/>
          <p:cNvSpPr txBox="1">
            <a:spLocks noChangeArrowheads="1"/>
          </p:cNvSpPr>
          <p:nvPr/>
        </p:nvSpPr>
        <p:spPr bwMode="auto">
          <a:xfrm>
            <a:off x="457200" y="609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3  </a:t>
            </a:r>
            <a:r>
              <a:rPr lang="en-US" altLang="en-US" sz="2400" b="1">
                <a:latin typeface="Arial" charset="0"/>
              </a:rPr>
              <a:t>Determination of Rank </a:t>
            </a:r>
            <a:r>
              <a:rPr lang="en-US" altLang="en-US" sz="1800" b="1">
                <a:latin typeface="Arial" charset="0"/>
              </a:rPr>
              <a:t>(continued)</a:t>
            </a:r>
            <a:endParaRPr lang="el-GR" altLang="en-US" sz="1800" b="1">
              <a:latin typeface="Arial" charset="0"/>
            </a:endParaRPr>
          </a:p>
        </p:txBody>
      </p:sp>
      <p:sp>
        <p:nvSpPr>
          <p:cNvPr id="70661"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graphicFrame>
        <p:nvGraphicFramePr>
          <p:cNvPr id="886791" name="Object 7"/>
          <p:cNvGraphicFramePr>
            <a:graphicFrameLocks noChangeAspect="1"/>
          </p:cNvGraphicFramePr>
          <p:nvPr/>
        </p:nvGraphicFramePr>
        <p:xfrm>
          <a:off x="1993900" y="1828800"/>
          <a:ext cx="2489200" cy="1371600"/>
        </p:xfrm>
        <a:graphic>
          <a:graphicData uri="http://schemas.openxmlformats.org/presentationml/2006/ole">
            <mc:AlternateContent xmlns:mc="http://schemas.openxmlformats.org/markup-compatibility/2006">
              <mc:Choice xmlns:v="urn:schemas-microsoft-com:vml" Requires="v">
                <p:oleObj spid="_x0000_s80911" name="Equation" r:id="rId4" imgW="2489200" imgH="1371600" progId="Equation.DSMT4">
                  <p:embed/>
                </p:oleObj>
              </mc:Choice>
              <mc:Fallback>
                <p:oleObj name="Equation" r:id="rId4" imgW="24892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828800"/>
                        <a:ext cx="2489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6792" name="Object 8"/>
          <p:cNvGraphicFramePr>
            <a:graphicFrameLocks noChangeAspect="1"/>
          </p:cNvGraphicFramePr>
          <p:nvPr/>
        </p:nvGraphicFramePr>
        <p:xfrm>
          <a:off x="4921250" y="2552700"/>
          <a:ext cx="2463800" cy="736600"/>
        </p:xfrm>
        <a:graphic>
          <a:graphicData uri="http://schemas.openxmlformats.org/presentationml/2006/ole">
            <mc:AlternateContent xmlns:mc="http://schemas.openxmlformats.org/markup-compatibility/2006">
              <mc:Choice xmlns:v="urn:schemas-microsoft-com:vml" Requires="v">
                <p:oleObj spid="_x0000_s80912" name="Equation" r:id="rId6" imgW="2463800" imgH="736600" progId="Equation.DSMT4">
                  <p:embed/>
                </p:oleObj>
              </mc:Choice>
              <mc:Fallback>
                <p:oleObj name="Equation" r:id="rId6" imgW="2463800" imgH="736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250" y="2552700"/>
                        <a:ext cx="2463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0269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6788"/>
                                        </p:tgtEl>
                                        <p:attrNameLst>
                                          <p:attrName>style.visibility</p:attrName>
                                        </p:attrNameLst>
                                      </p:cBhvr>
                                      <p:to>
                                        <p:strVal val="visible"/>
                                      </p:to>
                                    </p:set>
                                    <p:animEffect transition="in" filter="fade">
                                      <p:cBhvr>
                                        <p:cTn id="7" dur="2000"/>
                                        <p:tgtEl>
                                          <p:spTgt spid="88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6791"/>
                                        </p:tgtEl>
                                        <p:attrNameLst>
                                          <p:attrName>style.visibility</p:attrName>
                                        </p:attrNameLst>
                                      </p:cBhvr>
                                      <p:to>
                                        <p:strVal val="visible"/>
                                      </p:to>
                                    </p:set>
                                    <p:animEffect transition="in" filter="fade">
                                      <p:cBhvr>
                                        <p:cTn id="12" dur="2000"/>
                                        <p:tgtEl>
                                          <p:spTgt spid="886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6792"/>
                                        </p:tgtEl>
                                        <p:attrNameLst>
                                          <p:attrName>style.visibility</p:attrName>
                                        </p:attrNameLst>
                                      </p:cBhvr>
                                      <p:to>
                                        <p:strVal val="visible"/>
                                      </p:to>
                                    </p:set>
                                    <p:animEffect transition="in" filter="fade">
                                      <p:cBhvr>
                                        <p:cTn id="17" dur="2000"/>
                                        <p:tgtEl>
                                          <p:spTgt spid="886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86787"/>
                                        </p:tgtEl>
                                        <p:attrNameLst>
                                          <p:attrName>style.visibility</p:attrName>
                                        </p:attrNameLst>
                                      </p:cBhvr>
                                      <p:to>
                                        <p:strVal val="visible"/>
                                      </p:to>
                                    </p:set>
                                    <p:animEffect transition="in" filter="fade">
                                      <p:cBhvr>
                                        <p:cTn id="22" dur="2000"/>
                                        <p:tgtEl>
                                          <p:spTgt spid="88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7" grpId="0" animBg="1"/>
      <p:bldP spid="8867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Text Box 2"/>
          <p:cNvSpPr txBox="1">
            <a:spLocks noChangeArrowheads="1"/>
          </p:cNvSpPr>
          <p:nvPr/>
        </p:nvSpPr>
        <p:spPr bwMode="auto">
          <a:xfrm>
            <a:off x="381000" y="1411288"/>
            <a:ext cx="8229600" cy="22923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Linear Independence and Dependence of Vectors</a:t>
            </a:r>
          </a:p>
          <a:p>
            <a:pPr algn="l" eaLnBrk="1" hangingPunct="1"/>
            <a:endParaRPr lang="en-US" altLang="en-US" b="1">
              <a:latin typeface="Arial" charset="0"/>
            </a:endParaRPr>
          </a:p>
          <a:p>
            <a:pPr algn="l" eaLnBrk="1" hangingPunct="1"/>
            <a:r>
              <a:rPr lang="en-US" altLang="en-US" i="1">
                <a:latin typeface="Palatino Linotype" pitchFamily="18" charset="0"/>
              </a:rPr>
              <a:t>Consider p vectors that each have n components. Then these vectors are linearly independent if the matrix formed, with these vectors as row vectors, has rank p. However, these vectors are linearly dependent if that matrix has rank less than p.</a:t>
            </a:r>
          </a:p>
        </p:txBody>
      </p:sp>
      <p:sp>
        <p:nvSpPr>
          <p:cNvPr id="71683"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75ACDE83-E42A-4EB1-9FCE-659FC780FDA6}" type="slidenum">
              <a:rPr lang="en-US" altLang="en-US" sz="1200">
                <a:latin typeface="Arial" charset="0"/>
              </a:rPr>
              <a:pPr eaLnBrk="1" hangingPunct="1">
                <a:spcBef>
                  <a:spcPct val="50000"/>
                </a:spcBef>
                <a:buFontTx/>
                <a:buNone/>
              </a:pPr>
              <a:t>34</a:t>
            </a:fld>
            <a:endParaRPr lang="en-US" altLang="en-US" sz="1200">
              <a:latin typeface="Arial" charset="0"/>
            </a:endParaRPr>
          </a:p>
        </p:txBody>
      </p:sp>
      <p:sp>
        <p:nvSpPr>
          <p:cNvPr id="888836" name="Text Box 4"/>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2</a:t>
            </a:r>
          </a:p>
        </p:txBody>
      </p:sp>
      <p:sp>
        <p:nvSpPr>
          <p:cNvPr id="71685"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2864387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8836"/>
                                        </p:tgtEl>
                                        <p:attrNameLst>
                                          <p:attrName>style.visibility</p:attrName>
                                        </p:attrNameLst>
                                      </p:cBhvr>
                                      <p:to>
                                        <p:strVal val="visible"/>
                                      </p:to>
                                    </p:set>
                                    <p:animEffect transition="in" filter="fade">
                                      <p:cBhvr>
                                        <p:cTn id="7" dur="2000"/>
                                        <p:tgtEl>
                                          <p:spTgt spid="888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8834">
                                            <p:txEl>
                                              <p:pRg st="0" end="0"/>
                                            </p:txEl>
                                          </p:spTgt>
                                        </p:tgtEl>
                                        <p:attrNameLst>
                                          <p:attrName>style.visibility</p:attrName>
                                        </p:attrNameLst>
                                      </p:cBhvr>
                                      <p:to>
                                        <p:strVal val="visible"/>
                                      </p:to>
                                    </p:set>
                                    <p:animEffect transition="in" filter="fade">
                                      <p:cBhvr>
                                        <p:cTn id="12" dur="2000"/>
                                        <p:tgtEl>
                                          <p:spTgt spid="8888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8834">
                                            <p:txEl>
                                              <p:pRg st="2" end="2"/>
                                            </p:txEl>
                                          </p:spTgt>
                                        </p:tgtEl>
                                        <p:attrNameLst>
                                          <p:attrName>style.visibility</p:attrName>
                                        </p:attrNameLst>
                                      </p:cBhvr>
                                      <p:to>
                                        <p:strVal val="visible"/>
                                      </p:to>
                                    </p:set>
                                    <p:animEffect transition="in" filter="fade">
                                      <p:cBhvr>
                                        <p:cTn id="17" dur="2000"/>
                                        <p:tgtEl>
                                          <p:spTgt spid="888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Text Box 2"/>
          <p:cNvSpPr txBox="1">
            <a:spLocks noChangeArrowheads="1"/>
          </p:cNvSpPr>
          <p:nvPr/>
        </p:nvSpPr>
        <p:spPr bwMode="auto">
          <a:xfrm>
            <a:off x="381000" y="1411288"/>
            <a:ext cx="8229600" cy="192722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Rank in Terms of Column Vectors</a:t>
            </a:r>
          </a:p>
          <a:p>
            <a:pPr algn="l" eaLnBrk="1" hangingPunct="1"/>
            <a:endParaRPr lang="en-US" altLang="en-US" b="1">
              <a:latin typeface="Arial" charset="0"/>
            </a:endParaRPr>
          </a:p>
          <a:p>
            <a:pPr algn="l" eaLnBrk="1" hangingPunct="1"/>
            <a:r>
              <a:rPr lang="en-US" altLang="en-US" i="1">
                <a:latin typeface="Palatino Linotype" pitchFamily="18" charset="0"/>
              </a:rPr>
              <a:t>The rank r of a matrix </a:t>
            </a:r>
            <a:r>
              <a:rPr lang="en-US" altLang="en-US" b="1">
                <a:latin typeface="Palatino Linotype" pitchFamily="18" charset="0"/>
              </a:rPr>
              <a:t>A </a:t>
            </a:r>
            <a:r>
              <a:rPr lang="en-US" altLang="en-US" i="1">
                <a:latin typeface="Palatino Linotype" pitchFamily="18" charset="0"/>
              </a:rPr>
              <a:t>equals the maximum number of linearly independent </a:t>
            </a:r>
            <a:r>
              <a:rPr lang="en-US" altLang="en-US" b="1" i="1">
                <a:latin typeface="Palatino Linotype" pitchFamily="18" charset="0"/>
              </a:rPr>
              <a:t>column </a:t>
            </a:r>
            <a:r>
              <a:rPr lang="en-US" altLang="en-US" i="1">
                <a:latin typeface="Palatino Linotype" pitchFamily="18" charset="0"/>
              </a:rPr>
              <a:t>vectors of </a:t>
            </a:r>
            <a:r>
              <a:rPr lang="en-US" altLang="en-US" b="1">
                <a:latin typeface="Palatino Linotype" pitchFamily="18" charset="0"/>
              </a:rPr>
              <a:t>A</a:t>
            </a:r>
            <a:r>
              <a:rPr lang="en-US" altLang="en-US">
                <a:latin typeface="Palatino Linotype" pitchFamily="18" charset="0"/>
              </a:rPr>
              <a:t>.</a:t>
            </a:r>
          </a:p>
          <a:p>
            <a:pPr algn="l" eaLnBrk="1" hangingPunct="1"/>
            <a:r>
              <a:rPr lang="en-US" altLang="en-US" i="1">
                <a:latin typeface="Palatino Linotype" pitchFamily="18" charset="0"/>
              </a:rPr>
              <a:t>Hence </a:t>
            </a:r>
            <a:r>
              <a:rPr lang="en-US" altLang="en-US" b="1">
                <a:latin typeface="Palatino Linotype" pitchFamily="18" charset="0"/>
              </a:rPr>
              <a:t>A </a:t>
            </a:r>
            <a:r>
              <a:rPr lang="en-US" altLang="en-US" i="1">
                <a:latin typeface="Palatino Linotype" pitchFamily="18" charset="0"/>
              </a:rPr>
              <a:t>and its transpose </a:t>
            </a:r>
            <a:r>
              <a:rPr lang="en-US" altLang="en-US" b="1">
                <a:latin typeface="Palatino Linotype" pitchFamily="18" charset="0"/>
              </a:rPr>
              <a:t>A</a:t>
            </a:r>
            <a:r>
              <a:rPr lang="en-US" altLang="en-US" baseline="30000">
                <a:latin typeface="Arial" charset="0"/>
              </a:rPr>
              <a:t>T</a:t>
            </a:r>
            <a:r>
              <a:rPr lang="en-US" altLang="en-US">
                <a:latin typeface="Palatino Linotype" pitchFamily="18" charset="0"/>
              </a:rPr>
              <a:t> </a:t>
            </a:r>
            <a:r>
              <a:rPr lang="en-US" altLang="en-US" i="1">
                <a:latin typeface="Palatino Linotype" pitchFamily="18" charset="0"/>
              </a:rPr>
              <a:t>have the same rank.</a:t>
            </a:r>
          </a:p>
        </p:txBody>
      </p:sp>
      <p:sp>
        <p:nvSpPr>
          <p:cNvPr id="72707"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C2D3879D-F83A-44C4-9D2A-417EAD6B9C02}" type="slidenum">
              <a:rPr lang="en-US" altLang="en-US" sz="1200">
                <a:latin typeface="Arial" charset="0"/>
              </a:rPr>
              <a:pPr eaLnBrk="1" hangingPunct="1">
                <a:spcBef>
                  <a:spcPct val="50000"/>
                </a:spcBef>
                <a:buFontTx/>
                <a:buNone/>
              </a:pPr>
              <a:t>35</a:t>
            </a:fld>
            <a:endParaRPr lang="en-US" altLang="en-US" sz="1200">
              <a:latin typeface="Arial" charset="0"/>
            </a:endParaRPr>
          </a:p>
        </p:txBody>
      </p:sp>
      <p:sp>
        <p:nvSpPr>
          <p:cNvPr id="890884" name="Text Box 4"/>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3</a:t>
            </a:r>
          </a:p>
        </p:txBody>
      </p:sp>
      <p:sp>
        <p:nvSpPr>
          <p:cNvPr id="72709"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3858977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884"/>
                                        </p:tgtEl>
                                        <p:attrNameLst>
                                          <p:attrName>style.visibility</p:attrName>
                                        </p:attrNameLst>
                                      </p:cBhvr>
                                      <p:to>
                                        <p:strVal val="visible"/>
                                      </p:to>
                                    </p:set>
                                    <p:animEffect transition="in" filter="fade">
                                      <p:cBhvr>
                                        <p:cTn id="7" dur="2000"/>
                                        <p:tgtEl>
                                          <p:spTgt spid="890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0882">
                                            <p:txEl>
                                              <p:pRg st="0" end="0"/>
                                            </p:txEl>
                                          </p:spTgt>
                                        </p:tgtEl>
                                        <p:attrNameLst>
                                          <p:attrName>style.visibility</p:attrName>
                                        </p:attrNameLst>
                                      </p:cBhvr>
                                      <p:to>
                                        <p:strVal val="visible"/>
                                      </p:to>
                                    </p:set>
                                    <p:animEffect transition="in" filter="fade">
                                      <p:cBhvr>
                                        <p:cTn id="12" dur="2000"/>
                                        <p:tgtEl>
                                          <p:spTgt spid="8908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0882">
                                            <p:txEl>
                                              <p:pRg st="2" end="2"/>
                                            </p:txEl>
                                          </p:spTgt>
                                        </p:tgtEl>
                                        <p:attrNameLst>
                                          <p:attrName>style.visibility</p:attrName>
                                        </p:attrNameLst>
                                      </p:cBhvr>
                                      <p:to>
                                        <p:strVal val="visible"/>
                                      </p:to>
                                    </p:set>
                                    <p:animEffect transition="in" filter="fade">
                                      <p:cBhvr>
                                        <p:cTn id="17" dur="2000"/>
                                        <p:tgtEl>
                                          <p:spTgt spid="8908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90882">
                                            <p:txEl>
                                              <p:pRg st="3" end="3"/>
                                            </p:txEl>
                                          </p:spTgt>
                                        </p:tgtEl>
                                        <p:attrNameLst>
                                          <p:attrName>style.visibility</p:attrName>
                                        </p:attrNameLst>
                                      </p:cBhvr>
                                      <p:to>
                                        <p:strVal val="visible"/>
                                      </p:to>
                                    </p:set>
                                    <p:animEffect transition="in" filter="fade">
                                      <p:cBhvr>
                                        <p:cTn id="22" dur="2000"/>
                                        <p:tgtEl>
                                          <p:spTgt spid="8908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Text Box 2"/>
          <p:cNvSpPr txBox="1">
            <a:spLocks noChangeArrowheads="1"/>
          </p:cNvSpPr>
          <p:nvPr/>
        </p:nvSpPr>
        <p:spPr bwMode="auto">
          <a:xfrm>
            <a:off x="381000" y="1411288"/>
            <a:ext cx="8229600" cy="1562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Linear Dependence of Vectors</a:t>
            </a:r>
          </a:p>
          <a:p>
            <a:pPr algn="l" eaLnBrk="1" hangingPunct="1"/>
            <a:endParaRPr lang="en-US" altLang="en-US" b="1">
              <a:latin typeface="Arial" charset="0"/>
            </a:endParaRPr>
          </a:p>
          <a:p>
            <a:pPr algn="l" eaLnBrk="1" hangingPunct="1"/>
            <a:r>
              <a:rPr lang="en-US" altLang="en-US" i="1">
                <a:latin typeface="Palatino Linotype" pitchFamily="18" charset="0"/>
              </a:rPr>
              <a:t>Consider p vectors each having n components. If n </a:t>
            </a:r>
            <a:r>
              <a:rPr lang="en-US" altLang="en-US">
                <a:latin typeface="Palatino Linotype" pitchFamily="18" charset="0"/>
              </a:rPr>
              <a:t>&lt; </a:t>
            </a:r>
            <a:r>
              <a:rPr lang="en-US" altLang="en-US" i="1">
                <a:latin typeface="Palatino Linotype" pitchFamily="18" charset="0"/>
              </a:rPr>
              <a:t>p</a:t>
            </a:r>
            <a:r>
              <a:rPr lang="en-US" altLang="en-US">
                <a:latin typeface="Palatino Linotype" pitchFamily="18" charset="0"/>
              </a:rPr>
              <a:t>, then these vectors </a:t>
            </a:r>
            <a:r>
              <a:rPr lang="en-US" altLang="en-US" i="1">
                <a:latin typeface="Palatino Linotype" pitchFamily="18" charset="0"/>
              </a:rPr>
              <a:t>are linearly dependent.</a:t>
            </a:r>
          </a:p>
        </p:txBody>
      </p:sp>
      <p:sp>
        <p:nvSpPr>
          <p:cNvPr id="73731"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21D9C980-7943-4659-8D09-6AF23CD41AA2}" type="slidenum">
              <a:rPr lang="en-US" altLang="en-US" sz="1200">
                <a:latin typeface="Arial" charset="0"/>
              </a:rPr>
              <a:pPr eaLnBrk="1" hangingPunct="1">
                <a:spcBef>
                  <a:spcPct val="50000"/>
                </a:spcBef>
                <a:buFontTx/>
                <a:buNone/>
              </a:pPr>
              <a:t>36</a:t>
            </a:fld>
            <a:endParaRPr lang="en-US" altLang="en-US" sz="1200">
              <a:latin typeface="Arial" charset="0"/>
            </a:endParaRPr>
          </a:p>
        </p:txBody>
      </p:sp>
      <p:sp>
        <p:nvSpPr>
          <p:cNvPr id="892932" name="Text Box 4"/>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4</a:t>
            </a:r>
          </a:p>
        </p:txBody>
      </p:sp>
      <p:sp>
        <p:nvSpPr>
          <p:cNvPr id="73733"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2753987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2932"/>
                                        </p:tgtEl>
                                        <p:attrNameLst>
                                          <p:attrName>style.visibility</p:attrName>
                                        </p:attrNameLst>
                                      </p:cBhvr>
                                      <p:to>
                                        <p:strVal val="visible"/>
                                      </p:to>
                                    </p:set>
                                    <p:animEffect transition="in" filter="fade">
                                      <p:cBhvr>
                                        <p:cTn id="7" dur="2000"/>
                                        <p:tgtEl>
                                          <p:spTgt spid="89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2930">
                                            <p:txEl>
                                              <p:pRg st="0" end="0"/>
                                            </p:txEl>
                                          </p:spTgt>
                                        </p:tgtEl>
                                        <p:attrNameLst>
                                          <p:attrName>style.visibility</p:attrName>
                                        </p:attrNameLst>
                                      </p:cBhvr>
                                      <p:to>
                                        <p:strVal val="visible"/>
                                      </p:to>
                                    </p:set>
                                    <p:animEffect transition="in" filter="fade">
                                      <p:cBhvr>
                                        <p:cTn id="12" dur="2000"/>
                                        <p:tgtEl>
                                          <p:spTgt spid="8929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2930">
                                            <p:txEl>
                                              <p:pRg st="2" end="2"/>
                                            </p:txEl>
                                          </p:spTgt>
                                        </p:tgtEl>
                                        <p:attrNameLst>
                                          <p:attrName>style.visibility</p:attrName>
                                        </p:attrNameLst>
                                      </p:cBhvr>
                                      <p:to>
                                        <p:strVal val="visible"/>
                                      </p:to>
                                    </p:set>
                                    <p:animEffect transition="in" filter="fade">
                                      <p:cBhvr>
                                        <p:cTn id="17" dur="2000"/>
                                        <p:tgtEl>
                                          <p:spTgt spid="8929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CE914879-79F1-4826-9799-0AE3BC8BBDE9}" type="slidenum">
              <a:rPr lang="en-US" altLang="en-US" sz="1200">
                <a:latin typeface="Arial" charset="0"/>
              </a:rPr>
              <a:pPr eaLnBrk="1" hangingPunct="1">
                <a:spcBef>
                  <a:spcPct val="50000"/>
                </a:spcBef>
                <a:buFontTx/>
                <a:buNone/>
              </a:pPr>
              <a:t>37</a:t>
            </a:fld>
            <a:endParaRPr lang="en-US" altLang="en-US" sz="1200">
              <a:latin typeface="Arial" charset="0"/>
            </a:endParaRPr>
          </a:p>
        </p:txBody>
      </p:sp>
      <p:sp>
        <p:nvSpPr>
          <p:cNvPr id="581635" name="Text Box 3"/>
          <p:cNvSpPr txBox="1">
            <a:spLocks noChangeArrowheads="1"/>
          </p:cNvSpPr>
          <p:nvPr/>
        </p:nvSpPr>
        <p:spPr bwMode="auto">
          <a:xfrm>
            <a:off x="457200" y="1397000"/>
            <a:ext cx="8077200" cy="37528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Consider a nonempty set </a:t>
            </a:r>
            <a:r>
              <a:rPr lang="en-US" altLang="en-US" i="1">
                <a:latin typeface="Palatino Linotype" pitchFamily="18" charset="0"/>
              </a:rPr>
              <a:t>V </a:t>
            </a:r>
            <a:r>
              <a:rPr lang="en-US" altLang="en-US">
                <a:latin typeface="Palatino Linotype" pitchFamily="18" charset="0"/>
              </a:rPr>
              <a:t>of vectors where each vector has the same number of components. If, for any two vectors </a:t>
            </a:r>
            <a:r>
              <a:rPr lang="en-US" altLang="en-US" b="1">
                <a:latin typeface="Palatino Linotype" pitchFamily="18" charset="0"/>
              </a:rPr>
              <a:t>a </a:t>
            </a:r>
            <a:r>
              <a:rPr lang="en-US" altLang="en-US">
                <a:latin typeface="Palatino Linotype" pitchFamily="18" charset="0"/>
              </a:rPr>
              <a:t>and </a:t>
            </a:r>
            <a:r>
              <a:rPr lang="en-US" altLang="en-US" b="1">
                <a:latin typeface="Palatino Linotype" pitchFamily="18" charset="0"/>
              </a:rPr>
              <a:t>b </a:t>
            </a:r>
            <a:r>
              <a:rPr lang="en-US" altLang="en-US">
                <a:latin typeface="Palatino Linotype" pitchFamily="18" charset="0"/>
              </a:rPr>
              <a:t>in </a:t>
            </a:r>
            <a:r>
              <a:rPr lang="en-US" altLang="en-US" i="1">
                <a:latin typeface="Palatino Linotype" pitchFamily="18" charset="0"/>
              </a:rPr>
              <a:t>V</a:t>
            </a:r>
            <a:r>
              <a:rPr lang="en-US" altLang="en-US">
                <a:latin typeface="Palatino Linotype" pitchFamily="18" charset="0"/>
              </a:rPr>
              <a:t>, we have that all their linear combinations </a:t>
            </a:r>
            <a:r>
              <a:rPr lang="el-GR" altLang="en-US" i="1">
                <a:latin typeface="Palatino Linotype" pitchFamily="18" charset="0"/>
              </a:rPr>
              <a:t>α</a:t>
            </a:r>
            <a:r>
              <a:rPr lang="en-US" altLang="en-US" b="1">
                <a:latin typeface="Palatino Linotype" pitchFamily="18" charset="0"/>
              </a:rPr>
              <a:t>a +</a:t>
            </a:r>
            <a:r>
              <a:rPr lang="en-US" altLang="en-US">
                <a:latin typeface="Palatino Linotype" pitchFamily="18" charset="0"/>
              </a:rPr>
              <a:t> </a:t>
            </a:r>
            <a:r>
              <a:rPr lang="el-GR" altLang="en-US">
                <a:latin typeface="Palatino Linotype" pitchFamily="18" charset="0"/>
              </a:rPr>
              <a:t>β</a:t>
            </a:r>
            <a:r>
              <a:rPr lang="en-US" altLang="en-US" b="1">
                <a:latin typeface="Palatino Linotype" pitchFamily="18" charset="0"/>
              </a:rPr>
              <a:t>b </a:t>
            </a:r>
            <a:r>
              <a:rPr lang="en-US" altLang="en-US">
                <a:latin typeface="Palatino Linotype" pitchFamily="18" charset="0"/>
              </a:rPr>
              <a:t>(</a:t>
            </a:r>
            <a:r>
              <a:rPr lang="el-GR" altLang="en-US" i="1">
                <a:latin typeface="Palatino Linotype" pitchFamily="18" charset="0"/>
              </a:rPr>
              <a:t>α</a:t>
            </a:r>
            <a:r>
              <a:rPr lang="en-US" altLang="en-US">
                <a:latin typeface="Palatino Linotype" pitchFamily="18" charset="0"/>
              </a:rPr>
              <a:t>, </a:t>
            </a:r>
            <a:r>
              <a:rPr lang="el-GR" altLang="en-US">
                <a:latin typeface="Palatino Linotype" pitchFamily="18" charset="0"/>
              </a:rPr>
              <a:t>β</a:t>
            </a:r>
            <a:r>
              <a:rPr lang="en-US" altLang="en-US">
                <a:latin typeface="Palatino Linotype" pitchFamily="18" charset="0"/>
              </a:rPr>
              <a:t> any real numbers) are also elements of </a:t>
            </a:r>
            <a:r>
              <a:rPr lang="en-US" altLang="en-US" i="1">
                <a:latin typeface="Palatino Linotype" pitchFamily="18" charset="0"/>
              </a:rPr>
              <a:t>V</a:t>
            </a:r>
            <a:r>
              <a:rPr lang="en-US" altLang="en-US">
                <a:latin typeface="Palatino Linotype" pitchFamily="18" charset="0"/>
              </a:rPr>
              <a:t>, and if, furthermore, </a:t>
            </a:r>
            <a:r>
              <a:rPr lang="en-US" altLang="en-US" b="1">
                <a:latin typeface="Palatino Linotype" pitchFamily="18" charset="0"/>
              </a:rPr>
              <a:t>a </a:t>
            </a:r>
            <a:r>
              <a:rPr lang="en-US" altLang="en-US">
                <a:latin typeface="Palatino Linotype" pitchFamily="18" charset="0"/>
              </a:rPr>
              <a:t>and </a:t>
            </a:r>
            <a:r>
              <a:rPr lang="en-US" altLang="en-US" b="1">
                <a:latin typeface="Palatino Linotype" pitchFamily="18" charset="0"/>
              </a:rPr>
              <a:t>b </a:t>
            </a:r>
            <a:r>
              <a:rPr lang="en-US" altLang="en-US">
                <a:latin typeface="Palatino Linotype" pitchFamily="18" charset="0"/>
              </a:rPr>
              <a:t>satisfy the laws (3a), (3c), (3d), and (4) in Sec. 7.1, as well as any vectors </a:t>
            </a:r>
            <a:r>
              <a:rPr lang="en-US" altLang="en-US" b="1">
                <a:latin typeface="Palatino Linotype" pitchFamily="18" charset="0"/>
              </a:rPr>
              <a:t>a</a:t>
            </a:r>
            <a:r>
              <a:rPr lang="en-US" altLang="en-US">
                <a:latin typeface="Palatino Linotype" pitchFamily="18" charset="0"/>
              </a:rPr>
              <a:t>, </a:t>
            </a:r>
            <a:r>
              <a:rPr lang="en-US" altLang="en-US" b="1">
                <a:latin typeface="Palatino Linotype" pitchFamily="18" charset="0"/>
              </a:rPr>
              <a:t>b</a:t>
            </a:r>
            <a:r>
              <a:rPr lang="en-US" altLang="en-US">
                <a:latin typeface="Palatino Linotype" pitchFamily="18" charset="0"/>
              </a:rPr>
              <a:t>, </a:t>
            </a:r>
            <a:r>
              <a:rPr lang="en-US" altLang="en-US" b="1">
                <a:latin typeface="Palatino Linotype" pitchFamily="18" charset="0"/>
              </a:rPr>
              <a:t>c </a:t>
            </a:r>
            <a:r>
              <a:rPr lang="en-US" altLang="en-US">
                <a:latin typeface="Palatino Linotype" pitchFamily="18" charset="0"/>
              </a:rPr>
              <a:t>in </a:t>
            </a:r>
            <a:r>
              <a:rPr lang="en-US" altLang="en-US" i="1">
                <a:latin typeface="Palatino Linotype" pitchFamily="18" charset="0"/>
              </a:rPr>
              <a:t>V </a:t>
            </a:r>
            <a:r>
              <a:rPr lang="en-US" altLang="en-US">
                <a:latin typeface="Palatino Linotype" pitchFamily="18" charset="0"/>
              </a:rPr>
              <a:t>satisfy (3b), then </a:t>
            </a:r>
            <a:r>
              <a:rPr lang="en-US" altLang="en-US" i="1">
                <a:latin typeface="Palatino Linotype" pitchFamily="18" charset="0"/>
              </a:rPr>
              <a:t>V </a:t>
            </a:r>
            <a:r>
              <a:rPr lang="en-US" altLang="en-US">
                <a:latin typeface="Palatino Linotype" pitchFamily="18" charset="0"/>
              </a:rPr>
              <a:t>is a vector space. Note that here we wrote laws (3) and (4) of Sec. 7.1 in lowercase letters </a:t>
            </a:r>
            <a:r>
              <a:rPr lang="en-US" altLang="en-US" b="1">
                <a:latin typeface="Palatino Linotype" pitchFamily="18" charset="0"/>
              </a:rPr>
              <a:t>a</a:t>
            </a:r>
            <a:r>
              <a:rPr lang="en-US" altLang="en-US">
                <a:latin typeface="Palatino Linotype" pitchFamily="18" charset="0"/>
              </a:rPr>
              <a:t>, </a:t>
            </a:r>
            <a:r>
              <a:rPr lang="en-US" altLang="en-US" b="1">
                <a:latin typeface="Palatino Linotype" pitchFamily="18" charset="0"/>
              </a:rPr>
              <a:t>b</a:t>
            </a:r>
            <a:r>
              <a:rPr lang="en-US" altLang="en-US">
                <a:latin typeface="Palatino Linotype" pitchFamily="18" charset="0"/>
              </a:rPr>
              <a:t>, </a:t>
            </a:r>
            <a:r>
              <a:rPr lang="en-US" altLang="en-US" b="1">
                <a:latin typeface="Palatino Linotype" pitchFamily="18" charset="0"/>
              </a:rPr>
              <a:t>c</a:t>
            </a:r>
            <a:r>
              <a:rPr lang="en-US" altLang="en-US">
                <a:latin typeface="Palatino Linotype" pitchFamily="18" charset="0"/>
              </a:rPr>
              <a:t>, which is our notation for vectors. More on vector spaces in Sec. 7.9.</a:t>
            </a:r>
          </a:p>
        </p:txBody>
      </p:sp>
      <p:sp>
        <p:nvSpPr>
          <p:cNvPr id="581637" name="Text Box 5"/>
          <p:cNvSpPr txBox="1">
            <a:spLocks noChangeArrowheads="1"/>
          </p:cNvSpPr>
          <p:nvPr/>
        </p:nvSpPr>
        <p:spPr bwMode="auto">
          <a:xfrm>
            <a:off x="457200" y="8366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Vector Space</a:t>
            </a:r>
            <a:endParaRPr lang="el-GR" altLang="en-US" sz="2800" b="1">
              <a:solidFill>
                <a:srgbClr val="0099CC"/>
              </a:solidFill>
              <a:latin typeface="Arial" charset="0"/>
            </a:endParaRPr>
          </a:p>
        </p:txBody>
      </p:sp>
      <p:sp>
        <p:nvSpPr>
          <p:cNvPr id="74757" name="Text Box 6"/>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4162360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fade">
                                      <p:cBhvr>
                                        <p:cTn id="7" dur="2000"/>
                                        <p:tgtEl>
                                          <p:spTgt spid="581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81635">
                                            <p:txEl>
                                              <p:pRg st="0" end="0"/>
                                            </p:txEl>
                                          </p:spTgt>
                                        </p:tgtEl>
                                        <p:attrNameLst>
                                          <p:attrName>style.visibility</p:attrName>
                                        </p:attrNameLst>
                                      </p:cBhvr>
                                      <p:to>
                                        <p:strVal val="visible"/>
                                      </p:to>
                                    </p:set>
                                    <p:animEffect transition="in" filter="fade">
                                      <p:cBhvr>
                                        <p:cTn id="12" dur="2000"/>
                                        <p:tgtEl>
                                          <p:spTgt spid="581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8966E2D5-0C97-4194-9414-32DC55EC581F}" type="slidenum">
              <a:rPr lang="en-US" altLang="en-US" sz="1200">
                <a:latin typeface="Arial" charset="0"/>
              </a:rPr>
              <a:pPr eaLnBrk="1" hangingPunct="1">
                <a:spcBef>
                  <a:spcPct val="50000"/>
                </a:spcBef>
                <a:buFontTx/>
                <a:buNone/>
              </a:pPr>
              <a:t>38</a:t>
            </a:fld>
            <a:endParaRPr lang="en-US" altLang="en-US" sz="1200">
              <a:latin typeface="Arial" charset="0"/>
            </a:endParaRPr>
          </a:p>
        </p:txBody>
      </p:sp>
      <p:sp>
        <p:nvSpPr>
          <p:cNvPr id="894979" name="Text Box 3"/>
          <p:cNvSpPr txBox="1">
            <a:spLocks noChangeArrowheads="1"/>
          </p:cNvSpPr>
          <p:nvPr/>
        </p:nvSpPr>
        <p:spPr bwMode="auto">
          <a:xfrm>
            <a:off x="457200" y="1397000"/>
            <a:ext cx="8077200" cy="4483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28600" algn="l"/>
              </a:tabLst>
              <a:defRPr sz="2400">
                <a:solidFill>
                  <a:schemeClr val="tx1"/>
                </a:solidFill>
                <a:latin typeface="Times New Roman" pitchFamily="18" charset="0"/>
              </a:defRPr>
            </a:lvl1pPr>
            <a:lvl2pPr marL="742950" indent="-285750" eaLnBrk="0" hangingPunct="0">
              <a:tabLst>
                <a:tab pos="228600" algn="l"/>
              </a:tabLst>
              <a:defRPr sz="2400">
                <a:solidFill>
                  <a:schemeClr val="tx1"/>
                </a:solidFill>
                <a:latin typeface="Times New Roman" pitchFamily="18" charset="0"/>
              </a:defRPr>
            </a:lvl2pPr>
            <a:lvl3pPr marL="1143000" indent="-228600" eaLnBrk="0" hangingPunct="0">
              <a:tabLst>
                <a:tab pos="228600" algn="l"/>
              </a:tabLst>
              <a:defRPr sz="2400">
                <a:solidFill>
                  <a:schemeClr val="tx1"/>
                </a:solidFill>
                <a:latin typeface="Times New Roman" pitchFamily="18" charset="0"/>
              </a:defRPr>
            </a:lvl3pPr>
            <a:lvl4pPr marL="1600200" indent="-228600" eaLnBrk="0" hangingPunct="0">
              <a:tabLst>
                <a:tab pos="228600" algn="l"/>
              </a:tabLst>
              <a:defRPr sz="2400">
                <a:solidFill>
                  <a:schemeClr val="tx1"/>
                </a:solidFill>
                <a:latin typeface="Times New Roman" pitchFamily="18" charset="0"/>
              </a:defRPr>
            </a:lvl4pPr>
            <a:lvl5pPr marL="2057400" indent="-228600" eaLnBrk="0" hangingPunct="0">
              <a:tabLst>
                <a:tab pos="2286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28600" algn="l"/>
              </a:tabLst>
              <a:defRPr sz="2400">
                <a:solidFill>
                  <a:schemeClr val="tx1"/>
                </a:solidFill>
                <a:latin typeface="Times New Roman" pitchFamily="18" charset="0"/>
              </a:defRPr>
            </a:lvl9pPr>
          </a:lstStyle>
          <a:p>
            <a:pPr algn="l" eaLnBrk="1" hangingPunct="1"/>
            <a:r>
              <a:rPr lang="en-US" altLang="en-US">
                <a:latin typeface="Palatino Linotype" pitchFamily="18" charset="0"/>
              </a:rPr>
              <a:t>The maximum number of linearly independent vectors in </a:t>
            </a:r>
            <a:r>
              <a:rPr lang="en-US" altLang="en-US" i="1">
                <a:latin typeface="Palatino Linotype" pitchFamily="18" charset="0"/>
              </a:rPr>
              <a:t>V </a:t>
            </a:r>
            <a:r>
              <a:rPr lang="en-US" altLang="en-US">
                <a:latin typeface="Palatino Linotype" pitchFamily="18" charset="0"/>
              </a:rPr>
              <a:t>is called the </a:t>
            </a:r>
            <a:r>
              <a:rPr lang="en-US" altLang="en-US" b="1">
                <a:latin typeface="Palatino Linotype" pitchFamily="18" charset="0"/>
              </a:rPr>
              <a:t>dimension </a:t>
            </a:r>
            <a:r>
              <a:rPr lang="en-US" altLang="en-US">
                <a:latin typeface="Palatino Linotype" pitchFamily="18" charset="0"/>
              </a:rPr>
              <a:t>of </a:t>
            </a:r>
            <a:r>
              <a:rPr lang="en-US" altLang="en-US" i="1">
                <a:latin typeface="Palatino Linotype" pitchFamily="18" charset="0"/>
              </a:rPr>
              <a:t>V </a:t>
            </a:r>
            <a:r>
              <a:rPr lang="en-US" altLang="en-US">
                <a:latin typeface="Palatino Linotype" pitchFamily="18" charset="0"/>
              </a:rPr>
              <a:t>and is denoted by dim </a:t>
            </a:r>
            <a:r>
              <a:rPr lang="en-US" altLang="en-US" i="1">
                <a:latin typeface="Palatino Linotype" pitchFamily="18" charset="0"/>
              </a:rPr>
              <a:t>V</a:t>
            </a:r>
            <a:r>
              <a:rPr lang="en-US" altLang="en-US">
                <a:latin typeface="Palatino Linotype" pitchFamily="18" charset="0"/>
              </a:rPr>
              <a:t>. Here we assume the dimension to be finite; infinite dimension will be defined in Sec. 7.9.</a:t>
            </a:r>
          </a:p>
          <a:p>
            <a:pPr algn="l" eaLnBrk="1" hangingPunct="1"/>
            <a:r>
              <a:rPr lang="en-US" altLang="en-US">
                <a:latin typeface="Palatino Linotype" pitchFamily="18" charset="0"/>
              </a:rPr>
              <a:t>	A linearly independent set in </a:t>
            </a:r>
            <a:r>
              <a:rPr lang="en-US" altLang="en-US" i="1">
                <a:latin typeface="Palatino Linotype" pitchFamily="18" charset="0"/>
              </a:rPr>
              <a:t>V </a:t>
            </a:r>
            <a:r>
              <a:rPr lang="en-US" altLang="en-US">
                <a:latin typeface="Palatino Linotype" pitchFamily="18" charset="0"/>
              </a:rPr>
              <a:t>consisting of a maximum possible number of vectors in </a:t>
            </a:r>
            <a:r>
              <a:rPr lang="en-US" altLang="en-US" i="1">
                <a:latin typeface="Palatino Linotype" pitchFamily="18" charset="0"/>
              </a:rPr>
              <a:t>V </a:t>
            </a:r>
            <a:r>
              <a:rPr lang="en-US" altLang="en-US">
                <a:latin typeface="Palatino Linotype" pitchFamily="18" charset="0"/>
              </a:rPr>
              <a:t>is called a </a:t>
            </a:r>
            <a:r>
              <a:rPr lang="en-US" altLang="en-US" b="1">
                <a:latin typeface="Palatino Linotype" pitchFamily="18" charset="0"/>
              </a:rPr>
              <a:t>basis </a:t>
            </a:r>
            <a:r>
              <a:rPr lang="en-US" altLang="en-US">
                <a:latin typeface="Palatino Linotype" pitchFamily="18" charset="0"/>
              </a:rPr>
              <a:t>for </a:t>
            </a:r>
            <a:r>
              <a:rPr lang="en-US" altLang="en-US" i="1">
                <a:latin typeface="Palatino Linotype" pitchFamily="18" charset="0"/>
              </a:rPr>
              <a:t>V</a:t>
            </a:r>
            <a:r>
              <a:rPr lang="en-US" altLang="en-US">
                <a:latin typeface="Palatino Linotype" pitchFamily="18" charset="0"/>
              </a:rPr>
              <a:t>. In other words, any largest possible set of independent vectors in </a:t>
            </a:r>
            <a:r>
              <a:rPr lang="en-US" altLang="en-US" i="1">
                <a:latin typeface="Palatino Linotype" pitchFamily="18" charset="0"/>
              </a:rPr>
              <a:t>V </a:t>
            </a:r>
            <a:r>
              <a:rPr lang="en-US" altLang="en-US">
                <a:latin typeface="Palatino Linotype" pitchFamily="18" charset="0"/>
              </a:rPr>
              <a:t>forms basis for </a:t>
            </a:r>
            <a:r>
              <a:rPr lang="en-US" altLang="en-US" i="1">
                <a:latin typeface="Palatino Linotype" pitchFamily="18" charset="0"/>
              </a:rPr>
              <a:t>V. </a:t>
            </a:r>
            <a:r>
              <a:rPr lang="en-US" altLang="en-US">
                <a:latin typeface="Palatino Linotype" pitchFamily="18" charset="0"/>
              </a:rPr>
              <a:t>That means, if we add one or more vector to that set, the set will be linearly dependent. (See also the beginning of Sec. 7.4 on linear independence and dependence of vectors.) Thus, the number of vectors of a basis for </a:t>
            </a:r>
            <a:r>
              <a:rPr lang="en-US" altLang="en-US" i="1">
                <a:latin typeface="Palatino Linotype" pitchFamily="18" charset="0"/>
              </a:rPr>
              <a:t>V </a:t>
            </a:r>
            <a:r>
              <a:rPr lang="en-US" altLang="en-US">
                <a:latin typeface="Palatino Linotype" pitchFamily="18" charset="0"/>
              </a:rPr>
              <a:t>equals dim </a:t>
            </a:r>
            <a:r>
              <a:rPr lang="en-US" altLang="en-US" i="1">
                <a:latin typeface="Palatino Linotype" pitchFamily="18" charset="0"/>
              </a:rPr>
              <a:t>V</a:t>
            </a:r>
            <a:r>
              <a:rPr lang="en-US" altLang="en-US">
                <a:latin typeface="Palatino Linotype" pitchFamily="18" charset="0"/>
              </a:rPr>
              <a:t>.</a:t>
            </a:r>
          </a:p>
        </p:txBody>
      </p:sp>
      <p:sp>
        <p:nvSpPr>
          <p:cNvPr id="894980" name="Text Box 4"/>
          <p:cNvSpPr txBox="1">
            <a:spLocks noChangeArrowheads="1"/>
          </p:cNvSpPr>
          <p:nvPr/>
        </p:nvSpPr>
        <p:spPr bwMode="auto">
          <a:xfrm>
            <a:off x="457200" y="8366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Vector Space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
        <p:nvSpPr>
          <p:cNvPr id="75781"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622293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4980"/>
                                        </p:tgtEl>
                                        <p:attrNameLst>
                                          <p:attrName>style.visibility</p:attrName>
                                        </p:attrNameLst>
                                      </p:cBhvr>
                                      <p:to>
                                        <p:strVal val="visible"/>
                                      </p:to>
                                    </p:set>
                                    <p:animEffect transition="in" filter="fade">
                                      <p:cBhvr>
                                        <p:cTn id="7" dur="2000"/>
                                        <p:tgtEl>
                                          <p:spTgt spid="894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4979">
                                            <p:txEl>
                                              <p:pRg st="0" end="0"/>
                                            </p:txEl>
                                          </p:spTgt>
                                        </p:tgtEl>
                                        <p:attrNameLst>
                                          <p:attrName>style.visibility</p:attrName>
                                        </p:attrNameLst>
                                      </p:cBhvr>
                                      <p:to>
                                        <p:strVal val="visible"/>
                                      </p:to>
                                    </p:set>
                                    <p:animEffect transition="in" filter="fade">
                                      <p:cBhvr>
                                        <p:cTn id="12" dur="2000"/>
                                        <p:tgtEl>
                                          <p:spTgt spid="8949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4979">
                                            <p:txEl>
                                              <p:pRg st="1" end="1"/>
                                            </p:txEl>
                                          </p:spTgt>
                                        </p:tgtEl>
                                        <p:attrNameLst>
                                          <p:attrName>style.visibility</p:attrName>
                                        </p:attrNameLst>
                                      </p:cBhvr>
                                      <p:to>
                                        <p:strVal val="visible"/>
                                      </p:to>
                                    </p:set>
                                    <p:animEffect transition="in" filter="fade">
                                      <p:cBhvr>
                                        <p:cTn id="17" dur="2000"/>
                                        <p:tgtEl>
                                          <p:spTgt spid="894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D40A8799-4AA7-48BA-9D67-6A12DFE2BE98}" type="slidenum">
              <a:rPr lang="en-US" altLang="en-US" sz="1200">
                <a:latin typeface="Arial" charset="0"/>
              </a:rPr>
              <a:pPr eaLnBrk="1" hangingPunct="1">
                <a:spcBef>
                  <a:spcPct val="50000"/>
                </a:spcBef>
                <a:buFontTx/>
                <a:buNone/>
              </a:pPr>
              <a:t>39</a:t>
            </a:fld>
            <a:endParaRPr lang="en-US" altLang="en-US" sz="1200">
              <a:latin typeface="Arial" charset="0"/>
            </a:endParaRPr>
          </a:p>
        </p:txBody>
      </p:sp>
      <p:sp>
        <p:nvSpPr>
          <p:cNvPr id="897027" name="Text Box 3"/>
          <p:cNvSpPr txBox="1">
            <a:spLocks noChangeArrowheads="1"/>
          </p:cNvSpPr>
          <p:nvPr/>
        </p:nvSpPr>
        <p:spPr bwMode="auto">
          <a:xfrm>
            <a:off x="457200" y="1397000"/>
            <a:ext cx="8077200" cy="4117975"/>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28600" algn="l"/>
              </a:tabLst>
              <a:defRPr sz="2400">
                <a:solidFill>
                  <a:schemeClr val="tx1"/>
                </a:solidFill>
                <a:latin typeface="Times New Roman" pitchFamily="18" charset="0"/>
              </a:defRPr>
            </a:lvl1pPr>
            <a:lvl2pPr marL="742950" indent="-285750" eaLnBrk="0" hangingPunct="0">
              <a:tabLst>
                <a:tab pos="228600" algn="l"/>
              </a:tabLst>
              <a:defRPr sz="2400">
                <a:solidFill>
                  <a:schemeClr val="tx1"/>
                </a:solidFill>
                <a:latin typeface="Times New Roman" pitchFamily="18" charset="0"/>
              </a:defRPr>
            </a:lvl2pPr>
            <a:lvl3pPr marL="1143000" indent="-228600" eaLnBrk="0" hangingPunct="0">
              <a:tabLst>
                <a:tab pos="228600" algn="l"/>
              </a:tabLst>
              <a:defRPr sz="2400">
                <a:solidFill>
                  <a:schemeClr val="tx1"/>
                </a:solidFill>
                <a:latin typeface="Times New Roman" pitchFamily="18" charset="0"/>
              </a:defRPr>
            </a:lvl3pPr>
            <a:lvl4pPr marL="1600200" indent="-228600" eaLnBrk="0" hangingPunct="0">
              <a:tabLst>
                <a:tab pos="228600" algn="l"/>
              </a:tabLst>
              <a:defRPr sz="2400">
                <a:solidFill>
                  <a:schemeClr val="tx1"/>
                </a:solidFill>
                <a:latin typeface="Times New Roman" pitchFamily="18" charset="0"/>
              </a:defRPr>
            </a:lvl4pPr>
            <a:lvl5pPr marL="2057400" indent="-228600" eaLnBrk="0" hangingPunct="0">
              <a:tabLst>
                <a:tab pos="22860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28600" algn="l"/>
              </a:tabLst>
              <a:defRPr sz="2400">
                <a:solidFill>
                  <a:schemeClr val="tx1"/>
                </a:solidFill>
                <a:latin typeface="Times New Roman" pitchFamily="18" charset="0"/>
              </a:defRPr>
            </a:lvl9pPr>
          </a:lstStyle>
          <a:p>
            <a:pPr algn="l" eaLnBrk="1" hangingPunct="1"/>
            <a:r>
              <a:rPr lang="en-US" altLang="en-US">
                <a:latin typeface="Palatino Linotype" pitchFamily="18" charset="0"/>
              </a:rPr>
              <a:t>The set of all linear combinations of given vectors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 </a:t>
            </a:r>
            <a:r>
              <a:rPr lang="en-US" altLang="en-US" b="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p</a:t>
            </a:r>
            <a:r>
              <a:rPr lang="en-US" altLang="en-US" baseline="-25000">
                <a:latin typeface="Palatino Linotype" pitchFamily="18" charset="0"/>
              </a:rPr>
              <a:t>)</a:t>
            </a:r>
            <a:r>
              <a:rPr lang="en-US" altLang="en-US">
                <a:latin typeface="Palatino Linotype" pitchFamily="18" charset="0"/>
              </a:rPr>
              <a:t> with the same number of components is called the </a:t>
            </a:r>
            <a:r>
              <a:rPr lang="en-US" altLang="en-US" b="1">
                <a:latin typeface="Palatino Linotype" pitchFamily="18" charset="0"/>
              </a:rPr>
              <a:t>span </a:t>
            </a:r>
            <a:r>
              <a:rPr lang="en-US" altLang="en-US">
                <a:latin typeface="Palatino Linotype" pitchFamily="18" charset="0"/>
              </a:rPr>
              <a:t>of these vectors. Obviously, a span is a vector space. If in addition, the given vectors </a:t>
            </a:r>
            <a:r>
              <a:rPr lang="en-US" altLang="en-US" b="1">
                <a:latin typeface="Palatino Linotype" pitchFamily="18" charset="0"/>
              </a:rPr>
              <a:t>a</a:t>
            </a:r>
            <a:r>
              <a:rPr lang="en-US" altLang="en-US" baseline="-25000">
                <a:latin typeface="Palatino Linotype" pitchFamily="18" charset="0"/>
              </a:rPr>
              <a:t>(1)</a:t>
            </a:r>
            <a:r>
              <a:rPr lang="en-US" altLang="en-US">
                <a:latin typeface="Palatino Linotype" pitchFamily="18" charset="0"/>
              </a:rPr>
              <a:t>, … , </a:t>
            </a:r>
            <a:r>
              <a:rPr lang="en-US" altLang="en-US" b="1">
                <a:latin typeface="Palatino Linotype" pitchFamily="18" charset="0"/>
              </a:rPr>
              <a:t>a</a:t>
            </a:r>
            <a:r>
              <a:rPr lang="en-US" altLang="en-US" baseline="-25000">
                <a:latin typeface="Palatino Linotype" pitchFamily="18" charset="0"/>
              </a:rPr>
              <a:t>(</a:t>
            </a:r>
            <a:r>
              <a:rPr lang="en-US" altLang="en-US" i="1" baseline="-25000">
                <a:latin typeface="Palatino Linotype" pitchFamily="18" charset="0"/>
              </a:rPr>
              <a:t>p</a:t>
            </a:r>
            <a:r>
              <a:rPr lang="en-US" altLang="en-US" baseline="-25000">
                <a:latin typeface="Palatino Linotype" pitchFamily="18" charset="0"/>
              </a:rPr>
              <a:t>)</a:t>
            </a:r>
            <a:r>
              <a:rPr lang="en-US" altLang="en-US">
                <a:latin typeface="Palatino Linotype" pitchFamily="18" charset="0"/>
              </a:rPr>
              <a:t> are linearly independent, then they form a basis for that vector space.</a:t>
            </a:r>
          </a:p>
          <a:p>
            <a:pPr algn="l" eaLnBrk="1" hangingPunct="1"/>
            <a:r>
              <a:rPr lang="en-US" altLang="en-US">
                <a:latin typeface="Palatino Linotype" pitchFamily="18" charset="0"/>
              </a:rPr>
              <a:t>	This then leads to another equivalent definition of basis. A set of vectors is a </a:t>
            </a:r>
            <a:r>
              <a:rPr lang="en-US" altLang="en-US" b="1">
                <a:latin typeface="Palatino Linotype" pitchFamily="18" charset="0"/>
              </a:rPr>
              <a:t>basis </a:t>
            </a:r>
            <a:r>
              <a:rPr lang="en-US" altLang="en-US">
                <a:latin typeface="Palatino Linotype" pitchFamily="18" charset="0"/>
              </a:rPr>
              <a:t>for a vector space </a:t>
            </a:r>
            <a:r>
              <a:rPr lang="en-US" altLang="en-US" i="1">
                <a:latin typeface="Palatino Linotype" pitchFamily="18" charset="0"/>
              </a:rPr>
              <a:t>V </a:t>
            </a:r>
            <a:r>
              <a:rPr lang="en-US" altLang="en-US">
                <a:latin typeface="Palatino Linotype" pitchFamily="18" charset="0"/>
              </a:rPr>
              <a:t>if (1) the vectors in the set are linearly independent, and if (2) any vector in </a:t>
            </a:r>
            <a:r>
              <a:rPr lang="en-US" altLang="en-US" i="1">
                <a:latin typeface="Palatino Linotype" pitchFamily="18" charset="0"/>
              </a:rPr>
              <a:t>V </a:t>
            </a:r>
            <a:r>
              <a:rPr lang="en-US" altLang="en-US">
                <a:latin typeface="Palatino Linotype" pitchFamily="18" charset="0"/>
              </a:rPr>
              <a:t>can be expressed as a linear combination of the vectors in the set. If (2) holds, we also say that the set of vectors </a:t>
            </a:r>
            <a:r>
              <a:rPr lang="en-US" altLang="en-US" b="1">
                <a:latin typeface="Palatino Linotype" pitchFamily="18" charset="0"/>
              </a:rPr>
              <a:t>spans </a:t>
            </a:r>
            <a:r>
              <a:rPr lang="en-US" altLang="en-US">
                <a:latin typeface="Palatino Linotype" pitchFamily="18" charset="0"/>
              </a:rPr>
              <a:t>the vector space </a:t>
            </a:r>
            <a:r>
              <a:rPr lang="en-US" altLang="en-US" i="1">
                <a:latin typeface="Palatino Linotype" pitchFamily="18" charset="0"/>
              </a:rPr>
              <a:t>V</a:t>
            </a:r>
            <a:r>
              <a:rPr lang="en-US" altLang="en-US">
                <a:latin typeface="Palatino Linotype" pitchFamily="18" charset="0"/>
              </a:rPr>
              <a:t>.</a:t>
            </a:r>
          </a:p>
        </p:txBody>
      </p:sp>
      <p:sp>
        <p:nvSpPr>
          <p:cNvPr id="897028" name="Text Box 4"/>
          <p:cNvSpPr txBox="1">
            <a:spLocks noChangeArrowheads="1"/>
          </p:cNvSpPr>
          <p:nvPr/>
        </p:nvSpPr>
        <p:spPr bwMode="auto">
          <a:xfrm>
            <a:off x="457200" y="8366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Vector Space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
        <p:nvSpPr>
          <p:cNvPr id="76805"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901094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7028"/>
                                        </p:tgtEl>
                                        <p:attrNameLst>
                                          <p:attrName>style.visibility</p:attrName>
                                        </p:attrNameLst>
                                      </p:cBhvr>
                                      <p:to>
                                        <p:strVal val="visible"/>
                                      </p:to>
                                    </p:set>
                                    <p:animEffect transition="in" filter="fade">
                                      <p:cBhvr>
                                        <p:cTn id="7" dur="2000"/>
                                        <p:tgtEl>
                                          <p:spTgt spid="897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7027">
                                            <p:txEl>
                                              <p:pRg st="0" end="0"/>
                                            </p:txEl>
                                          </p:spTgt>
                                        </p:tgtEl>
                                        <p:attrNameLst>
                                          <p:attrName>style.visibility</p:attrName>
                                        </p:attrNameLst>
                                      </p:cBhvr>
                                      <p:to>
                                        <p:strVal val="visible"/>
                                      </p:to>
                                    </p:set>
                                    <p:animEffect transition="in" filter="fade">
                                      <p:cBhvr>
                                        <p:cTn id="12" dur="2000"/>
                                        <p:tgtEl>
                                          <p:spTgt spid="897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7027">
                                            <p:txEl>
                                              <p:pRg st="1" end="1"/>
                                            </p:txEl>
                                          </p:spTgt>
                                        </p:tgtEl>
                                        <p:attrNameLst>
                                          <p:attrName>style.visibility</p:attrName>
                                        </p:attrNameLst>
                                      </p:cBhvr>
                                      <p:to>
                                        <p:strVal val="visible"/>
                                      </p:to>
                                    </p:set>
                                    <p:animEffect transition="in" filter="fade">
                                      <p:cBhvr>
                                        <p:cTn id="17" dur="2000"/>
                                        <p:tgtEl>
                                          <p:spTgt spid="897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C91F5149-A4EE-4E8E-825E-F3E6AD6A3697}" type="slidenum">
              <a:rPr lang="en-US" altLang="en-US" sz="1200">
                <a:latin typeface="Arial" charset="0"/>
              </a:rPr>
              <a:pPr eaLnBrk="1" hangingPunct="1">
                <a:spcBef>
                  <a:spcPct val="50000"/>
                </a:spcBef>
                <a:buFontTx/>
                <a:buNone/>
              </a:pPr>
              <a:t>4</a:t>
            </a:fld>
            <a:endParaRPr lang="en-US" altLang="en-US" sz="1200">
              <a:latin typeface="Arial" charset="0"/>
            </a:endParaRPr>
          </a:p>
        </p:txBody>
      </p:sp>
      <p:sp>
        <p:nvSpPr>
          <p:cNvPr id="833539" name="Text Box 3"/>
          <p:cNvSpPr txBox="1">
            <a:spLocks noChangeArrowheads="1"/>
          </p:cNvSpPr>
          <p:nvPr/>
        </p:nvSpPr>
        <p:spPr bwMode="auto">
          <a:xfrm>
            <a:off x="457200" y="806450"/>
            <a:ext cx="8229600" cy="52133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Palatino Linotype" pitchFamily="18" charset="0"/>
              </a:rPr>
              <a:t>Matrix Form of the Linear System (1). </a:t>
            </a:r>
          </a:p>
          <a:p>
            <a:pPr algn="l" eaLnBrk="1" hangingPunct="1"/>
            <a:r>
              <a:rPr lang="en-US" altLang="en-US">
                <a:latin typeface="Palatino Linotype" pitchFamily="18" charset="0"/>
              </a:rPr>
              <a:t>From the definition of matrix multiplication we see that the </a:t>
            </a:r>
            <a:r>
              <a:rPr lang="en-US" altLang="en-US" i="1">
                <a:latin typeface="Palatino Linotype" pitchFamily="18" charset="0"/>
              </a:rPr>
              <a:t>m </a:t>
            </a:r>
            <a:r>
              <a:rPr lang="en-US" altLang="en-US">
                <a:latin typeface="Palatino Linotype" pitchFamily="18" charset="0"/>
              </a:rPr>
              <a:t>equations of (1) may be written as a single vector equation</a:t>
            </a:r>
          </a:p>
          <a:p>
            <a:pPr algn="l" eaLnBrk="1" hangingPunct="1"/>
            <a:r>
              <a:rPr lang="en-US" altLang="en-US" b="1">
                <a:latin typeface="Palatino Linotype" pitchFamily="18" charset="0"/>
              </a:rPr>
              <a:t>(2) 			Ax </a:t>
            </a:r>
            <a:r>
              <a:rPr lang="en-US" altLang="en-US">
                <a:latin typeface="Palatino Linotype" pitchFamily="18" charset="0"/>
              </a:rPr>
              <a:t>= </a:t>
            </a:r>
            <a:r>
              <a:rPr lang="en-US" altLang="en-US" b="1">
                <a:latin typeface="Palatino Linotype" pitchFamily="18" charset="0"/>
              </a:rPr>
              <a:t>b</a:t>
            </a:r>
          </a:p>
          <a:p>
            <a:pPr algn="l" eaLnBrk="1" hangingPunct="1"/>
            <a:r>
              <a:rPr lang="en-US" altLang="en-US">
                <a:latin typeface="Palatino Linotype" pitchFamily="18" charset="0"/>
              </a:rPr>
              <a:t>where the </a:t>
            </a:r>
            <a:r>
              <a:rPr lang="en-US" altLang="en-US" b="1">
                <a:latin typeface="Palatino Linotype" pitchFamily="18" charset="0"/>
              </a:rPr>
              <a:t>coefficient matrix A </a:t>
            </a:r>
            <a:r>
              <a:rPr lang="en-US" altLang="en-US">
                <a:latin typeface="Palatino Linotype" pitchFamily="18" charset="0"/>
              </a:rPr>
              <a:t>= [</a:t>
            </a:r>
            <a:r>
              <a:rPr lang="en-US" altLang="en-US" i="1">
                <a:latin typeface="Palatino Linotype" pitchFamily="18" charset="0"/>
              </a:rPr>
              <a:t>a</a:t>
            </a:r>
            <a:r>
              <a:rPr lang="en-US" altLang="en-US" i="1" baseline="-25000">
                <a:latin typeface="Palatino Linotype" pitchFamily="18" charset="0"/>
              </a:rPr>
              <a:t>jk</a:t>
            </a:r>
            <a:r>
              <a:rPr lang="en-US" altLang="en-US">
                <a:latin typeface="Palatino Linotype" pitchFamily="18" charset="0"/>
              </a:rPr>
              <a:t>] is the </a:t>
            </a:r>
            <a:r>
              <a:rPr lang="en-US" altLang="en-US" i="1">
                <a:latin typeface="Palatino Linotype" pitchFamily="18" charset="0"/>
              </a:rPr>
              <a:t>m × n</a:t>
            </a:r>
            <a:r>
              <a:rPr lang="en-US" altLang="en-US" b="1" i="1">
                <a:latin typeface="Palatino Linotype" pitchFamily="18" charset="0"/>
              </a:rPr>
              <a:t> </a:t>
            </a:r>
            <a:r>
              <a:rPr lang="en-US" altLang="en-US">
                <a:latin typeface="Palatino Linotype" pitchFamily="18" charset="0"/>
              </a:rPr>
              <a:t>matrix</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are column vectors.</a:t>
            </a:r>
          </a:p>
        </p:txBody>
      </p:sp>
      <p:sp>
        <p:nvSpPr>
          <p:cNvPr id="39940"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33543" name="Object 7"/>
          <p:cNvGraphicFramePr>
            <a:graphicFrameLocks noChangeAspect="1"/>
          </p:cNvGraphicFramePr>
          <p:nvPr/>
        </p:nvGraphicFramePr>
        <p:xfrm>
          <a:off x="571500" y="3200400"/>
          <a:ext cx="8001000" cy="2260600"/>
        </p:xfrm>
        <a:graphic>
          <a:graphicData uri="http://schemas.openxmlformats.org/presentationml/2006/ole">
            <mc:AlternateContent xmlns:mc="http://schemas.openxmlformats.org/markup-compatibility/2006">
              <mc:Choice xmlns:v="urn:schemas-microsoft-com:vml" Requires="v">
                <p:oleObj spid="_x0000_s21512" name="Equation" r:id="rId4" imgW="8001000" imgH="2260440" progId="Equation.DSMT4">
                  <p:embed/>
                </p:oleObj>
              </mc:Choice>
              <mc:Fallback>
                <p:oleObj name="Equation" r:id="rId4" imgW="8001000" imgH="226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200400"/>
                        <a:ext cx="80010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0989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fade">
                                      <p:cBhvr>
                                        <p:cTn id="7" dur="2000"/>
                                        <p:tgtEl>
                                          <p:spTgt spid="83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3539">
                                            <p:txEl>
                                              <p:pRg st="1" end="1"/>
                                            </p:txEl>
                                          </p:spTgt>
                                        </p:tgtEl>
                                        <p:attrNameLst>
                                          <p:attrName>style.visibility</p:attrName>
                                        </p:attrNameLst>
                                      </p:cBhvr>
                                      <p:to>
                                        <p:strVal val="visible"/>
                                      </p:to>
                                    </p:set>
                                    <p:animEffect transition="in" filter="fade">
                                      <p:cBhvr>
                                        <p:cTn id="12" dur="2000"/>
                                        <p:tgtEl>
                                          <p:spTgt spid="83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33539">
                                            <p:txEl>
                                              <p:pRg st="2" end="2"/>
                                            </p:txEl>
                                          </p:spTgt>
                                        </p:tgtEl>
                                        <p:attrNameLst>
                                          <p:attrName>style.visibility</p:attrName>
                                        </p:attrNameLst>
                                      </p:cBhvr>
                                      <p:to>
                                        <p:strVal val="visible"/>
                                      </p:to>
                                    </p:set>
                                    <p:animEffect transition="in" filter="fade">
                                      <p:cBhvr>
                                        <p:cTn id="17" dur="2000"/>
                                        <p:tgtEl>
                                          <p:spTgt spid="833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33539">
                                            <p:txEl>
                                              <p:pRg st="3" end="3"/>
                                            </p:txEl>
                                          </p:spTgt>
                                        </p:tgtEl>
                                        <p:attrNameLst>
                                          <p:attrName>style.visibility</p:attrName>
                                        </p:attrNameLst>
                                      </p:cBhvr>
                                      <p:to>
                                        <p:strVal val="visible"/>
                                      </p:to>
                                    </p:set>
                                    <p:animEffect transition="in" filter="fade">
                                      <p:cBhvr>
                                        <p:cTn id="22" dur="2000"/>
                                        <p:tgtEl>
                                          <p:spTgt spid="833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33543"/>
                                        </p:tgtEl>
                                        <p:attrNameLst>
                                          <p:attrName>style.visibility</p:attrName>
                                        </p:attrNameLst>
                                      </p:cBhvr>
                                      <p:to>
                                        <p:strVal val="visible"/>
                                      </p:to>
                                    </p:set>
                                    <p:animEffect transition="in" filter="fade">
                                      <p:cBhvr>
                                        <p:cTn id="27" dur="2000"/>
                                        <p:tgtEl>
                                          <p:spTgt spid="8335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33539">
                                            <p:txEl>
                                              <p:pRg st="11" end="11"/>
                                            </p:txEl>
                                          </p:spTgt>
                                        </p:tgtEl>
                                        <p:attrNameLst>
                                          <p:attrName>style.visibility</p:attrName>
                                        </p:attrNameLst>
                                      </p:cBhvr>
                                      <p:to>
                                        <p:strVal val="visible"/>
                                      </p:to>
                                    </p:set>
                                    <p:animEffect transition="in" filter="fade">
                                      <p:cBhvr>
                                        <p:cTn id="32" dur="2000"/>
                                        <p:tgtEl>
                                          <p:spTgt spid="833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59AD252D-047F-43FA-B864-0DDF41F2D4B0}" type="slidenum">
              <a:rPr lang="en-US" altLang="en-US" sz="1200">
                <a:latin typeface="Arial" charset="0"/>
              </a:rPr>
              <a:pPr eaLnBrk="1" hangingPunct="1">
                <a:spcBef>
                  <a:spcPct val="50000"/>
                </a:spcBef>
                <a:buFontTx/>
                <a:buNone/>
              </a:pPr>
              <a:t>40</a:t>
            </a:fld>
            <a:endParaRPr lang="en-US" altLang="en-US" sz="1200">
              <a:latin typeface="Arial" charset="0"/>
            </a:endParaRPr>
          </a:p>
        </p:txBody>
      </p:sp>
      <p:sp>
        <p:nvSpPr>
          <p:cNvPr id="899075" name="Text Box 3"/>
          <p:cNvSpPr txBox="1">
            <a:spLocks noChangeArrowheads="1"/>
          </p:cNvSpPr>
          <p:nvPr/>
        </p:nvSpPr>
        <p:spPr bwMode="auto">
          <a:xfrm>
            <a:off x="457200" y="1397000"/>
            <a:ext cx="8077200" cy="1562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By a </a:t>
            </a:r>
            <a:r>
              <a:rPr lang="en-US" altLang="en-US" b="1">
                <a:latin typeface="Palatino Linotype" pitchFamily="18" charset="0"/>
              </a:rPr>
              <a:t>subspace </a:t>
            </a:r>
            <a:r>
              <a:rPr lang="en-US" altLang="en-US">
                <a:latin typeface="Palatino Linotype" pitchFamily="18" charset="0"/>
              </a:rPr>
              <a:t>of a vector space </a:t>
            </a:r>
            <a:r>
              <a:rPr lang="en-US" altLang="en-US" i="1">
                <a:latin typeface="Palatino Linotype" pitchFamily="18" charset="0"/>
              </a:rPr>
              <a:t>V </a:t>
            </a:r>
            <a:r>
              <a:rPr lang="en-US" altLang="en-US">
                <a:latin typeface="Palatino Linotype" pitchFamily="18" charset="0"/>
              </a:rPr>
              <a:t>we mean a nonempty subset of </a:t>
            </a:r>
            <a:r>
              <a:rPr lang="en-US" altLang="en-US" i="1">
                <a:latin typeface="Palatino Linotype" pitchFamily="18" charset="0"/>
              </a:rPr>
              <a:t>V </a:t>
            </a:r>
            <a:r>
              <a:rPr lang="en-US" altLang="en-US">
                <a:latin typeface="Palatino Linotype" pitchFamily="18" charset="0"/>
              </a:rPr>
              <a:t>(including </a:t>
            </a:r>
            <a:r>
              <a:rPr lang="en-US" altLang="en-US" i="1">
                <a:latin typeface="Palatino Linotype" pitchFamily="18" charset="0"/>
              </a:rPr>
              <a:t>V </a:t>
            </a:r>
            <a:r>
              <a:rPr lang="en-US" altLang="en-US">
                <a:latin typeface="Palatino Linotype" pitchFamily="18" charset="0"/>
              </a:rPr>
              <a:t>itself) that forms a vector space with respect to the two algebraic operations (addition and scalar multiplication) defined for the vectors of </a:t>
            </a:r>
            <a:r>
              <a:rPr lang="en-US" altLang="en-US" i="1">
                <a:latin typeface="Palatino Linotype" pitchFamily="18" charset="0"/>
              </a:rPr>
              <a:t>V</a:t>
            </a:r>
            <a:r>
              <a:rPr lang="en-US" altLang="en-US">
                <a:latin typeface="Palatino Linotype" pitchFamily="18" charset="0"/>
              </a:rPr>
              <a:t>.</a:t>
            </a:r>
          </a:p>
        </p:txBody>
      </p:sp>
      <p:sp>
        <p:nvSpPr>
          <p:cNvPr id="899076" name="Text Box 4"/>
          <p:cNvSpPr txBox="1">
            <a:spLocks noChangeArrowheads="1"/>
          </p:cNvSpPr>
          <p:nvPr/>
        </p:nvSpPr>
        <p:spPr bwMode="auto">
          <a:xfrm>
            <a:off x="457200" y="8366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800" b="1">
                <a:solidFill>
                  <a:srgbClr val="0099CC"/>
                </a:solidFill>
                <a:latin typeface="Arial" charset="0"/>
              </a:rPr>
              <a:t>Vector Space </a:t>
            </a:r>
            <a:r>
              <a:rPr lang="en-US" altLang="en-US" sz="1800" b="1">
                <a:solidFill>
                  <a:srgbClr val="0099CC"/>
                </a:solidFill>
                <a:latin typeface="Arial" charset="0"/>
              </a:rPr>
              <a:t>(continued)</a:t>
            </a:r>
            <a:endParaRPr lang="el-GR" altLang="en-US" sz="1800" b="1">
              <a:solidFill>
                <a:srgbClr val="0099CC"/>
              </a:solidFill>
              <a:latin typeface="Arial" charset="0"/>
            </a:endParaRPr>
          </a:p>
        </p:txBody>
      </p:sp>
      <p:sp>
        <p:nvSpPr>
          <p:cNvPr id="77829"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1125057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9076"/>
                                        </p:tgtEl>
                                        <p:attrNameLst>
                                          <p:attrName>style.visibility</p:attrName>
                                        </p:attrNameLst>
                                      </p:cBhvr>
                                      <p:to>
                                        <p:strVal val="visible"/>
                                      </p:to>
                                    </p:set>
                                    <p:animEffect transition="in" filter="fade">
                                      <p:cBhvr>
                                        <p:cTn id="7" dur="2000"/>
                                        <p:tgtEl>
                                          <p:spTgt spid="899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9075">
                                            <p:txEl>
                                              <p:pRg st="0" end="0"/>
                                            </p:txEl>
                                          </p:spTgt>
                                        </p:tgtEl>
                                        <p:attrNameLst>
                                          <p:attrName>style.visibility</p:attrName>
                                        </p:attrNameLst>
                                      </p:cBhvr>
                                      <p:to>
                                        <p:strVal val="visible"/>
                                      </p:to>
                                    </p:set>
                                    <p:animEffect transition="in" filter="fade">
                                      <p:cBhvr>
                                        <p:cTn id="12" dur="2000"/>
                                        <p:tgtEl>
                                          <p:spTgt spid="89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Text Box 2"/>
          <p:cNvSpPr txBox="1">
            <a:spLocks noChangeArrowheads="1"/>
          </p:cNvSpPr>
          <p:nvPr/>
        </p:nvSpPr>
        <p:spPr bwMode="auto">
          <a:xfrm>
            <a:off x="381000" y="1411288"/>
            <a:ext cx="8229600" cy="14414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Vector Space </a:t>
            </a:r>
            <a:r>
              <a:rPr lang="en-US" altLang="en-US" b="1" i="1">
                <a:latin typeface="Arial" charset="0"/>
              </a:rPr>
              <a:t>R</a:t>
            </a:r>
            <a:r>
              <a:rPr lang="en-US" altLang="en-US" b="1" i="1" baseline="30000">
                <a:latin typeface="Arial" charset="0"/>
              </a:rPr>
              <a:t>n</a:t>
            </a:r>
          </a:p>
          <a:p>
            <a:pPr algn="l" eaLnBrk="1" hangingPunct="1"/>
            <a:endParaRPr lang="en-US" altLang="en-US" b="1" baseline="30000">
              <a:latin typeface="Arial" charset="0"/>
            </a:endParaRPr>
          </a:p>
          <a:p>
            <a:pPr algn="l" eaLnBrk="1" hangingPunct="1"/>
            <a:r>
              <a:rPr lang="en-US" altLang="en-US" i="1">
                <a:latin typeface="Palatino Linotype" pitchFamily="18" charset="0"/>
              </a:rPr>
              <a:t>The vector space </a:t>
            </a:r>
            <a:r>
              <a:rPr lang="en-US" altLang="en-US" b="1" i="1">
                <a:latin typeface="Palatino Linotype" pitchFamily="18" charset="0"/>
              </a:rPr>
              <a:t>R</a:t>
            </a:r>
            <a:r>
              <a:rPr lang="en-US" altLang="en-US" b="1" i="1" baseline="30000">
                <a:latin typeface="Palatino Linotype" pitchFamily="18" charset="0"/>
              </a:rPr>
              <a:t>n </a:t>
            </a:r>
            <a:r>
              <a:rPr lang="en-US" altLang="en-US" i="1">
                <a:latin typeface="Palatino Linotype" pitchFamily="18" charset="0"/>
              </a:rPr>
              <a:t>consisting of all vectors with n components </a:t>
            </a:r>
            <a:r>
              <a:rPr lang="en-US" altLang="en-US">
                <a:latin typeface="Palatino Linotype" pitchFamily="18" charset="0"/>
              </a:rPr>
              <a:t>(</a:t>
            </a:r>
            <a:r>
              <a:rPr lang="en-US" altLang="en-US" i="1">
                <a:latin typeface="Palatino Linotype" pitchFamily="18" charset="0"/>
              </a:rPr>
              <a:t>n real numbers</a:t>
            </a:r>
            <a:r>
              <a:rPr lang="en-US" altLang="en-US">
                <a:latin typeface="Palatino Linotype" pitchFamily="18" charset="0"/>
              </a:rPr>
              <a:t>) </a:t>
            </a:r>
            <a:r>
              <a:rPr lang="en-US" altLang="en-US" i="1">
                <a:latin typeface="Palatino Linotype" pitchFamily="18" charset="0"/>
              </a:rPr>
              <a:t>has dimension n.</a:t>
            </a:r>
          </a:p>
        </p:txBody>
      </p:sp>
      <p:sp>
        <p:nvSpPr>
          <p:cNvPr id="78851"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9D7A7937-3735-4FD5-AF01-2CD988814AA3}" type="slidenum">
              <a:rPr lang="en-US" altLang="en-US" sz="1200">
                <a:latin typeface="Arial" charset="0"/>
              </a:rPr>
              <a:pPr eaLnBrk="1" hangingPunct="1">
                <a:spcBef>
                  <a:spcPct val="50000"/>
                </a:spcBef>
                <a:buFontTx/>
                <a:buNone/>
              </a:pPr>
              <a:t>41</a:t>
            </a:fld>
            <a:endParaRPr lang="en-US" altLang="en-US" sz="1200">
              <a:latin typeface="Arial" charset="0"/>
            </a:endParaRPr>
          </a:p>
        </p:txBody>
      </p:sp>
      <p:sp>
        <p:nvSpPr>
          <p:cNvPr id="901124" name="Text Box 4"/>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5</a:t>
            </a:r>
          </a:p>
        </p:txBody>
      </p:sp>
      <p:sp>
        <p:nvSpPr>
          <p:cNvPr id="78853"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3383894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Effect transition="in" filter="fade">
                                      <p:cBhvr>
                                        <p:cTn id="7" dur="2000"/>
                                        <p:tgtEl>
                                          <p:spTgt spid="90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1122">
                                            <p:txEl>
                                              <p:pRg st="0" end="0"/>
                                            </p:txEl>
                                          </p:spTgt>
                                        </p:tgtEl>
                                        <p:attrNameLst>
                                          <p:attrName>style.visibility</p:attrName>
                                        </p:attrNameLst>
                                      </p:cBhvr>
                                      <p:to>
                                        <p:strVal val="visible"/>
                                      </p:to>
                                    </p:set>
                                    <p:animEffect transition="in" filter="fade">
                                      <p:cBhvr>
                                        <p:cTn id="12" dur="2000"/>
                                        <p:tgtEl>
                                          <p:spTgt spid="9011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01122">
                                            <p:txEl>
                                              <p:pRg st="2" end="2"/>
                                            </p:txEl>
                                          </p:spTgt>
                                        </p:tgtEl>
                                        <p:attrNameLst>
                                          <p:attrName>style.visibility</p:attrName>
                                        </p:attrNameLst>
                                      </p:cBhvr>
                                      <p:to>
                                        <p:strVal val="visible"/>
                                      </p:to>
                                    </p:set>
                                    <p:animEffect transition="in" filter="fade">
                                      <p:cBhvr>
                                        <p:cTn id="17" dur="2000"/>
                                        <p:tgtEl>
                                          <p:spTgt spid="901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Text Box 2"/>
          <p:cNvSpPr txBox="1">
            <a:spLocks noChangeArrowheads="1"/>
          </p:cNvSpPr>
          <p:nvPr/>
        </p:nvSpPr>
        <p:spPr bwMode="auto">
          <a:xfrm>
            <a:off x="381000" y="1411288"/>
            <a:ext cx="8229600" cy="15621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Arial" charset="0"/>
              </a:rPr>
              <a:t>Row Space and Column Space</a:t>
            </a:r>
          </a:p>
          <a:p>
            <a:pPr algn="l" eaLnBrk="1" hangingPunct="1"/>
            <a:endParaRPr lang="en-US" altLang="en-US" b="1">
              <a:latin typeface="Arial" charset="0"/>
            </a:endParaRPr>
          </a:p>
          <a:p>
            <a:pPr algn="l" eaLnBrk="1" hangingPunct="1"/>
            <a:r>
              <a:rPr lang="en-US" altLang="en-US" i="1">
                <a:latin typeface="Palatino Linotype" pitchFamily="18" charset="0"/>
              </a:rPr>
              <a:t>The row space and the column space of a matrix </a:t>
            </a:r>
            <a:r>
              <a:rPr lang="en-US" altLang="en-US" b="1">
                <a:latin typeface="Palatino Linotype" pitchFamily="18" charset="0"/>
              </a:rPr>
              <a:t>A </a:t>
            </a:r>
            <a:r>
              <a:rPr lang="en-US" altLang="en-US" i="1">
                <a:latin typeface="Palatino Linotype" pitchFamily="18" charset="0"/>
              </a:rPr>
              <a:t>have the same dimension, equal to rank </a:t>
            </a:r>
            <a:r>
              <a:rPr lang="en-US" altLang="en-US" b="1">
                <a:latin typeface="Palatino Linotype" pitchFamily="18" charset="0"/>
              </a:rPr>
              <a:t>A</a:t>
            </a:r>
            <a:r>
              <a:rPr lang="en-US" altLang="en-US">
                <a:latin typeface="Palatino Linotype" pitchFamily="18" charset="0"/>
              </a:rPr>
              <a:t>.</a:t>
            </a:r>
          </a:p>
        </p:txBody>
      </p:sp>
      <p:sp>
        <p:nvSpPr>
          <p:cNvPr id="79875"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9084D3AB-9035-4355-912B-316EB35CDFE2}" type="slidenum">
              <a:rPr lang="en-US" altLang="en-US" sz="1200">
                <a:latin typeface="Arial" charset="0"/>
              </a:rPr>
              <a:pPr eaLnBrk="1" hangingPunct="1">
                <a:spcBef>
                  <a:spcPct val="50000"/>
                </a:spcBef>
                <a:buFontTx/>
                <a:buNone/>
              </a:pPr>
              <a:t>42</a:t>
            </a:fld>
            <a:endParaRPr lang="en-US" altLang="en-US" sz="1200">
              <a:latin typeface="Arial" charset="0"/>
            </a:endParaRPr>
          </a:p>
        </p:txBody>
      </p:sp>
      <p:sp>
        <p:nvSpPr>
          <p:cNvPr id="903172" name="Text Box 4"/>
          <p:cNvSpPr txBox="1">
            <a:spLocks noChangeArrowheads="1"/>
          </p:cNvSpPr>
          <p:nvPr/>
        </p:nvSpPr>
        <p:spPr bwMode="auto">
          <a:xfrm>
            <a:off x="304800" y="771525"/>
            <a:ext cx="2438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3000" b="1">
                <a:solidFill>
                  <a:srgbClr val="FF3300"/>
                </a:solidFill>
                <a:latin typeface="Arial" charset="0"/>
              </a:rPr>
              <a:t>Theorem 6</a:t>
            </a:r>
          </a:p>
        </p:txBody>
      </p:sp>
      <p:sp>
        <p:nvSpPr>
          <p:cNvPr id="79877"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2705773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Effect transition="in" filter="fade">
                                      <p:cBhvr>
                                        <p:cTn id="7" dur="2000"/>
                                        <p:tgtEl>
                                          <p:spTgt spid="90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3170">
                                            <p:txEl>
                                              <p:pRg st="0" end="0"/>
                                            </p:txEl>
                                          </p:spTgt>
                                        </p:tgtEl>
                                        <p:attrNameLst>
                                          <p:attrName>style.visibility</p:attrName>
                                        </p:attrNameLst>
                                      </p:cBhvr>
                                      <p:to>
                                        <p:strVal val="visible"/>
                                      </p:to>
                                    </p:set>
                                    <p:animEffect transition="in" filter="fade">
                                      <p:cBhvr>
                                        <p:cTn id="12" dur="2000"/>
                                        <p:tgtEl>
                                          <p:spTgt spid="9031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03170">
                                            <p:txEl>
                                              <p:pRg st="2" end="2"/>
                                            </p:txEl>
                                          </p:spTgt>
                                        </p:tgtEl>
                                        <p:attrNameLst>
                                          <p:attrName>style.visibility</p:attrName>
                                        </p:attrNameLst>
                                      </p:cBhvr>
                                      <p:to>
                                        <p:strVal val="visible"/>
                                      </p:to>
                                    </p:set>
                                    <p:animEffect transition="in" filter="fade">
                                      <p:cBhvr>
                                        <p:cTn id="17" dur="2000"/>
                                        <p:tgtEl>
                                          <p:spTgt spid="903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Text Box 2"/>
          <p:cNvSpPr txBox="1">
            <a:spLocks noChangeArrowheads="1"/>
          </p:cNvSpPr>
          <p:nvPr/>
        </p:nvSpPr>
        <p:spPr bwMode="auto">
          <a:xfrm>
            <a:off x="381000" y="1411288"/>
            <a:ext cx="8229600" cy="2474912"/>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Aft>
                <a:spcPct val="50000"/>
              </a:spcAft>
            </a:pPr>
            <a:r>
              <a:rPr lang="en-US" altLang="en-US">
                <a:latin typeface="Palatino Linotype" pitchFamily="18" charset="0"/>
              </a:rPr>
              <a:t>Finally, for a given matrix </a:t>
            </a:r>
            <a:r>
              <a:rPr lang="en-US" altLang="en-US" b="1">
                <a:latin typeface="Palatino Linotype" pitchFamily="18" charset="0"/>
              </a:rPr>
              <a:t>A </a:t>
            </a:r>
            <a:r>
              <a:rPr lang="en-US" altLang="en-US">
                <a:latin typeface="Palatino Linotype" pitchFamily="18" charset="0"/>
              </a:rPr>
              <a:t>the solution set of the homogeneous system </a:t>
            </a:r>
            <a:r>
              <a:rPr lang="en-US" altLang="en-US" b="1">
                <a:latin typeface="Palatino Linotype" pitchFamily="18" charset="0"/>
              </a:rPr>
              <a:t>Ax </a:t>
            </a:r>
            <a:r>
              <a:rPr lang="en-US" altLang="en-US">
                <a:latin typeface="Palatino Linotype" pitchFamily="18" charset="0"/>
              </a:rPr>
              <a:t>= 0 is a vector space, called the </a:t>
            </a:r>
            <a:r>
              <a:rPr lang="en-US" altLang="en-US" b="1">
                <a:latin typeface="Palatino Linotype" pitchFamily="18" charset="0"/>
              </a:rPr>
              <a:t>null space </a:t>
            </a:r>
            <a:r>
              <a:rPr lang="en-US" altLang="en-US">
                <a:latin typeface="Palatino Linotype" pitchFamily="18" charset="0"/>
              </a:rPr>
              <a:t>of </a:t>
            </a:r>
            <a:r>
              <a:rPr lang="en-US" altLang="en-US" b="1">
                <a:latin typeface="Palatino Linotype" pitchFamily="18" charset="0"/>
              </a:rPr>
              <a:t>A</a:t>
            </a:r>
            <a:r>
              <a:rPr lang="en-US" altLang="en-US">
                <a:latin typeface="Palatino Linotype" pitchFamily="18" charset="0"/>
              </a:rPr>
              <a:t>, and its dimension is called the </a:t>
            </a:r>
            <a:r>
              <a:rPr lang="en-US" altLang="en-US" b="1">
                <a:latin typeface="Palatino Linotype" pitchFamily="18" charset="0"/>
              </a:rPr>
              <a:t>nullity </a:t>
            </a:r>
            <a:r>
              <a:rPr lang="en-US" altLang="en-US">
                <a:latin typeface="Palatino Linotype" pitchFamily="18" charset="0"/>
              </a:rPr>
              <a:t>of </a:t>
            </a:r>
            <a:r>
              <a:rPr lang="en-US" altLang="en-US" b="1">
                <a:latin typeface="Palatino Linotype" pitchFamily="18" charset="0"/>
              </a:rPr>
              <a:t>A</a:t>
            </a:r>
            <a:r>
              <a:rPr lang="en-US" altLang="en-US">
                <a:latin typeface="Palatino Linotype" pitchFamily="18" charset="0"/>
              </a:rPr>
              <a:t>. In the next section we motivate and prove the basic relation</a:t>
            </a:r>
          </a:p>
          <a:p>
            <a:pPr algn="l" eaLnBrk="1" hangingPunct="1"/>
            <a:r>
              <a:rPr lang="en-US" altLang="en-US" b="1">
                <a:latin typeface="Palatino Linotype" pitchFamily="18" charset="0"/>
              </a:rPr>
              <a:t>(6) 	</a:t>
            </a:r>
            <a:r>
              <a:rPr lang="en-US" altLang="en-US">
                <a:latin typeface="Palatino Linotype" pitchFamily="18" charset="0"/>
              </a:rPr>
              <a:t>rank </a:t>
            </a:r>
            <a:r>
              <a:rPr lang="en-US" altLang="en-US" b="1">
                <a:latin typeface="Palatino Linotype" pitchFamily="18" charset="0"/>
              </a:rPr>
              <a:t>A </a:t>
            </a:r>
            <a:r>
              <a:rPr lang="en-US" altLang="en-US">
                <a:latin typeface="Palatino Linotype" pitchFamily="18" charset="0"/>
              </a:rPr>
              <a:t>+ nullity </a:t>
            </a:r>
            <a:r>
              <a:rPr lang="en-US" altLang="en-US" b="1">
                <a:latin typeface="Palatino Linotype" pitchFamily="18" charset="0"/>
              </a:rPr>
              <a:t>A </a:t>
            </a:r>
            <a:r>
              <a:rPr lang="en-US" altLang="en-US">
                <a:latin typeface="Palatino Linotype" pitchFamily="18" charset="0"/>
              </a:rPr>
              <a:t>= Number of columns of </a:t>
            </a:r>
            <a:r>
              <a:rPr lang="en-US" altLang="en-US" b="1">
                <a:latin typeface="Palatino Linotype" pitchFamily="18" charset="0"/>
              </a:rPr>
              <a:t>A</a:t>
            </a:r>
            <a:r>
              <a:rPr lang="en-US" altLang="en-US">
                <a:latin typeface="Palatino Linotype" pitchFamily="18" charset="0"/>
              </a:rPr>
              <a:t>.</a:t>
            </a:r>
          </a:p>
        </p:txBody>
      </p:sp>
      <p:sp>
        <p:nvSpPr>
          <p:cNvPr id="80899" name="Text Box 3"/>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7.4  p</a:t>
            </a:r>
            <a:fld id="{6E7A567D-D983-40F1-8F80-77ABEAAAC3F6}" type="slidenum">
              <a:rPr lang="en-US" altLang="en-US" sz="1200">
                <a:latin typeface="Arial" charset="0"/>
              </a:rPr>
              <a:pPr eaLnBrk="1" hangingPunct="1">
                <a:spcBef>
                  <a:spcPct val="50000"/>
                </a:spcBef>
                <a:buFontTx/>
                <a:buNone/>
              </a:pPr>
              <a:t>43</a:t>
            </a:fld>
            <a:endParaRPr lang="en-US" altLang="en-US" sz="1200">
              <a:latin typeface="Arial" charset="0"/>
            </a:endParaRPr>
          </a:p>
        </p:txBody>
      </p:sp>
      <p:sp>
        <p:nvSpPr>
          <p:cNvPr id="80900" name="Text Box 5"/>
          <p:cNvSpPr txBox="1">
            <a:spLocks noChangeArrowheads="1"/>
          </p:cNvSpPr>
          <p:nvPr/>
        </p:nvSpPr>
        <p:spPr bwMode="auto">
          <a:xfrm>
            <a:off x="2451100" y="762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7.4</a:t>
            </a:r>
            <a:r>
              <a:rPr lang="en-US" altLang="en-US" sz="1800">
                <a:solidFill>
                  <a:schemeClr val="accent2"/>
                </a:solidFill>
                <a:latin typeface="Arial" charset="0"/>
              </a:rPr>
              <a:t> </a:t>
            </a:r>
            <a:r>
              <a:rPr lang="en-US" altLang="en-US" sz="1800" b="1">
                <a:solidFill>
                  <a:srgbClr val="009999"/>
                </a:solidFill>
                <a:latin typeface="Arial" charset="0"/>
              </a:rPr>
              <a:t>Linear Independence. Rank of a Matrix. Vector Space</a:t>
            </a:r>
          </a:p>
        </p:txBody>
      </p:sp>
    </p:spTree>
    <p:extLst>
      <p:ext uri="{BB962C8B-B14F-4D97-AF65-F5344CB8AC3E}">
        <p14:creationId xmlns:p14="http://schemas.microsoft.com/office/powerpoint/2010/main" val="1127194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fade">
                                      <p:cBhvr>
                                        <p:cTn id="7" dur="2000"/>
                                        <p:tgtEl>
                                          <p:spTgt spid="905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fade">
                                      <p:cBhvr>
                                        <p:cTn id="12" dur="2000"/>
                                        <p:tgtEl>
                                          <p:spTgt spid="9052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64AC4F3A-DE5D-43E6-8FE7-1087D82ED9AE}" type="slidenum">
              <a:rPr lang="en-US" altLang="en-US" sz="1200">
                <a:latin typeface="Arial" charset="0"/>
              </a:rPr>
              <a:pPr eaLnBrk="1" hangingPunct="1">
                <a:spcBef>
                  <a:spcPct val="50000"/>
                </a:spcBef>
                <a:buFontTx/>
                <a:buNone/>
              </a:pPr>
              <a:t>5</a:t>
            </a:fld>
            <a:endParaRPr lang="en-US" altLang="en-US" sz="1200">
              <a:latin typeface="Arial" charset="0"/>
            </a:endParaRPr>
          </a:p>
        </p:txBody>
      </p:sp>
      <p:sp>
        <p:nvSpPr>
          <p:cNvPr id="835587" name="Text Box 3"/>
          <p:cNvSpPr txBox="1">
            <a:spLocks noChangeArrowheads="1"/>
          </p:cNvSpPr>
          <p:nvPr/>
        </p:nvSpPr>
        <p:spPr bwMode="auto">
          <a:xfrm>
            <a:off x="457200" y="685800"/>
            <a:ext cx="8229600" cy="521335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a:latin typeface="Palatino Linotype" pitchFamily="18" charset="0"/>
              </a:rPr>
              <a:t>Matrix Form of the Linear System (1). </a:t>
            </a:r>
            <a:r>
              <a:rPr lang="en-US" altLang="en-US" sz="1800" b="1">
                <a:latin typeface="Palatino Linotype" pitchFamily="18" charset="0"/>
              </a:rPr>
              <a:t>(continued)</a:t>
            </a:r>
          </a:p>
          <a:p>
            <a:pPr algn="l" eaLnBrk="1" hangingPunct="1"/>
            <a:r>
              <a:rPr lang="en-US" altLang="en-US">
                <a:latin typeface="Palatino Linotype" pitchFamily="18" charset="0"/>
              </a:rPr>
              <a:t>We assume that the coefficients </a:t>
            </a:r>
            <a:r>
              <a:rPr lang="en-US" altLang="en-US" i="1">
                <a:latin typeface="Palatino Linotype" pitchFamily="18" charset="0"/>
              </a:rPr>
              <a:t>a</a:t>
            </a:r>
            <a:r>
              <a:rPr lang="en-US" altLang="en-US" i="1" baseline="-25000">
                <a:latin typeface="Palatino Linotype" pitchFamily="18" charset="0"/>
              </a:rPr>
              <a:t>jk</a:t>
            </a:r>
            <a:r>
              <a:rPr lang="en-US" altLang="en-US" i="1">
                <a:latin typeface="Palatino Linotype" pitchFamily="18" charset="0"/>
              </a:rPr>
              <a:t> </a:t>
            </a:r>
            <a:r>
              <a:rPr lang="en-US" altLang="en-US">
                <a:latin typeface="Palatino Linotype" pitchFamily="18" charset="0"/>
              </a:rPr>
              <a:t>are not all zero, so that </a:t>
            </a:r>
            <a:r>
              <a:rPr lang="en-US" altLang="en-US" b="1">
                <a:latin typeface="Palatino Linotype" pitchFamily="18" charset="0"/>
              </a:rPr>
              <a:t>A </a:t>
            </a:r>
            <a:r>
              <a:rPr lang="en-US" altLang="en-US">
                <a:latin typeface="Palatino Linotype" pitchFamily="18" charset="0"/>
              </a:rPr>
              <a:t>is not a zero matrix. Note that </a:t>
            </a:r>
            <a:r>
              <a:rPr lang="en-US" altLang="en-US" b="1">
                <a:latin typeface="Palatino Linotype" pitchFamily="18" charset="0"/>
              </a:rPr>
              <a:t>x </a:t>
            </a:r>
            <a:r>
              <a:rPr lang="en-US" altLang="en-US">
                <a:latin typeface="Palatino Linotype" pitchFamily="18" charset="0"/>
              </a:rPr>
              <a:t>has </a:t>
            </a:r>
            <a:r>
              <a:rPr lang="en-US" altLang="en-US" i="1">
                <a:latin typeface="Palatino Linotype" pitchFamily="18" charset="0"/>
              </a:rPr>
              <a:t>n </a:t>
            </a:r>
            <a:r>
              <a:rPr lang="en-US" altLang="en-US">
                <a:latin typeface="Palatino Linotype" pitchFamily="18" charset="0"/>
              </a:rPr>
              <a:t>components, whereas </a:t>
            </a:r>
            <a:r>
              <a:rPr lang="en-US" altLang="en-US" b="1">
                <a:latin typeface="Palatino Linotype" pitchFamily="18" charset="0"/>
              </a:rPr>
              <a:t>b </a:t>
            </a:r>
            <a:r>
              <a:rPr lang="en-US" altLang="en-US">
                <a:latin typeface="Palatino Linotype" pitchFamily="18" charset="0"/>
              </a:rPr>
              <a:t>has </a:t>
            </a:r>
            <a:r>
              <a:rPr lang="en-US" altLang="en-US" i="1">
                <a:latin typeface="Palatino Linotype" pitchFamily="18" charset="0"/>
              </a:rPr>
              <a:t>m </a:t>
            </a:r>
            <a:r>
              <a:rPr lang="en-US" altLang="en-US">
                <a:latin typeface="Palatino Linotype" pitchFamily="18" charset="0"/>
              </a:rPr>
              <a:t>components. The matrix</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r>
              <a:rPr lang="en-US" altLang="en-US">
                <a:latin typeface="Palatino Linotype" pitchFamily="18" charset="0"/>
              </a:rPr>
              <a:t>is called the </a:t>
            </a:r>
            <a:r>
              <a:rPr lang="en-US" altLang="en-US" b="1">
                <a:latin typeface="Palatino Linotype" pitchFamily="18" charset="0"/>
              </a:rPr>
              <a:t>augmented matrix </a:t>
            </a:r>
            <a:r>
              <a:rPr lang="en-US" altLang="en-US">
                <a:latin typeface="Palatino Linotype" pitchFamily="18" charset="0"/>
              </a:rPr>
              <a:t>of the system (1). The dashed vertical line could be omitted, as we shall do later. It is merely a reminder that the last column of </a:t>
            </a:r>
            <a:r>
              <a:rPr lang="en-US" altLang="en-US" b="1">
                <a:latin typeface="Palatino Linotype" pitchFamily="18" charset="0"/>
              </a:rPr>
              <a:t>Ã</a:t>
            </a:r>
            <a:r>
              <a:rPr lang="en-US" altLang="en-US"/>
              <a:t> </a:t>
            </a:r>
            <a:r>
              <a:rPr lang="en-US" altLang="en-US">
                <a:latin typeface="Palatino Linotype" pitchFamily="18" charset="0"/>
              </a:rPr>
              <a:t>did not come from matrix </a:t>
            </a:r>
            <a:r>
              <a:rPr lang="en-US" altLang="en-US" b="1">
                <a:latin typeface="Palatino Linotype" pitchFamily="18" charset="0"/>
              </a:rPr>
              <a:t>A </a:t>
            </a:r>
            <a:r>
              <a:rPr lang="en-US" altLang="en-US">
                <a:latin typeface="Palatino Linotype" pitchFamily="18" charset="0"/>
              </a:rPr>
              <a:t>but came from vector </a:t>
            </a:r>
            <a:r>
              <a:rPr lang="en-US" altLang="en-US" b="1">
                <a:latin typeface="Palatino Linotype" pitchFamily="18" charset="0"/>
              </a:rPr>
              <a:t>b</a:t>
            </a:r>
            <a:r>
              <a:rPr lang="en-US" altLang="en-US">
                <a:latin typeface="Palatino Linotype" pitchFamily="18" charset="0"/>
              </a:rPr>
              <a:t>. Thus, we </a:t>
            </a:r>
            <a:r>
              <a:rPr lang="en-US" altLang="en-US" i="1">
                <a:latin typeface="Palatino Linotype" pitchFamily="18" charset="0"/>
              </a:rPr>
              <a:t>augmented </a:t>
            </a:r>
            <a:r>
              <a:rPr lang="en-US" altLang="en-US">
                <a:latin typeface="Palatino Linotype" pitchFamily="18" charset="0"/>
              </a:rPr>
              <a:t>the matrix </a:t>
            </a:r>
            <a:r>
              <a:rPr lang="en-US" altLang="en-US" b="1">
                <a:latin typeface="Palatino Linotype" pitchFamily="18" charset="0"/>
              </a:rPr>
              <a:t>A</a:t>
            </a:r>
            <a:r>
              <a:rPr lang="en-US" altLang="en-US">
                <a:latin typeface="Palatino Linotype" pitchFamily="18" charset="0"/>
              </a:rPr>
              <a:t>.</a:t>
            </a:r>
          </a:p>
        </p:txBody>
      </p:sp>
      <p:sp>
        <p:nvSpPr>
          <p:cNvPr id="40964"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835590" name="Object 6"/>
          <p:cNvGraphicFramePr>
            <a:graphicFrameLocks noChangeAspect="1"/>
          </p:cNvGraphicFramePr>
          <p:nvPr/>
        </p:nvGraphicFramePr>
        <p:xfrm>
          <a:off x="2438400" y="2209800"/>
          <a:ext cx="3086100" cy="1803400"/>
        </p:xfrm>
        <a:graphic>
          <a:graphicData uri="http://schemas.openxmlformats.org/presentationml/2006/ole">
            <mc:AlternateContent xmlns:mc="http://schemas.openxmlformats.org/markup-compatibility/2006">
              <mc:Choice xmlns:v="urn:schemas-microsoft-com:vml" Requires="v">
                <p:oleObj spid="_x0000_s23560" name="Equation" r:id="rId4" imgW="3086100" imgH="1803400" progId="Equation.DSMT4">
                  <p:embed/>
                </p:oleObj>
              </mc:Choice>
              <mc:Fallback>
                <p:oleObj name="Equation" r:id="rId4" imgW="3086100" imgH="180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209800"/>
                        <a:ext cx="30861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946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animEffect transition="in" filter="fade">
                                      <p:cBhvr>
                                        <p:cTn id="7" dur="2000"/>
                                        <p:tgtEl>
                                          <p:spTgt spid="83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5587">
                                            <p:txEl>
                                              <p:pRg st="1" end="1"/>
                                            </p:txEl>
                                          </p:spTgt>
                                        </p:tgtEl>
                                        <p:attrNameLst>
                                          <p:attrName>style.visibility</p:attrName>
                                        </p:attrNameLst>
                                      </p:cBhvr>
                                      <p:to>
                                        <p:strVal val="visible"/>
                                      </p:to>
                                    </p:set>
                                    <p:animEffect transition="in" filter="fade">
                                      <p:cBhvr>
                                        <p:cTn id="12" dur="2000"/>
                                        <p:tgtEl>
                                          <p:spTgt spid="835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35587">
                                            <p:txEl>
                                              <p:pRg st="7" end="7"/>
                                            </p:txEl>
                                          </p:spTgt>
                                        </p:tgtEl>
                                        <p:attrNameLst>
                                          <p:attrName>style.visibility</p:attrName>
                                        </p:attrNameLst>
                                      </p:cBhvr>
                                      <p:to>
                                        <p:strVal val="visible"/>
                                      </p:to>
                                    </p:set>
                                    <p:animEffect transition="in" filter="fade">
                                      <p:cBhvr>
                                        <p:cTn id="17" dur="2000"/>
                                        <p:tgtEl>
                                          <p:spTgt spid="835587">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35590"/>
                                        </p:tgtEl>
                                        <p:attrNameLst>
                                          <p:attrName>style.visibility</p:attrName>
                                        </p:attrNameLst>
                                      </p:cBhvr>
                                      <p:to>
                                        <p:strVal val="visible"/>
                                      </p:to>
                                    </p:set>
                                    <p:animEffect transition="in" filter="fade">
                                      <p:cBhvr>
                                        <p:cTn id="22" dur="2000"/>
                                        <p:tgtEl>
                                          <p:spTgt spid="83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5D25E9DA-D971-4AFF-89C9-7B5D14E74180}" type="slidenum">
              <a:rPr lang="en-US" altLang="en-US" sz="1200">
                <a:latin typeface="Arial" charset="0"/>
              </a:rPr>
              <a:pPr eaLnBrk="1" hangingPunct="1">
                <a:spcBef>
                  <a:spcPct val="50000"/>
                </a:spcBef>
                <a:buFontTx/>
                <a:buNone/>
              </a:pPr>
              <a:t>6</a:t>
            </a:fld>
            <a:endParaRPr lang="en-US" altLang="en-US" sz="1200">
              <a:latin typeface="Arial" charset="0"/>
            </a:endParaRPr>
          </a:p>
        </p:txBody>
      </p:sp>
      <p:sp>
        <p:nvSpPr>
          <p:cNvPr id="837635" name="Text Box 3"/>
          <p:cNvSpPr txBox="1">
            <a:spLocks noChangeArrowheads="1"/>
          </p:cNvSpPr>
          <p:nvPr/>
        </p:nvSpPr>
        <p:spPr bwMode="auto">
          <a:xfrm>
            <a:off x="457200" y="1257300"/>
            <a:ext cx="8229600" cy="167163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Aft>
                <a:spcPct val="30000"/>
              </a:spcAft>
            </a:pPr>
            <a:r>
              <a:rPr lang="en-US" altLang="en-US" b="1">
                <a:latin typeface="Palatino Linotype" pitchFamily="18" charset="0"/>
              </a:rPr>
              <a:t>Matrix Form of the Linear System (1). </a:t>
            </a:r>
            <a:r>
              <a:rPr lang="en-US" altLang="en-US" sz="1800" b="1">
                <a:latin typeface="Palatino Linotype" pitchFamily="18" charset="0"/>
              </a:rPr>
              <a:t>(continued)</a:t>
            </a:r>
          </a:p>
          <a:p>
            <a:pPr algn="l" eaLnBrk="1" hangingPunct="1"/>
            <a:r>
              <a:rPr lang="en-US" altLang="en-US" i="1">
                <a:latin typeface="Palatino Linotype" pitchFamily="18" charset="0"/>
              </a:rPr>
              <a:t>Note that t</a:t>
            </a:r>
            <a:r>
              <a:rPr lang="en-US" altLang="en-US" b="1" i="1">
                <a:latin typeface="Palatino Linotype" pitchFamily="18" charset="0"/>
              </a:rPr>
              <a:t>he augmented matrix </a:t>
            </a:r>
            <a:r>
              <a:rPr lang="en-US" altLang="en-US" b="1">
                <a:latin typeface="Palatino Linotype" pitchFamily="18" charset="0"/>
              </a:rPr>
              <a:t>Ã</a:t>
            </a:r>
            <a:r>
              <a:rPr lang="en-US" altLang="en-US" b="1" i="1">
                <a:latin typeface="Palatino Linotype" pitchFamily="18" charset="0"/>
              </a:rPr>
              <a:t> determines the system </a:t>
            </a:r>
            <a:r>
              <a:rPr lang="en-US" altLang="en-US" b="1">
                <a:latin typeface="Palatino Linotype" pitchFamily="18" charset="0"/>
              </a:rPr>
              <a:t>(1) </a:t>
            </a:r>
            <a:r>
              <a:rPr lang="en-US" altLang="en-US" b="1" i="1">
                <a:latin typeface="Palatino Linotype" pitchFamily="18" charset="0"/>
              </a:rPr>
              <a:t>completely </a:t>
            </a:r>
            <a:r>
              <a:rPr lang="en-US" altLang="en-US">
                <a:latin typeface="Palatino Linotype" pitchFamily="18" charset="0"/>
              </a:rPr>
              <a:t>because it contains all the given numbers appearing in (1).</a:t>
            </a:r>
          </a:p>
        </p:txBody>
      </p:sp>
      <p:sp>
        <p:nvSpPr>
          <p:cNvPr id="41988"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Tree>
    <p:extLst>
      <p:ext uri="{BB962C8B-B14F-4D97-AF65-F5344CB8AC3E}">
        <p14:creationId xmlns:p14="http://schemas.microsoft.com/office/powerpoint/2010/main" val="4164645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animEffect transition="in" filter="fade">
                                      <p:cBhvr>
                                        <p:cTn id="7" dur="2000"/>
                                        <p:tgtEl>
                                          <p:spTgt spid="83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7635">
                                            <p:txEl>
                                              <p:pRg st="1" end="1"/>
                                            </p:txEl>
                                          </p:spTgt>
                                        </p:tgtEl>
                                        <p:attrNameLst>
                                          <p:attrName>style.visibility</p:attrName>
                                        </p:attrNameLst>
                                      </p:cBhvr>
                                      <p:to>
                                        <p:strVal val="visible"/>
                                      </p:to>
                                    </p:set>
                                    <p:animEffect transition="in" filter="fade">
                                      <p:cBhvr>
                                        <p:cTn id="12" dur="2000"/>
                                        <p:tgtEl>
                                          <p:spTgt spid="837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6354763"/>
            <a:ext cx="175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CFB89F5C-99DC-4DED-A7A3-8827C2FC78D4}" type="slidenum">
              <a:rPr lang="en-US" altLang="en-US" sz="1200">
                <a:latin typeface="Arial" charset="0"/>
              </a:rPr>
              <a:pPr eaLnBrk="1" hangingPunct="1">
                <a:spcBef>
                  <a:spcPct val="50000"/>
                </a:spcBef>
                <a:buFontTx/>
                <a:buNone/>
              </a:pPr>
              <a:t>7</a:t>
            </a:fld>
            <a:endParaRPr lang="en-US" altLang="en-US" sz="1200">
              <a:latin typeface="Arial" charset="0"/>
            </a:endParaRPr>
          </a:p>
        </p:txBody>
      </p:sp>
      <p:sp>
        <p:nvSpPr>
          <p:cNvPr id="411651" name="Text Box 3"/>
          <p:cNvSpPr txBox="1">
            <a:spLocks noChangeArrowheads="1"/>
          </p:cNvSpPr>
          <p:nvPr/>
        </p:nvSpPr>
        <p:spPr bwMode="auto">
          <a:xfrm>
            <a:off x="457200" y="1352550"/>
            <a:ext cx="8305800" cy="3846513"/>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tabLst>
                <a:tab pos="285750" algn="l"/>
              </a:tabLst>
              <a:defRPr sz="2400">
                <a:solidFill>
                  <a:schemeClr val="tx1"/>
                </a:solidFill>
                <a:latin typeface="Times New Roman" pitchFamily="18" charset="0"/>
              </a:defRPr>
            </a:lvl1pPr>
            <a:lvl2pPr marL="742950" indent="-285750" eaLnBrk="0" hangingPunct="0">
              <a:tabLst>
                <a:tab pos="285750" algn="l"/>
              </a:tabLst>
              <a:defRPr sz="2400">
                <a:solidFill>
                  <a:schemeClr val="tx1"/>
                </a:solidFill>
                <a:latin typeface="Times New Roman" pitchFamily="18" charset="0"/>
              </a:defRPr>
            </a:lvl2pPr>
            <a:lvl3pPr marL="1143000" indent="-228600" eaLnBrk="0" hangingPunct="0">
              <a:tabLst>
                <a:tab pos="285750" algn="l"/>
              </a:tabLst>
              <a:defRPr sz="2400">
                <a:solidFill>
                  <a:schemeClr val="tx1"/>
                </a:solidFill>
                <a:latin typeface="Times New Roman" pitchFamily="18" charset="0"/>
              </a:defRPr>
            </a:lvl3pPr>
            <a:lvl4pPr marL="1600200" indent="-228600" eaLnBrk="0" hangingPunct="0">
              <a:tabLst>
                <a:tab pos="285750" algn="l"/>
              </a:tabLst>
              <a:defRPr sz="2400">
                <a:solidFill>
                  <a:schemeClr val="tx1"/>
                </a:solidFill>
                <a:latin typeface="Times New Roman" pitchFamily="18" charset="0"/>
              </a:defRPr>
            </a:lvl4pPr>
            <a:lvl5pPr marL="2057400" indent="-228600" eaLnBrk="0" hangingPunct="0">
              <a:tabLst>
                <a:tab pos="285750" algn="l"/>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285750" algn="l"/>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285750" algn="l"/>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285750" algn="l"/>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285750" algn="l"/>
              </a:tabLst>
              <a:defRPr sz="2400">
                <a:solidFill>
                  <a:schemeClr val="tx1"/>
                </a:solidFill>
                <a:latin typeface="Times New Roman" pitchFamily="18" charset="0"/>
              </a:defRPr>
            </a:lvl9pPr>
          </a:lstStyle>
          <a:p>
            <a:pPr algn="l" eaLnBrk="1" hangingPunct="1"/>
            <a:r>
              <a:rPr lang="en-US" altLang="en-US" b="1" i="1">
                <a:latin typeface="Palatino Linotype" pitchFamily="18" charset="0"/>
              </a:rPr>
              <a:t>Triangular form:</a:t>
            </a:r>
          </a:p>
          <a:p>
            <a:pPr algn="l" eaLnBrk="1" hangingPunct="1"/>
            <a:r>
              <a:rPr lang="en-US" altLang="en-US" i="1">
                <a:latin typeface="Palatino Linotype" pitchFamily="18" charset="0"/>
              </a:rPr>
              <a:t>Triangular </a:t>
            </a:r>
            <a:r>
              <a:rPr lang="en-US" altLang="en-US">
                <a:latin typeface="Palatino Linotype" pitchFamily="18" charset="0"/>
              </a:rPr>
              <a:t>means that all the nonzero entries of the corresponding coefficient matrix lie above the diagonal and form an upside-down 90° triangle. Then we can solve the system by </a:t>
            </a:r>
            <a:r>
              <a:rPr lang="en-US" altLang="en-US" b="1">
                <a:latin typeface="Palatino Linotype" pitchFamily="18" charset="0"/>
              </a:rPr>
              <a:t>back substitution.</a:t>
            </a:r>
            <a:endParaRPr lang="en-US" altLang="en-US">
              <a:latin typeface="Palatino Linotype" pitchFamily="18" charset="0"/>
            </a:endParaRPr>
          </a:p>
          <a:p>
            <a:pPr algn="l" eaLnBrk="1" hangingPunct="1"/>
            <a:r>
              <a:rPr lang="en-US" altLang="en-US">
                <a:latin typeface="Palatino Linotype" pitchFamily="18" charset="0"/>
              </a:rPr>
              <a:t>	Since a linear system is completely determined by its augmented matrix, </a:t>
            </a:r>
            <a:r>
              <a:rPr lang="en-US" altLang="en-US" b="1" i="1">
                <a:latin typeface="Palatino Linotype" pitchFamily="18" charset="0"/>
              </a:rPr>
              <a:t>Gauss elimination can be done by merely considering the matrices</a:t>
            </a:r>
            <a:r>
              <a:rPr lang="en-US" altLang="en-US">
                <a:latin typeface="Palatino Linotype" pitchFamily="18" charset="0"/>
              </a:rPr>
              <a:t>.</a:t>
            </a:r>
          </a:p>
          <a:p>
            <a:pPr algn="l" eaLnBrk="1" hangingPunct="1"/>
            <a:r>
              <a:rPr lang="en-US" altLang="en-US" sz="1800">
                <a:latin typeface="Palatino Linotype" pitchFamily="18" charset="0"/>
              </a:rPr>
              <a:t>(We do this again in the next example, emphasizing the matrices by writing them first and the equations behind them, just as a help in order not to lose track.)</a:t>
            </a:r>
          </a:p>
        </p:txBody>
      </p:sp>
      <p:sp>
        <p:nvSpPr>
          <p:cNvPr id="43012" name="Text Box 4"/>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411654" name="Text Box 6"/>
          <p:cNvSpPr txBox="1">
            <a:spLocks noChangeArrowheads="1"/>
          </p:cNvSpPr>
          <p:nvPr/>
        </p:nvSpPr>
        <p:spPr bwMode="auto">
          <a:xfrm>
            <a:off x="457200" y="776288"/>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fr-FR" altLang="en-US" sz="2800" b="1">
                <a:solidFill>
                  <a:srgbClr val="0099CC"/>
                </a:solidFill>
                <a:latin typeface="Arial" charset="0"/>
              </a:rPr>
              <a:t>Gauss Elimination and Back Substitution</a:t>
            </a:r>
            <a:endParaRPr lang="el-GR" altLang="en-US" sz="2800" b="1">
              <a:solidFill>
                <a:srgbClr val="0099CC"/>
              </a:solidFill>
              <a:latin typeface="Arial" charset="0"/>
            </a:endParaRPr>
          </a:p>
        </p:txBody>
      </p:sp>
    </p:spTree>
    <p:extLst>
      <p:ext uri="{BB962C8B-B14F-4D97-AF65-F5344CB8AC3E}">
        <p14:creationId xmlns:p14="http://schemas.microsoft.com/office/powerpoint/2010/main" val="2828257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fade">
                                      <p:cBhvr>
                                        <p:cTn id="7" dur="20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fade">
                                      <p:cBhvr>
                                        <p:cTn id="12" dur="2000"/>
                                        <p:tgtEl>
                                          <p:spTgt spid="411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fade">
                                      <p:cBhvr>
                                        <p:cTn id="17" dur="2000"/>
                                        <p:tgtEl>
                                          <p:spTgt spid="411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fade">
                                      <p:cBhvr>
                                        <p:cTn id="22" dur="2000"/>
                                        <p:tgtEl>
                                          <p:spTgt spid="411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1654"/>
                                        </p:tgtEl>
                                        <p:attrNameLst>
                                          <p:attrName>style.visibility</p:attrName>
                                        </p:attrNameLst>
                                      </p:cBhvr>
                                      <p:to>
                                        <p:strVal val="visible"/>
                                      </p:to>
                                    </p:set>
                                    <p:animEffect transition="in" filter="fade">
                                      <p:cBhvr>
                                        <p:cTn id="27" dur="20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82E7D350-A133-4221-9E2C-DF1BF8A6B85E}" type="slidenum">
              <a:rPr lang="en-US" altLang="en-US" sz="1200">
                <a:latin typeface="Arial" charset="0"/>
              </a:rPr>
              <a:pPr eaLnBrk="1" hangingPunct="1">
                <a:spcBef>
                  <a:spcPct val="50000"/>
                </a:spcBef>
                <a:buFontTx/>
                <a:buNone/>
              </a:pPr>
              <a:t>8</a:t>
            </a:fld>
            <a:endParaRPr lang="en-US" altLang="en-US" sz="1200">
              <a:latin typeface="Arial" charset="0"/>
            </a:endParaRPr>
          </a:p>
        </p:txBody>
      </p:sp>
      <p:sp>
        <p:nvSpPr>
          <p:cNvPr id="44035" name="Text Box 3"/>
          <p:cNvSpPr txBox="1">
            <a:spLocks noChangeArrowheads="1"/>
          </p:cNvSpPr>
          <p:nvPr/>
        </p:nvSpPr>
        <p:spPr bwMode="auto">
          <a:xfrm>
            <a:off x="457200" y="1295400"/>
            <a:ext cx="8458200" cy="4787900"/>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a:latin typeface="Palatino Linotype" pitchFamily="18" charset="0"/>
              </a:rPr>
              <a:t>Solve the linear system</a:t>
            </a: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a:latin typeface="Palatino Linotype" pitchFamily="18" charset="0"/>
            </a:endParaRPr>
          </a:p>
          <a:p>
            <a:pPr algn="l" eaLnBrk="1" hangingPunct="1"/>
            <a:endParaRPr lang="en-US" altLang="en-US" sz="2000" b="1">
              <a:solidFill>
                <a:srgbClr val="0099CC"/>
              </a:solidFill>
              <a:latin typeface="Palatino Linotype" pitchFamily="18" charset="0"/>
            </a:endParaRPr>
          </a:p>
          <a:p>
            <a:pPr algn="l" eaLnBrk="1" hangingPunct="1"/>
            <a:r>
              <a:rPr lang="en-US" altLang="en-US" b="1" i="1">
                <a:latin typeface="Palatino Linotype" pitchFamily="18" charset="0"/>
              </a:rPr>
              <a:t>Solution by Gauss Elimination. </a:t>
            </a:r>
          </a:p>
          <a:p>
            <a:pPr algn="l" eaLnBrk="1" hangingPunct="1"/>
            <a:r>
              <a:rPr lang="en-US" altLang="en-US">
                <a:latin typeface="Palatino Linotype" pitchFamily="18" charset="0"/>
              </a:rPr>
              <a:t>This system could be solved rather quickly by noticing its particular form. But this is not the point. The point is that the Gauss elimination is systematic and will work in general, also for large systems. We apply it to our system and then do back substitution.</a:t>
            </a:r>
          </a:p>
        </p:txBody>
      </p:sp>
      <p:sp>
        <p:nvSpPr>
          <p:cNvPr id="839684" name="Text Box 4"/>
          <p:cNvSpPr txBox="1">
            <a:spLocks noChangeArrowheads="1"/>
          </p:cNvSpPr>
          <p:nvPr/>
        </p:nvSpPr>
        <p:spPr bwMode="auto">
          <a:xfrm>
            <a:off x="457200" y="3810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p>
          <a:p>
            <a:pPr eaLnBrk="1" hangingPunct="1">
              <a:spcBef>
                <a:spcPct val="0"/>
              </a:spcBef>
              <a:buFontTx/>
              <a:buNone/>
            </a:pPr>
            <a:r>
              <a:rPr lang="en-US" altLang="en-US" sz="2400" b="1">
                <a:latin typeface="Arial" charset="0"/>
              </a:rPr>
              <a:t>Gauss Elimination.</a:t>
            </a:r>
            <a:endParaRPr lang="el-GR" altLang="en-US" sz="2400" b="1">
              <a:latin typeface="Arial" charset="0"/>
            </a:endParaRPr>
          </a:p>
        </p:txBody>
      </p:sp>
      <p:sp>
        <p:nvSpPr>
          <p:cNvPr id="44037" name="Text Box 7"/>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graphicFrame>
        <p:nvGraphicFramePr>
          <p:cNvPr id="44038" name="Object 8"/>
          <p:cNvGraphicFramePr>
            <a:graphicFrameLocks noChangeAspect="1"/>
          </p:cNvGraphicFramePr>
          <p:nvPr/>
        </p:nvGraphicFramePr>
        <p:xfrm>
          <a:off x="2717800" y="1828800"/>
          <a:ext cx="3009900" cy="1803400"/>
        </p:xfrm>
        <a:graphic>
          <a:graphicData uri="http://schemas.openxmlformats.org/presentationml/2006/ole">
            <mc:AlternateContent xmlns:mc="http://schemas.openxmlformats.org/markup-compatibility/2006">
              <mc:Choice xmlns:v="urn:schemas-microsoft-com:vml" Requires="v">
                <p:oleObj spid="_x0000_s29704" name="Equation" r:id="rId4" imgW="3009900" imgH="1803400" progId="Equation.DSMT4">
                  <p:embed/>
                </p:oleObj>
              </mc:Choice>
              <mc:Fallback>
                <p:oleObj name="Equation" r:id="rId4" imgW="3009900" imgH="180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7800" y="1828800"/>
                        <a:ext cx="30099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82617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684"/>
                                        </p:tgtEl>
                                        <p:attrNameLst>
                                          <p:attrName>style.visibility</p:attrName>
                                        </p:attrNameLst>
                                      </p:cBhvr>
                                      <p:to>
                                        <p:strVal val="visible"/>
                                      </p:to>
                                    </p:set>
                                    <p:animEffect transition="in" filter="fade">
                                      <p:cBhvr>
                                        <p:cTn id="7" dur="2000"/>
                                        <p:tgtEl>
                                          <p:spTgt spid="83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1" name="Text Box 3"/>
          <p:cNvSpPr txBox="1">
            <a:spLocks noChangeArrowheads="1"/>
          </p:cNvSpPr>
          <p:nvPr/>
        </p:nvSpPr>
        <p:spPr bwMode="auto">
          <a:xfrm>
            <a:off x="457200" y="1295400"/>
            <a:ext cx="8458200" cy="3665538"/>
          </a:xfrm>
          <a:prstGeom prst="rect">
            <a:avLst/>
          </a:prstGeom>
          <a:solidFill>
            <a:srgbClr val="DDDDFF"/>
          </a:solidFill>
          <a:ln w="9525">
            <a:solidFill>
              <a:srgbClr val="0099CC"/>
            </a:solidFill>
            <a:miter lim="800000"/>
            <a:headEnd/>
            <a:tailEnd/>
          </a:ln>
          <a:effectLst>
            <a:outerShdw dist="172739" dir="3238358" algn="ctr" rotWithShape="0">
              <a:schemeClr val="folHlink">
                <a:alpha val="50000"/>
              </a:schemeClr>
            </a:outerShdw>
          </a:effec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b="1" i="1">
                <a:latin typeface="Palatino Linotype" pitchFamily="18" charset="0"/>
              </a:rPr>
              <a:t>Solution by Gauss Elimination. </a:t>
            </a:r>
            <a:r>
              <a:rPr lang="en-US" altLang="en-US" sz="1800" b="1" i="1">
                <a:latin typeface="Palatino Linotype" pitchFamily="18" charset="0"/>
              </a:rPr>
              <a:t>(continued)</a:t>
            </a:r>
          </a:p>
          <a:p>
            <a:pPr algn="l" eaLnBrk="1" hangingPunct="1"/>
            <a:r>
              <a:rPr lang="en-US" altLang="en-US">
                <a:latin typeface="Palatino Linotype" pitchFamily="18" charset="0"/>
              </a:rPr>
              <a:t>As indicated, let us write the augmented matrix of the system first and then the system itself:</a:t>
            </a:r>
          </a:p>
          <a:p>
            <a:pPr algn="l" eaLnBrk="1" hangingPunct="1"/>
            <a:r>
              <a:rPr lang="en-US" altLang="en-US" sz="2000">
                <a:latin typeface="Palatino Linotype" pitchFamily="18" charset="0"/>
              </a:rPr>
              <a:t>	          </a:t>
            </a:r>
            <a:r>
              <a:rPr lang="en-US" altLang="en-US" sz="2000">
                <a:latin typeface="Arial" charset="0"/>
              </a:rPr>
              <a:t>Augmented Matrix </a:t>
            </a:r>
            <a:r>
              <a:rPr lang="en-US" altLang="en-US" sz="2200" b="1">
                <a:latin typeface="Arial" charset="0"/>
                <a:cs typeface="Arial" charset="0"/>
              </a:rPr>
              <a:t>Ã</a:t>
            </a:r>
            <a:r>
              <a:rPr lang="en-US" altLang="en-US" sz="2000">
                <a:latin typeface="Arial" charset="0"/>
              </a:rPr>
              <a:t> 			Equations</a:t>
            </a:r>
            <a:endParaRPr lang="en-US" altLang="en-US" sz="2000" b="1">
              <a:solidFill>
                <a:srgbClr val="0099CC"/>
              </a:solidFill>
              <a:latin typeface="Arial" charset="0"/>
            </a:endParaRPr>
          </a:p>
          <a:p>
            <a:pPr algn="l" eaLnBrk="1" hangingPunct="1"/>
            <a:r>
              <a:rPr lang="en-US" altLang="en-US" sz="2000" b="1">
                <a:solidFill>
                  <a:srgbClr val="0099CC"/>
                </a:solidFill>
                <a:latin typeface="Arial" charset="0"/>
              </a:rPr>
              <a:t>					</a:t>
            </a:r>
            <a:endParaRPr lang="en-US" altLang="en-US">
              <a:latin typeface="Palatino Linotype" pitchFamily="18" charset="0"/>
            </a:endParaRPr>
          </a:p>
          <a:p>
            <a:pPr algn="l" eaLnBrk="1" hangingPunct="1"/>
            <a:r>
              <a:rPr lang="en-US" altLang="en-US" sz="2000" b="1">
                <a:solidFill>
                  <a:srgbClr val="0099CC"/>
                </a:solidFill>
                <a:latin typeface="Arial" charset="0"/>
              </a:rPr>
              <a:t>Pivot 1 				   Pivot 1</a:t>
            </a:r>
          </a:p>
          <a:p>
            <a:pPr algn="l" eaLnBrk="1" hangingPunct="1"/>
            <a:endParaRPr lang="en-US" altLang="en-US" sz="2000" b="1">
              <a:solidFill>
                <a:srgbClr val="0099CC"/>
              </a:solidFill>
              <a:latin typeface="Arial" charset="0"/>
            </a:endParaRPr>
          </a:p>
          <a:p>
            <a:pPr algn="l" eaLnBrk="1" hangingPunct="1"/>
            <a:r>
              <a:rPr lang="en-US" altLang="en-US" sz="2000" b="1">
                <a:solidFill>
                  <a:srgbClr val="0099CC"/>
                </a:solidFill>
                <a:latin typeface="Arial" charset="0"/>
              </a:rPr>
              <a:t>				   Eliminate	</a:t>
            </a:r>
          </a:p>
          <a:p>
            <a:pPr algn="l" eaLnBrk="1" hangingPunct="1"/>
            <a:r>
              <a:rPr lang="en-US" altLang="en-US" sz="2000" b="1">
                <a:solidFill>
                  <a:srgbClr val="0099CC"/>
                </a:solidFill>
                <a:latin typeface="Arial" charset="0"/>
              </a:rPr>
              <a:t>Eliminate</a:t>
            </a:r>
          </a:p>
          <a:p>
            <a:pPr algn="l" eaLnBrk="1" hangingPunct="1"/>
            <a:endParaRPr lang="en-US" altLang="en-US" sz="2000" b="1">
              <a:solidFill>
                <a:srgbClr val="0099CC"/>
              </a:solidFill>
              <a:latin typeface="Palatino Linotype" pitchFamily="18" charset="0"/>
            </a:endParaRPr>
          </a:p>
          <a:p>
            <a:pPr algn="l" eaLnBrk="1" hangingPunct="1"/>
            <a:endParaRPr lang="en-US" altLang="en-US" sz="2000" b="1">
              <a:solidFill>
                <a:srgbClr val="0099CC"/>
              </a:solidFill>
              <a:latin typeface="Palatino Linotype" pitchFamily="18" charset="0"/>
            </a:endParaRPr>
          </a:p>
        </p:txBody>
      </p:sp>
      <p:grpSp>
        <p:nvGrpSpPr>
          <p:cNvPr id="2" name="Group 24"/>
          <p:cNvGrpSpPr>
            <a:grpSpLocks/>
          </p:cNvGrpSpPr>
          <p:nvPr/>
        </p:nvGrpSpPr>
        <p:grpSpPr bwMode="auto">
          <a:xfrm>
            <a:off x="1879600" y="2876550"/>
            <a:ext cx="2247900" cy="1682750"/>
            <a:chOff x="1184" y="1812"/>
            <a:chExt cx="1416" cy="1060"/>
          </a:xfrm>
        </p:grpSpPr>
        <p:sp>
          <p:nvSpPr>
            <p:cNvPr id="45070" name="Rectangle 15"/>
            <p:cNvSpPr>
              <a:spLocks noChangeArrowheads="1"/>
            </p:cNvSpPr>
            <p:nvPr/>
          </p:nvSpPr>
          <p:spPr bwMode="auto">
            <a:xfrm>
              <a:off x="1272" y="2112"/>
              <a:ext cx="288" cy="720"/>
            </a:xfrm>
            <a:prstGeom prst="rect">
              <a:avLst/>
            </a:prstGeom>
            <a:solidFill>
              <a:schemeClr val="hlink"/>
            </a:solidFill>
            <a:ln w="9525">
              <a:solidFill>
                <a:schemeClr val="accent2"/>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45071" name="Oval 16"/>
            <p:cNvSpPr>
              <a:spLocks noChangeArrowheads="1"/>
            </p:cNvSpPr>
            <p:nvPr/>
          </p:nvSpPr>
          <p:spPr bwMode="auto">
            <a:xfrm>
              <a:off x="1260" y="1812"/>
              <a:ext cx="240" cy="240"/>
            </a:xfrm>
            <a:prstGeom prst="ellipse">
              <a:avLst/>
            </a:prstGeom>
            <a:solidFill>
              <a:schemeClr val="hlink"/>
            </a:solidFill>
            <a:ln w="9525">
              <a:solidFill>
                <a:schemeClr val="accent2"/>
              </a:solidFill>
              <a:round/>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graphicFrame>
          <p:nvGraphicFramePr>
            <p:cNvPr id="45072" name="Object 8"/>
            <p:cNvGraphicFramePr>
              <a:graphicFrameLocks noChangeAspect="1"/>
            </p:cNvGraphicFramePr>
            <p:nvPr/>
          </p:nvGraphicFramePr>
          <p:xfrm>
            <a:off x="1184" y="1824"/>
            <a:ext cx="1416" cy="1048"/>
          </p:xfrm>
          <a:graphic>
            <a:graphicData uri="http://schemas.openxmlformats.org/presentationml/2006/ole">
              <mc:AlternateContent xmlns:mc="http://schemas.openxmlformats.org/markup-compatibility/2006">
                <mc:Choice xmlns:v="urn:schemas-microsoft-com:vml" Requires="v">
                  <p:oleObj spid="_x0000_s31759" name="Equation" r:id="rId4" imgW="2247900" imgH="1663700" progId="Equation.DSMT4">
                    <p:embed/>
                  </p:oleObj>
                </mc:Choice>
                <mc:Fallback>
                  <p:oleObj name="Equation" r:id="rId4" imgW="2247900" imgH="166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4" y="1824"/>
                          <a:ext cx="1416" cy="1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0" name="Line 18"/>
          <p:cNvSpPr>
            <a:spLocks noChangeShapeType="1"/>
          </p:cNvSpPr>
          <p:nvPr/>
        </p:nvSpPr>
        <p:spPr bwMode="auto">
          <a:xfrm flipV="1">
            <a:off x="1447800" y="3124200"/>
            <a:ext cx="38100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1" name="Line 19"/>
          <p:cNvSpPr>
            <a:spLocks noChangeShapeType="1"/>
          </p:cNvSpPr>
          <p:nvPr/>
        </p:nvSpPr>
        <p:spPr bwMode="auto">
          <a:xfrm flipV="1">
            <a:off x="1295400" y="3886200"/>
            <a:ext cx="533400" cy="76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2" name="Text Box 2"/>
          <p:cNvSpPr txBox="1">
            <a:spLocks noChangeArrowheads="1"/>
          </p:cNvSpPr>
          <p:nvPr/>
        </p:nvSpPr>
        <p:spPr bwMode="auto">
          <a:xfrm>
            <a:off x="762000" y="6172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200">
                <a:latin typeface="Arial" charset="0"/>
              </a:rPr>
              <a:t>Section 7.3  p</a:t>
            </a:r>
            <a:fld id="{D7BADF9E-048F-4E9D-A887-AB819670ADBF}" type="slidenum">
              <a:rPr lang="en-US" altLang="en-US" sz="1200">
                <a:latin typeface="Arial" charset="0"/>
              </a:rPr>
              <a:pPr eaLnBrk="1" hangingPunct="1">
                <a:spcBef>
                  <a:spcPct val="50000"/>
                </a:spcBef>
                <a:buFontTx/>
                <a:buNone/>
              </a:pPr>
              <a:t>9</a:t>
            </a:fld>
            <a:endParaRPr lang="en-US" altLang="en-US" sz="1200">
              <a:latin typeface="Arial" charset="0"/>
            </a:endParaRPr>
          </a:p>
        </p:txBody>
      </p:sp>
      <p:sp>
        <p:nvSpPr>
          <p:cNvPr id="841732" name="Text Box 4"/>
          <p:cNvSpPr txBox="1">
            <a:spLocks noChangeArrowheads="1"/>
          </p:cNvSpPr>
          <p:nvPr/>
        </p:nvSpPr>
        <p:spPr bwMode="auto">
          <a:xfrm>
            <a:off x="457200" y="4572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0099CC"/>
                </a:solidFill>
                <a:latin typeface="Arial" charset="0"/>
              </a:rPr>
              <a:t>EXAMPLE 2  </a:t>
            </a:r>
            <a:r>
              <a:rPr lang="en-US" altLang="en-US" sz="1800" b="1">
                <a:latin typeface="Arial" charset="0"/>
              </a:rPr>
              <a:t>(continued)</a:t>
            </a:r>
          </a:p>
          <a:p>
            <a:pPr eaLnBrk="1" hangingPunct="1">
              <a:spcBef>
                <a:spcPct val="0"/>
              </a:spcBef>
              <a:buFontTx/>
              <a:buNone/>
            </a:pPr>
            <a:r>
              <a:rPr lang="en-US" altLang="en-US" sz="2400" b="1">
                <a:latin typeface="Arial" charset="0"/>
              </a:rPr>
              <a:t>Gauss Elimination.</a:t>
            </a:r>
            <a:endParaRPr lang="el-GR" altLang="en-US" sz="2400" b="1">
              <a:latin typeface="Arial" charset="0"/>
            </a:endParaRPr>
          </a:p>
        </p:txBody>
      </p:sp>
      <p:sp>
        <p:nvSpPr>
          <p:cNvPr id="45064" name="Text Box 5"/>
          <p:cNvSpPr txBox="1">
            <a:spLocks noChangeArrowheads="1"/>
          </p:cNvSpPr>
          <p:nvPr/>
        </p:nvSpPr>
        <p:spPr bwMode="auto">
          <a:xfrm>
            <a:off x="2882900" y="762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en-US" sz="1800" b="1">
                <a:solidFill>
                  <a:srgbClr val="CC3300"/>
                </a:solidFill>
                <a:latin typeface="Arial" charset="0"/>
              </a:rPr>
              <a:t>7.3</a:t>
            </a:r>
            <a:r>
              <a:rPr lang="en-US" altLang="en-US" sz="1800">
                <a:solidFill>
                  <a:schemeClr val="accent2"/>
                </a:solidFill>
                <a:latin typeface="Arial" charset="0"/>
              </a:rPr>
              <a:t> </a:t>
            </a:r>
            <a:r>
              <a:rPr lang="en-US" altLang="en-US" sz="1800" b="1">
                <a:solidFill>
                  <a:srgbClr val="009999"/>
                </a:solidFill>
                <a:latin typeface="Arial" charset="0"/>
              </a:rPr>
              <a:t>Linear Systems of Equations.  Gauss Elimination</a:t>
            </a:r>
            <a:endParaRPr lang="en-US" altLang="en-US" sz="1800" b="1" i="1">
              <a:solidFill>
                <a:srgbClr val="33CCCC"/>
              </a:solidFill>
              <a:latin typeface="Arial" charset="0"/>
            </a:endParaRPr>
          </a:p>
        </p:txBody>
      </p:sp>
      <p:sp>
        <p:nvSpPr>
          <p:cNvPr id="841737" name="Rectangle 9"/>
          <p:cNvSpPr>
            <a:spLocks noChangeArrowheads="1"/>
          </p:cNvSpPr>
          <p:nvPr/>
        </p:nvSpPr>
        <p:spPr bwMode="auto">
          <a:xfrm>
            <a:off x="5753100" y="3352800"/>
            <a:ext cx="609600" cy="1295400"/>
          </a:xfrm>
          <a:prstGeom prst="rect">
            <a:avLst/>
          </a:prstGeom>
          <a:solidFill>
            <a:schemeClr val="hlink"/>
          </a:solidFill>
          <a:ln w="9525">
            <a:solidFill>
              <a:schemeClr val="accent2"/>
            </a:solidFill>
            <a:miter lim="800000"/>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45066" name="Oval 10"/>
          <p:cNvSpPr>
            <a:spLocks noChangeArrowheads="1"/>
          </p:cNvSpPr>
          <p:nvPr/>
        </p:nvSpPr>
        <p:spPr bwMode="auto">
          <a:xfrm>
            <a:off x="5943600" y="2952750"/>
            <a:ext cx="457200" cy="381000"/>
          </a:xfrm>
          <a:prstGeom prst="ellipse">
            <a:avLst/>
          </a:prstGeom>
          <a:solidFill>
            <a:schemeClr val="hlink"/>
          </a:solidFill>
          <a:ln w="9525">
            <a:solidFill>
              <a:schemeClr val="accent2"/>
            </a:solidFill>
            <a:round/>
            <a:headEnd/>
            <a:tailEnd/>
          </a:ln>
        </p:spPr>
        <p:txBody>
          <a:bodyPr wrap="none" anchor="ctr"/>
          <a:lstStyle>
            <a:lvl1pPr algn="l" eaLnBrk="0" hangingPunct="0">
              <a:spcBef>
                <a:spcPct val="20000"/>
              </a:spcBef>
              <a:buChar char="•"/>
              <a:defRPr sz="3200">
                <a:solidFill>
                  <a:schemeClr val="tx1"/>
                </a:solidFill>
                <a:latin typeface="Times New Roman" pitchFamily="18" charset="0"/>
              </a:defRPr>
            </a:lvl1pPr>
            <a:lvl2pPr marL="742950" indent="-285750" algn="l" eaLnBrk="0" hangingPunct="0">
              <a:spcBef>
                <a:spcPct val="20000"/>
              </a:spcBef>
              <a:buChar char="–"/>
              <a:defRPr sz="2800">
                <a:solidFill>
                  <a:schemeClr val="tx1"/>
                </a:solidFill>
                <a:latin typeface="Times New Roman" pitchFamily="18" charset="0"/>
              </a:defRPr>
            </a:lvl2pPr>
            <a:lvl3pPr marL="1143000" indent="-228600" algn="l" eaLnBrk="0" hangingPunct="0">
              <a:spcBef>
                <a:spcPct val="20000"/>
              </a:spcBef>
              <a:buChar char="•"/>
              <a:defRPr sz="2400">
                <a:solidFill>
                  <a:schemeClr val="tx1"/>
                </a:solidFill>
                <a:latin typeface="Times New Roman" pitchFamily="18" charset="0"/>
              </a:defRPr>
            </a:lvl3pPr>
            <a:lvl4pPr marL="1600200" indent="-228600" algn="l" eaLnBrk="0" hangingPunct="0">
              <a:spcBef>
                <a:spcPct val="20000"/>
              </a:spcBef>
              <a:buChar char="–"/>
              <a:defRPr sz="2000">
                <a:solidFill>
                  <a:schemeClr val="tx1"/>
                </a:solidFill>
                <a:latin typeface="Times New Roman" pitchFamily="18" charset="0"/>
              </a:defRPr>
            </a:lvl4pPr>
            <a:lvl5pPr marL="2057400" indent="-228600" algn="l"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45067" name="Line 12"/>
          <p:cNvSpPr>
            <a:spLocks noChangeShapeType="1"/>
          </p:cNvSpPr>
          <p:nvPr/>
        </p:nvSpPr>
        <p:spPr bwMode="auto">
          <a:xfrm flipV="1">
            <a:off x="5410200" y="3200400"/>
            <a:ext cx="457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8" name="Line 13"/>
          <p:cNvSpPr>
            <a:spLocks noChangeShapeType="1"/>
          </p:cNvSpPr>
          <p:nvPr/>
        </p:nvSpPr>
        <p:spPr bwMode="auto">
          <a:xfrm>
            <a:off x="5200650" y="4000500"/>
            <a:ext cx="533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41735" name="Object 7"/>
          <p:cNvGraphicFramePr>
            <a:graphicFrameLocks noChangeAspect="1"/>
          </p:cNvGraphicFramePr>
          <p:nvPr/>
        </p:nvGraphicFramePr>
        <p:xfrm>
          <a:off x="5791200" y="2889250"/>
          <a:ext cx="2768600" cy="1663700"/>
        </p:xfrm>
        <a:graphic>
          <a:graphicData uri="http://schemas.openxmlformats.org/presentationml/2006/ole">
            <mc:AlternateContent xmlns:mc="http://schemas.openxmlformats.org/markup-compatibility/2006">
              <mc:Choice xmlns:v="urn:schemas-microsoft-com:vml" Requires="v">
                <p:oleObj spid="_x0000_s31760" name="Equation" r:id="rId6" imgW="2768600" imgH="1663700" progId="Equation.DSMT4">
                  <p:embed/>
                </p:oleObj>
              </mc:Choice>
              <mc:Fallback>
                <p:oleObj name="Equation" r:id="rId6" imgW="2768600" imgH="1663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889250"/>
                        <a:ext cx="27686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5493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1732"/>
                                        </p:tgtEl>
                                        <p:attrNameLst>
                                          <p:attrName>style.visibility</p:attrName>
                                        </p:attrNameLst>
                                      </p:cBhvr>
                                      <p:to>
                                        <p:strVal val="visible"/>
                                      </p:to>
                                    </p:set>
                                    <p:animEffect transition="in" filter="fade">
                                      <p:cBhvr>
                                        <p:cTn id="7" dur="2000"/>
                                        <p:tgtEl>
                                          <p:spTgt spid="841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1731">
                                            <p:txEl>
                                              <p:pRg st="0" end="0"/>
                                            </p:txEl>
                                          </p:spTgt>
                                        </p:tgtEl>
                                        <p:attrNameLst>
                                          <p:attrName>style.visibility</p:attrName>
                                        </p:attrNameLst>
                                      </p:cBhvr>
                                      <p:to>
                                        <p:strVal val="visible"/>
                                      </p:to>
                                    </p:set>
                                    <p:animEffect transition="in" filter="fade">
                                      <p:cBhvr>
                                        <p:cTn id="12" dur="2000"/>
                                        <p:tgtEl>
                                          <p:spTgt spid="84173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41731">
                                            <p:txEl>
                                              <p:pRg st="1" end="1"/>
                                            </p:txEl>
                                          </p:spTgt>
                                        </p:tgtEl>
                                        <p:attrNameLst>
                                          <p:attrName>style.visibility</p:attrName>
                                        </p:attrNameLst>
                                      </p:cBhvr>
                                      <p:to>
                                        <p:strVal val="visible"/>
                                      </p:to>
                                    </p:set>
                                    <p:animEffect transition="in" filter="fade">
                                      <p:cBhvr>
                                        <p:cTn id="15" dur="2000"/>
                                        <p:tgtEl>
                                          <p:spTgt spid="84173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childTnLst>
                                </p:cTn>
                              </p:par>
                              <p:par>
                                <p:cTn id="21" presetID="10" presetClass="entr" presetSubtype="0" fill="hold" nodeType="withEffect">
                                  <p:stCondLst>
                                    <p:cond delay="0"/>
                                  </p:stCondLst>
                                  <p:childTnLst>
                                    <p:set>
                                      <p:cBhvr>
                                        <p:cTn id="22" dur="1" fill="hold">
                                          <p:stCondLst>
                                            <p:cond delay="0"/>
                                          </p:stCondLst>
                                        </p:cTn>
                                        <p:tgtEl>
                                          <p:spTgt spid="841735"/>
                                        </p:tgtEl>
                                        <p:attrNameLst>
                                          <p:attrName>style.visibility</p:attrName>
                                        </p:attrNameLst>
                                      </p:cBhvr>
                                      <p:to>
                                        <p:strVal val="visible"/>
                                      </p:to>
                                    </p:set>
                                    <p:animEffect transition="in" filter="fade">
                                      <p:cBhvr>
                                        <p:cTn id="23" dur="2000"/>
                                        <p:tgtEl>
                                          <p:spTgt spid="8417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841731">
                                            <p:txEl>
                                              <p:pRg st="4" end="4"/>
                                            </p:txEl>
                                          </p:spTgt>
                                        </p:tgtEl>
                                        <p:attrNameLst>
                                          <p:attrName>style.visibility</p:attrName>
                                        </p:attrNameLst>
                                      </p:cBhvr>
                                      <p:to>
                                        <p:strVal val="visible"/>
                                      </p:to>
                                    </p:set>
                                    <p:animEffect transition="in" filter="fade">
                                      <p:cBhvr>
                                        <p:cTn id="28" dur="2000"/>
                                        <p:tgtEl>
                                          <p:spTgt spid="841731">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41731">
                                            <p:txEl>
                                              <p:pRg st="6" end="6"/>
                                            </p:txEl>
                                          </p:spTgt>
                                        </p:tgtEl>
                                        <p:attrNameLst>
                                          <p:attrName>style.visibility</p:attrName>
                                        </p:attrNameLst>
                                      </p:cBhvr>
                                      <p:to>
                                        <p:strVal val="visible"/>
                                      </p:to>
                                    </p:set>
                                    <p:animEffect transition="in" filter="fade">
                                      <p:cBhvr>
                                        <p:cTn id="31" dur="2000"/>
                                        <p:tgtEl>
                                          <p:spTgt spid="841731">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41731">
                                            <p:txEl>
                                              <p:pRg st="7" end="7"/>
                                            </p:txEl>
                                          </p:spTgt>
                                        </p:tgtEl>
                                        <p:attrNameLst>
                                          <p:attrName>style.visibility</p:attrName>
                                        </p:attrNameLst>
                                      </p:cBhvr>
                                      <p:to>
                                        <p:strVal val="visible"/>
                                      </p:to>
                                    </p:set>
                                    <p:animEffect transition="in" filter="fade">
                                      <p:cBhvr>
                                        <p:cTn id="34" dur="2000"/>
                                        <p:tgtEl>
                                          <p:spTgt spid="84173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41737"/>
                                        </p:tgtEl>
                                        <p:attrNameLst>
                                          <p:attrName>style.visibility</p:attrName>
                                        </p:attrNameLst>
                                      </p:cBhvr>
                                      <p:to>
                                        <p:strVal val="visible"/>
                                      </p:to>
                                    </p:set>
                                    <p:animEffect transition="in" filter="fade">
                                      <p:cBhvr>
                                        <p:cTn id="39" dur="2000"/>
                                        <p:tgtEl>
                                          <p:spTgt spid="84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2" grpId="0"/>
      <p:bldP spid="8417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6" ma:contentTypeDescription="Create a new document." ma:contentTypeScope="" ma:versionID="79f84af5083419abae59546a28f4a733">
  <xsd:schema xmlns:xsd="http://www.w3.org/2001/XMLSchema" xmlns:xs="http://www.w3.org/2001/XMLSchema" xmlns:p="http://schemas.microsoft.com/office/2006/metadata/properties" xmlns:ns2="e1c6362d-a4cf-4332-97ee-bae0976acd4c" xmlns:ns3="73e7f7fa-ec36-4c47-a2e2-92953579c3c2" targetNamespace="http://schemas.microsoft.com/office/2006/metadata/properties" ma:root="true" ma:fieldsID="1a71d62d9969361cb7e2d82787ada63e" ns2:_="" ns3:_="">
    <xsd:import namespace="e1c6362d-a4cf-4332-97ee-bae0976acd4c"/>
    <xsd:import namespace="73e7f7fa-ec36-4c47-a2e2-92953579c3c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3e7f7fa-ec36-4c47-a2e2-92953579c3c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4991FC-7C1A-4515-A559-AE7A1658CA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6362d-a4cf-4332-97ee-bae0976acd4c"/>
    <ds:schemaRef ds:uri="73e7f7fa-ec36-4c47-a2e2-92953579c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82B6B0-9849-4000-A685-259EE36C2EE2}">
  <ds:schemaRefs>
    <ds:schemaRef ds:uri="http://schemas.microsoft.com/sharepoint/v3/contenttype/forms"/>
  </ds:schemaRefs>
</ds:datastoreItem>
</file>

<file path=customXml/itemProps3.xml><?xml version="1.0" encoding="utf-8"?>
<ds:datastoreItem xmlns:ds="http://schemas.openxmlformats.org/officeDocument/2006/customXml" ds:itemID="{628A5DE1-EDC9-4325-8713-7946F1D4B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3723</Words>
  <Application>Microsoft Office PowerPoint</Application>
  <PresentationFormat>On-screen Show (4:3)</PresentationFormat>
  <Paragraphs>370</Paragraphs>
  <Slides>43</Slides>
  <Notes>43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Palatino Linotype</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Nevada, Las Vegas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oit</dc:creator>
  <cp:lastModifiedBy>Nitin Gurusamy</cp:lastModifiedBy>
  <cp:revision>8</cp:revision>
  <dcterms:created xsi:type="dcterms:W3CDTF">2017-07-14T20:23:35Z</dcterms:created>
  <dcterms:modified xsi:type="dcterms:W3CDTF">2021-12-14T11:31:28Z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0x010100EF5376321D990243BCF387BF0DFDD19D</vt:lpwstr>
  </property>
</Properties>
</file>