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7" r:id="rId2"/>
    <p:sldId id="287" r:id="rId3"/>
    <p:sldId id="293" r:id="rId4"/>
    <p:sldId id="286" r:id="rId5"/>
    <p:sldId id="288" r:id="rId6"/>
    <p:sldId id="289" r:id="rId7"/>
    <p:sldId id="294" r:id="rId8"/>
    <p:sldId id="291" r:id="rId9"/>
    <p:sldId id="290" r:id="rId10"/>
    <p:sldId id="295" r:id="rId11"/>
    <p:sldId id="296" r:id="rId12"/>
    <p:sldId id="292" r:id="rId13"/>
    <p:sldId id="28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1DA5CD-8BEE-43ED-B4E2-8AC9D4C4F841}" type="datetimeFigureOut">
              <a:rPr lang="en-US" smtClean="0"/>
              <a:pPr/>
              <a:t>7/8/2021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4A666E-1AA8-4D31-834F-4F86435B0222}" type="slidenum">
              <a:rPr lang="en-US" smtClean="0"/>
              <a:pPr/>
              <a:t>‹#›</a:t>
            </a:fld>
            <a:endParaRPr lang="en-US"/>
          </a:p>
        </p:txBody>
      </p:sp>
    </p:spTree>
    <p:extLst>
      <p:ext uri="{BB962C8B-B14F-4D97-AF65-F5344CB8AC3E}">
        <p14:creationId xmlns:p14="http://schemas.microsoft.com/office/powerpoint/2010/main" xmlns="" val="2754606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393F95-D4D4-4DBF-B833-66FAEC6975E9}" type="datetime1">
              <a:rPr lang="en-US" smtClean="0"/>
              <a:pPr/>
              <a:t>7/8/2021</a:t>
            </a:fld>
            <a:endParaRPr lang="en-US"/>
          </a:p>
        </p:txBody>
      </p:sp>
      <p:sp>
        <p:nvSpPr>
          <p:cNvPr id="5" name="Footer Placeholder 4"/>
          <p:cNvSpPr>
            <a:spLocks noGrp="1"/>
          </p:cNvSpPr>
          <p:nvPr>
            <p:ph type="ftr" sz="quarter" idx="11"/>
          </p:nvPr>
        </p:nvSpPr>
        <p:spPr/>
        <p:txBody>
          <a:bodyPr/>
          <a:lstStyle/>
          <a:p>
            <a:r>
              <a:rPr lang="en-US"/>
              <a:t>Lecture 1</a:t>
            </a:r>
          </a:p>
        </p:txBody>
      </p:sp>
      <p:sp>
        <p:nvSpPr>
          <p:cNvPr id="6" name="Slide Number Placeholder 5"/>
          <p:cNvSpPr>
            <a:spLocks noGrp="1"/>
          </p:cNvSpPr>
          <p:nvPr>
            <p:ph type="sldNum" sz="quarter" idx="12"/>
          </p:nvPr>
        </p:nvSpPr>
        <p:spPr/>
        <p:txBody>
          <a:bodyPr/>
          <a:lstStyle/>
          <a:p>
            <a:fld id="{25670DEB-9C44-4965-9766-CB9D5C50E2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9A6C39-508A-4487-AF01-8C43FD01542F}" type="datetime1">
              <a:rPr lang="en-US" smtClean="0"/>
              <a:pPr/>
              <a:t>7/8/2021</a:t>
            </a:fld>
            <a:endParaRPr lang="en-US"/>
          </a:p>
        </p:txBody>
      </p:sp>
      <p:sp>
        <p:nvSpPr>
          <p:cNvPr id="5" name="Footer Placeholder 4"/>
          <p:cNvSpPr>
            <a:spLocks noGrp="1"/>
          </p:cNvSpPr>
          <p:nvPr>
            <p:ph type="ftr" sz="quarter" idx="11"/>
          </p:nvPr>
        </p:nvSpPr>
        <p:spPr/>
        <p:txBody>
          <a:bodyPr/>
          <a:lstStyle/>
          <a:p>
            <a:r>
              <a:rPr lang="en-US"/>
              <a:t>Lecture 1</a:t>
            </a:r>
          </a:p>
        </p:txBody>
      </p:sp>
      <p:sp>
        <p:nvSpPr>
          <p:cNvPr id="6" name="Slide Number Placeholder 5"/>
          <p:cNvSpPr>
            <a:spLocks noGrp="1"/>
          </p:cNvSpPr>
          <p:nvPr>
            <p:ph type="sldNum" sz="quarter" idx="12"/>
          </p:nvPr>
        </p:nvSpPr>
        <p:spPr/>
        <p:txBody>
          <a:bodyPr/>
          <a:lstStyle/>
          <a:p>
            <a:fld id="{25670DEB-9C44-4965-9766-CB9D5C50E2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76C7ED-B20D-454C-A222-C3CF1C5279B2}" type="datetime1">
              <a:rPr lang="en-US" smtClean="0"/>
              <a:pPr/>
              <a:t>7/8/2021</a:t>
            </a:fld>
            <a:endParaRPr lang="en-US"/>
          </a:p>
        </p:txBody>
      </p:sp>
      <p:sp>
        <p:nvSpPr>
          <p:cNvPr id="5" name="Footer Placeholder 4"/>
          <p:cNvSpPr>
            <a:spLocks noGrp="1"/>
          </p:cNvSpPr>
          <p:nvPr>
            <p:ph type="ftr" sz="quarter" idx="11"/>
          </p:nvPr>
        </p:nvSpPr>
        <p:spPr/>
        <p:txBody>
          <a:bodyPr/>
          <a:lstStyle/>
          <a:p>
            <a:r>
              <a:rPr lang="en-US"/>
              <a:t>Lecture 1</a:t>
            </a:r>
          </a:p>
        </p:txBody>
      </p:sp>
      <p:sp>
        <p:nvSpPr>
          <p:cNvPr id="6" name="Slide Number Placeholder 5"/>
          <p:cNvSpPr>
            <a:spLocks noGrp="1"/>
          </p:cNvSpPr>
          <p:nvPr>
            <p:ph type="sldNum" sz="quarter" idx="12"/>
          </p:nvPr>
        </p:nvSpPr>
        <p:spPr/>
        <p:txBody>
          <a:bodyPr/>
          <a:lstStyle/>
          <a:p>
            <a:fld id="{25670DEB-9C44-4965-9766-CB9D5C50E2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AAA7B4-FD11-4028-8546-F13CB946CC68}" type="datetime1">
              <a:rPr lang="en-US" smtClean="0"/>
              <a:pPr/>
              <a:t>7/8/2021</a:t>
            </a:fld>
            <a:endParaRPr lang="en-US"/>
          </a:p>
        </p:txBody>
      </p:sp>
      <p:sp>
        <p:nvSpPr>
          <p:cNvPr id="5" name="Footer Placeholder 4"/>
          <p:cNvSpPr>
            <a:spLocks noGrp="1"/>
          </p:cNvSpPr>
          <p:nvPr>
            <p:ph type="ftr" sz="quarter" idx="11"/>
          </p:nvPr>
        </p:nvSpPr>
        <p:spPr/>
        <p:txBody>
          <a:bodyPr/>
          <a:lstStyle/>
          <a:p>
            <a:r>
              <a:rPr lang="en-US"/>
              <a:t>Lecture 1</a:t>
            </a:r>
          </a:p>
        </p:txBody>
      </p:sp>
      <p:sp>
        <p:nvSpPr>
          <p:cNvPr id="6" name="Slide Number Placeholder 5"/>
          <p:cNvSpPr>
            <a:spLocks noGrp="1"/>
          </p:cNvSpPr>
          <p:nvPr>
            <p:ph type="sldNum" sz="quarter" idx="12"/>
          </p:nvPr>
        </p:nvSpPr>
        <p:spPr/>
        <p:txBody>
          <a:bodyPr/>
          <a:lstStyle/>
          <a:p>
            <a:fld id="{25670DEB-9C44-4965-9766-CB9D5C50E23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F42659-19C9-48E9-8E7E-CA00DA429FC7}" type="datetime1">
              <a:rPr lang="en-US" smtClean="0"/>
              <a:pPr/>
              <a:t>7/8/2021</a:t>
            </a:fld>
            <a:endParaRPr lang="en-US"/>
          </a:p>
        </p:txBody>
      </p:sp>
      <p:sp>
        <p:nvSpPr>
          <p:cNvPr id="5" name="Footer Placeholder 4"/>
          <p:cNvSpPr>
            <a:spLocks noGrp="1"/>
          </p:cNvSpPr>
          <p:nvPr>
            <p:ph type="ftr" sz="quarter" idx="11"/>
          </p:nvPr>
        </p:nvSpPr>
        <p:spPr/>
        <p:txBody>
          <a:bodyPr/>
          <a:lstStyle/>
          <a:p>
            <a:r>
              <a:rPr lang="en-US"/>
              <a:t>Lecture 1</a:t>
            </a:r>
          </a:p>
        </p:txBody>
      </p:sp>
      <p:sp>
        <p:nvSpPr>
          <p:cNvPr id="6" name="Slide Number Placeholder 5"/>
          <p:cNvSpPr>
            <a:spLocks noGrp="1"/>
          </p:cNvSpPr>
          <p:nvPr>
            <p:ph type="sldNum" sz="quarter" idx="12"/>
          </p:nvPr>
        </p:nvSpPr>
        <p:spPr/>
        <p:txBody>
          <a:bodyPr/>
          <a:lstStyle/>
          <a:p>
            <a:fld id="{25670DEB-9C44-4965-9766-CB9D5C50E23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6227FE-6921-45AD-AEDA-6A5B1EC9BA0F}" type="datetime1">
              <a:rPr lang="en-US" smtClean="0"/>
              <a:pPr/>
              <a:t>7/8/2021</a:t>
            </a:fld>
            <a:endParaRPr lang="en-US"/>
          </a:p>
        </p:txBody>
      </p:sp>
      <p:sp>
        <p:nvSpPr>
          <p:cNvPr id="6" name="Footer Placeholder 5"/>
          <p:cNvSpPr>
            <a:spLocks noGrp="1"/>
          </p:cNvSpPr>
          <p:nvPr>
            <p:ph type="ftr" sz="quarter" idx="11"/>
          </p:nvPr>
        </p:nvSpPr>
        <p:spPr/>
        <p:txBody>
          <a:bodyPr/>
          <a:lstStyle/>
          <a:p>
            <a:r>
              <a:rPr lang="en-US"/>
              <a:t>Lecture 1</a:t>
            </a:r>
          </a:p>
        </p:txBody>
      </p:sp>
      <p:sp>
        <p:nvSpPr>
          <p:cNvPr id="7" name="Slide Number Placeholder 6"/>
          <p:cNvSpPr>
            <a:spLocks noGrp="1"/>
          </p:cNvSpPr>
          <p:nvPr>
            <p:ph type="sldNum" sz="quarter" idx="12"/>
          </p:nvPr>
        </p:nvSpPr>
        <p:spPr/>
        <p:txBody>
          <a:bodyPr/>
          <a:lstStyle/>
          <a:p>
            <a:fld id="{25670DEB-9C44-4965-9766-CB9D5C50E23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EC33FE-B98F-4789-84D6-3898E6814641}" type="datetime1">
              <a:rPr lang="en-US" smtClean="0"/>
              <a:pPr/>
              <a:t>7/8/2021</a:t>
            </a:fld>
            <a:endParaRPr lang="en-US"/>
          </a:p>
        </p:txBody>
      </p:sp>
      <p:sp>
        <p:nvSpPr>
          <p:cNvPr id="8" name="Footer Placeholder 7"/>
          <p:cNvSpPr>
            <a:spLocks noGrp="1"/>
          </p:cNvSpPr>
          <p:nvPr>
            <p:ph type="ftr" sz="quarter" idx="11"/>
          </p:nvPr>
        </p:nvSpPr>
        <p:spPr/>
        <p:txBody>
          <a:bodyPr/>
          <a:lstStyle/>
          <a:p>
            <a:r>
              <a:rPr lang="en-US"/>
              <a:t>Lecture 1</a:t>
            </a:r>
          </a:p>
        </p:txBody>
      </p:sp>
      <p:sp>
        <p:nvSpPr>
          <p:cNvPr id="9" name="Slide Number Placeholder 8"/>
          <p:cNvSpPr>
            <a:spLocks noGrp="1"/>
          </p:cNvSpPr>
          <p:nvPr>
            <p:ph type="sldNum" sz="quarter" idx="12"/>
          </p:nvPr>
        </p:nvSpPr>
        <p:spPr/>
        <p:txBody>
          <a:bodyPr/>
          <a:lstStyle/>
          <a:p>
            <a:fld id="{25670DEB-9C44-4965-9766-CB9D5C50E23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149AE8-1ABD-4A73-941C-88A69C80533C}" type="datetime1">
              <a:rPr lang="en-US" smtClean="0"/>
              <a:pPr/>
              <a:t>7/8/2021</a:t>
            </a:fld>
            <a:endParaRPr lang="en-US"/>
          </a:p>
        </p:txBody>
      </p:sp>
      <p:sp>
        <p:nvSpPr>
          <p:cNvPr id="4" name="Footer Placeholder 3"/>
          <p:cNvSpPr>
            <a:spLocks noGrp="1"/>
          </p:cNvSpPr>
          <p:nvPr>
            <p:ph type="ftr" sz="quarter" idx="11"/>
          </p:nvPr>
        </p:nvSpPr>
        <p:spPr/>
        <p:txBody>
          <a:bodyPr/>
          <a:lstStyle/>
          <a:p>
            <a:r>
              <a:rPr lang="en-US"/>
              <a:t>Lecture 1</a:t>
            </a:r>
          </a:p>
        </p:txBody>
      </p:sp>
      <p:sp>
        <p:nvSpPr>
          <p:cNvPr id="5" name="Slide Number Placeholder 4"/>
          <p:cNvSpPr>
            <a:spLocks noGrp="1"/>
          </p:cNvSpPr>
          <p:nvPr>
            <p:ph type="sldNum" sz="quarter" idx="12"/>
          </p:nvPr>
        </p:nvSpPr>
        <p:spPr/>
        <p:txBody>
          <a:bodyPr/>
          <a:lstStyle/>
          <a:p>
            <a:fld id="{25670DEB-9C44-4965-9766-CB9D5C50E23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46B2B-7C9D-4231-8BE0-F877CF1AEAF1}" type="datetime1">
              <a:rPr lang="en-US" smtClean="0"/>
              <a:pPr/>
              <a:t>7/8/2021</a:t>
            </a:fld>
            <a:endParaRPr lang="en-US"/>
          </a:p>
        </p:txBody>
      </p:sp>
      <p:sp>
        <p:nvSpPr>
          <p:cNvPr id="3" name="Footer Placeholder 2"/>
          <p:cNvSpPr>
            <a:spLocks noGrp="1"/>
          </p:cNvSpPr>
          <p:nvPr>
            <p:ph type="ftr" sz="quarter" idx="11"/>
          </p:nvPr>
        </p:nvSpPr>
        <p:spPr/>
        <p:txBody>
          <a:bodyPr/>
          <a:lstStyle/>
          <a:p>
            <a:r>
              <a:rPr lang="en-US"/>
              <a:t>Lecture 1</a:t>
            </a:r>
          </a:p>
        </p:txBody>
      </p:sp>
      <p:sp>
        <p:nvSpPr>
          <p:cNvPr id="4" name="Slide Number Placeholder 3"/>
          <p:cNvSpPr>
            <a:spLocks noGrp="1"/>
          </p:cNvSpPr>
          <p:nvPr>
            <p:ph type="sldNum" sz="quarter" idx="12"/>
          </p:nvPr>
        </p:nvSpPr>
        <p:spPr/>
        <p:txBody>
          <a:bodyPr/>
          <a:lstStyle/>
          <a:p>
            <a:fld id="{25670DEB-9C44-4965-9766-CB9D5C50E2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DCB66D-858E-429B-90FB-0576161CA1F4}" type="datetime1">
              <a:rPr lang="en-US" smtClean="0"/>
              <a:pPr/>
              <a:t>7/8/2021</a:t>
            </a:fld>
            <a:endParaRPr lang="en-US"/>
          </a:p>
        </p:txBody>
      </p:sp>
      <p:sp>
        <p:nvSpPr>
          <p:cNvPr id="6" name="Footer Placeholder 5"/>
          <p:cNvSpPr>
            <a:spLocks noGrp="1"/>
          </p:cNvSpPr>
          <p:nvPr>
            <p:ph type="ftr" sz="quarter" idx="11"/>
          </p:nvPr>
        </p:nvSpPr>
        <p:spPr/>
        <p:txBody>
          <a:bodyPr/>
          <a:lstStyle/>
          <a:p>
            <a:r>
              <a:rPr lang="en-US"/>
              <a:t>Lecture 1</a:t>
            </a:r>
          </a:p>
        </p:txBody>
      </p:sp>
      <p:sp>
        <p:nvSpPr>
          <p:cNvPr id="7" name="Slide Number Placeholder 6"/>
          <p:cNvSpPr>
            <a:spLocks noGrp="1"/>
          </p:cNvSpPr>
          <p:nvPr>
            <p:ph type="sldNum" sz="quarter" idx="12"/>
          </p:nvPr>
        </p:nvSpPr>
        <p:spPr/>
        <p:txBody>
          <a:bodyPr/>
          <a:lstStyle/>
          <a:p>
            <a:fld id="{25670DEB-9C44-4965-9766-CB9D5C50E23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63D388-D54F-4B77-B6E2-AE852A3A0C24}" type="datetime1">
              <a:rPr lang="en-US" smtClean="0"/>
              <a:pPr/>
              <a:t>7/8/2021</a:t>
            </a:fld>
            <a:endParaRPr lang="en-US"/>
          </a:p>
        </p:txBody>
      </p:sp>
      <p:sp>
        <p:nvSpPr>
          <p:cNvPr id="6" name="Footer Placeholder 5"/>
          <p:cNvSpPr>
            <a:spLocks noGrp="1"/>
          </p:cNvSpPr>
          <p:nvPr>
            <p:ph type="ftr" sz="quarter" idx="11"/>
          </p:nvPr>
        </p:nvSpPr>
        <p:spPr/>
        <p:txBody>
          <a:bodyPr/>
          <a:lstStyle/>
          <a:p>
            <a:r>
              <a:rPr lang="en-US"/>
              <a:t>Lecture 1</a:t>
            </a:r>
          </a:p>
        </p:txBody>
      </p:sp>
      <p:sp>
        <p:nvSpPr>
          <p:cNvPr id="7" name="Slide Number Placeholder 6"/>
          <p:cNvSpPr>
            <a:spLocks noGrp="1"/>
          </p:cNvSpPr>
          <p:nvPr>
            <p:ph type="sldNum" sz="quarter" idx="12"/>
          </p:nvPr>
        </p:nvSpPr>
        <p:spPr/>
        <p:txBody>
          <a:bodyPr/>
          <a:lstStyle/>
          <a:p>
            <a:fld id="{25670DEB-9C44-4965-9766-CB9D5C50E23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1F4E6-701C-4AD6-87CE-6C55CD62EF4A}" type="datetime1">
              <a:rPr lang="en-US" smtClean="0"/>
              <a:pPr/>
              <a:t>7/8/2021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Lecture 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70DEB-9C44-4965-9766-CB9D5C50E2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cOICDYuY-gA" TargetMode="External"/><Relationship Id="rId2" Type="http://schemas.openxmlformats.org/officeDocument/2006/relationships/hyperlink" Target="https://www.youtube.com/watch?v=2I_8YNVgbE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8400"/>
            <a:ext cx="8229600" cy="1828800"/>
          </a:xfrm>
        </p:spPr>
        <p:txBody>
          <a:bodyPr>
            <a:normAutofit/>
          </a:bodyPr>
          <a:lstStyle/>
          <a:p>
            <a:r>
              <a:rPr lang="en-US" sz="4800" dirty="0">
                <a:solidFill>
                  <a:schemeClr val="bg1"/>
                </a:solidFill>
                <a:latin typeface="Times New Roman" pitchFamily="18" charset="0"/>
                <a:cs typeface="Times New Roman" pitchFamily="18" charset="0"/>
              </a:rPr>
              <a:t>Field Effect Transistor (FET)</a:t>
            </a:r>
          </a:p>
        </p:txBody>
      </p:sp>
      <p:pic>
        <p:nvPicPr>
          <p:cNvPr id="4" name="Picture 3">
            <a:extLst>
              <a:ext uri="{FF2B5EF4-FFF2-40B4-BE49-F238E27FC236}">
                <a16:creationId xmlns:a16="http://schemas.microsoft.com/office/drawing/2014/main" xmlns="" id="{CCC4D576-2266-4462-A8EC-1EE4857284AF}"/>
              </a:ext>
            </a:extLst>
          </p:cNvPr>
          <p:cNvPicPr>
            <a:picLocks noChangeAspect="1"/>
          </p:cNvPicPr>
          <p:nvPr/>
        </p:nvPicPr>
        <p:blipFill>
          <a:blip r:embed="rId2"/>
          <a:stretch>
            <a:fillRect/>
          </a:stretch>
        </p:blipFill>
        <p:spPr>
          <a:xfrm>
            <a:off x="6572250" y="0"/>
            <a:ext cx="2571750" cy="2609850"/>
          </a:xfrm>
          <a:prstGeom prst="rect">
            <a:avLst/>
          </a:prstGeom>
        </p:spPr>
      </p:pic>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B91434-6BFF-421B-A173-78DD9A43A020}"/>
              </a:ext>
            </a:extLst>
          </p:cNvPr>
          <p:cNvSpPr>
            <a:spLocks noGrp="1"/>
          </p:cNvSpPr>
          <p:nvPr>
            <p:ph type="title"/>
          </p:nvPr>
        </p:nvSpPr>
        <p:spPr/>
        <p:txBody>
          <a:bodyPr/>
          <a:lstStyle/>
          <a:p>
            <a:r>
              <a:rPr lang="en-GB" dirty="0"/>
              <a:t>Pinch off condition</a:t>
            </a:r>
          </a:p>
        </p:txBody>
      </p:sp>
      <p:sp>
        <p:nvSpPr>
          <p:cNvPr id="3" name="Content Placeholder 2">
            <a:extLst>
              <a:ext uri="{FF2B5EF4-FFF2-40B4-BE49-F238E27FC236}">
                <a16:creationId xmlns:a16="http://schemas.microsoft.com/office/drawing/2014/main" xmlns="" id="{1582876E-2643-4F3F-8DBD-DFEC2F78BBAB}"/>
              </a:ext>
            </a:extLst>
          </p:cNvPr>
          <p:cNvSpPr>
            <a:spLocks noGrp="1"/>
          </p:cNvSpPr>
          <p:nvPr>
            <p:ph idx="1"/>
          </p:nvPr>
        </p:nvSpPr>
        <p:spPr/>
        <p:txBody>
          <a:bodyPr/>
          <a:lstStyle/>
          <a:p>
            <a:endParaRPr lang="en-GB" dirty="0"/>
          </a:p>
        </p:txBody>
      </p:sp>
      <p:sp>
        <p:nvSpPr>
          <p:cNvPr id="4" name="Footer Placeholder 3">
            <a:extLst>
              <a:ext uri="{FF2B5EF4-FFF2-40B4-BE49-F238E27FC236}">
                <a16:creationId xmlns:a16="http://schemas.microsoft.com/office/drawing/2014/main" xmlns="" id="{7074058A-ADA3-41EC-9227-3135DFCCC5D1}"/>
              </a:ext>
            </a:extLst>
          </p:cNvPr>
          <p:cNvSpPr>
            <a:spLocks noGrp="1"/>
          </p:cNvSpPr>
          <p:nvPr>
            <p:ph type="ftr" sz="quarter" idx="11"/>
          </p:nvPr>
        </p:nvSpPr>
        <p:spPr/>
        <p:txBody>
          <a:bodyPr/>
          <a:lstStyle/>
          <a:p>
            <a:r>
              <a:rPr lang="en-US"/>
              <a:t>Lecture 1</a:t>
            </a:r>
          </a:p>
        </p:txBody>
      </p:sp>
      <p:sp>
        <p:nvSpPr>
          <p:cNvPr id="5" name="Slide Number Placeholder 4">
            <a:extLst>
              <a:ext uri="{FF2B5EF4-FFF2-40B4-BE49-F238E27FC236}">
                <a16:creationId xmlns:a16="http://schemas.microsoft.com/office/drawing/2014/main" xmlns="" id="{51138CCF-CEAA-4B65-93CC-156D04484B1F}"/>
              </a:ext>
            </a:extLst>
          </p:cNvPr>
          <p:cNvSpPr>
            <a:spLocks noGrp="1"/>
          </p:cNvSpPr>
          <p:nvPr>
            <p:ph type="sldNum" sz="quarter" idx="12"/>
          </p:nvPr>
        </p:nvSpPr>
        <p:spPr/>
        <p:txBody>
          <a:bodyPr/>
          <a:lstStyle/>
          <a:p>
            <a:fld id="{25670DEB-9C44-4965-9766-CB9D5C50E239}" type="slidenum">
              <a:rPr lang="en-US" smtClean="0"/>
              <a:pPr/>
              <a:t>10</a:t>
            </a:fld>
            <a:endParaRPr lang="en-US"/>
          </a:p>
        </p:txBody>
      </p:sp>
      <p:pic>
        <p:nvPicPr>
          <p:cNvPr id="6" name="Picture 5">
            <a:extLst>
              <a:ext uri="{FF2B5EF4-FFF2-40B4-BE49-F238E27FC236}">
                <a16:creationId xmlns:a16="http://schemas.microsoft.com/office/drawing/2014/main" xmlns="" id="{AA08F2EA-E508-4C62-8817-5744E7430C34}"/>
              </a:ext>
            </a:extLst>
          </p:cNvPr>
          <p:cNvPicPr>
            <a:picLocks noChangeAspect="1"/>
          </p:cNvPicPr>
          <p:nvPr/>
        </p:nvPicPr>
        <p:blipFill>
          <a:blip r:embed="rId2"/>
          <a:stretch>
            <a:fillRect/>
          </a:stretch>
        </p:blipFill>
        <p:spPr>
          <a:xfrm>
            <a:off x="2343150" y="1581150"/>
            <a:ext cx="4210050" cy="3695700"/>
          </a:xfrm>
          <a:prstGeom prst="rect">
            <a:avLst/>
          </a:prstGeom>
        </p:spPr>
      </p:pic>
    </p:spTree>
    <p:extLst>
      <p:ext uri="{BB962C8B-B14F-4D97-AF65-F5344CB8AC3E}">
        <p14:creationId xmlns:p14="http://schemas.microsoft.com/office/powerpoint/2010/main" xmlns="" val="211277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59D78B-EE53-49AC-838F-5A14E8BEB057}"/>
              </a:ext>
            </a:extLst>
          </p:cNvPr>
          <p:cNvSpPr>
            <a:spLocks noGrp="1"/>
          </p:cNvSpPr>
          <p:nvPr>
            <p:ph type="title"/>
          </p:nvPr>
        </p:nvSpPr>
        <p:spPr/>
        <p:txBody>
          <a:bodyPr>
            <a:normAutofit/>
          </a:bodyPr>
          <a:lstStyle/>
          <a:p>
            <a:r>
              <a:rPr lang="en-GB" dirty="0"/>
              <a:t>Pinch off</a:t>
            </a:r>
          </a:p>
        </p:txBody>
      </p:sp>
      <p:sp>
        <p:nvSpPr>
          <p:cNvPr id="3" name="Content Placeholder 2">
            <a:extLst>
              <a:ext uri="{FF2B5EF4-FFF2-40B4-BE49-F238E27FC236}">
                <a16:creationId xmlns:a16="http://schemas.microsoft.com/office/drawing/2014/main" xmlns="" id="{0C1C1B6B-38FA-4807-88AD-84E4F61BAD3A}"/>
              </a:ext>
            </a:extLst>
          </p:cNvPr>
          <p:cNvSpPr>
            <a:spLocks noGrp="1"/>
          </p:cNvSpPr>
          <p:nvPr>
            <p:ph idx="1"/>
          </p:nvPr>
        </p:nvSpPr>
        <p:spPr/>
        <p:txBody>
          <a:bodyPr/>
          <a:lstStyle/>
          <a:p>
            <a:r>
              <a:rPr lang="en-GB" dirty="0"/>
              <a:t>As the V</a:t>
            </a:r>
            <a:r>
              <a:rPr lang="en-GB" sz="2000" dirty="0"/>
              <a:t>DS  </a:t>
            </a:r>
            <a:r>
              <a:rPr lang="en-GB" sz="3600" dirty="0"/>
              <a:t>increases, the channel width decreases, and its resistance increases.</a:t>
            </a:r>
          </a:p>
          <a:p>
            <a:r>
              <a:rPr lang="en-GB" sz="3600" dirty="0"/>
              <a:t>At a particular voltage (pinch off voltage ) two P-N junctions will touch each other – called pinch off condition. </a:t>
            </a:r>
            <a:r>
              <a:rPr lang="en-GB" sz="4000" i="1" dirty="0"/>
              <a:t>I</a:t>
            </a:r>
            <a:r>
              <a:rPr lang="en-GB" sz="2800" i="1" dirty="0"/>
              <a:t>D =</a:t>
            </a:r>
            <a:r>
              <a:rPr lang="en-GB" sz="4400" i="1" dirty="0"/>
              <a:t>0</a:t>
            </a:r>
            <a:endParaRPr lang="en-GB" sz="4800" i="1" dirty="0"/>
          </a:p>
          <a:p>
            <a:r>
              <a:rPr lang="en-GB" sz="3600" dirty="0"/>
              <a:t>Practically, I</a:t>
            </a:r>
            <a:r>
              <a:rPr lang="en-GB" sz="2400" dirty="0"/>
              <a:t>D</a:t>
            </a:r>
            <a:r>
              <a:rPr lang="en-GB" sz="3600" dirty="0"/>
              <a:t> will not equal to zero, it will reach to a saturation value (</a:t>
            </a:r>
            <a:r>
              <a:rPr lang="en-GB" sz="3600" dirty="0" err="1"/>
              <a:t>I</a:t>
            </a:r>
            <a:r>
              <a:rPr lang="en-GB" sz="2000" dirty="0" err="1"/>
              <a:t>D</a:t>
            </a:r>
            <a:r>
              <a:rPr lang="en-GB" sz="2800" dirty="0" err="1"/>
              <a:t>ss</a:t>
            </a:r>
            <a:r>
              <a:rPr lang="en-GB" sz="3600" dirty="0"/>
              <a:t>)</a:t>
            </a:r>
          </a:p>
          <a:p>
            <a:endParaRPr lang="en-GB" dirty="0"/>
          </a:p>
        </p:txBody>
      </p:sp>
      <p:sp>
        <p:nvSpPr>
          <p:cNvPr id="4" name="Footer Placeholder 3">
            <a:extLst>
              <a:ext uri="{FF2B5EF4-FFF2-40B4-BE49-F238E27FC236}">
                <a16:creationId xmlns:a16="http://schemas.microsoft.com/office/drawing/2014/main" xmlns="" id="{47DFD384-424A-4D26-9808-A9C6FC089F20}"/>
              </a:ext>
            </a:extLst>
          </p:cNvPr>
          <p:cNvSpPr>
            <a:spLocks noGrp="1"/>
          </p:cNvSpPr>
          <p:nvPr>
            <p:ph type="ftr" sz="quarter" idx="11"/>
          </p:nvPr>
        </p:nvSpPr>
        <p:spPr/>
        <p:txBody>
          <a:bodyPr/>
          <a:lstStyle/>
          <a:p>
            <a:r>
              <a:rPr lang="en-US"/>
              <a:t>Lecture 1</a:t>
            </a:r>
          </a:p>
        </p:txBody>
      </p:sp>
      <p:sp>
        <p:nvSpPr>
          <p:cNvPr id="5" name="Slide Number Placeholder 4">
            <a:extLst>
              <a:ext uri="{FF2B5EF4-FFF2-40B4-BE49-F238E27FC236}">
                <a16:creationId xmlns:a16="http://schemas.microsoft.com/office/drawing/2014/main" xmlns="" id="{154379CD-1C5B-4500-BCE2-F58EA5CE4CDA}"/>
              </a:ext>
            </a:extLst>
          </p:cNvPr>
          <p:cNvSpPr>
            <a:spLocks noGrp="1"/>
          </p:cNvSpPr>
          <p:nvPr>
            <p:ph type="sldNum" sz="quarter" idx="12"/>
          </p:nvPr>
        </p:nvSpPr>
        <p:spPr/>
        <p:txBody>
          <a:bodyPr/>
          <a:lstStyle/>
          <a:p>
            <a:fld id="{25670DEB-9C44-4965-9766-CB9D5C50E239}" type="slidenum">
              <a:rPr lang="en-US" smtClean="0"/>
              <a:pPr/>
              <a:t>11</a:t>
            </a:fld>
            <a:endParaRPr lang="en-US"/>
          </a:p>
        </p:txBody>
      </p:sp>
    </p:spTree>
    <p:extLst>
      <p:ext uri="{BB962C8B-B14F-4D97-AF65-F5344CB8AC3E}">
        <p14:creationId xmlns:p14="http://schemas.microsoft.com/office/powerpoint/2010/main" xmlns="" val="2890293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5DE1F1-9DAB-42D7-935F-9D5BFA99111F}"/>
              </a:ext>
            </a:extLst>
          </p:cNvPr>
          <p:cNvSpPr>
            <a:spLocks noGrp="1"/>
          </p:cNvSpPr>
          <p:nvPr>
            <p:ph type="title"/>
          </p:nvPr>
        </p:nvSpPr>
        <p:spPr/>
        <p:txBody>
          <a:bodyPr/>
          <a:lstStyle/>
          <a:p>
            <a:r>
              <a:rPr lang="en-GB" dirty="0"/>
              <a:t>Ref</a:t>
            </a:r>
          </a:p>
        </p:txBody>
      </p:sp>
      <p:sp>
        <p:nvSpPr>
          <p:cNvPr id="3" name="Content Placeholder 2">
            <a:extLst>
              <a:ext uri="{FF2B5EF4-FFF2-40B4-BE49-F238E27FC236}">
                <a16:creationId xmlns:a16="http://schemas.microsoft.com/office/drawing/2014/main" xmlns="" id="{C82F5E1A-4BE6-4E60-9EE8-7B89370816E6}"/>
              </a:ext>
            </a:extLst>
          </p:cNvPr>
          <p:cNvSpPr>
            <a:spLocks noGrp="1"/>
          </p:cNvSpPr>
          <p:nvPr>
            <p:ph idx="1"/>
          </p:nvPr>
        </p:nvSpPr>
        <p:spPr/>
        <p:txBody>
          <a:bodyPr/>
          <a:lstStyle/>
          <a:p>
            <a:r>
              <a:rPr lang="en-GB" dirty="0">
                <a:hlinkClick r:id="rId2"/>
              </a:rPr>
              <a:t>https://www.youtube.com/watch?v=2I_8YNVgbEw</a:t>
            </a:r>
            <a:endParaRPr lang="en-GB" dirty="0"/>
          </a:p>
          <a:p>
            <a:r>
              <a:rPr lang="en-GB">
                <a:hlinkClick r:id="rId3"/>
              </a:rPr>
              <a:t>https://www.youtube.com/watch?v=cOICDYuY-gA</a:t>
            </a:r>
            <a:endParaRPr lang="en-GB"/>
          </a:p>
          <a:p>
            <a:endParaRPr lang="en-GB"/>
          </a:p>
        </p:txBody>
      </p:sp>
      <p:sp>
        <p:nvSpPr>
          <p:cNvPr id="4" name="Footer Placeholder 3">
            <a:extLst>
              <a:ext uri="{FF2B5EF4-FFF2-40B4-BE49-F238E27FC236}">
                <a16:creationId xmlns:a16="http://schemas.microsoft.com/office/drawing/2014/main" xmlns="" id="{C4D27685-2663-4B69-8CB9-D289724DF6F8}"/>
              </a:ext>
            </a:extLst>
          </p:cNvPr>
          <p:cNvSpPr>
            <a:spLocks noGrp="1"/>
          </p:cNvSpPr>
          <p:nvPr>
            <p:ph type="ftr" sz="quarter" idx="11"/>
          </p:nvPr>
        </p:nvSpPr>
        <p:spPr/>
        <p:txBody>
          <a:bodyPr/>
          <a:lstStyle/>
          <a:p>
            <a:r>
              <a:rPr lang="en-US"/>
              <a:t>Lecture 1</a:t>
            </a:r>
          </a:p>
        </p:txBody>
      </p:sp>
      <p:sp>
        <p:nvSpPr>
          <p:cNvPr id="5" name="Slide Number Placeholder 4">
            <a:extLst>
              <a:ext uri="{FF2B5EF4-FFF2-40B4-BE49-F238E27FC236}">
                <a16:creationId xmlns:a16="http://schemas.microsoft.com/office/drawing/2014/main" xmlns="" id="{1FF3FB5B-627D-47EB-BD1B-DEB266415B83}"/>
              </a:ext>
            </a:extLst>
          </p:cNvPr>
          <p:cNvSpPr>
            <a:spLocks noGrp="1"/>
          </p:cNvSpPr>
          <p:nvPr>
            <p:ph type="sldNum" sz="quarter" idx="12"/>
          </p:nvPr>
        </p:nvSpPr>
        <p:spPr/>
        <p:txBody>
          <a:bodyPr/>
          <a:lstStyle/>
          <a:p>
            <a:fld id="{25670DEB-9C44-4965-9766-CB9D5C50E239}" type="slidenum">
              <a:rPr lang="en-US" smtClean="0"/>
              <a:pPr/>
              <a:t>12</a:t>
            </a:fld>
            <a:endParaRPr lang="en-US"/>
          </a:p>
        </p:txBody>
      </p:sp>
    </p:spTree>
    <p:extLst>
      <p:ext uri="{BB962C8B-B14F-4D97-AF65-F5344CB8AC3E}">
        <p14:creationId xmlns:p14="http://schemas.microsoft.com/office/powerpoint/2010/main" xmlns="" val="4216546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0"/>
            <a:ext cx="8229600" cy="1447800"/>
          </a:xfrm>
          <a:solidFill>
            <a:srgbClr val="00B050"/>
          </a:solidFill>
        </p:spPr>
        <p:txBody>
          <a:bodyPr>
            <a:normAutofit/>
          </a:bodyPr>
          <a:lstStyle/>
          <a:p>
            <a:r>
              <a:rPr lang="en-US" sz="4800" dirty="0">
                <a:solidFill>
                  <a:schemeClr val="bg1"/>
                </a:solidFill>
                <a:latin typeface="Times New Roman" pitchFamily="18" charset="0"/>
                <a:cs typeface="Times New Roman" pitchFamily="18" charset="0"/>
              </a:rPr>
              <a:t>Thank You</a:t>
            </a: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schemeClr val="bg1"/>
                </a:solidFill>
                <a:latin typeface="Times New Roman" pitchFamily="18" charset="0"/>
                <a:cs typeface="Times New Roman" pitchFamily="18" charset="0"/>
              </a:rPr>
              <a:pPr/>
              <a:t>13</a:t>
            </a:fld>
            <a:endParaRPr lang="en-US" dirty="0">
              <a:solidFill>
                <a:schemeClr val="bg1"/>
              </a:solidFill>
              <a:latin typeface="Times New Roman" pitchFamily="18" charset="0"/>
              <a:cs typeface="Times New Roman" pitchFamily="18" charset="0"/>
            </a:endParaRPr>
          </a:p>
        </p:txBody>
      </p:sp>
      <p:sp>
        <p:nvSpPr>
          <p:cNvPr id="5"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schemeClr val="tx1"/>
                </a:solidFill>
              </a:rPr>
              <a:t>Lecture 32</a:t>
            </a:r>
          </a:p>
        </p:txBody>
      </p:sp>
    </p:spTree>
    <p:extLst>
      <p:ext uri="{BB962C8B-B14F-4D97-AF65-F5344CB8AC3E}">
        <p14:creationId xmlns:p14="http://schemas.microsoft.com/office/powerpoint/2010/main" xmlns="" val="322818922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E66327-46AC-4383-BE3D-90523E6781A1}"/>
              </a:ext>
            </a:extLst>
          </p:cNvPr>
          <p:cNvSpPr>
            <a:spLocks noGrp="1"/>
          </p:cNvSpPr>
          <p:nvPr>
            <p:ph type="title"/>
          </p:nvPr>
        </p:nvSpPr>
        <p:spPr/>
        <p:txBody>
          <a:bodyPr/>
          <a:lstStyle/>
          <a:p>
            <a:r>
              <a:rPr lang="en-GB" dirty="0"/>
              <a:t>BJT and FET</a:t>
            </a:r>
          </a:p>
        </p:txBody>
      </p:sp>
      <p:sp>
        <p:nvSpPr>
          <p:cNvPr id="4" name="Footer Placeholder 3">
            <a:extLst>
              <a:ext uri="{FF2B5EF4-FFF2-40B4-BE49-F238E27FC236}">
                <a16:creationId xmlns:a16="http://schemas.microsoft.com/office/drawing/2014/main" xmlns="" id="{DF9D346B-ED4E-43B7-BCE8-575EBFD9E16C}"/>
              </a:ext>
            </a:extLst>
          </p:cNvPr>
          <p:cNvSpPr>
            <a:spLocks noGrp="1"/>
          </p:cNvSpPr>
          <p:nvPr>
            <p:ph type="ftr" sz="quarter" idx="11"/>
          </p:nvPr>
        </p:nvSpPr>
        <p:spPr/>
        <p:txBody>
          <a:bodyPr/>
          <a:lstStyle/>
          <a:p>
            <a:r>
              <a:rPr lang="en-US"/>
              <a:t>Lecture 1</a:t>
            </a:r>
          </a:p>
        </p:txBody>
      </p:sp>
      <p:sp>
        <p:nvSpPr>
          <p:cNvPr id="5" name="Slide Number Placeholder 4">
            <a:extLst>
              <a:ext uri="{FF2B5EF4-FFF2-40B4-BE49-F238E27FC236}">
                <a16:creationId xmlns:a16="http://schemas.microsoft.com/office/drawing/2014/main" xmlns="" id="{35F4BBFA-A3A7-44B4-99A6-024C7664E78C}"/>
              </a:ext>
            </a:extLst>
          </p:cNvPr>
          <p:cNvSpPr>
            <a:spLocks noGrp="1"/>
          </p:cNvSpPr>
          <p:nvPr>
            <p:ph type="sldNum" sz="quarter" idx="12"/>
          </p:nvPr>
        </p:nvSpPr>
        <p:spPr/>
        <p:txBody>
          <a:bodyPr/>
          <a:lstStyle/>
          <a:p>
            <a:fld id="{25670DEB-9C44-4965-9766-CB9D5C50E239}" type="slidenum">
              <a:rPr lang="en-US" smtClean="0"/>
              <a:pPr/>
              <a:t>2</a:t>
            </a:fld>
            <a:endParaRPr lang="en-US"/>
          </a:p>
        </p:txBody>
      </p:sp>
      <p:pic>
        <p:nvPicPr>
          <p:cNvPr id="7" name="Picture 6">
            <a:extLst>
              <a:ext uri="{FF2B5EF4-FFF2-40B4-BE49-F238E27FC236}">
                <a16:creationId xmlns:a16="http://schemas.microsoft.com/office/drawing/2014/main" xmlns="" id="{CCCCECDD-1C50-420F-B8C8-11FB3B4F777A}"/>
              </a:ext>
            </a:extLst>
          </p:cNvPr>
          <p:cNvPicPr>
            <a:picLocks noChangeAspect="1"/>
          </p:cNvPicPr>
          <p:nvPr/>
        </p:nvPicPr>
        <p:blipFill>
          <a:blip r:embed="rId2"/>
          <a:stretch>
            <a:fillRect/>
          </a:stretch>
        </p:blipFill>
        <p:spPr>
          <a:xfrm>
            <a:off x="542125" y="1382221"/>
            <a:ext cx="2759173" cy="2283454"/>
          </a:xfrm>
          <a:prstGeom prst="rect">
            <a:avLst/>
          </a:prstGeom>
        </p:spPr>
      </p:pic>
      <p:pic>
        <p:nvPicPr>
          <p:cNvPr id="22" name="Picture 21">
            <a:extLst>
              <a:ext uri="{FF2B5EF4-FFF2-40B4-BE49-F238E27FC236}">
                <a16:creationId xmlns:a16="http://schemas.microsoft.com/office/drawing/2014/main" xmlns="" id="{F45B74B4-BA5C-4330-8CAA-720A928DF919}"/>
              </a:ext>
            </a:extLst>
          </p:cNvPr>
          <p:cNvPicPr>
            <a:picLocks noChangeAspect="1"/>
          </p:cNvPicPr>
          <p:nvPr/>
        </p:nvPicPr>
        <p:blipFill>
          <a:blip r:embed="rId3"/>
          <a:stretch>
            <a:fillRect/>
          </a:stretch>
        </p:blipFill>
        <p:spPr>
          <a:xfrm>
            <a:off x="3929647" y="1316485"/>
            <a:ext cx="4644093" cy="2452688"/>
          </a:xfrm>
          <a:prstGeom prst="rect">
            <a:avLst/>
          </a:prstGeom>
        </p:spPr>
      </p:pic>
      <p:sp>
        <p:nvSpPr>
          <p:cNvPr id="3" name="TextBox 2">
            <a:extLst>
              <a:ext uri="{FF2B5EF4-FFF2-40B4-BE49-F238E27FC236}">
                <a16:creationId xmlns:a16="http://schemas.microsoft.com/office/drawing/2014/main" xmlns="" id="{B0A9FF13-985E-4863-9A58-65E316F7AB39}"/>
              </a:ext>
            </a:extLst>
          </p:cNvPr>
          <p:cNvSpPr txBox="1"/>
          <p:nvPr/>
        </p:nvSpPr>
        <p:spPr>
          <a:xfrm>
            <a:off x="258723" y="3923647"/>
            <a:ext cx="3325975" cy="369332"/>
          </a:xfrm>
          <a:prstGeom prst="rect">
            <a:avLst/>
          </a:prstGeom>
          <a:noFill/>
        </p:spPr>
        <p:txBody>
          <a:bodyPr wrap="none" rtlCol="0">
            <a:spAutoFit/>
          </a:bodyPr>
          <a:lstStyle/>
          <a:p>
            <a:r>
              <a:rPr lang="en-GB" dirty="0"/>
              <a:t>Current controlled current source</a:t>
            </a:r>
          </a:p>
        </p:txBody>
      </p:sp>
      <p:sp>
        <p:nvSpPr>
          <p:cNvPr id="8" name="TextBox 7">
            <a:extLst>
              <a:ext uri="{FF2B5EF4-FFF2-40B4-BE49-F238E27FC236}">
                <a16:creationId xmlns:a16="http://schemas.microsoft.com/office/drawing/2014/main" xmlns="" id="{F2F0DA8E-CEE5-4C1A-BCE5-2AD979FA956D}"/>
              </a:ext>
            </a:extLst>
          </p:cNvPr>
          <p:cNvSpPr txBox="1"/>
          <p:nvPr/>
        </p:nvSpPr>
        <p:spPr>
          <a:xfrm>
            <a:off x="4362262" y="3923647"/>
            <a:ext cx="3315075" cy="369332"/>
          </a:xfrm>
          <a:prstGeom prst="rect">
            <a:avLst/>
          </a:prstGeom>
          <a:noFill/>
        </p:spPr>
        <p:txBody>
          <a:bodyPr wrap="none" rtlCol="0">
            <a:spAutoFit/>
          </a:bodyPr>
          <a:lstStyle/>
          <a:p>
            <a:r>
              <a:rPr lang="en-GB" dirty="0"/>
              <a:t>Voltage controlled current source</a:t>
            </a:r>
          </a:p>
        </p:txBody>
      </p:sp>
      <p:pic>
        <p:nvPicPr>
          <p:cNvPr id="9" name="Picture 8">
            <a:extLst>
              <a:ext uri="{FF2B5EF4-FFF2-40B4-BE49-F238E27FC236}">
                <a16:creationId xmlns:a16="http://schemas.microsoft.com/office/drawing/2014/main" xmlns="" id="{740D4C2A-1DDA-4033-8FF2-5A679F2F15E0}"/>
              </a:ext>
            </a:extLst>
          </p:cNvPr>
          <p:cNvPicPr>
            <a:picLocks noChangeAspect="1"/>
          </p:cNvPicPr>
          <p:nvPr/>
        </p:nvPicPr>
        <p:blipFill>
          <a:blip r:embed="rId4"/>
          <a:stretch>
            <a:fillRect/>
          </a:stretch>
        </p:blipFill>
        <p:spPr>
          <a:xfrm>
            <a:off x="234105" y="4292978"/>
            <a:ext cx="1535676" cy="2063371"/>
          </a:xfrm>
          <a:prstGeom prst="rect">
            <a:avLst/>
          </a:prstGeom>
        </p:spPr>
      </p:pic>
      <p:pic>
        <p:nvPicPr>
          <p:cNvPr id="11" name="Picture 10">
            <a:extLst>
              <a:ext uri="{FF2B5EF4-FFF2-40B4-BE49-F238E27FC236}">
                <a16:creationId xmlns:a16="http://schemas.microsoft.com/office/drawing/2014/main" xmlns="" id="{56AD9E36-C390-4641-BC76-450EACD378AD}"/>
              </a:ext>
            </a:extLst>
          </p:cNvPr>
          <p:cNvPicPr>
            <a:picLocks noChangeAspect="1"/>
          </p:cNvPicPr>
          <p:nvPr/>
        </p:nvPicPr>
        <p:blipFill>
          <a:blip r:embed="rId5"/>
          <a:stretch>
            <a:fillRect/>
          </a:stretch>
        </p:blipFill>
        <p:spPr>
          <a:xfrm>
            <a:off x="5327768" y="4292979"/>
            <a:ext cx="1620623" cy="2063371"/>
          </a:xfrm>
          <a:prstGeom prst="rect">
            <a:avLst/>
          </a:prstGeom>
        </p:spPr>
      </p:pic>
      <p:sp>
        <p:nvSpPr>
          <p:cNvPr id="12" name="TextBox 11">
            <a:extLst>
              <a:ext uri="{FF2B5EF4-FFF2-40B4-BE49-F238E27FC236}">
                <a16:creationId xmlns:a16="http://schemas.microsoft.com/office/drawing/2014/main" xmlns="" id="{1CF6B046-4C91-4A69-AE5C-45ED610307BD}"/>
              </a:ext>
            </a:extLst>
          </p:cNvPr>
          <p:cNvSpPr txBox="1"/>
          <p:nvPr/>
        </p:nvSpPr>
        <p:spPr>
          <a:xfrm>
            <a:off x="1967580" y="5181600"/>
            <a:ext cx="1726755" cy="646331"/>
          </a:xfrm>
          <a:prstGeom prst="rect">
            <a:avLst/>
          </a:prstGeom>
          <a:noFill/>
        </p:spPr>
        <p:txBody>
          <a:bodyPr wrap="none" rtlCol="0">
            <a:spAutoFit/>
          </a:bodyPr>
          <a:lstStyle/>
          <a:p>
            <a:r>
              <a:rPr lang="en-GB" dirty="0"/>
              <a:t>BIPOLAR DEVICE</a:t>
            </a:r>
          </a:p>
          <a:p>
            <a:r>
              <a:rPr lang="en-GB" dirty="0"/>
              <a:t>BOTH e or h</a:t>
            </a:r>
          </a:p>
        </p:txBody>
      </p:sp>
      <p:sp>
        <p:nvSpPr>
          <p:cNvPr id="14" name="TextBox 13">
            <a:extLst>
              <a:ext uri="{FF2B5EF4-FFF2-40B4-BE49-F238E27FC236}">
                <a16:creationId xmlns:a16="http://schemas.microsoft.com/office/drawing/2014/main" xmlns="" id="{470DC4AC-AC50-4FEF-8A36-CF7650DB85A5}"/>
              </a:ext>
            </a:extLst>
          </p:cNvPr>
          <p:cNvSpPr txBox="1"/>
          <p:nvPr/>
        </p:nvSpPr>
        <p:spPr>
          <a:xfrm>
            <a:off x="6948391" y="5001499"/>
            <a:ext cx="1898277" cy="646331"/>
          </a:xfrm>
          <a:prstGeom prst="rect">
            <a:avLst/>
          </a:prstGeom>
          <a:noFill/>
        </p:spPr>
        <p:txBody>
          <a:bodyPr wrap="none" rtlCol="0">
            <a:spAutoFit/>
          </a:bodyPr>
          <a:lstStyle/>
          <a:p>
            <a:r>
              <a:rPr lang="en-GB" dirty="0"/>
              <a:t>UNIPOLAR DEVICE</a:t>
            </a:r>
          </a:p>
          <a:p>
            <a:r>
              <a:rPr lang="en-GB" dirty="0"/>
              <a:t>EITHER   e or h</a:t>
            </a:r>
          </a:p>
        </p:txBody>
      </p:sp>
    </p:spTree>
    <p:extLst>
      <p:ext uri="{BB962C8B-B14F-4D97-AF65-F5344CB8AC3E}">
        <p14:creationId xmlns:p14="http://schemas.microsoft.com/office/powerpoint/2010/main" xmlns="" val="2803326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9539064-2B15-403E-8B2D-03C1AF4481E2}"/>
              </a:ext>
            </a:extLst>
          </p:cNvPr>
          <p:cNvSpPr>
            <a:spLocks noGrp="1"/>
          </p:cNvSpPr>
          <p:nvPr>
            <p:ph type="title"/>
          </p:nvPr>
        </p:nvSpPr>
        <p:spPr/>
        <p:txBody>
          <a:bodyPr/>
          <a:lstStyle/>
          <a:p>
            <a:r>
              <a:rPr lang="en-GB" dirty="0"/>
              <a:t>BJT and FET</a:t>
            </a:r>
          </a:p>
        </p:txBody>
      </p:sp>
      <p:sp>
        <p:nvSpPr>
          <p:cNvPr id="8" name="Content Placeholder 7">
            <a:extLst>
              <a:ext uri="{FF2B5EF4-FFF2-40B4-BE49-F238E27FC236}">
                <a16:creationId xmlns:a16="http://schemas.microsoft.com/office/drawing/2014/main" xmlns="" id="{A4A94F29-BFB8-4D2A-9D03-1E2F90CD9598}"/>
              </a:ext>
            </a:extLst>
          </p:cNvPr>
          <p:cNvSpPr>
            <a:spLocks noGrp="1"/>
          </p:cNvSpPr>
          <p:nvPr>
            <p:ph idx="1"/>
          </p:nvPr>
        </p:nvSpPr>
        <p:spPr/>
        <p:txBody>
          <a:bodyPr/>
          <a:lstStyle/>
          <a:p>
            <a:r>
              <a:rPr lang="en-GB" dirty="0"/>
              <a:t>High input impedance – buffer amplifier</a:t>
            </a:r>
          </a:p>
          <a:p>
            <a:r>
              <a:rPr lang="en-GB" dirty="0"/>
              <a:t>Low power consumption - In integrated circuit</a:t>
            </a:r>
          </a:p>
          <a:p>
            <a:r>
              <a:rPr lang="en-GB" dirty="0"/>
              <a:t>Acting as </a:t>
            </a:r>
            <a:r>
              <a:rPr lang="en-GB" dirty="0" err="1"/>
              <a:t>analog</a:t>
            </a:r>
            <a:r>
              <a:rPr lang="en-GB" dirty="0"/>
              <a:t> switch</a:t>
            </a:r>
          </a:p>
          <a:p>
            <a:r>
              <a:rPr lang="en-GB" dirty="0"/>
              <a:t>As amplifier</a:t>
            </a:r>
          </a:p>
        </p:txBody>
      </p:sp>
      <p:sp>
        <p:nvSpPr>
          <p:cNvPr id="4" name="Footer Placeholder 3">
            <a:extLst>
              <a:ext uri="{FF2B5EF4-FFF2-40B4-BE49-F238E27FC236}">
                <a16:creationId xmlns:a16="http://schemas.microsoft.com/office/drawing/2014/main" xmlns="" id="{4EEEA029-FA04-44F6-AA30-7058FB6558CA}"/>
              </a:ext>
            </a:extLst>
          </p:cNvPr>
          <p:cNvSpPr>
            <a:spLocks noGrp="1"/>
          </p:cNvSpPr>
          <p:nvPr>
            <p:ph type="ftr" sz="quarter" idx="11"/>
          </p:nvPr>
        </p:nvSpPr>
        <p:spPr/>
        <p:txBody>
          <a:bodyPr/>
          <a:lstStyle/>
          <a:p>
            <a:r>
              <a:rPr lang="en-US"/>
              <a:t>Lecture 1</a:t>
            </a:r>
          </a:p>
        </p:txBody>
      </p:sp>
      <p:sp>
        <p:nvSpPr>
          <p:cNvPr id="5" name="Slide Number Placeholder 4">
            <a:extLst>
              <a:ext uri="{FF2B5EF4-FFF2-40B4-BE49-F238E27FC236}">
                <a16:creationId xmlns:a16="http://schemas.microsoft.com/office/drawing/2014/main" xmlns="" id="{80C8E668-5122-47D0-B94B-9A5DD4791E54}"/>
              </a:ext>
            </a:extLst>
          </p:cNvPr>
          <p:cNvSpPr>
            <a:spLocks noGrp="1"/>
          </p:cNvSpPr>
          <p:nvPr>
            <p:ph type="sldNum" sz="quarter" idx="12"/>
          </p:nvPr>
        </p:nvSpPr>
        <p:spPr/>
        <p:txBody>
          <a:bodyPr/>
          <a:lstStyle/>
          <a:p>
            <a:fld id="{25670DEB-9C44-4965-9766-CB9D5C50E239}" type="slidenum">
              <a:rPr lang="en-US" smtClean="0"/>
              <a:pPr/>
              <a:t>3</a:t>
            </a:fld>
            <a:endParaRPr lang="en-US"/>
          </a:p>
        </p:txBody>
      </p:sp>
    </p:spTree>
    <p:extLst>
      <p:ext uri="{BB962C8B-B14F-4D97-AF65-F5344CB8AC3E}">
        <p14:creationId xmlns:p14="http://schemas.microsoft.com/office/powerpoint/2010/main" xmlns="" val="4231556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9A3340-BC55-45A7-9166-EC1D10D92885}"/>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xmlns="" id="{BFBC12BA-D221-42C7-907E-869BDC9B2E67}"/>
              </a:ext>
            </a:extLst>
          </p:cNvPr>
          <p:cNvSpPr>
            <a:spLocks noGrp="1"/>
          </p:cNvSpPr>
          <p:nvPr>
            <p:ph idx="1"/>
          </p:nvPr>
        </p:nvSpPr>
        <p:spPr/>
        <p:txBody>
          <a:bodyPr>
            <a:normAutofit fontScale="92500"/>
          </a:bodyPr>
          <a:lstStyle/>
          <a:p>
            <a:pPr algn="just"/>
            <a:r>
              <a:rPr lang="en-GB" dirty="0">
                <a:solidFill>
                  <a:schemeClr val="bg1"/>
                </a:solidFill>
              </a:rPr>
              <a:t>The field-effect transistor (FET) is a type of transistor </a:t>
            </a:r>
          </a:p>
          <a:p>
            <a:pPr algn="just"/>
            <a:r>
              <a:rPr lang="en-GB" dirty="0">
                <a:solidFill>
                  <a:schemeClr val="bg1"/>
                </a:solidFill>
              </a:rPr>
              <a:t>FETs are unipolar transistors as they involve single-carrier-type operation. </a:t>
            </a:r>
          </a:p>
          <a:p>
            <a:pPr algn="just"/>
            <a:r>
              <a:rPr lang="en-GB" dirty="0">
                <a:solidFill>
                  <a:schemeClr val="bg1"/>
                </a:solidFill>
              </a:rPr>
              <a:t> The device consists of an active channel through which charge carriers, electrons or holes, flow from the source to the drain. Source and drain terminal conductors are connected to the semiconductor through ohmic contacts. </a:t>
            </a:r>
          </a:p>
        </p:txBody>
      </p:sp>
      <p:sp>
        <p:nvSpPr>
          <p:cNvPr id="4" name="Footer Placeholder 3">
            <a:extLst>
              <a:ext uri="{FF2B5EF4-FFF2-40B4-BE49-F238E27FC236}">
                <a16:creationId xmlns:a16="http://schemas.microsoft.com/office/drawing/2014/main" xmlns="" id="{580BD4E0-750D-4A12-A1C8-BAFD750208F8}"/>
              </a:ext>
            </a:extLst>
          </p:cNvPr>
          <p:cNvSpPr>
            <a:spLocks noGrp="1"/>
          </p:cNvSpPr>
          <p:nvPr>
            <p:ph type="ftr" sz="quarter" idx="11"/>
          </p:nvPr>
        </p:nvSpPr>
        <p:spPr/>
        <p:txBody>
          <a:bodyPr/>
          <a:lstStyle/>
          <a:p>
            <a:r>
              <a:rPr lang="en-US"/>
              <a:t>Lecture 1</a:t>
            </a:r>
          </a:p>
        </p:txBody>
      </p:sp>
      <p:sp>
        <p:nvSpPr>
          <p:cNvPr id="5" name="Slide Number Placeholder 4">
            <a:extLst>
              <a:ext uri="{FF2B5EF4-FFF2-40B4-BE49-F238E27FC236}">
                <a16:creationId xmlns:a16="http://schemas.microsoft.com/office/drawing/2014/main" xmlns="" id="{B62AB36D-3D1A-4951-A72D-7641B742EB8E}"/>
              </a:ext>
            </a:extLst>
          </p:cNvPr>
          <p:cNvSpPr>
            <a:spLocks noGrp="1"/>
          </p:cNvSpPr>
          <p:nvPr>
            <p:ph type="sldNum" sz="quarter" idx="12"/>
          </p:nvPr>
        </p:nvSpPr>
        <p:spPr/>
        <p:txBody>
          <a:bodyPr/>
          <a:lstStyle/>
          <a:p>
            <a:fld id="{25670DEB-9C44-4965-9766-CB9D5C50E239}" type="slidenum">
              <a:rPr lang="en-US" smtClean="0"/>
              <a:pPr/>
              <a:t>4</a:t>
            </a:fld>
            <a:endParaRPr lang="en-US"/>
          </a:p>
        </p:txBody>
      </p:sp>
    </p:spTree>
    <p:extLst>
      <p:ext uri="{BB962C8B-B14F-4D97-AF65-F5344CB8AC3E}">
        <p14:creationId xmlns:p14="http://schemas.microsoft.com/office/powerpoint/2010/main" xmlns="" val="187354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736F78-D20A-4E78-9079-1628BBDAE382}"/>
              </a:ext>
            </a:extLst>
          </p:cNvPr>
          <p:cNvSpPr>
            <a:spLocks noGrp="1"/>
          </p:cNvSpPr>
          <p:nvPr>
            <p:ph type="title"/>
          </p:nvPr>
        </p:nvSpPr>
        <p:spPr/>
        <p:txBody>
          <a:bodyPr/>
          <a:lstStyle/>
          <a:p>
            <a:r>
              <a:rPr lang="en-GB" dirty="0"/>
              <a:t>Classification</a:t>
            </a:r>
          </a:p>
        </p:txBody>
      </p:sp>
      <p:pic>
        <p:nvPicPr>
          <p:cNvPr id="7" name="Content Placeholder 6">
            <a:extLst>
              <a:ext uri="{FF2B5EF4-FFF2-40B4-BE49-F238E27FC236}">
                <a16:creationId xmlns:a16="http://schemas.microsoft.com/office/drawing/2014/main" xmlns="" id="{823E2F96-F37C-4074-9E86-0F946821557D}"/>
              </a:ext>
            </a:extLst>
          </p:cNvPr>
          <p:cNvPicPr>
            <a:picLocks noGrp="1" noChangeAspect="1"/>
          </p:cNvPicPr>
          <p:nvPr>
            <p:ph idx="1"/>
          </p:nvPr>
        </p:nvPicPr>
        <p:blipFill>
          <a:blip r:embed="rId2"/>
          <a:stretch>
            <a:fillRect/>
          </a:stretch>
        </p:blipFill>
        <p:spPr>
          <a:xfrm>
            <a:off x="0" y="1421155"/>
            <a:ext cx="6538912" cy="4587509"/>
          </a:xfrm>
        </p:spPr>
      </p:pic>
      <p:sp>
        <p:nvSpPr>
          <p:cNvPr id="4" name="Footer Placeholder 3">
            <a:extLst>
              <a:ext uri="{FF2B5EF4-FFF2-40B4-BE49-F238E27FC236}">
                <a16:creationId xmlns:a16="http://schemas.microsoft.com/office/drawing/2014/main" xmlns="" id="{187B44F6-09ED-476B-838D-2885423458D8}"/>
              </a:ext>
            </a:extLst>
          </p:cNvPr>
          <p:cNvSpPr>
            <a:spLocks noGrp="1"/>
          </p:cNvSpPr>
          <p:nvPr>
            <p:ph type="ftr" sz="quarter" idx="11"/>
          </p:nvPr>
        </p:nvSpPr>
        <p:spPr/>
        <p:txBody>
          <a:bodyPr/>
          <a:lstStyle/>
          <a:p>
            <a:r>
              <a:rPr lang="en-US"/>
              <a:t>Lecture 1</a:t>
            </a:r>
          </a:p>
        </p:txBody>
      </p:sp>
      <p:sp>
        <p:nvSpPr>
          <p:cNvPr id="5" name="Slide Number Placeholder 4">
            <a:extLst>
              <a:ext uri="{FF2B5EF4-FFF2-40B4-BE49-F238E27FC236}">
                <a16:creationId xmlns:a16="http://schemas.microsoft.com/office/drawing/2014/main" xmlns="" id="{9CF05D8F-B22E-48F5-9B31-47EEFDBD5DCB}"/>
              </a:ext>
            </a:extLst>
          </p:cNvPr>
          <p:cNvSpPr>
            <a:spLocks noGrp="1"/>
          </p:cNvSpPr>
          <p:nvPr>
            <p:ph type="sldNum" sz="quarter" idx="12"/>
          </p:nvPr>
        </p:nvSpPr>
        <p:spPr/>
        <p:txBody>
          <a:bodyPr/>
          <a:lstStyle/>
          <a:p>
            <a:fld id="{25670DEB-9C44-4965-9766-CB9D5C50E239}" type="slidenum">
              <a:rPr lang="en-US" smtClean="0"/>
              <a:pPr/>
              <a:t>5</a:t>
            </a:fld>
            <a:endParaRPr lang="en-US"/>
          </a:p>
        </p:txBody>
      </p:sp>
      <p:pic>
        <p:nvPicPr>
          <p:cNvPr id="6" name="Picture 5">
            <a:extLst>
              <a:ext uri="{FF2B5EF4-FFF2-40B4-BE49-F238E27FC236}">
                <a16:creationId xmlns:a16="http://schemas.microsoft.com/office/drawing/2014/main" xmlns="" id="{996E3ECA-EB2C-45C6-B737-FBF6DF139DFE}"/>
              </a:ext>
            </a:extLst>
          </p:cNvPr>
          <p:cNvPicPr>
            <a:picLocks noChangeAspect="1"/>
          </p:cNvPicPr>
          <p:nvPr/>
        </p:nvPicPr>
        <p:blipFill>
          <a:blip r:embed="rId3"/>
          <a:stretch>
            <a:fillRect/>
          </a:stretch>
        </p:blipFill>
        <p:spPr>
          <a:xfrm>
            <a:off x="6553200" y="2057400"/>
            <a:ext cx="2498187" cy="2286000"/>
          </a:xfrm>
          <a:prstGeom prst="rect">
            <a:avLst/>
          </a:prstGeom>
        </p:spPr>
      </p:pic>
    </p:spTree>
    <p:extLst>
      <p:ext uri="{BB962C8B-B14F-4D97-AF65-F5344CB8AC3E}">
        <p14:creationId xmlns:p14="http://schemas.microsoft.com/office/powerpoint/2010/main" xmlns="" val="338768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D4D5D8-415F-48B7-A626-F4BF99EE774E}"/>
              </a:ext>
            </a:extLst>
          </p:cNvPr>
          <p:cNvSpPr>
            <a:spLocks noGrp="1"/>
          </p:cNvSpPr>
          <p:nvPr>
            <p:ph type="title"/>
          </p:nvPr>
        </p:nvSpPr>
        <p:spPr/>
        <p:txBody>
          <a:bodyPr/>
          <a:lstStyle/>
          <a:p>
            <a:r>
              <a:rPr lang="en-GB" dirty="0"/>
              <a:t>Operation of JFET</a:t>
            </a:r>
          </a:p>
        </p:txBody>
      </p:sp>
      <p:sp>
        <p:nvSpPr>
          <p:cNvPr id="4" name="Footer Placeholder 3">
            <a:extLst>
              <a:ext uri="{FF2B5EF4-FFF2-40B4-BE49-F238E27FC236}">
                <a16:creationId xmlns:a16="http://schemas.microsoft.com/office/drawing/2014/main" xmlns="" id="{C941C217-0FBF-4B32-8405-D7EC621F55FE}"/>
              </a:ext>
            </a:extLst>
          </p:cNvPr>
          <p:cNvSpPr>
            <a:spLocks noGrp="1"/>
          </p:cNvSpPr>
          <p:nvPr>
            <p:ph type="ftr" sz="quarter" idx="11"/>
          </p:nvPr>
        </p:nvSpPr>
        <p:spPr/>
        <p:txBody>
          <a:bodyPr/>
          <a:lstStyle/>
          <a:p>
            <a:r>
              <a:rPr lang="en-US"/>
              <a:t>Lecture 1</a:t>
            </a:r>
          </a:p>
        </p:txBody>
      </p:sp>
      <p:sp>
        <p:nvSpPr>
          <p:cNvPr id="5" name="Slide Number Placeholder 4">
            <a:extLst>
              <a:ext uri="{FF2B5EF4-FFF2-40B4-BE49-F238E27FC236}">
                <a16:creationId xmlns:a16="http://schemas.microsoft.com/office/drawing/2014/main" xmlns="" id="{DEF37549-0990-4CA3-8DE9-F655818EEE5E}"/>
              </a:ext>
            </a:extLst>
          </p:cNvPr>
          <p:cNvSpPr>
            <a:spLocks noGrp="1"/>
          </p:cNvSpPr>
          <p:nvPr>
            <p:ph type="sldNum" sz="quarter" idx="12"/>
          </p:nvPr>
        </p:nvSpPr>
        <p:spPr/>
        <p:txBody>
          <a:bodyPr/>
          <a:lstStyle/>
          <a:p>
            <a:fld id="{25670DEB-9C44-4965-9766-CB9D5C50E239}" type="slidenum">
              <a:rPr lang="en-US" smtClean="0"/>
              <a:pPr/>
              <a:t>6</a:t>
            </a:fld>
            <a:endParaRPr lang="en-US"/>
          </a:p>
        </p:txBody>
      </p:sp>
      <p:sp>
        <p:nvSpPr>
          <p:cNvPr id="6" name="Content Placeholder 5">
            <a:extLst>
              <a:ext uri="{FF2B5EF4-FFF2-40B4-BE49-F238E27FC236}">
                <a16:creationId xmlns:a16="http://schemas.microsoft.com/office/drawing/2014/main" xmlns="" id="{02BA1C75-94B6-41A2-BC19-C635538AC8C6}"/>
              </a:ext>
            </a:extLst>
          </p:cNvPr>
          <p:cNvSpPr>
            <a:spLocks noGrp="1"/>
          </p:cNvSpPr>
          <p:nvPr>
            <p:ph idx="1"/>
          </p:nvPr>
        </p:nvSpPr>
        <p:spPr/>
        <p:txBody>
          <a:bodyPr/>
          <a:lstStyle/>
          <a:p>
            <a:endParaRPr lang="en-GB"/>
          </a:p>
        </p:txBody>
      </p:sp>
      <p:pic>
        <p:nvPicPr>
          <p:cNvPr id="9" name="Picture 8">
            <a:extLst>
              <a:ext uri="{FF2B5EF4-FFF2-40B4-BE49-F238E27FC236}">
                <a16:creationId xmlns:a16="http://schemas.microsoft.com/office/drawing/2014/main" xmlns="" id="{02E45BCF-9AE2-4E2E-9DC5-9668D4DBCFD5}"/>
              </a:ext>
            </a:extLst>
          </p:cNvPr>
          <p:cNvPicPr>
            <a:picLocks noChangeAspect="1"/>
          </p:cNvPicPr>
          <p:nvPr/>
        </p:nvPicPr>
        <p:blipFill>
          <a:blip r:embed="rId2"/>
          <a:stretch>
            <a:fillRect/>
          </a:stretch>
        </p:blipFill>
        <p:spPr>
          <a:xfrm>
            <a:off x="1828800" y="1362075"/>
            <a:ext cx="5343525" cy="5191125"/>
          </a:xfrm>
          <a:prstGeom prst="rect">
            <a:avLst/>
          </a:prstGeom>
        </p:spPr>
      </p:pic>
    </p:spTree>
    <p:extLst>
      <p:ext uri="{BB962C8B-B14F-4D97-AF65-F5344CB8AC3E}">
        <p14:creationId xmlns:p14="http://schemas.microsoft.com/office/powerpoint/2010/main" xmlns="" val="390916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CD92F2-4386-4DD7-BE97-196FE91979F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D30FC70A-744D-4432-9415-8104CD0DD0B6}"/>
              </a:ext>
            </a:extLst>
          </p:cNvPr>
          <p:cNvSpPr>
            <a:spLocks noGrp="1"/>
          </p:cNvSpPr>
          <p:nvPr>
            <p:ph idx="1"/>
          </p:nvPr>
        </p:nvSpPr>
        <p:spPr/>
        <p:txBody>
          <a:bodyPr/>
          <a:lstStyle/>
          <a:p>
            <a:r>
              <a:rPr lang="en-GB" dirty="0"/>
              <a:t>The channel is n type in the fig. so it is n- channel JFET</a:t>
            </a:r>
          </a:p>
          <a:p>
            <a:r>
              <a:rPr lang="en-GB" dirty="0"/>
              <a:t>Two ‘p’ regions are constructed near to the channel.</a:t>
            </a:r>
          </a:p>
          <a:p>
            <a:r>
              <a:rPr lang="en-GB" dirty="0"/>
              <a:t>These regions are connected to form the gate terminal</a:t>
            </a:r>
          </a:p>
          <a:p>
            <a:r>
              <a:rPr lang="en-GB" dirty="0"/>
              <a:t>Two ohmic contact is there to connect to drain and source terminals</a:t>
            </a:r>
          </a:p>
          <a:p>
            <a:endParaRPr lang="en-GB" dirty="0"/>
          </a:p>
        </p:txBody>
      </p:sp>
      <p:sp>
        <p:nvSpPr>
          <p:cNvPr id="4" name="Footer Placeholder 3">
            <a:extLst>
              <a:ext uri="{FF2B5EF4-FFF2-40B4-BE49-F238E27FC236}">
                <a16:creationId xmlns:a16="http://schemas.microsoft.com/office/drawing/2014/main" xmlns="" id="{8B7E5FC8-9E86-4474-A448-D56F94CE65DF}"/>
              </a:ext>
            </a:extLst>
          </p:cNvPr>
          <p:cNvSpPr>
            <a:spLocks noGrp="1"/>
          </p:cNvSpPr>
          <p:nvPr>
            <p:ph type="ftr" sz="quarter" idx="11"/>
          </p:nvPr>
        </p:nvSpPr>
        <p:spPr/>
        <p:txBody>
          <a:bodyPr/>
          <a:lstStyle/>
          <a:p>
            <a:r>
              <a:rPr lang="en-US"/>
              <a:t>Lecture 1</a:t>
            </a:r>
          </a:p>
        </p:txBody>
      </p:sp>
      <p:sp>
        <p:nvSpPr>
          <p:cNvPr id="5" name="Slide Number Placeholder 4">
            <a:extLst>
              <a:ext uri="{FF2B5EF4-FFF2-40B4-BE49-F238E27FC236}">
                <a16:creationId xmlns:a16="http://schemas.microsoft.com/office/drawing/2014/main" xmlns="" id="{0463E470-A642-4A0B-A9E3-858D2F51F210}"/>
              </a:ext>
            </a:extLst>
          </p:cNvPr>
          <p:cNvSpPr>
            <a:spLocks noGrp="1"/>
          </p:cNvSpPr>
          <p:nvPr>
            <p:ph type="sldNum" sz="quarter" idx="12"/>
          </p:nvPr>
        </p:nvSpPr>
        <p:spPr/>
        <p:txBody>
          <a:bodyPr/>
          <a:lstStyle/>
          <a:p>
            <a:fld id="{25670DEB-9C44-4965-9766-CB9D5C50E239}" type="slidenum">
              <a:rPr lang="en-US" smtClean="0"/>
              <a:pPr/>
              <a:t>7</a:t>
            </a:fld>
            <a:endParaRPr lang="en-US"/>
          </a:p>
        </p:txBody>
      </p:sp>
    </p:spTree>
    <p:extLst>
      <p:ext uri="{BB962C8B-B14F-4D97-AF65-F5344CB8AC3E}">
        <p14:creationId xmlns:p14="http://schemas.microsoft.com/office/powerpoint/2010/main" xmlns="" val="2586302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4CE9BD49-8B16-46BF-92B6-CE990B1A1D4D}"/>
              </a:ext>
            </a:extLst>
          </p:cNvPr>
          <p:cNvSpPr>
            <a:spLocks noGrp="1"/>
          </p:cNvSpPr>
          <p:nvPr>
            <p:ph type="ftr" sz="quarter" idx="11"/>
          </p:nvPr>
        </p:nvSpPr>
        <p:spPr/>
        <p:txBody>
          <a:bodyPr/>
          <a:lstStyle/>
          <a:p>
            <a:r>
              <a:rPr lang="en-US"/>
              <a:t>Lecture 1</a:t>
            </a:r>
          </a:p>
        </p:txBody>
      </p:sp>
      <p:sp>
        <p:nvSpPr>
          <p:cNvPr id="5" name="Slide Number Placeholder 4">
            <a:extLst>
              <a:ext uri="{FF2B5EF4-FFF2-40B4-BE49-F238E27FC236}">
                <a16:creationId xmlns:a16="http://schemas.microsoft.com/office/drawing/2014/main" xmlns="" id="{72110EF6-2552-4872-8624-05DCAD95A4CA}"/>
              </a:ext>
            </a:extLst>
          </p:cNvPr>
          <p:cNvSpPr>
            <a:spLocks noGrp="1"/>
          </p:cNvSpPr>
          <p:nvPr>
            <p:ph type="sldNum" sz="quarter" idx="12"/>
          </p:nvPr>
        </p:nvSpPr>
        <p:spPr/>
        <p:txBody>
          <a:bodyPr/>
          <a:lstStyle/>
          <a:p>
            <a:fld id="{25670DEB-9C44-4965-9766-CB9D5C50E239}" type="slidenum">
              <a:rPr lang="en-US" smtClean="0"/>
              <a:pPr/>
              <a:t>8</a:t>
            </a:fld>
            <a:endParaRPr lang="en-US"/>
          </a:p>
        </p:txBody>
      </p:sp>
      <p:sp>
        <p:nvSpPr>
          <p:cNvPr id="6" name="Title 1">
            <a:extLst>
              <a:ext uri="{FF2B5EF4-FFF2-40B4-BE49-F238E27FC236}">
                <a16:creationId xmlns:a16="http://schemas.microsoft.com/office/drawing/2014/main" xmlns="" id="{130AFD03-A6AF-4437-9D46-406A56653670}"/>
              </a:ext>
            </a:extLst>
          </p:cNvPr>
          <p:cNvSpPr>
            <a:spLocks noGrp="1"/>
          </p:cNvSpPr>
          <p:nvPr>
            <p:ph type="title"/>
          </p:nvPr>
        </p:nvSpPr>
        <p:spPr>
          <a:xfrm>
            <a:off x="457200" y="274638"/>
            <a:ext cx="8229600" cy="1143000"/>
          </a:xfrm>
        </p:spPr>
        <p:txBody>
          <a:bodyPr/>
          <a:lstStyle/>
          <a:p>
            <a:r>
              <a:rPr lang="en-GB" dirty="0"/>
              <a:t>Operation of JFET</a:t>
            </a:r>
          </a:p>
        </p:txBody>
      </p:sp>
      <p:pic>
        <p:nvPicPr>
          <p:cNvPr id="11" name="Picture 10">
            <a:extLst>
              <a:ext uri="{FF2B5EF4-FFF2-40B4-BE49-F238E27FC236}">
                <a16:creationId xmlns:a16="http://schemas.microsoft.com/office/drawing/2014/main" xmlns="" id="{F39E0D82-8FC8-4B33-A088-5D20F1A4474F}"/>
              </a:ext>
            </a:extLst>
          </p:cNvPr>
          <p:cNvPicPr>
            <a:picLocks noChangeAspect="1"/>
          </p:cNvPicPr>
          <p:nvPr/>
        </p:nvPicPr>
        <p:blipFill>
          <a:blip r:embed="rId2"/>
          <a:stretch>
            <a:fillRect/>
          </a:stretch>
        </p:blipFill>
        <p:spPr>
          <a:xfrm>
            <a:off x="2057400" y="1962943"/>
            <a:ext cx="4343400" cy="3800475"/>
          </a:xfrm>
          <a:prstGeom prst="rect">
            <a:avLst/>
          </a:prstGeom>
        </p:spPr>
      </p:pic>
    </p:spTree>
    <p:extLst>
      <p:ext uri="{BB962C8B-B14F-4D97-AF65-F5344CB8AC3E}">
        <p14:creationId xmlns:p14="http://schemas.microsoft.com/office/powerpoint/2010/main" xmlns="" val="10662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E53A022-7853-4784-B0DD-D85B689D7878}"/>
              </a:ext>
            </a:extLst>
          </p:cNvPr>
          <p:cNvSpPr>
            <a:spLocks noGrp="1"/>
          </p:cNvSpPr>
          <p:nvPr>
            <p:ph idx="1"/>
          </p:nvPr>
        </p:nvSpPr>
        <p:spPr/>
        <p:txBody>
          <a:bodyPr>
            <a:normAutofit fontScale="77500" lnSpcReduction="20000"/>
          </a:bodyPr>
          <a:lstStyle/>
          <a:p>
            <a:pPr algn="just"/>
            <a:r>
              <a:rPr lang="en-GB" dirty="0">
                <a:solidFill>
                  <a:schemeClr val="bg1"/>
                </a:solidFill>
              </a:rPr>
              <a:t>When neither any bias is applied to the gate (i.e. when VGS = 0) nor any voltage to the drain </a:t>
            </a:r>
            <a:r>
              <a:rPr lang="en-GB" dirty="0" err="1">
                <a:solidFill>
                  <a:schemeClr val="bg1"/>
                </a:solidFill>
              </a:rPr>
              <a:t>w.r.t.</a:t>
            </a:r>
            <a:r>
              <a:rPr lang="en-GB" dirty="0">
                <a:solidFill>
                  <a:schemeClr val="bg1"/>
                </a:solidFill>
              </a:rPr>
              <a:t> source (i.e. when VDS = 0), the depletion regions around the P-N junctions , are of equal thickness and symmetrical. </a:t>
            </a:r>
          </a:p>
          <a:p>
            <a:pPr algn="just"/>
            <a:r>
              <a:rPr lang="en-GB" dirty="0">
                <a:solidFill>
                  <a:schemeClr val="bg1"/>
                </a:solidFill>
              </a:rPr>
              <a:t>When positive voltage is applied to the drain terminal D </a:t>
            </a:r>
            <a:r>
              <a:rPr lang="en-GB" dirty="0" err="1">
                <a:solidFill>
                  <a:schemeClr val="bg1"/>
                </a:solidFill>
              </a:rPr>
              <a:t>w.r.t.</a:t>
            </a:r>
            <a:r>
              <a:rPr lang="en-GB" dirty="0">
                <a:solidFill>
                  <a:schemeClr val="bg1"/>
                </a:solidFill>
              </a:rPr>
              <a:t> source terminal S without connecting gate terminal G to supply.</a:t>
            </a:r>
          </a:p>
          <a:p>
            <a:pPr algn="just"/>
            <a:r>
              <a:rPr lang="en-GB" dirty="0">
                <a:solidFill>
                  <a:schemeClr val="bg1"/>
                </a:solidFill>
              </a:rPr>
              <a:t>The electrons (which are the majority carriers) flow from terminal S to terminal D whereas conventional drain current I</a:t>
            </a:r>
            <a:r>
              <a:rPr lang="en-GB" sz="2100" dirty="0">
                <a:solidFill>
                  <a:schemeClr val="bg1"/>
                </a:solidFill>
              </a:rPr>
              <a:t>D</a:t>
            </a:r>
            <a:r>
              <a:rPr lang="en-GB" dirty="0">
                <a:solidFill>
                  <a:schemeClr val="bg1"/>
                </a:solidFill>
              </a:rPr>
              <a:t> flows through the channel from D to S. Due to flow of this current, there is uniform voltage drop across the channel resistance as we move from terminal D to terminal S. This voltage drop reverse biases the diode.</a:t>
            </a:r>
          </a:p>
        </p:txBody>
      </p:sp>
      <p:sp>
        <p:nvSpPr>
          <p:cNvPr id="4" name="Footer Placeholder 3">
            <a:extLst>
              <a:ext uri="{FF2B5EF4-FFF2-40B4-BE49-F238E27FC236}">
                <a16:creationId xmlns:a16="http://schemas.microsoft.com/office/drawing/2014/main" xmlns="" id="{9DF01352-D4F4-4E48-A88F-5A0AFDBD6088}"/>
              </a:ext>
            </a:extLst>
          </p:cNvPr>
          <p:cNvSpPr>
            <a:spLocks noGrp="1"/>
          </p:cNvSpPr>
          <p:nvPr>
            <p:ph type="ftr" sz="quarter" idx="11"/>
          </p:nvPr>
        </p:nvSpPr>
        <p:spPr/>
        <p:txBody>
          <a:bodyPr/>
          <a:lstStyle/>
          <a:p>
            <a:r>
              <a:rPr lang="en-US"/>
              <a:t>Lecture 1</a:t>
            </a:r>
          </a:p>
        </p:txBody>
      </p:sp>
      <p:sp>
        <p:nvSpPr>
          <p:cNvPr id="5" name="Slide Number Placeholder 4">
            <a:extLst>
              <a:ext uri="{FF2B5EF4-FFF2-40B4-BE49-F238E27FC236}">
                <a16:creationId xmlns:a16="http://schemas.microsoft.com/office/drawing/2014/main" xmlns="" id="{77A50E55-0788-463C-AFD2-194B99D2A0BC}"/>
              </a:ext>
            </a:extLst>
          </p:cNvPr>
          <p:cNvSpPr>
            <a:spLocks noGrp="1"/>
          </p:cNvSpPr>
          <p:nvPr>
            <p:ph type="sldNum" sz="quarter" idx="12"/>
          </p:nvPr>
        </p:nvSpPr>
        <p:spPr/>
        <p:txBody>
          <a:bodyPr/>
          <a:lstStyle/>
          <a:p>
            <a:fld id="{25670DEB-9C44-4965-9766-CB9D5C50E239}" type="slidenum">
              <a:rPr lang="en-US" smtClean="0"/>
              <a:pPr/>
              <a:t>9</a:t>
            </a:fld>
            <a:endParaRPr lang="en-US"/>
          </a:p>
        </p:txBody>
      </p:sp>
      <p:sp>
        <p:nvSpPr>
          <p:cNvPr id="6" name="Title 1">
            <a:extLst>
              <a:ext uri="{FF2B5EF4-FFF2-40B4-BE49-F238E27FC236}">
                <a16:creationId xmlns:a16="http://schemas.microsoft.com/office/drawing/2014/main" xmlns="" id="{1391E76A-2397-482D-A030-EE7A65EAC4E1}"/>
              </a:ext>
            </a:extLst>
          </p:cNvPr>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GB" dirty="0"/>
          </a:p>
        </p:txBody>
      </p:sp>
      <p:sp>
        <p:nvSpPr>
          <p:cNvPr id="7" name="Title 1">
            <a:extLst>
              <a:ext uri="{FF2B5EF4-FFF2-40B4-BE49-F238E27FC236}">
                <a16:creationId xmlns:a16="http://schemas.microsoft.com/office/drawing/2014/main" xmlns="" id="{78CBC55E-483E-43F1-BC9F-70039AFB565A}"/>
              </a:ext>
            </a:extLst>
          </p:cNvPr>
          <p:cNvSpPr>
            <a:spLocks noGrp="1"/>
          </p:cNvSpPr>
          <p:nvPr>
            <p:ph type="title"/>
          </p:nvPr>
        </p:nvSpPr>
        <p:spPr>
          <a:xfrm>
            <a:off x="457200" y="274638"/>
            <a:ext cx="8229600" cy="1143000"/>
          </a:xfrm>
        </p:spPr>
        <p:txBody>
          <a:bodyPr/>
          <a:lstStyle/>
          <a:p>
            <a:pPr algn="l"/>
            <a:r>
              <a:rPr lang="en-GB" dirty="0"/>
              <a:t>Operation of JFET</a:t>
            </a:r>
          </a:p>
        </p:txBody>
      </p:sp>
    </p:spTree>
    <p:extLst>
      <p:ext uri="{BB962C8B-B14F-4D97-AF65-F5344CB8AC3E}">
        <p14:creationId xmlns:p14="http://schemas.microsoft.com/office/powerpoint/2010/main" xmlns="" val="3014681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1929</TotalTime>
  <Words>415</Words>
  <Application>Microsoft Office PowerPoint</Application>
  <PresentationFormat>On-screen Show (4:3)</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Field Effect Transistor (FET)</vt:lpstr>
      <vt:lpstr>BJT and FET</vt:lpstr>
      <vt:lpstr>BJT and FET</vt:lpstr>
      <vt:lpstr>INTRODUCTION</vt:lpstr>
      <vt:lpstr>Classification</vt:lpstr>
      <vt:lpstr>Operation of JFET</vt:lpstr>
      <vt:lpstr>Slide 7</vt:lpstr>
      <vt:lpstr>Operation of JFET</vt:lpstr>
      <vt:lpstr>Operation of JFET</vt:lpstr>
      <vt:lpstr>Pinch off condition</vt:lpstr>
      <vt:lpstr>Pinch off</vt:lpstr>
      <vt:lpstr>Ref</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 Introduction</dc:title>
  <dc:creator>USER</dc:creator>
  <cp:lastModifiedBy>nnn</cp:lastModifiedBy>
  <cp:revision>83</cp:revision>
  <dcterms:created xsi:type="dcterms:W3CDTF">2020-09-18T16:28:53Z</dcterms:created>
  <dcterms:modified xsi:type="dcterms:W3CDTF">2021-07-08T11:01:21Z</dcterms:modified>
</cp:coreProperties>
</file>