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86" r:id="rId3"/>
    <p:sldId id="287" r:id="rId4"/>
    <p:sldId id="288" r:id="rId5"/>
    <p:sldId id="289" r:id="rId6"/>
    <p:sldId id="291" r:id="rId7"/>
    <p:sldId id="292" r:id="rId8"/>
    <p:sldId id="290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JFET characteristics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C8216-53CF-47DD-8CCF-DFFB6FF5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main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33EFD-84B2-4DEC-A04A-A62A25CA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characteristics</a:t>
            </a:r>
          </a:p>
          <a:p>
            <a:r>
              <a:rPr lang="en-GB" dirty="0"/>
              <a:t>Output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E77710-C3BB-42E4-9F2D-CFB9E0F8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B96998-5651-4E0B-A5B2-839B0E9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3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F811966-7CAA-4D8A-BE89-E7C26655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Output characteristics - 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7B7873F-E5E3-40B4-B8FE-66F76F637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 transistor characteristics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16F7502-AD5C-4EE4-AE4F-D920951CF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JFET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8C26CB-2950-449F-82C0-F28B0B21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0296B4-E490-4D60-892D-A65A61EA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8BB825-2D42-48E6-91B4-3FE3194B1BD2}"/>
              </a:ext>
            </a:extLst>
          </p:cNvPr>
          <p:cNvSpPr txBox="1"/>
          <p:nvPr/>
        </p:nvSpPr>
        <p:spPr>
          <a:xfrm>
            <a:off x="913564" y="3193018"/>
            <a:ext cx="1543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For different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BCB344-78B9-4078-B231-CBB21CE0B2C8}"/>
                  </a:ext>
                </a:extLst>
              </p:cNvPr>
              <p:cNvSpPr txBox="1"/>
              <p:nvPr/>
            </p:nvSpPr>
            <p:spPr>
              <a:xfrm>
                <a:off x="1752600" y="321206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78BCB344-78B9-4078-B231-CBB21CE0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12068"/>
                <a:ext cx="15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A5E023-E9D8-4F24-B535-AC4F29902E68}"/>
              </a:ext>
            </a:extLst>
          </p:cNvPr>
          <p:cNvSpPr txBox="1"/>
          <p:nvPr/>
        </p:nvSpPr>
        <p:spPr>
          <a:xfrm>
            <a:off x="913564" y="4150519"/>
            <a:ext cx="357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IB is acting as controlling current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97EFEDFF-C95D-4258-BCF4-510E1148CD7E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>
              <a:xfrm>
                <a:off x="4572001" y="2174875"/>
                <a:ext cx="4114800" cy="33978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For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 (controlling voltage)</a:t>
                </a:r>
              </a:p>
              <a:p>
                <a:r>
                  <a:rPr lang="en-GB" dirty="0"/>
                  <a:t>For n channel JFET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&lt;0</a:t>
                </a:r>
              </a:p>
              <a:p>
                <a:r>
                  <a:rPr lang="en-GB" dirty="0"/>
                  <a:t>For n channel JFET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0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xmlns="" id="{97EFEDFF-C95D-4258-BCF4-510E1148CD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572001" y="2174875"/>
                <a:ext cx="4114800" cy="3397853"/>
              </a:xfrm>
              <a:prstGeom prst="rect">
                <a:avLst/>
              </a:prstGeom>
              <a:blipFill>
                <a:blip r:embed="rId3"/>
                <a:stretch>
                  <a:fillRect l="-4148" t="-2334" r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ontent Placeholder 17">
                <a:extLst>
                  <a:ext uri="{FF2B5EF4-FFF2-40B4-BE49-F238E27FC236}">
                    <a16:creationId xmlns:a16="http://schemas.microsoft.com/office/drawing/2014/main" id="{ACE61CE1-BEB5-49C4-8FDE-09DAF9A4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373410"/>
                <a:ext cx="4041775" cy="39512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Content Placeholder 17">
                <a:extLst>
                  <a:ext uri="{FF2B5EF4-FFF2-40B4-BE49-F238E27FC236}">
                    <a16:creationId xmlns:a16="http://schemas.microsoft.com/office/drawing/2014/main" xmlns="" id="{ACE61CE1-BEB5-49C4-8FDE-09DAF9A4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73410"/>
                <a:ext cx="4041775" cy="3951288"/>
              </a:xfrm>
              <a:prstGeom prst="rect">
                <a:avLst/>
              </a:prstGeom>
              <a:blipFill>
                <a:blip r:embed="rId4"/>
                <a:stretch>
                  <a:fillRect l="-4223" t="-1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495800" y="3505200"/>
            <a:ext cx="4191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800" y="3505200"/>
            <a:ext cx="4191000" cy="20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39E0D82-8FC8-4B33-A088-5D20F1A44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429000"/>
            <a:ext cx="3330122" cy="29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1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9B32F9A-6B6A-4951-B6DB-F798DB24F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251192"/>
            <a:ext cx="4040188" cy="284905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A1DEB6-3F42-4140-AAD8-1D79C0662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417638"/>
            <a:ext cx="4041775" cy="4708525"/>
          </a:xfrm>
        </p:spPr>
        <p:txBody>
          <a:bodyPr/>
          <a:lstStyle/>
          <a:p>
            <a:r>
              <a:rPr lang="en-GB" dirty="0"/>
              <a:t>If V</a:t>
            </a:r>
            <a:r>
              <a:rPr lang="en-GB" sz="1800" dirty="0"/>
              <a:t>GS</a:t>
            </a:r>
            <a:r>
              <a:rPr lang="en-GB" dirty="0"/>
              <a:t> is more and more negative, reverse bias happens on P type material</a:t>
            </a:r>
          </a:p>
          <a:p>
            <a:r>
              <a:rPr lang="en-GB" dirty="0"/>
              <a:t>The pinch off can achieve at lower value of V</a:t>
            </a:r>
            <a:r>
              <a:rPr lang="en-GB" sz="1800" dirty="0"/>
              <a:t>DS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B3B33EE-28D3-492B-AB2C-1FFAFFB4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0003F9-3B2C-4442-9077-1921FC2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4ED6E10-99FF-4B99-AFD2-B7C7ED68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3675112"/>
            <a:ext cx="4165600" cy="34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29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90BA874-EDC4-4771-A1F8-8E0AAD13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GB" dirty="0"/>
              <a:t>Ohmic region</a:t>
            </a:r>
          </a:p>
          <a:p>
            <a:r>
              <a:rPr lang="en-GB" sz="1600" dirty="0"/>
              <a:t>The V</a:t>
            </a:r>
            <a:r>
              <a:rPr lang="en-GB" sz="1400" dirty="0"/>
              <a:t>DS</a:t>
            </a:r>
            <a:r>
              <a:rPr lang="en-GB" sz="1600" dirty="0"/>
              <a:t> and I</a:t>
            </a:r>
            <a:r>
              <a:rPr lang="en-GB" sz="1400" dirty="0"/>
              <a:t>D</a:t>
            </a:r>
            <a:r>
              <a:rPr lang="en-GB" sz="1600" dirty="0"/>
              <a:t> are linearly related</a:t>
            </a:r>
          </a:p>
          <a:p>
            <a:r>
              <a:rPr lang="en-GB" dirty="0"/>
              <a:t>Saturation region </a:t>
            </a:r>
          </a:p>
          <a:p>
            <a:r>
              <a:rPr lang="en-GB" sz="1600" dirty="0"/>
              <a:t>After pinch off,  the I</a:t>
            </a:r>
            <a:r>
              <a:rPr lang="en-GB" sz="1400" dirty="0"/>
              <a:t>D</a:t>
            </a:r>
            <a:r>
              <a:rPr lang="en-GB" sz="1600" dirty="0"/>
              <a:t> reaches to a saturation level,. This value decreases as the V</a:t>
            </a:r>
            <a:r>
              <a:rPr lang="en-GB" sz="1400" dirty="0"/>
              <a:t>GS</a:t>
            </a:r>
            <a:r>
              <a:rPr lang="en-GB" sz="1600" dirty="0"/>
              <a:t> become more and more negative</a:t>
            </a:r>
          </a:p>
          <a:p>
            <a:r>
              <a:rPr lang="en-GB" dirty="0"/>
              <a:t>Cut off region</a:t>
            </a:r>
          </a:p>
          <a:p>
            <a:r>
              <a:rPr lang="en-GB" sz="1600" dirty="0"/>
              <a:t>When V</a:t>
            </a:r>
            <a:r>
              <a:rPr lang="en-GB" sz="1400" dirty="0"/>
              <a:t>GS</a:t>
            </a:r>
            <a:r>
              <a:rPr lang="en-GB" sz="1600" dirty="0"/>
              <a:t>=-V</a:t>
            </a:r>
            <a:r>
              <a:rPr lang="en-GB" sz="1400" dirty="0"/>
              <a:t>P</a:t>
            </a:r>
            <a:r>
              <a:rPr lang="en-GB" sz="1600" dirty="0"/>
              <a:t>, then the I</a:t>
            </a:r>
            <a:r>
              <a:rPr lang="en-GB" sz="1400" dirty="0"/>
              <a:t>D</a:t>
            </a:r>
            <a:r>
              <a:rPr lang="en-GB" sz="1600" dirty="0"/>
              <a:t>=0 and the device will off completely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74C6402-1E2F-44B4-9D5C-BA0A9D5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621BC8D-0262-4324-8C28-712F1EF7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C48E24-2659-43BD-A9ED-BD835554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129631"/>
            <a:ext cx="4448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56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13F45-F121-4C0D-BB95-CB2A613F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71EACA-A4A6-4CDE-B73D-F1A0CDFE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C778F0-433D-4C2D-89CC-04BD192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CB4D54-7B74-4407-B453-CCBFE76B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41084"/>
            <a:ext cx="691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08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05D17-4256-4145-A102-1F95AF87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BC31F-22A9-494B-931F-E9B16C24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a horizontal line from the output characteristics to the transfer characteristics graph and mark I</a:t>
            </a:r>
            <a:r>
              <a:rPr lang="en-GB" sz="2400" dirty="0"/>
              <a:t>D</a:t>
            </a:r>
            <a:r>
              <a:rPr lang="en-GB" dirty="0"/>
              <a:t> in it</a:t>
            </a:r>
          </a:p>
          <a:p>
            <a:r>
              <a:rPr lang="en-GB" dirty="0"/>
              <a:t>Draw a vertical line from the V</a:t>
            </a:r>
            <a:r>
              <a:rPr lang="en-GB" sz="2400" dirty="0"/>
              <a:t>GS</a:t>
            </a:r>
            <a:r>
              <a:rPr lang="en-GB" dirty="0"/>
              <a:t> value and join on corresponding I</a:t>
            </a:r>
            <a:r>
              <a:rPr lang="en-GB" sz="2400" dirty="0"/>
              <a:t>D</a:t>
            </a:r>
          </a:p>
          <a:p>
            <a:r>
              <a:rPr lang="en-GB" dirty="0"/>
              <a:t>Then we will get transfer characteristics plot</a:t>
            </a:r>
          </a:p>
          <a:p>
            <a:r>
              <a:rPr lang="en-GB" dirty="0"/>
              <a:t>A non linear graph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117510-CF0A-42A0-8EF8-96713CB6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DED758-46A7-4660-8220-4B8F50EF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CB4D54-7B74-4407-B453-CCBFE76B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876800"/>
            <a:ext cx="3609975" cy="17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0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B4F94-3F48-4611-9762-D5303632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output current of BJT and JFET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9CA1B-2D88-4AD1-AB70-8683A424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3163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V</a:t>
            </a:r>
            <a:r>
              <a:rPr lang="en-GB" sz="2000" dirty="0"/>
              <a:t>GS</a:t>
            </a:r>
            <a:r>
              <a:rPr lang="en-GB" dirty="0"/>
              <a:t>=0, I</a:t>
            </a:r>
            <a:r>
              <a:rPr lang="en-GB" sz="2000" dirty="0"/>
              <a:t>D</a:t>
            </a:r>
            <a:r>
              <a:rPr lang="en-GB" dirty="0"/>
              <a:t>=I</a:t>
            </a:r>
            <a:r>
              <a:rPr lang="en-GB" sz="2000" dirty="0"/>
              <a:t>DSS</a:t>
            </a:r>
          </a:p>
          <a:p>
            <a:r>
              <a:rPr lang="en-GB" dirty="0"/>
              <a:t>When V</a:t>
            </a:r>
            <a:r>
              <a:rPr lang="en-GB" sz="2000" dirty="0"/>
              <a:t>GS</a:t>
            </a:r>
            <a:r>
              <a:rPr lang="en-GB" dirty="0"/>
              <a:t>=V</a:t>
            </a:r>
            <a:r>
              <a:rPr lang="en-GB" sz="2000" dirty="0"/>
              <a:t>P</a:t>
            </a:r>
            <a:r>
              <a:rPr lang="en-GB" dirty="0"/>
              <a:t>, I</a:t>
            </a:r>
            <a:r>
              <a:rPr lang="en-GB" sz="2000" dirty="0"/>
              <a:t>D</a:t>
            </a:r>
            <a:r>
              <a:rPr lang="en-GB" dirty="0"/>
              <a:t>=0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310306-9E58-49ED-A79D-42449B9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FF31FF-6491-4667-BFD4-BB40636C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F02698-685D-41E0-AB2F-833821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69" y="1524000"/>
            <a:ext cx="6372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67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xmlns="" val="3228189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190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JFET characteristics</vt:lpstr>
      <vt:lpstr>Two main characteristics</vt:lpstr>
      <vt:lpstr>Output characteristics - comparison</vt:lpstr>
      <vt:lpstr>Slide 4</vt:lpstr>
      <vt:lpstr>Slide 5</vt:lpstr>
      <vt:lpstr>Transfer characteristics</vt:lpstr>
      <vt:lpstr>Transfer characteristics</vt:lpstr>
      <vt:lpstr>Comparison of output current of BJT and JFET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nnn</cp:lastModifiedBy>
  <cp:revision>77</cp:revision>
  <dcterms:created xsi:type="dcterms:W3CDTF">2020-09-18T16:28:53Z</dcterms:created>
  <dcterms:modified xsi:type="dcterms:W3CDTF">2021-07-08T10:59:45Z</dcterms:modified>
</cp:coreProperties>
</file>