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7" r:id="rId2"/>
    <p:sldId id="286" r:id="rId3"/>
    <p:sldId id="287" r:id="rId4"/>
    <p:sldId id="288" r:id="rId5"/>
    <p:sldId id="289" r:id="rId6"/>
    <p:sldId id="290" r:id="rId7"/>
    <p:sldId id="295" r:id="rId8"/>
    <p:sldId id="291" r:id="rId9"/>
    <p:sldId id="292" r:id="rId10"/>
    <p:sldId id="293" r:id="rId11"/>
    <p:sldId id="294" r:id="rId12"/>
    <p:sldId id="28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1DA5CD-8BEE-43ED-B4E2-8AC9D4C4F841}" type="datetimeFigureOut">
              <a:rPr lang="en-US" smtClean="0"/>
              <a:pPr/>
              <a:t>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4A666E-1AA8-4D31-834F-4F86435B0222}" type="slidenum">
              <a:rPr lang="en-US" smtClean="0"/>
              <a:pPr/>
              <a:t>‹#›</a:t>
            </a:fld>
            <a:endParaRPr lang="en-US"/>
          </a:p>
        </p:txBody>
      </p:sp>
    </p:spTree>
    <p:extLst>
      <p:ext uri="{BB962C8B-B14F-4D97-AF65-F5344CB8AC3E}">
        <p14:creationId xmlns:p14="http://schemas.microsoft.com/office/powerpoint/2010/main" val="275460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E393F95-D4D4-4DBF-B833-66FAEC6975E9}" type="datetime1">
              <a:rPr lang="en-US" smtClean="0"/>
              <a:pPr/>
              <a:t>1/30/2022</a:t>
            </a:fld>
            <a:endParaRPr lang="en-US"/>
          </a:p>
        </p:txBody>
      </p:sp>
      <p:sp>
        <p:nvSpPr>
          <p:cNvPr id="5" name="Footer Placeholder 4"/>
          <p:cNvSpPr>
            <a:spLocks noGrp="1"/>
          </p:cNvSpPr>
          <p:nvPr>
            <p:ph type="ftr" sz="quarter" idx="11"/>
          </p:nvPr>
        </p:nvSpPr>
        <p:spPr/>
        <p:txBody>
          <a:bodyPr/>
          <a:lstStyle/>
          <a:p>
            <a:r>
              <a:rPr lang="en-US"/>
              <a:t>Lecture 1</a:t>
            </a:r>
          </a:p>
        </p:txBody>
      </p:sp>
      <p:sp>
        <p:nvSpPr>
          <p:cNvPr id="6" name="Slide Number Placeholder 5"/>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9A6C39-508A-4487-AF01-8C43FD01542F}" type="datetime1">
              <a:rPr lang="en-US" smtClean="0"/>
              <a:pPr/>
              <a:t>1/30/2022</a:t>
            </a:fld>
            <a:endParaRPr lang="en-US"/>
          </a:p>
        </p:txBody>
      </p:sp>
      <p:sp>
        <p:nvSpPr>
          <p:cNvPr id="5" name="Footer Placeholder 4"/>
          <p:cNvSpPr>
            <a:spLocks noGrp="1"/>
          </p:cNvSpPr>
          <p:nvPr>
            <p:ph type="ftr" sz="quarter" idx="11"/>
          </p:nvPr>
        </p:nvSpPr>
        <p:spPr/>
        <p:txBody>
          <a:bodyPr/>
          <a:lstStyle/>
          <a:p>
            <a:r>
              <a:rPr lang="en-US"/>
              <a:t>Lecture 1</a:t>
            </a:r>
          </a:p>
        </p:txBody>
      </p:sp>
      <p:sp>
        <p:nvSpPr>
          <p:cNvPr id="6" name="Slide Number Placeholder 5"/>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76C7ED-B20D-454C-A222-C3CF1C5279B2}" type="datetime1">
              <a:rPr lang="en-US" smtClean="0"/>
              <a:pPr/>
              <a:t>1/30/2022</a:t>
            </a:fld>
            <a:endParaRPr lang="en-US"/>
          </a:p>
        </p:txBody>
      </p:sp>
      <p:sp>
        <p:nvSpPr>
          <p:cNvPr id="5" name="Footer Placeholder 4"/>
          <p:cNvSpPr>
            <a:spLocks noGrp="1"/>
          </p:cNvSpPr>
          <p:nvPr>
            <p:ph type="ftr" sz="quarter" idx="11"/>
          </p:nvPr>
        </p:nvSpPr>
        <p:spPr/>
        <p:txBody>
          <a:bodyPr/>
          <a:lstStyle/>
          <a:p>
            <a:r>
              <a:rPr lang="en-US"/>
              <a:t>Lecture 1</a:t>
            </a:r>
          </a:p>
        </p:txBody>
      </p:sp>
      <p:sp>
        <p:nvSpPr>
          <p:cNvPr id="6" name="Slide Number Placeholder 5"/>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AAA7B4-FD11-4028-8546-F13CB946CC68}" type="datetime1">
              <a:rPr lang="en-US" smtClean="0"/>
              <a:pPr/>
              <a:t>1/30/2022</a:t>
            </a:fld>
            <a:endParaRPr lang="en-US"/>
          </a:p>
        </p:txBody>
      </p:sp>
      <p:sp>
        <p:nvSpPr>
          <p:cNvPr id="5" name="Footer Placeholder 4"/>
          <p:cNvSpPr>
            <a:spLocks noGrp="1"/>
          </p:cNvSpPr>
          <p:nvPr>
            <p:ph type="ftr" sz="quarter" idx="11"/>
          </p:nvPr>
        </p:nvSpPr>
        <p:spPr/>
        <p:txBody>
          <a:bodyPr/>
          <a:lstStyle/>
          <a:p>
            <a:r>
              <a:rPr lang="en-US"/>
              <a:t>Lecture 1</a:t>
            </a:r>
          </a:p>
        </p:txBody>
      </p:sp>
      <p:sp>
        <p:nvSpPr>
          <p:cNvPr id="6" name="Slide Number Placeholder 5"/>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F42659-19C9-48E9-8E7E-CA00DA429FC7}" type="datetime1">
              <a:rPr lang="en-US" smtClean="0"/>
              <a:pPr/>
              <a:t>1/30/2022</a:t>
            </a:fld>
            <a:endParaRPr lang="en-US"/>
          </a:p>
        </p:txBody>
      </p:sp>
      <p:sp>
        <p:nvSpPr>
          <p:cNvPr id="5" name="Footer Placeholder 4"/>
          <p:cNvSpPr>
            <a:spLocks noGrp="1"/>
          </p:cNvSpPr>
          <p:nvPr>
            <p:ph type="ftr" sz="quarter" idx="11"/>
          </p:nvPr>
        </p:nvSpPr>
        <p:spPr/>
        <p:txBody>
          <a:bodyPr/>
          <a:lstStyle/>
          <a:p>
            <a:r>
              <a:rPr lang="en-US"/>
              <a:t>Lecture 1</a:t>
            </a:r>
          </a:p>
        </p:txBody>
      </p:sp>
      <p:sp>
        <p:nvSpPr>
          <p:cNvPr id="6" name="Slide Number Placeholder 5"/>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6227FE-6921-45AD-AEDA-6A5B1EC9BA0F}" type="datetime1">
              <a:rPr lang="en-US" smtClean="0"/>
              <a:pPr/>
              <a:t>1/30/2022</a:t>
            </a:fld>
            <a:endParaRPr lang="en-US"/>
          </a:p>
        </p:txBody>
      </p:sp>
      <p:sp>
        <p:nvSpPr>
          <p:cNvPr id="6" name="Footer Placeholder 5"/>
          <p:cNvSpPr>
            <a:spLocks noGrp="1"/>
          </p:cNvSpPr>
          <p:nvPr>
            <p:ph type="ftr" sz="quarter" idx="11"/>
          </p:nvPr>
        </p:nvSpPr>
        <p:spPr/>
        <p:txBody>
          <a:bodyPr/>
          <a:lstStyle/>
          <a:p>
            <a:r>
              <a:rPr lang="en-US"/>
              <a:t>Lecture 1</a:t>
            </a:r>
          </a:p>
        </p:txBody>
      </p:sp>
      <p:sp>
        <p:nvSpPr>
          <p:cNvPr id="7" name="Slide Number Placeholder 6"/>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EC33FE-B98F-4789-84D6-3898E6814641}" type="datetime1">
              <a:rPr lang="en-US" smtClean="0"/>
              <a:pPr/>
              <a:t>1/30/2022</a:t>
            </a:fld>
            <a:endParaRPr lang="en-US"/>
          </a:p>
        </p:txBody>
      </p:sp>
      <p:sp>
        <p:nvSpPr>
          <p:cNvPr id="8" name="Footer Placeholder 7"/>
          <p:cNvSpPr>
            <a:spLocks noGrp="1"/>
          </p:cNvSpPr>
          <p:nvPr>
            <p:ph type="ftr" sz="quarter" idx="11"/>
          </p:nvPr>
        </p:nvSpPr>
        <p:spPr/>
        <p:txBody>
          <a:bodyPr/>
          <a:lstStyle/>
          <a:p>
            <a:r>
              <a:rPr lang="en-US"/>
              <a:t>Lecture 1</a:t>
            </a:r>
          </a:p>
        </p:txBody>
      </p:sp>
      <p:sp>
        <p:nvSpPr>
          <p:cNvPr id="9" name="Slide Number Placeholder 8"/>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149AE8-1ABD-4A73-941C-88A69C80533C}" type="datetime1">
              <a:rPr lang="en-US" smtClean="0"/>
              <a:pPr/>
              <a:t>1/30/2022</a:t>
            </a:fld>
            <a:endParaRPr lang="en-US"/>
          </a:p>
        </p:txBody>
      </p:sp>
      <p:sp>
        <p:nvSpPr>
          <p:cNvPr id="4" name="Footer Placeholder 3"/>
          <p:cNvSpPr>
            <a:spLocks noGrp="1"/>
          </p:cNvSpPr>
          <p:nvPr>
            <p:ph type="ftr" sz="quarter" idx="11"/>
          </p:nvPr>
        </p:nvSpPr>
        <p:spPr/>
        <p:txBody>
          <a:bodyPr/>
          <a:lstStyle/>
          <a:p>
            <a:r>
              <a:rPr lang="en-US"/>
              <a:t>Lecture 1</a:t>
            </a:r>
          </a:p>
        </p:txBody>
      </p:sp>
      <p:sp>
        <p:nvSpPr>
          <p:cNvPr id="5" name="Slide Number Placeholder 4"/>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46B2B-7C9D-4231-8BE0-F877CF1AEAF1}" type="datetime1">
              <a:rPr lang="en-US" smtClean="0"/>
              <a:pPr/>
              <a:t>1/30/2022</a:t>
            </a:fld>
            <a:endParaRPr lang="en-US"/>
          </a:p>
        </p:txBody>
      </p:sp>
      <p:sp>
        <p:nvSpPr>
          <p:cNvPr id="3" name="Footer Placeholder 2"/>
          <p:cNvSpPr>
            <a:spLocks noGrp="1"/>
          </p:cNvSpPr>
          <p:nvPr>
            <p:ph type="ftr" sz="quarter" idx="11"/>
          </p:nvPr>
        </p:nvSpPr>
        <p:spPr/>
        <p:txBody>
          <a:bodyPr/>
          <a:lstStyle/>
          <a:p>
            <a:r>
              <a:rPr lang="en-US"/>
              <a:t>Lecture 1</a:t>
            </a:r>
          </a:p>
        </p:txBody>
      </p:sp>
      <p:sp>
        <p:nvSpPr>
          <p:cNvPr id="4" name="Slide Number Placeholder 3"/>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DCB66D-858E-429B-90FB-0576161CA1F4}" type="datetime1">
              <a:rPr lang="en-US" smtClean="0"/>
              <a:pPr/>
              <a:t>1/30/2022</a:t>
            </a:fld>
            <a:endParaRPr lang="en-US"/>
          </a:p>
        </p:txBody>
      </p:sp>
      <p:sp>
        <p:nvSpPr>
          <p:cNvPr id="6" name="Footer Placeholder 5"/>
          <p:cNvSpPr>
            <a:spLocks noGrp="1"/>
          </p:cNvSpPr>
          <p:nvPr>
            <p:ph type="ftr" sz="quarter" idx="11"/>
          </p:nvPr>
        </p:nvSpPr>
        <p:spPr/>
        <p:txBody>
          <a:bodyPr/>
          <a:lstStyle/>
          <a:p>
            <a:r>
              <a:rPr lang="en-US"/>
              <a:t>Lecture 1</a:t>
            </a:r>
          </a:p>
        </p:txBody>
      </p:sp>
      <p:sp>
        <p:nvSpPr>
          <p:cNvPr id="7" name="Slide Number Placeholder 6"/>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63D388-D54F-4B77-B6E2-AE852A3A0C24}" type="datetime1">
              <a:rPr lang="en-US" smtClean="0"/>
              <a:pPr/>
              <a:t>1/30/2022</a:t>
            </a:fld>
            <a:endParaRPr lang="en-US"/>
          </a:p>
        </p:txBody>
      </p:sp>
      <p:sp>
        <p:nvSpPr>
          <p:cNvPr id="6" name="Footer Placeholder 5"/>
          <p:cNvSpPr>
            <a:spLocks noGrp="1"/>
          </p:cNvSpPr>
          <p:nvPr>
            <p:ph type="ftr" sz="quarter" idx="11"/>
          </p:nvPr>
        </p:nvSpPr>
        <p:spPr/>
        <p:txBody>
          <a:bodyPr/>
          <a:lstStyle/>
          <a:p>
            <a:r>
              <a:rPr lang="en-US"/>
              <a:t>Lecture 1</a:t>
            </a:r>
          </a:p>
        </p:txBody>
      </p:sp>
      <p:sp>
        <p:nvSpPr>
          <p:cNvPr id="7" name="Slide Number Placeholder 6"/>
          <p:cNvSpPr>
            <a:spLocks noGrp="1"/>
          </p:cNvSpPr>
          <p:nvPr>
            <p:ph type="sldNum" sz="quarter" idx="12"/>
          </p:nvPr>
        </p:nvSpPr>
        <p:spPr/>
        <p:txBody>
          <a:bodyPr/>
          <a:lstStyle/>
          <a:p>
            <a:fld id="{25670DEB-9C44-4965-9766-CB9D5C50E2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1F4E6-701C-4AD6-87CE-6C55CD62EF4A}" type="datetime1">
              <a:rPr lang="en-US" smtClean="0"/>
              <a:pPr/>
              <a:t>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70DEB-9C44-4965-9766-CB9D5C50E2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229600" cy="1828800"/>
          </a:xfrm>
        </p:spPr>
        <p:txBody>
          <a:bodyPr>
            <a:normAutofit/>
          </a:bodyPr>
          <a:lstStyle/>
          <a:p>
            <a:r>
              <a:rPr lang="en-US" sz="3600" dirty="0">
                <a:solidFill>
                  <a:srgbClr val="000000"/>
                </a:solidFill>
                <a:effectLst/>
                <a:latin typeface="Times New Roman" panose="02020603050405020304" pitchFamily="18" charset="0"/>
                <a:ea typeface="Times New Roman" panose="02020603050405020304" pitchFamily="18" charset="0"/>
              </a:rPr>
              <a:t>Fundamentals of TRIAC and DIAC</a:t>
            </a:r>
            <a:endParaRPr lang="en-US" sz="3600" dirty="0">
              <a:solidFill>
                <a:schemeClr val="bg1"/>
              </a:solidFill>
              <a:latin typeface="Times New Roman" pitchFamily="18" charset="0"/>
              <a:cs typeface="Times New Roman" pitchFamily="18" charset="0"/>
            </a:endParaRPr>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5B77-EA28-41F8-A3EF-5546D31F5ADB}"/>
              </a:ext>
            </a:extLst>
          </p:cNvPr>
          <p:cNvSpPr>
            <a:spLocks noGrp="1"/>
          </p:cNvSpPr>
          <p:nvPr>
            <p:ph type="title"/>
          </p:nvPr>
        </p:nvSpPr>
        <p:spPr/>
        <p:txBody>
          <a:bodyPr/>
          <a:lstStyle/>
          <a:p>
            <a:r>
              <a:rPr lang="en-GB" dirty="0"/>
              <a:t>Characteristics </a:t>
            </a:r>
            <a:r>
              <a:rPr lang="en-GB"/>
              <a:t>of DIAC</a:t>
            </a:r>
            <a:endParaRPr lang="en-GB" dirty="0"/>
          </a:p>
        </p:txBody>
      </p:sp>
      <p:sp>
        <p:nvSpPr>
          <p:cNvPr id="4" name="Footer Placeholder 3">
            <a:extLst>
              <a:ext uri="{FF2B5EF4-FFF2-40B4-BE49-F238E27FC236}">
                <a16:creationId xmlns:a16="http://schemas.microsoft.com/office/drawing/2014/main" id="{AB29DBAE-791D-45EB-B23F-83AC41CDD20D}"/>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id="{D14377B9-CAAB-4E87-B9F3-9454B6AC21A5}"/>
              </a:ext>
            </a:extLst>
          </p:cNvPr>
          <p:cNvSpPr>
            <a:spLocks noGrp="1"/>
          </p:cNvSpPr>
          <p:nvPr>
            <p:ph type="sldNum" sz="quarter" idx="12"/>
          </p:nvPr>
        </p:nvSpPr>
        <p:spPr/>
        <p:txBody>
          <a:bodyPr/>
          <a:lstStyle/>
          <a:p>
            <a:fld id="{25670DEB-9C44-4965-9766-CB9D5C50E239}" type="slidenum">
              <a:rPr lang="en-US" smtClean="0"/>
              <a:pPr/>
              <a:t>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98" y="1371600"/>
            <a:ext cx="800489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61E0268B-EE49-4202-8DAE-3DA709B2EA1D}"/>
              </a:ext>
            </a:extLst>
          </p:cNvPr>
          <p:cNvPicPr>
            <a:picLocks noChangeAspect="1"/>
          </p:cNvPicPr>
          <p:nvPr/>
        </p:nvPicPr>
        <p:blipFill>
          <a:blip r:embed="rId3"/>
          <a:stretch>
            <a:fillRect/>
          </a:stretch>
        </p:blipFill>
        <p:spPr>
          <a:xfrm>
            <a:off x="7334250" y="4411486"/>
            <a:ext cx="1809750" cy="2446514"/>
          </a:xfrm>
          <a:prstGeom prst="rect">
            <a:avLst/>
          </a:prstGeom>
        </p:spPr>
      </p:pic>
    </p:spTree>
    <p:extLst>
      <p:ext uri="{BB962C8B-B14F-4D97-AF65-F5344CB8AC3E}">
        <p14:creationId xmlns:p14="http://schemas.microsoft.com/office/powerpoint/2010/main" val="377523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8B832-9326-4F60-A53D-CAB1165037DA}"/>
              </a:ext>
            </a:extLst>
          </p:cNvPr>
          <p:cNvSpPr>
            <a:spLocks noGrp="1"/>
          </p:cNvSpPr>
          <p:nvPr>
            <p:ph type="title"/>
          </p:nvPr>
        </p:nvSpPr>
        <p:spPr/>
        <p:txBody>
          <a:bodyPr/>
          <a:lstStyle/>
          <a:p>
            <a:r>
              <a:rPr lang="en-GB" dirty="0"/>
              <a:t>Application Of DIAC:-</a:t>
            </a:r>
          </a:p>
        </p:txBody>
      </p:sp>
      <p:sp>
        <p:nvSpPr>
          <p:cNvPr id="3" name="Content Placeholder 2">
            <a:extLst>
              <a:ext uri="{FF2B5EF4-FFF2-40B4-BE49-F238E27FC236}">
                <a16:creationId xmlns:a16="http://schemas.microsoft.com/office/drawing/2014/main" id="{751EE2E6-732E-47B1-8427-1886E36D84B5}"/>
              </a:ext>
            </a:extLst>
          </p:cNvPr>
          <p:cNvSpPr>
            <a:spLocks noGrp="1"/>
          </p:cNvSpPr>
          <p:nvPr>
            <p:ph idx="1"/>
          </p:nvPr>
        </p:nvSpPr>
        <p:spPr/>
        <p:txBody>
          <a:bodyPr/>
          <a:lstStyle/>
          <a:p>
            <a:pPr algn="just"/>
            <a:r>
              <a:rPr lang="en-GB" dirty="0"/>
              <a:t>DIAC are used primarily for triggering of TRIAC. </a:t>
            </a:r>
          </a:p>
          <a:p>
            <a:pPr algn="just"/>
            <a:r>
              <a:rPr lang="en-GB" dirty="0"/>
              <a:t> Light Dimmer </a:t>
            </a:r>
          </a:p>
          <a:p>
            <a:pPr algn="just"/>
            <a:r>
              <a:rPr lang="en-GB" dirty="0"/>
              <a:t> Heat Control </a:t>
            </a:r>
          </a:p>
        </p:txBody>
      </p:sp>
      <p:sp>
        <p:nvSpPr>
          <p:cNvPr id="4" name="Footer Placeholder 3">
            <a:extLst>
              <a:ext uri="{FF2B5EF4-FFF2-40B4-BE49-F238E27FC236}">
                <a16:creationId xmlns:a16="http://schemas.microsoft.com/office/drawing/2014/main" id="{D79814E0-3D67-4D6F-AD43-EED347630618}"/>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id="{037575C1-A0C9-4A28-BB28-282EF7A9BBC2}"/>
              </a:ext>
            </a:extLst>
          </p:cNvPr>
          <p:cNvSpPr>
            <a:spLocks noGrp="1"/>
          </p:cNvSpPr>
          <p:nvPr>
            <p:ph type="sldNum" sz="quarter" idx="12"/>
          </p:nvPr>
        </p:nvSpPr>
        <p:spPr/>
        <p:txBody>
          <a:bodyPr/>
          <a:lstStyle/>
          <a:p>
            <a:fld id="{25670DEB-9C44-4965-9766-CB9D5C50E239}" type="slidenum">
              <a:rPr lang="en-US" smtClean="0"/>
              <a:pPr/>
              <a:t>11</a:t>
            </a:fld>
            <a:endParaRPr lang="en-US"/>
          </a:p>
        </p:txBody>
      </p:sp>
    </p:spTree>
    <p:extLst>
      <p:ext uri="{BB962C8B-B14F-4D97-AF65-F5344CB8AC3E}">
        <p14:creationId xmlns:p14="http://schemas.microsoft.com/office/powerpoint/2010/main" val="238731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0"/>
            <a:ext cx="8229600" cy="1447800"/>
          </a:xfrm>
          <a:solidFill>
            <a:srgbClr val="00B050"/>
          </a:solidFill>
        </p:spPr>
        <p:txBody>
          <a:bodyPr>
            <a:normAutofit/>
          </a:bodyPr>
          <a:lstStyle/>
          <a:p>
            <a:r>
              <a:rPr lang="en-US" sz="4800" dirty="0">
                <a:solidFill>
                  <a:schemeClr val="bg1"/>
                </a:solidFill>
                <a:latin typeface="Times New Roman" pitchFamily="18" charset="0"/>
                <a:cs typeface="Times New Roman" pitchFamily="18" charset="0"/>
              </a:rPr>
              <a:t>Thank You</a:t>
            </a: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schemeClr val="bg1"/>
                </a:solidFill>
                <a:latin typeface="Times New Roman" pitchFamily="18" charset="0"/>
                <a:cs typeface="Times New Roman" pitchFamily="18" charset="0"/>
              </a:rPr>
              <a:pPr/>
              <a:t>12</a:t>
            </a:fld>
            <a:endParaRPr lang="en-US" dirty="0">
              <a:solidFill>
                <a:schemeClr val="bg1"/>
              </a:solidFill>
              <a:latin typeface="Times New Roman" pitchFamily="18" charset="0"/>
              <a:cs typeface="Times New Roman" pitchFamily="18" charset="0"/>
            </a:endParaRPr>
          </a:p>
        </p:txBody>
      </p:sp>
      <p:sp>
        <p:nvSpPr>
          <p:cNvPr id="5"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schemeClr val="tx1"/>
                </a:solidFill>
              </a:rPr>
              <a:t>Lecture 32</a:t>
            </a:r>
          </a:p>
        </p:txBody>
      </p:sp>
    </p:spTree>
    <p:extLst>
      <p:ext uri="{BB962C8B-B14F-4D97-AF65-F5344CB8AC3E}">
        <p14:creationId xmlns:p14="http://schemas.microsoft.com/office/powerpoint/2010/main" val="322818922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D3DC-7766-47E6-8EEA-BDBD394F8EDD}"/>
              </a:ext>
            </a:extLst>
          </p:cNvPr>
          <p:cNvSpPr>
            <a:spLocks noGrp="1"/>
          </p:cNvSpPr>
          <p:nvPr>
            <p:ph type="title"/>
          </p:nvPr>
        </p:nvSpPr>
        <p:spPr>
          <a:xfrm>
            <a:off x="457200" y="274638"/>
            <a:ext cx="8229600" cy="715962"/>
          </a:xfrm>
        </p:spPr>
        <p:txBody>
          <a:bodyPr>
            <a:normAutofit fontScale="90000"/>
          </a:bodyPr>
          <a:lstStyle/>
          <a:p>
            <a:r>
              <a:rPr lang="en-GB" dirty="0"/>
              <a:t>Introduction</a:t>
            </a:r>
          </a:p>
        </p:txBody>
      </p:sp>
      <p:sp>
        <p:nvSpPr>
          <p:cNvPr id="3" name="Content Placeholder 2">
            <a:extLst>
              <a:ext uri="{FF2B5EF4-FFF2-40B4-BE49-F238E27FC236}">
                <a16:creationId xmlns:a16="http://schemas.microsoft.com/office/drawing/2014/main" id="{B70034CA-1CDE-4CEB-B6B2-CF0CE641F28D}"/>
              </a:ext>
            </a:extLst>
          </p:cNvPr>
          <p:cNvSpPr>
            <a:spLocks noGrp="1"/>
          </p:cNvSpPr>
          <p:nvPr>
            <p:ph idx="1"/>
          </p:nvPr>
        </p:nvSpPr>
        <p:spPr/>
        <p:txBody>
          <a:bodyPr/>
          <a:lstStyle/>
          <a:p>
            <a:r>
              <a:rPr lang="en-GB" dirty="0">
                <a:solidFill>
                  <a:srgbClr val="FF0000"/>
                </a:solidFill>
              </a:rPr>
              <a:t>Di</a:t>
            </a:r>
            <a:r>
              <a:rPr lang="en-GB" dirty="0"/>
              <a:t>ode for </a:t>
            </a:r>
            <a:r>
              <a:rPr lang="en-GB" dirty="0">
                <a:solidFill>
                  <a:srgbClr val="FF0000"/>
                </a:solidFill>
              </a:rPr>
              <a:t>A</a:t>
            </a:r>
            <a:r>
              <a:rPr lang="en-GB" dirty="0"/>
              <a:t>lternating </a:t>
            </a:r>
            <a:r>
              <a:rPr lang="en-GB" dirty="0">
                <a:solidFill>
                  <a:srgbClr val="FF0000"/>
                </a:solidFill>
              </a:rPr>
              <a:t>C</a:t>
            </a:r>
            <a:r>
              <a:rPr lang="en-GB" dirty="0"/>
              <a:t>urrent (</a:t>
            </a:r>
            <a:r>
              <a:rPr lang="en-GB" dirty="0">
                <a:solidFill>
                  <a:srgbClr val="FF0000"/>
                </a:solidFill>
              </a:rPr>
              <a:t>DIAC</a:t>
            </a:r>
            <a:r>
              <a:rPr lang="en-GB" dirty="0"/>
              <a:t>)</a:t>
            </a:r>
          </a:p>
          <a:p>
            <a:r>
              <a:rPr lang="en-GB" dirty="0">
                <a:solidFill>
                  <a:srgbClr val="FF0000"/>
                </a:solidFill>
              </a:rPr>
              <a:t>Tri</a:t>
            </a:r>
            <a:r>
              <a:rPr lang="en-GB" dirty="0"/>
              <a:t>ode for </a:t>
            </a:r>
            <a:r>
              <a:rPr lang="en-GB" dirty="0">
                <a:solidFill>
                  <a:srgbClr val="FF0000"/>
                </a:solidFill>
              </a:rPr>
              <a:t>A</a:t>
            </a:r>
            <a:r>
              <a:rPr lang="en-GB" dirty="0"/>
              <a:t>lternating </a:t>
            </a:r>
            <a:r>
              <a:rPr lang="en-GB" dirty="0">
                <a:solidFill>
                  <a:srgbClr val="FF0000"/>
                </a:solidFill>
              </a:rPr>
              <a:t>C</a:t>
            </a:r>
            <a:r>
              <a:rPr lang="en-GB" dirty="0"/>
              <a:t>urrent (</a:t>
            </a:r>
            <a:r>
              <a:rPr lang="en-GB" dirty="0">
                <a:solidFill>
                  <a:srgbClr val="FF0000"/>
                </a:solidFill>
              </a:rPr>
              <a:t>TRIAC</a:t>
            </a:r>
            <a:r>
              <a:rPr lang="en-GB" dirty="0"/>
              <a:t>)</a:t>
            </a:r>
          </a:p>
          <a:p>
            <a:r>
              <a:rPr lang="en-GB" dirty="0"/>
              <a:t>These are special semiconductor devices</a:t>
            </a:r>
          </a:p>
        </p:txBody>
      </p:sp>
      <p:sp>
        <p:nvSpPr>
          <p:cNvPr id="4" name="Footer Placeholder 3">
            <a:extLst>
              <a:ext uri="{FF2B5EF4-FFF2-40B4-BE49-F238E27FC236}">
                <a16:creationId xmlns:a16="http://schemas.microsoft.com/office/drawing/2014/main" id="{8FF18AD9-7F1A-4AAD-BCA1-0180B244D4EF}"/>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id="{0928B660-E182-46C4-97D5-8456D05B1D49}"/>
              </a:ext>
            </a:extLst>
          </p:cNvPr>
          <p:cNvSpPr>
            <a:spLocks noGrp="1"/>
          </p:cNvSpPr>
          <p:nvPr>
            <p:ph type="sldNum" sz="quarter" idx="12"/>
          </p:nvPr>
        </p:nvSpPr>
        <p:spPr/>
        <p:txBody>
          <a:bodyPr/>
          <a:lstStyle/>
          <a:p>
            <a:fld id="{25670DEB-9C44-4965-9766-CB9D5C50E239}" type="slidenum">
              <a:rPr lang="en-US" smtClean="0"/>
              <a:pPr/>
              <a:t>2</a:t>
            </a:fld>
            <a:endParaRPr lang="en-US"/>
          </a:p>
        </p:txBody>
      </p:sp>
      <p:pic>
        <p:nvPicPr>
          <p:cNvPr id="7" name="Picture 6">
            <a:extLst>
              <a:ext uri="{FF2B5EF4-FFF2-40B4-BE49-F238E27FC236}">
                <a16:creationId xmlns:a16="http://schemas.microsoft.com/office/drawing/2014/main" id="{E2A4BFF4-D3DB-4E70-B3F3-792C5530494E}"/>
              </a:ext>
            </a:extLst>
          </p:cNvPr>
          <p:cNvPicPr>
            <a:picLocks noChangeAspect="1"/>
          </p:cNvPicPr>
          <p:nvPr/>
        </p:nvPicPr>
        <p:blipFill>
          <a:blip r:embed="rId2"/>
          <a:stretch>
            <a:fillRect/>
          </a:stretch>
        </p:blipFill>
        <p:spPr>
          <a:xfrm>
            <a:off x="3124200" y="3680813"/>
            <a:ext cx="1602335" cy="1596683"/>
          </a:xfrm>
          <a:prstGeom prst="rect">
            <a:avLst/>
          </a:prstGeom>
        </p:spPr>
      </p:pic>
      <p:pic>
        <p:nvPicPr>
          <p:cNvPr id="9" name="Picture 8">
            <a:extLst>
              <a:ext uri="{FF2B5EF4-FFF2-40B4-BE49-F238E27FC236}">
                <a16:creationId xmlns:a16="http://schemas.microsoft.com/office/drawing/2014/main" id="{D2C89251-CF26-4E3A-90C4-0188EE797CC4}"/>
              </a:ext>
            </a:extLst>
          </p:cNvPr>
          <p:cNvPicPr>
            <a:picLocks noChangeAspect="1"/>
          </p:cNvPicPr>
          <p:nvPr/>
        </p:nvPicPr>
        <p:blipFill>
          <a:blip r:embed="rId3"/>
          <a:stretch>
            <a:fillRect/>
          </a:stretch>
        </p:blipFill>
        <p:spPr>
          <a:xfrm>
            <a:off x="5076825" y="3680813"/>
            <a:ext cx="1476375" cy="1524000"/>
          </a:xfrm>
          <a:prstGeom prst="rect">
            <a:avLst/>
          </a:prstGeom>
        </p:spPr>
      </p:pic>
    </p:spTree>
    <p:extLst>
      <p:ext uri="{BB962C8B-B14F-4D97-AF65-F5344CB8AC3E}">
        <p14:creationId xmlns:p14="http://schemas.microsoft.com/office/powerpoint/2010/main" val="403543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A45B-0E60-45AE-8A77-468642F3C169}"/>
              </a:ext>
            </a:extLst>
          </p:cNvPr>
          <p:cNvSpPr>
            <a:spLocks noGrp="1"/>
          </p:cNvSpPr>
          <p:nvPr>
            <p:ph type="title"/>
          </p:nvPr>
        </p:nvSpPr>
        <p:spPr/>
        <p:txBody>
          <a:bodyPr/>
          <a:lstStyle/>
          <a:p>
            <a:r>
              <a:rPr lang="en-GB" dirty="0"/>
              <a:t>TRIAC</a:t>
            </a:r>
          </a:p>
        </p:txBody>
      </p:sp>
      <p:sp>
        <p:nvSpPr>
          <p:cNvPr id="3" name="Content Placeholder 2">
            <a:extLst>
              <a:ext uri="{FF2B5EF4-FFF2-40B4-BE49-F238E27FC236}">
                <a16:creationId xmlns:a16="http://schemas.microsoft.com/office/drawing/2014/main" id="{B4B6C005-35FC-49A3-8B26-9DE61B628E99}"/>
              </a:ext>
            </a:extLst>
          </p:cNvPr>
          <p:cNvSpPr>
            <a:spLocks noGrp="1"/>
          </p:cNvSpPr>
          <p:nvPr>
            <p:ph idx="1"/>
          </p:nvPr>
        </p:nvSpPr>
        <p:spPr/>
        <p:txBody>
          <a:bodyPr/>
          <a:lstStyle/>
          <a:p>
            <a:pPr algn="just"/>
            <a:r>
              <a:rPr lang="en-GB" dirty="0"/>
              <a:t>It is a three terminal, five layer device which can control AC current to load</a:t>
            </a:r>
          </a:p>
          <a:p>
            <a:pPr algn="just"/>
            <a:r>
              <a:rPr lang="en-GB" dirty="0"/>
              <a:t>It is a bidirectional device</a:t>
            </a:r>
          </a:p>
          <a:p>
            <a:pPr algn="just"/>
            <a:r>
              <a:rPr lang="en-GB" dirty="0"/>
              <a:t>Typical power rating of TRIAC is nearly 16kW</a:t>
            </a:r>
          </a:p>
          <a:p>
            <a:pPr algn="just"/>
            <a:r>
              <a:rPr lang="en-GB" dirty="0"/>
              <a:t>It is like two SCRs connected anti-parallel</a:t>
            </a:r>
          </a:p>
          <a:p>
            <a:pPr algn="just"/>
            <a:endParaRPr lang="en-GB" dirty="0"/>
          </a:p>
          <a:p>
            <a:endParaRPr lang="en-GB" dirty="0"/>
          </a:p>
        </p:txBody>
      </p:sp>
      <p:sp>
        <p:nvSpPr>
          <p:cNvPr id="4" name="Footer Placeholder 3">
            <a:extLst>
              <a:ext uri="{FF2B5EF4-FFF2-40B4-BE49-F238E27FC236}">
                <a16:creationId xmlns:a16="http://schemas.microsoft.com/office/drawing/2014/main" id="{2D417474-D563-4E40-962C-15E8A1367422}"/>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id="{6B97D279-CDCD-4215-BBFA-B9A26BEE43DA}"/>
              </a:ext>
            </a:extLst>
          </p:cNvPr>
          <p:cNvSpPr>
            <a:spLocks noGrp="1"/>
          </p:cNvSpPr>
          <p:nvPr>
            <p:ph type="sldNum" sz="quarter" idx="12"/>
          </p:nvPr>
        </p:nvSpPr>
        <p:spPr/>
        <p:txBody>
          <a:bodyPr/>
          <a:lstStyle/>
          <a:p>
            <a:fld id="{25670DEB-9C44-4965-9766-CB9D5C50E239}" type="slidenum">
              <a:rPr lang="en-US" smtClean="0"/>
              <a:pPr/>
              <a:t>3</a:t>
            </a:fld>
            <a:endParaRPr lang="en-US"/>
          </a:p>
        </p:txBody>
      </p:sp>
      <p:pic>
        <p:nvPicPr>
          <p:cNvPr id="7" name="Picture 6">
            <a:extLst>
              <a:ext uri="{FF2B5EF4-FFF2-40B4-BE49-F238E27FC236}">
                <a16:creationId xmlns:a16="http://schemas.microsoft.com/office/drawing/2014/main" id="{690F4100-5160-4BC9-B07E-3114DF10E37E}"/>
              </a:ext>
            </a:extLst>
          </p:cNvPr>
          <p:cNvPicPr>
            <a:picLocks noChangeAspect="1"/>
          </p:cNvPicPr>
          <p:nvPr/>
        </p:nvPicPr>
        <p:blipFill>
          <a:blip r:embed="rId2"/>
          <a:stretch>
            <a:fillRect/>
          </a:stretch>
        </p:blipFill>
        <p:spPr>
          <a:xfrm>
            <a:off x="2076450" y="4441825"/>
            <a:ext cx="4476750" cy="1914525"/>
          </a:xfrm>
          <a:prstGeom prst="rect">
            <a:avLst/>
          </a:prstGeom>
        </p:spPr>
      </p:pic>
    </p:spTree>
    <p:extLst>
      <p:ext uri="{BB962C8B-B14F-4D97-AF65-F5344CB8AC3E}">
        <p14:creationId xmlns:p14="http://schemas.microsoft.com/office/powerpoint/2010/main" val="32732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59E1-B17B-430E-994C-74E2558FA502}"/>
              </a:ext>
            </a:extLst>
          </p:cNvPr>
          <p:cNvSpPr>
            <a:spLocks noGrp="1"/>
          </p:cNvSpPr>
          <p:nvPr>
            <p:ph type="title"/>
          </p:nvPr>
        </p:nvSpPr>
        <p:spPr/>
        <p:txBody>
          <a:bodyPr/>
          <a:lstStyle/>
          <a:p>
            <a:r>
              <a:rPr lang="en-GB" dirty="0">
                <a:solidFill>
                  <a:schemeClr val="bg1"/>
                </a:solidFill>
              </a:rPr>
              <a:t>Operation of TRIAC</a:t>
            </a:r>
          </a:p>
        </p:txBody>
      </p:sp>
      <p:sp>
        <p:nvSpPr>
          <p:cNvPr id="3" name="Content Placeholder 2">
            <a:extLst>
              <a:ext uri="{FF2B5EF4-FFF2-40B4-BE49-F238E27FC236}">
                <a16:creationId xmlns:a16="http://schemas.microsoft.com/office/drawing/2014/main" id="{5BE2941D-9241-4A33-9D47-058657CEE246}"/>
              </a:ext>
            </a:extLst>
          </p:cNvPr>
          <p:cNvSpPr>
            <a:spLocks noGrp="1"/>
          </p:cNvSpPr>
          <p:nvPr>
            <p:ph idx="1"/>
          </p:nvPr>
        </p:nvSpPr>
        <p:spPr>
          <a:xfrm>
            <a:off x="457200" y="1600200"/>
            <a:ext cx="6508359" cy="4525963"/>
          </a:xfrm>
        </p:spPr>
        <p:txBody>
          <a:bodyPr>
            <a:normAutofit fontScale="70000" lnSpcReduction="20000"/>
          </a:bodyPr>
          <a:lstStyle/>
          <a:p>
            <a:pPr algn="just"/>
            <a:r>
              <a:rPr lang="en-GB" dirty="0">
                <a:solidFill>
                  <a:schemeClr val="bg1"/>
                </a:solidFill>
              </a:rPr>
              <a:t>The transistor equivalent circuit of TRIAC will be composed of four transistor. The transistor Q1 and Q2 constitute the equivalent circuit of SCR1 and transistor Q3 and Q4 constitute the equivalent circuit of SCR2. </a:t>
            </a:r>
          </a:p>
          <a:p>
            <a:pPr algn="just"/>
            <a:r>
              <a:rPr lang="en-GB" dirty="0">
                <a:solidFill>
                  <a:schemeClr val="bg1"/>
                </a:solidFill>
              </a:rPr>
              <a:t>When MT2 is positive with respect to MT1 and appropriate gate current is allowed in the gate circuit,SCR1 is turned ON while SCR2 remains OFF. In term of transistor equivalent circuit Q1 and Q2 are forward biased while Q3 and Q4 are reverse biased. Therefore, Transistor Q1 and Q2 conduct current. Since Q1 and Q2 from a positive feedback, both transistor are quickly driven to saturation and a large current flow through the load RL. This is as if switch between MT2 and MT1 were closed. </a:t>
            </a:r>
          </a:p>
        </p:txBody>
      </p:sp>
      <p:sp>
        <p:nvSpPr>
          <p:cNvPr id="4" name="Footer Placeholder 3">
            <a:extLst>
              <a:ext uri="{FF2B5EF4-FFF2-40B4-BE49-F238E27FC236}">
                <a16:creationId xmlns:a16="http://schemas.microsoft.com/office/drawing/2014/main" id="{3AAE685E-74DF-43B6-B0C4-C4EEDAA93AA4}"/>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id="{536B1940-9C1C-4E4A-97D8-DFB119E09B60}"/>
              </a:ext>
            </a:extLst>
          </p:cNvPr>
          <p:cNvSpPr>
            <a:spLocks noGrp="1"/>
          </p:cNvSpPr>
          <p:nvPr>
            <p:ph type="sldNum" sz="quarter" idx="12"/>
          </p:nvPr>
        </p:nvSpPr>
        <p:spPr/>
        <p:txBody>
          <a:bodyPr/>
          <a:lstStyle/>
          <a:p>
            <a:fld id="{25670DEB-9C44-4965-9766-CB9D5C50E239}" type="slidenum">
              <a:rPr lang="en-US" smtClean="0"/>
              <a:pPr/>
              <a:t>4</a:t>
            </a:fld>
            <a:endParaRPr lang="en-US"/>
          </a:p>
        </p:txBody>
      </p:sp>
      <p:pic>
        <p:nvPicPr>
          <p:cNvPr id="7" name="Picture 6">
            <a:extLst>
              <a:ext uri="{FF2B5EF4-FFF2-40B4-BE49-F238E27FC236}">
                <a16:creationId xmlns:a16="http://schemas.microsoft.com/office/drawing/2014/main" id="{AD358929-430C-4DE2-AEA2-3FF828544CE9}"/>
              </a:ext>
            </a:extLst>
          </p:cNvPr>
          <p:cNvPicPr>
            <a:picLocks noChangeAspect="1"/>
          </p:cNvPicPr>
          <p:nvPr/>
        </p:nvPicPr>
        <p:blipFill>
          <a:blip r:embed="rId2"/>
          <a:stretch>
            <a:fillRect/>
          </a:stretch>
        </p:blipFill>
        <p:spPr>
          <a:xfrm>
            <a:off x="6965559" y="12700"/>
            <a:ext cx="2152650" cy="2714625"/>
          </a:xfrm>
          <a:prstGeom prst="rect">
            <a:avLst/>
          </a:prstGeom>
        </p:spPr>
      </p:pic>
    </p:spTree>
    <p:extLst>
      <p:ext uri="{BB962C8B-B14F-4D97-AF65-F5344CB8AC3E}">
        <p14:creationId xmlns:p14="http://schemas.microsoft.com/office/powerpoint/2010/main" val="173677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B3BE-C247-4B00-BF73-CE69CFCEA00A}"/>
              </a:ext>
            </a:extLst>
          </p:cNvPr>
          <p:cNvSpPr>
            <a:spLocks noGrp="1"/>
          </p:cNvSpPr>
          <p:nvPr>
            <p:ph type="title"/>
          </p:nvPr>
        </p:nvSpPr>
        <p:spPr/>
        <p:txBody>
          <a:bodyPr/>
          <a:lstStyle/>
          <a:p>
            <a:r>
              <a:rPr lang="en-GB" dirty="0">
                <a:solidFill>
                  <a:schemeClr val="bg1"/>
                </a:solidFill>
              </a:rPr>
              <a:t>Operation of TRIAC</a:t>
            </a:r>
            <a:endParaRPr lang="en-GB" dirty="0"/>
          </a:p>
        </p:txBody>
      </p:sp>
      <p:sp>
        <p:nvSpPr>
          <p:cNvPr id="3" name="Content Placeholder 2">
            <a:extLst>
              <a:ext uri="{FF2B5EF4-FFF2-40B4-BE49-F238E27FC236}">
                <a16:creationId xmlns:a16="http://schemas.microsoft.com/office/drawing/2014/main" id="{4E3FC785-F3AF-420A-ADD8-A25A53CEDBDF}"/>
              </a:ext>
            </a:extLst>
          </p:cNvPr>
          <p:cNvSpPr>
            <a:spLocks noGrp="1"/>
          </p:cNvSpPr>
          <p:nvPr>
            <p:ph idx="1"/>
          </p:nvPr>
        </p:nvSpPr>
        <p:spPr>
          <a:xfrm>
            <a:off x="457200" y="2103437"/>
            <a:ext cx="6324600" cy="4525963"/>
          </a:xfrm>
        </p:spPr>
        <p:txBody>
          <a:bodyPr>
            <a:normAutofit/>
          </a:bodyPr>
          <a:lstStyle/>
          <a:p>
            <a:pPr algn="just"/>
            <a:r>
              <a:rPr lang="en-GB" sz="2400" dirty="0">
                <a:solidFill>
                  <a:schemeClr val="bg1"/>
                </a:solidFill>
              </a:rPr>
              <a:t>When MT2 is negative with respect to MT1 and appropriate gate current is allowed in the gate circuit, SCR2 is turned ON and SCR1 is OFF. In term s of transistor equivalent circuit, Q3 and Q4 are forward biased while Q1 and Q2 are reverse biased. Therefore, transistor Q3 and Q4 will conduct. The current in load RL will quickly attain a large value. The circuit will behave as if a switch is closed between MT2 and MT1. </a:t>
            </a:r>
          </a:p>
        </p:txBody>
      </p:sp>
      <p:sp>
        <p:nvSpPr>
          <p:cNvPr id="4" name="Footer Placeholder 3">
            <a:extLst>
              <a:ext uri="{FF2B5EF4-FFF2-40B4-BE49-F238E27FC236}">
                <a16:creationId xmlns:a16="http://schemas.microsoft.com/office/drawing/2014/main" id="{0C2CF6B0-351D-4A58-A601-7D7A5419322C}"/>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id="{4951F4D3-C4CC-4C25-A71B-B54926CB639F}"/>
              </a:ext>
            </a:extLst>
          </p:cNvPr>
          <p:cNvSpPr>
            <a:spLocks noGrp="1"/>
          </p:cNvSpPr>
          <p:nvPr>
            <p:ph type="sldNum" sz="quarter" idx="12"/>
          </p:nvPr>
        </p:nvSpPr>
        <p:spPr/>
        <p:txBody>
          <a:bodyPr/>
          <a:lstStyle/>
          <a:p>
            <a:fld id="{25670DEB-9C44-4965-9766-CB9D5C50E239}" type="slidenum">
              <a:rPr lang="en-US" smtClean="0"/>
              <a:pPr/>
              <a:t>5</a:t>
            </a:fld>
            <a:endParaRPr lang="en-US"/>
          </a:p>
        </p:txBody>
      </p:sp>
      <p:pic>
        <p:nvPicPr>
          <p:cNvPr id="6" name="Picture 5">
            <a:extLst>
              <a:ext uri="{FF2B5EF4-FFF2-40B4-BE49-F238E27FC236}">
                <a16:creationId xmlns:a16="http://schemas.microsoft.com/office/drawing/2014/main" id="{D1B88E86-65C1-48F4-B72C-D9A8938E666A}"/>
              </a:ext>
            </a:extLst>
          </p:cNvPr>
          <p:cNvPicPr>
            <a:picLocks noChangeAspect="1"/>
          </p:cNvPicPr>
          <p:nvPr/>
        </p:nvPicPr>
        <p:blipFill>
          <a:blip r:embed="rId2"/>
          <a:stretch>
            <a:fillRect/>
          </a:stretch>
        </p:blipFill>
        <p:spPr>
          <a:xfrm>
            <a:off x="6965559" y="12700"/>
            <a:ext cx="2152650" cy="2714625"/>
          </a:xfrm>
          <a:prstGeom prst="rect">
            <a:avLst/>
          </a:prstGeom>
        </p:spPr>
      </p:pic>
    </p:spTree>
    <p:extLst>
      <p:ext uri="{BB962C8B-B14F-4D97-AF65-F5344CB8AC3E}">
        <p14:creationId xmlns:p14="http://schemas.microsoft.com/office/powerpoint/2010/main" val="265731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5B77-EA28-41F8-A3EF-5546D31F5ADB}"/>
              </a:ext>
            </a:extLst>
          </p:cNvPr>
          <p:cNvSpPr>
            <a:spLocks noGrp="1"/>
          </p:cNvSpPr>
          <p:nvPr>
            <p:ph type="title"/>
          </p:nvPr>
        </p:nvSpPr>
        <p:spPr>
          <a:xfrm>
            <a:off x="457200" y="274638"/>
            <a:ext cx="8229600" cy="639762"/>
          </a:xfrm>
        </p:spPr>
        <p:txBody>
          <a:bodyPr>
            <a:normAutofit fontScale="90000"/>
          </a:bodyPr>
          <a:lstStyle/>
          <a:p>
            <a:r>
              <a:rPr lang="en-GB" dirty="0"/>
              <a:t>Characteristics of TRIAC</a:t>
            </a:r>
          </a:p>
        </p:txBody>
      </p:sp>
      <p:sp>
        <p:nvSpPr>
          <p:cNvPr id="4" name="Footer Placeholder 3">
            <a:extLst>
              <a:ext uri="{FF2B5EF4-FFF2-40B4-BE49-F238E27FC236}">
                <a16:creationId xmlns:a16="http://schemas.microsoft.com/office/drawing/2014/main" id="{AB29DBAE-791D-45EB-B23F-83AC41CDD20D}"/>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id="{D14377B9-CAAB-4E87-B9F3-9454B6AC21A5}"/>
              </a:ext>
            </a:extLst>
          </p:cNvPr>
          <p:cNvSpPr>
            <a:spLocks noGrp="1"/>
          </p:cNvSpPr>
          <p:nvPr>
            <p:ph type="sldNum" sz="quarter" idx="12"/>
          </p:nvPr>
        </p:nvSpPr>
        <p:spPr/>
        <p:txBody>
          <a:bodyPr/>
          <a:lstStyle/>
          <a:p>
            <a:fld id="{25670DEB-9C44-4965-9766-CB9D5C50E239}"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6476999" cy="5531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690F4100-5160-4BC9-B07E-3114DF10E37E}"/>
              </a:ext>
            </a:extLst>
          </p:cNvPr>
          <p:cNvPicPr>
            <a:picLocks noChangeAspect="1"/>
          </p:cNvPicPr>
          <p:nvPr/>
        </p:nvPicPr>
        <p:blipFill>
          <a:blip r:embed="rId3"/>
          <a:stretch>
            <a:fillRect/>
          </a:stretch>
        </p:blipFill>
        <p:spPr>
          <a:xfrm>
            <a:off x="228600" y="1143000"/>
            <a:ext cx="3733800" cy="1596795"/>
          </a:xfrm>
          <a:prstGeom prst="rect">
            <a:avLst/>
          </a:prstGeom>
        </p:spPr>
      </p:pic>
    </p:spTree>
    <p:extLst>
      <p:ext uri="{BB962C8B-B14F-4D97-AF65-F5344CB8AC3E}">
        <p14:creationId xmlns:p14="http://schemas.microsoft.com/office/powerpoint/2010/main" val="942650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159C-CCA4-4A82-8DA0-996FCB00F74F}"/>
              </a:ext>
            </a:extLst>
          </p:cNvPr>
          <p:cNvSpPr>
            <a:spLocks noGrp="1"/>
          </p:cNvSpPr>
          <p:nvPr>
            <p:ph type="title"/>
          </p:nvPr>
        </p:nvSpPr>
        <p:spPr/>
        <p:txBody>
          <a:bodyPr/>
          <a:lstStyle/>
          <a:p>
            <a:r>
              <a:rPr lang="en-GB" dirty="0"/>
              <a:t>Application Of TRIAC:-</a:t>
            </a:r>
          </a:p>
        </p:txBody>
      </p:sp>
      <p:sp>
        <p:nvSpPr>
          <p:cNvPr id="3" name="Content Placeholder 2">
            <a:extLst>
              <a:ext uri="{FF2B5EF4-FFF2-40B4-BE49-F238E27FC236}">
                <a16:creationId xmlns:a16="http://schemas.microsoft.com/office/drawing/2014/main" id="{FFE11851-6E7E-4291-A497-9A500D23C981}"/>
              </a:ext>
            </a:extLst>
          </p:cNvPr>
          <p:cNvSpPr>
            <a:spLocks noGrp="1"/>
          </p:cNvSpPr>
          <p:nvPr>
            <p:ph idx="1"/>
          </p:nvPr>
        </p:nvSpPr>
        <p:spPr/>
        <p:txBody>
          <a:bodyPr>
            <a:normAutofit lnSpcReduction="10000"/>
          </a:bodyPr>
          <a:lstStyle/>
          <a:p>
            <a:r>
              <a:rPr lang="en-GB" dirty="0"/>
              <a:t>It can operate and switch both half cycles of an AC waveform. </a:t>
            </a:r>
          </a:p>
          <a:p>
            <a:r>
              <a:rPr lang="en-GB" dirty="0"/>
              <a:t>In DC applications, SCRs are required to be connected with a parallel diode to protect against reverse voltage. But the TRAIC may work without a diode, a safe breakdown is possible in either directions. </a:t>
            </a:r>
          </a:p>
          <a:p>
            <a:r>
              <a:rPr lang="en-GB"/>
              <a:t>It </a:t>
            </a:r>
            <a:r>
              <a:rPr lang="en-GB" dirty="0"/>
              <a:t>can be used as a high power lamp </a:t>
            </a:r>
            <a:r>
              <a:rPr lang="en-GB"/>
              <a:t>switch </a:t>
            </a:r>
          </a:p>
          <a:p>
            <a:r>
              <a:rPr lang="en-GB"/>
              <a:t>It </a:t>
            </a:r>
            <a:r>
              <a:rPr lang="en-GB" dirty="0"/>
              <a:t>can be used to Phase Control.</a:t>
            </a:r>
          </a:p>
        </p:txBody>
      </p:sp>
      <p:sp>
        <p:nvSpPr>
          <p:cNvPr id="4" name="Footer Placeholder 3">
            <a:extLst>
              <a:ext uri="{FF2B5EF4-FFF2-40B4-BE49-F238E27FC236}">
                <a16:creationId xmlns:a16="http://schemas.microsoft.com/office/drawing/2014/main" id="{EC961259-C4CC-41FF-89D5-6B66E9A92074}"/>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id="{0003D89F-5A79-4720-A6AC-9F665E052419}"/>
              </a:ext>
            </a:extLst>
          </p:cNvPr>
          <p:cNvSpPr>
            <a:spLocks noGrp="1"/>
          </p:cNvSpPr>
          <p:nvPr>
            <p:ph type="sldNum" sz="quarter" idx="12"/>
          </p:nvPr>
        </p:nvSpPr>
        <p:spPr/>
        <p:txBody>
          <a:bodyPr/>
          <a:lstStyle/>
          <a:p>
            <a:fld id="{25670DEB-9C44-4965-9766-CB9D5C50E239}" type="slidenum">
              <a:rPr lang="en-US" smtClean="0"/>
              <a:pPr/>
              <a:t>7</a:t>
            </a:fld>
            <a:endParaRPr lang="en-US"/>
          </a:p>
        </p:txBody>
      </p:sp>
    </p:spTree>
    <p:extLst>
      <p:ext uri="{BB962C8B-B14F-4D97-AF65-F5344CB8AC3E}">
        <p14:creationId xmlns:p14="http://schemas.microsoft.com/office/powerpoint/2010/main" val="146134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C027-62E4-4E4E-B050-741F80B2E6CA}"/>
              </a:ext>
            </a:extLst>
          </p:cNvPr>
          <p:cNvSpPr>
            <a:spLocks noGrp="1"/>
          </p:cNvSpPr>
          <p:nvPr>
            <p:ph type="title"/>
          </p:nvPr>
        </p:nvSpPr>
        <p:spPr/>
        <p:txBody>
          <a:bodyPr/>
          <a:lstStyle/>
          <a:p>
            <a:r>
              <a:rPr lang="en-GB" dirty="0"/>
              <a:t>DIAC</a:t>
            </a:r>
          </a:p>
        </p:txBody>
      </p:sp>
      <p:sp>
        <p:nvSpPr>
          <p:cNvPr id="3" name="Content Placeholder 2">
            <a:extLst>
              <a:ext uri="{FF2B5EF4-FFF2-40B4-BE49-F238E27FC236}">
                <a16:creationId xmlns:a16="http://schemas.microsoft.com/office/drawing/2014/main" id="{75572E94-5E2B-4264-95E9-D925A01016B7}"/>
              </a:ext>
            </a:extLst>
          </p:cNvPr>
          <p:cNvSpPr>
            <a:spLocks noGrp="1"/>
          </p:cNvSpPr>
          <p:nvPr>
            <p:ph idx="1"/>
          </p:nvPr>
        </p:nvSpPr>
        <p:spPr/>
        <p:txBody>
          <a:bodyPr/>
          <a:lstStyle/>
          <a:p>
            <a:r>
              <a:rPr lang="en-GB" dirty="0"/>
              <a:t>Two terminal device</a:t>
            </a:r>
          </a:p>
          <a:p>
            <a:pPr algn="just"/>
            <a:r>
              <a:rPr lang="en-GB" dirty="0"/>
              <a:t>A DIAC is a two terminal, three layer bidirectional device which can be switched from its OFF state to ON state for either polarity of applied voltage. </a:t>
            </a:r>
          </a:p>
          <a:p>
            <a:pPr algn="just"/>
            <a:r>
              <a:rPr lang="en-GB" dirty="0"/>
              <a:t>There is no control terminal on this device.</a:t>
            </a:r>
          </a:p>
          <a:p>
            <a:pPr algn="just"/>
            <a:r>
              <a:rPr lang="en-GB" dirty="0"/>
              <a:t>This device works when avalanche breakdown occurs. </a:t>
            </a:r>
          </a:p>
        </p:txBody>
      </p:sp>
      <p:sp>
        <p:nvSpPr>
          <p:cNvPr id="4" name="Footer Placeholder 3">
            <a:extLst>
              <a:ext uri="{FF2B5EF4-FFF2-40B4-BE49-F238E27FC236}">
                <a16:creationId xmlns:a16="http://schemas.microsoft.com/office/drawing/2014/main" id="{71504B6A-AB3C-4B39-AEB1-BE35AEE0AA71}"/>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id="{06CCF32C-9AC1-4D7C-BEC1-9FDA60CB810B}"/>
              </a:ext>
            </a:extLst>
          </p:cNvPr>
          <p:cNvSpPr>
            <a:spLocks noGrp="1"/>
          </p:cNvSpPr>
          <p:nvPr>
            <p:ph type="sldNum" sz="quarter" idx="12"/>
          </p:nvPr>
        </p:nvSpPr>
        <p:spPr/>
        <p:txBody>
          <a:bodyPr/>
          <a:lstStyle/>
          <a:p>
            <a:fld id="{25670DEB-9C44-4965-9766-CB9D5C50E239}" type="slidenum">
              <a:rPr lang="en-US" smtClean="0"/>
              <a:pPr/>
              <a:t>8</a:t>
            </a:fld>
            <a:endParaRPr lang="en-US"/>
          </a:p>
        </p:txBody>
      </p:sp>
    </p:spTree>
    <p:extLst>
      <p:ext uri="{BB962C8B-B14F-4D97-AF65-F5344CB8AC3E}">
        <p14:creationId xmlns:p14="http://schemas.microsoft.com/office/powerpoint/2010/main" val="2111958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B5297-62A4-42FE-A15C-685CD679614D}"/>
              </a:ext>
            </a:extLst>
          </p:cNvPr>
          <p:cNvSpPr>
            <a:spLocks noGrp="1"/>
          </p:cNvSpPr>
          <p:nvPr>
            <p:ph idx="1"/>
          </p:nvPr>
        </p:nvSpPr>
        <p:spPr>
          <a:xfrm>
            <a:off x="533400" y="183532"/>
            <a:ext cx="8229600" cy="4525963"/>
          </a:xfrm>
        </p:spPr>
        <p:txBody>
          <a:bodyPr>
            <a:normAutofit fontScale="85000" lnSpcReduction="10000"/>
          </a:bodyPr>
          <a:lstStyle/>
          <a:p>
            <a:pPr algn="just"/>
            <a:r>
              <a:rPr lang="en-GB" dirty="0"/>
              <a:t>The DIAC can be constructed in either </a:t>
            </a:r>
            <a:r>
              <a:rPr lang="en-GB" sz="3300" dirty="0"/>
              <a:t>NPN</a:t>
            </a:r>
            <a:r>
              <a:rPr lang="en-GB" dirty="0"/>
              <a:t> or PNP. Show the basic structure of DIAC in PNP form. The two lead s are connected to p- regions of silicon separated by an n-region.</a:t>
            </a:r>
          </a:p>
          <a:p>
            <a:pPr algn="just"/>
            <a:r>
              <a:rPr lang="en-GB" dirty="0"/>
              <a:t>The structure of DIAC is very much similar to that of a transistor, but there are several important differences:- </a:t>
            </a:r>
          </a:p>
          <a:p>
            <a:pPr algn="just"/>
            <a:r>
              <a:rPr lang="en-GB" dirty="0" err="1"/>
              <a:t>i</a:t>
            </a:r>
            <a:r>
              <a:rPr lang="en-GB" dirty="0"/>
              <a:t>. There are no terminal attached to the base layer. </a:t>
            </a:r>
          </a:p>
          <a:p>
            <a:pPr algn="just"/>
            <a:r>
              <a:rPr lang="en-GB" dirty="0"/>
              <a:t>ii. The three regions are nearly identical in size. </a:t>
            </a:r>
          </a:p>
          <a:p>
            <a:pPr algn="just"/>
            <a:r>
              <a:rPr lang="en-GB" dirty="0"/>
              <a:t>iii. The doping concentrations are identical to give device symmetrical properties. </a:t>
            </a:r>
          </a:p>
        </p:txBody>
      </p:sp>
      <p:sp>
        <p:nvSpPr>
          <p:cNvPr id="4" name="Footer Placeholder 3">
            <a:extLst>
              <a:ext uri="{FF2B5EF4-FFF2-40B4-BE49-F238E27FC236}">
                <a16:creationId xmlns:a16="http://schemas.microsoft.com/office/drawing/2014/main" id="{2F6FC883-2D71-4723-87B5-3272C9C319F6}"/>
              </a:ext>
            </a:extLst>
          </p:cNvPr>
          <p:cNvSpPr>
            <a:spLocks noGrp="1"/>
          </p:cNvSpPr>
          <p:nvPr>
            <p:ph type="ftr" sz="quarter" idx="11"/>
          </p:nvPr>
        </p:nvSpPr>
        <p:spPr/>
        <p:txBody>
          <a:bodyPr/>
          <a:lstStyle/>
          <a:p>
            <a:r>
              <a:rPr lang="en-US"/>
              <a:t>Lecture 1</a:t>
            </a:r>
          </a:p>
        </p:txBody>
      </p:sp>
      <p:sp>
        <p:nvSpPr>
          <p:cNvPr id="5" name="Slide Number Placeholder 4">
            <a:extLst>
              <a:ext uri="{FF2B5EF4-FFF2-40B4-BE49-F238E27FC236}">
                <a16:creationId xmlns:a16="http://schemas.microsoft.com/office/drawing/2014/main" id="{2C737F1A-BC9F-4BB2-B423-2CF3AF6B4F33}"/>
              </a:ext>
            </a:extLst>
          </p:cNvPr>
          <p:cNvSpPr>
            <a:spLocks noGrp="1"/>
          </p:cNvSpPr>
          <p:nvPr>
            <p:ph type="sldNum" sz="quarter" idx="12"/>
          </p:nvPr>
        </p:nvSpPr>
        <p:spPr/>
        <p:txBody>
          <a:bodyPr/>
          <a:lstStyle/>
          <a:p>
            <a:fld id="{25670DEB-9C44-4965-9766-CB9D5C50E239}" type="slidenum">
              <a:rPr lang="en-US" smtClean="0"/>
              <a:pPr/>
              <a:t>9</a:t>
            </a:fld>
            <a:endParaRPr lang="en-US"/>
          </a:p>
        </p:txBody>
      </p:sp>
      <p:pic>
        <p:nvPicPr>
          <p:cNvPr id="7" name="Picture 6">
            <a:extLst>
              <a:ext uri="{FF2B5EF4-FFF2-40B4-BE49-F238E27FC236}">
                <a16:creationId xmlns:a16="http://schemas.microsoft.com/office/drawing/2014/main" id="{61E0268B-EE49-4202-8DAE-3DA709B2EA1D}"/>
              </a:ext>
            </a:extLst>
          </p:cNvPr>
          <p:cNvPicPr>
            <a:picLocks noChangeAspect="1"/>
          </p:cNvPicPr>
          <p:nvPr/>
        </p:nvPicPr>
        <p:blipFill>
          <a:blip r:embed="rId2"/>
          <a:stretch>
            <a:fillRect/>
          </a:stretch>
        </p:blipFill>
        <p:spPr>
          <a:xfrm>
            <a:off x="0" y="4411486"/>
            <a:ext cx="1809750" cy="2446514"/>
          </a:xfrm>
          <a:prstGeom prst="rect">
            <a:avLst/>
          </a:prstGeom>
        </p:spPr>
      </p:pic>
      <p:pic>
        <p:nvPicPr>
          <p:cNvPr id="9" name="Picture 8">
            <a:extLst>
              <a:ext uri="{FF2B5EF4-FFF2-40B4-BE49-F238E27FC236}">
                <a16:creationId xmlns:a16="http://schemas.microsoft.com/office/drawing/2014/main" id="{82F81DC1-7888-43EA-8CFC-D3ED76B63AF6}"/>
              </a:ext>
            </a:extLst>
          </p:cNvPr>
          <p:cNvPicPr>
            <a:picLocks noChangeAspect="1"/>
          </p:cNvPicPr>
          <p:nvPr/>
        </p:nvPicPr>
        <p:blipFill>
          <a:blip r:embed="rId3"/>
          <a:stretch>
            <a:fillRect/>
          </a:stretch>
        </p:blipFill>
        <p:spPr>
          <a:xfrm>
            <a:off x="6908101" y="4086225"/>
            <a:ext cx="2235899" cy="2771775"/>
          </a:xfrm>
          <a:prstGeom prst="rect">
            <a:avLst/>
          </a:prstGeom>
        </p:spPr>
      </p:pic>
    </p:spTree>
    <p:extLst>
      <p:ext uri="{BB962C8B-B14F-4D97-AF65-F5344CB8AC3E}">
        <p14:creationId xmlns:p14="http://schemas.microsoft.com/office/powerpoint/2010/main" val="3637191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1821</TotalTime>
  <Words>562</Words>
  <Application>Microsoft Office PowerPoint</Application>
  <PresentationFormat>On-screen Show (4:3)</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Fundamentals of TRIAC and DIAC</vt:lpstr>
      <vt:lpstr>Introduction</vt:lpstr>
      <vt:lpstr>TRIAC</vt:lpstr>
      <vt:lpstr>Operation of TRIAC</vt:lpstr>
      <vt:lpstr>Operation of TRIAC</vt:lpstr>
      <vt:lpstr>Characteristics of TRIAC</vt:lpstr>
      <vt:lpstr>Application Of TRIAC:-</vt:lpstr>
      <vt:lpstr>DIAC</vt:lpstr>
      <vt:lpstr>PowerPoint Presentation</vt:lpstr>
      <vt:lpstr>Characteristics of DIAC</vt:lpstr>
      <vt:lpstr>Application Of DIAC:-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 Introduction</dc:title>
  <dc:creator>USER</dc:creator>
  <cp:lastModifiedBy>Nitin Gurusamy</cp:lastModifiedBy>
  <cp:revision>91</cp:revision>
  <dcterms:created xsi:type="dcterms:W3CDTF">2020-09-18T16:28:53Z</dcterms:created>
  <dcterms:modified xsi:type="dcterms:W3CDTF">2022-01-30T12:49:06Z</dcterms:modified>
</cp:coreProperties>
</file>