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5.xml" ContentType="application/vnd.openxmlformats-officedocument.presentationml.slide+xml"/>
  <Override PartName="/ppt/theme/themeOverride1.xml" ContentType="application/vnd.openxmlformats-officedocument.themeOverr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59" r:id="rId3"/>
    <p:sldId id="257" r:id="rId5"/>
    <p:sldId id="273" r:id="rId6"/>
    <p:sldId id="345" r:id="rId7"/>
    <p:sldId id="346" r:id="rId8"/>
    <p:sldId id="347" r:id="rId9"/>
    <p:sldId id="283" r:id="rId10"/>
    <p:sldId id="344" r:id="rId11"/>
    <p:sldId id="336" r:id="rId12"/>
    <p:sldId id="351" r:id="rId13"/>
    <p:sldId id="282" r:id="rId14"/>
    <p:sldId id="293" r:id="rId15"/>
    <p:sldId id="327" r:id="rId16"/>
    <p:sldId id="279" r:id="rId17"/>
    <p:sldId id="286" r:id="rId18"/>
    <p:sldId id="311" r:id="rId19"/>
    <p:sldId id="35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5" Type="http://schemas.openxmlformats.org/officeDocument/2006/relationships/customXml" Target="../customXml/item2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4" Type="http://schemas.openxmlformats.org/officeDocument/2006/relationships/customXml" Target="../customXml/item1.xml"/><Relationship Id="rId5" Type="http://schemas.openxmlformats.org/officeDocument/2006/relationships/slide" Target="slides/slide2.xml"/><Relationship Id="rId23" Type="http://schemas.openxmlformats.org/officeDocument/2006/relationships/tableStyles" Target="tableStyles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22" Type="http://schemas.openxmlformats.org/officeDocument/2006/relationships/viewProps" Target="viewProps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15"/>
            <a:ext cx="8446770" cy="48888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</a:t>
            </a:r>
            <a:endParaRPr lang="en-IN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3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and history of Engineering. Engineering marvels of the ancient world. Connections between Science and Engineering, connection between Maths and Engineering. Roles of different fields of Engineering - </a:t>
            </a:r>
            <a:r>
              <a:rPr lang="en-IN" sz="23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Short presentation</a:t>
            </a:r>
            <a:endParaRPr lang="en-IN" sz="23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Electrical Engineering, current and voltage sources, Resistance, Inductance and Capacitance; Ohm’s law, Kirchhoff’s law, Energy and Power, Super position Theorem, Network Analysis – Mesh and Node methods</a:t>
            </a: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Faraday’s Laws of Electro-magnetic Induction, Magnetic Circuits, Self and Mutual Inductance</a:t>
            </a: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Phase, 3 Phase and Network Grids.</a:t>
            </a: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69"/>
    </mc:Choice>
    <mc:Fallback>
      <p:transition spd="slow" advTm="1906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Source</a:t>
            </a:r>
            <a:endParaRPr 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independent source maintains same voltage or current unaffected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byother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circuit elements present in the circuit.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Source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dependent voltage or current source is one whose value is proportional to another voltage or current in the circuit.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&amp; Dependent Sources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52652" y="4446966"/>
          <a:ext cx="4233204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604"/>
                <a:gridCol w="1651905"/>
                <a:gridCol w="1624695"/>
              </a:tblGrid>
              <a:tr h="370840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Voltage Source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Current Source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Voltage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Controlled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Voltage Controlled Voltage Source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VCVS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Voltage Controlled Current Source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VCCS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Controlled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Current Controlled Voltage Source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CCVS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Current Controlled Current Source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CCCS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244451" y="4077634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source -Classification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82671" y="1519976"/>
            <a:ext cx="4455066" cy="2343205"/>
            <a:chOff x="4782671" y="1519976"/>
            <a:chExt cx="4455066" cy="23432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02342" y="1891506"/>
              <a:ext cx="3933825" cy="197167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782671" y="1519976"/>
              <a:ext cx="4455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 : Independent &amp; Dependent Sources 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&amp; Circuits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two or more “circuit elements”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network with closed path is a circuit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circuit is a network, every network isn’t a circuit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&amp; Passive Networks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with active elements(at least one voltage source or current source) is an active network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network does not contain an active source.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&amp; Circuits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43470" y="1204319"/>
            <a:ext cx="2648284" cy="5191142"/>
            <a:chOff x="6020940" y="1378944"/>
            <a:chExt cx="2648284" cy="5191142"/>
          </a:xfrm>
        </p:grpSpPr>
        <p:grpSp>
          <p:nvGrpSpPr>
            <p:cNvPr id="13" name="Group 12"/>
            <p:cNvGrpSpPr/>
            <p:nvPr/>
          </p:nvGrpSpPr>
          <p:grpSpPr>
            <a:xfrm>
              <a:off x="6092455" y="1378944"/>
              <a:ext cx="2505254" cy="1686669"/>
              <a:chOff x="6092455" y="1378944"/>
              <a:chExt cx="2505254" cy="168666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092455" y="1378944"/>
                <a:ext cx="2505254" cy="1672033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7521773" y="2419282"/>
                <a:ext cx="10759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(passive)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  <a:endParaRPr lang="en-IN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020940" y="3222464"/>
              <a:ext cx="2648284" cy="1490883"/>
              <a:chOff x="6020940" y="3222464"/>
              <a:chExt cx="2648284" cy="149088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20940" y="3222464"/>
                <a:ext cx="2648284" cy="1461813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7766114" y="4344015"/>
                <a:ext cx="774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</a:t>
                </a:r>
                <a:endParaRPr lang="en-IN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00800" y="4820630"/>
              <a:ext cx="1981200" cy="1749456"/>
              <a:chOff x="6400800" y="4820630"/>
              <a:chExt cx="1981200" cy="174945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0800" y="4820630"/>
                <a:ext cx="1905000" cy="1668473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6831576" y="6200754"/>
                <a:ext cx="1550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active network</a:t>
                </a:r>
                <a:endParaRPr lang="en-IN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define voltage across an element, a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given. (the terminals must be labelled with “+” and “-” signs)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Flow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define current flow, a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given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“arrow” is used for labelling current directions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Current flow direction, opposite to electron flow direction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flows from higher potential to lower potential in passive elements. Current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 from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potential to higher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in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elements(Sources).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Flow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current flows out of positive terminal, the element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flows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positive terminal, the element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absorbs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789"/>
            <a:ext cx="8229600" cy="3808410"/>
          </a:xfrm>
        </p:spPr>
        <p:txBody>
          <a:bodyPr>
            <a:normAutofit fontScale="70000" lnSpcReduction="20000"/>
          </a:bodyPr>
          <a:lstStyle/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Pa = (+2)*(+3) = +6W</a:t>
            </a:r>
            <a:endParaRPr lang="en-IN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IN" sz="4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IN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(-2)*(-3) = +6W</a:t>
            </a:r>
            <a:endParaRPr lang="en-IN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Pc = (+4)*(-5) = -20W</a:t>
            </a:r>
            <a:endParaRPr lang="en-IN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Directions: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8900" y="2102499"/>
            <a:ext cx="4953000" cy="1899102"/>
            <a:chOff x="2362200" y="1982789"/>
            <a:chExt cx="4953000" cy="189910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2200" y="1982789"/>
              <a:ext cx="4953000" cy="189910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6216" y="2209799"/>
              <a:ext cx="978983" cy="141907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733" y="2800350"/>
              <a:ext cx="209550" cy="24765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57200" y="1487448"/>
            <a:ext cx="7789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in the circuit (a),(b) and (c)?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: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of connection between 2 or more “circuit elements”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path in a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1 simple element and node at each end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: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moving from one node to another, no nodes are encountered more than once.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Path/Loop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loop is a closed path in a network formed by no of connected branches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node = Ending node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is a loop that contains no other loop within it.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Terminologies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11" name="Title 3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Network </a:t>
            </a:r>
            <a:r>
              <a:rPr lang="en-US" dirty="0" smtClean="0"/>
              <a:t>Terminologies: Numerical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019" y="3978013"/>
            <a:ext cx="3842649" cy="1637978"/>
          </a:xfrm>
          <a:prstGeom prst="rect">
            <a:avLst/>
          </a:prstGeom>
        </p:spPr>
      </p:pic>
      <p:sp>
        <p:nvSpPr>
          <p:cNvPr id="12" name="Content Placeholder 2"/>
          <p:cNvSpPr txBox="1"/>
          <p:nvPr/>
        </p:nvSpPr>
        <p:spPr>
          <a:xfrm>
            <a:off x="457200" y="1447802"/>
            <a:ext cx="8229600" cy="10851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 meshes, nodes and loops in the circuit below?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3895872" y="2351990"/>
            <a:ext cx="4705350" cy="1476375"/>
            <a:chOff x="2491476" y="1892006"/>
            <a:chExt cx="4705350" cy="147637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1476" y="2072981"/>
              <a:ext cx="4705350" cy="1295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9950" y="1892006"/>
              <a:ext cx="247650" cy="180975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38200" y="348094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No of Meshes =3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No of loops = 6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No of nodes = 3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Hughes. 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“Electrical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Electronic Technology”, 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10th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Edition, Pearson Education Asia, 2011.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William H.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Jr. ,Jack E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Kemmerly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Steven M Durbin, “Engineering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Analysis”, 6</a:t>
            </a:r>
            <a:r>
              <a:rPr lang="en-US" sz="24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Editions,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Tata McGraw Hill Publishing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Vincent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Toro, ‘Electrical Engineering Fundamentals’, Second Edition, Prentice Hall of India Private Limited, 2003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br>
              <a:rPr lang="en-IN" alt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Electrical Engineering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4112944"/>
            <a:ext cx="3962400" cy="131445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Elements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&amp; Passive Elements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Voltage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&amp; Practical Sources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&amp; Dependent Sources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Symbols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&amp; Circuits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and Passive Circuits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Directions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Node, Path, Loop and Branch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55000" lnSpcReduction="20000"/>
          </a:bodyPr>
          <a:lstStyle/>
          <a:p>
            <a:r>
              <a:rPr lang="en-U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elements are defined based on the mathematical relationship of current through the element and voltage across the element</a:t>
            </a:r>
            <a:endParaRPr lang="en-U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6" name="Footer Placeholder 6"/>
          <p:cNvSpPr txBox="1"/>
          <p:nvPr/>
        </p:nvSpPr>
        <p:spPr>
          <a:xfrm>
            <a:off x="3886200" y="6356350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300" y="2438400"/>
            <a:ext cx="4343400" cy="3410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voltage across the element is proportional to the </a:t>
            </a:r>
            <a:endParaRPr lang="en-US" sz="3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through it, the circuit element is </a:t>
            </a:r>
            <a:endParaRPr lang="en-US" sz="3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  <a:endParaRPr lang="en-US" sz="3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</a:t>
            </a:r>
            <a:r>
              <a:rPr lang="en-US" sz="3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current </a:t>
            </a:r>
            <a:endParaRPr lang="en-US" sz="3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Inductor</a:t>
            </a:r>
            <a:endParaRPr lang="en-US" sz="3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  <a:r>
              <a:rPr lang="en-US" sz="3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current</a:t>
            </a:r>
            <a:endParaRPr lang="en-US" sz="3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endParaRPr lang="en-US" sz="3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3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current </a:t>
            </a:r>
            <a:endParaRPr lang="en-US" sz="3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Voltage Source</a:t>
            </a:r>
            <a:endParaRPr lang="en-US" sz="3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lang="en-US" sz="3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current or voltage elsewhere</a:t>
            </a:r>
            <a:endParaRPr lang="en-US" sz="3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Voltage Source </a:t>
            </a:r>
            <a:endParaRPr lang="en-US" sz="3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current through the element is </a:t>
            </a:r>
            <a:endParaRPr lang="en-U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3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3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volatge</a:t>
            </a:r>
            <a:r>
              <a:rPr lang="en-U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Voltage 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endParaRPr lang="en-U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3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current or voltage elsewhere</a:t>
            </a:r>
            <a:endParaRPr lang="en-U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Current Source </a:t>
            </a:r>
            <a:endParaRPr lang="en-U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6" name="Footer Placeholder 6"/>
          <p:cNvSpPr txBox="1"/>
          <p:nvPr/>
        </p:nvSpPr>
        <p:spPr>
          <a:xfrm>
            <a:off x="3886200" y="6356350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626" y="3657600"/>
            <a:ext cx="4083148" cy="2255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element is an element 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supplying an average power(&gt;0) for infinite time interval.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Ideal Sources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element is an element 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incapable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supplying an average power(&gt;0) for infinite time interval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Resistor, Capacitor, Inductor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is a passive circuit element that dissipates energy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 are passive circuit elements,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store and deliver finite amount of energy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&amp; Passive Circuit Elements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294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ideal source is an active element that supplies specific voltage or current independent of other circuit elements.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&amp; Practical Sources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ifference between current source vs voltage sour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6" y="2738997"/>
            <a:ext cx="3036882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rrent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38997"/>
            <a:ext cx="35052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&amp; Practical Sources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remains constant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internal resistance in series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Modelled as Ideal voltage source in series with internal resistance  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Current source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remains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internal resistance in parallel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Modelled as Ideal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parallel with resistance.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 source supplies a current of 300mA to a load of 1k</a:t>
            </a:r>
            <a:r>
              <a:rPr lang="el-GR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Ω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When the load is changed to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load current will be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3A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300mA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30mA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100mA[3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supplied by the ideal current source remains the same  and is independent of the load variations.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&amp; Practical Sources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tags/tag1.xml><?xml version="1.0" encoding="utf-8"?>
<p:tagLst xmlns:p="http://schemas.openxmlformats.org/presentationml/2006/main">
  <p:tag name="TIMING" val="|2.2|2.2|0.9|0.7|1|1.5|1.7|2.9|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75ee1d3b00e84f46be4e0d625e998856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c3e5402b4fd54e7ae1a5ee38a4e96133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BD752-D9DF-4A65-9307-3139B15449B6}"/>
</file>

<file path=customXml/itemProps2.xml><?xml version="1.0" encoding="utf-8"?>
<ds:datastoreItem xmlns:ds="http://schemas.openxmlformats.org/officeDocument/2006/customXml" ds:itemID="{CEAF8ABA-89F6-4992-9F1C-FDC036BF1905}"/>
</file>

<file path=customXml/itemProps3.xml><?xml version="1.0" encoding="utf-8"?>
<ds:datastoreItem xmlns:ds="http://schemas.openxmlformats.org/officeDocument/2006/customXml" ds:itemID="{8F1FE04E-8D4E-4A25-A504-1532776D56F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5736</Words>
  <Application>WPS Presentation</Application>
  <PresentationFormat>On-screen Show (4:3)</PresentationFormat>
  <Paragraphs>289</Paragraphs>
  <Slides>17</Slides>
  <Notes>1</Notes>
  <HiddenSlides>0</HiddenSlides>
  <MMClips>18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Franklin Gothic Book</vt:lpstr>
      <vt:lpstr>Calibri</vt:lpstr>
      <vt:lpstr>Microsoft YaHei</vt:lpstr>
      <vt:lpstr>Arial Unicode MS</vt:lpstr>
      <vt:lpstr>Office Theme</vt:lpstr>
      <vt:lpstr>PowerPoint 演示文稿</vt:lpstr>
      <vt:lpstr>Lecture 1  Introduction to Electrical Engineering</vt:lpstr>
      <vt:lpstr>Contents</vt:lpstr>
      <vt:lpstr>Circuit Elements</vt:lpstr>
      <vt:lpstr>Circuit Elements</vt:lpstr>
      <vt:lpstr>Active &amp; Passive Circuit Elements</vt:lpstr>
      <vt:lpstr>Ideal &amp; Practical Sources</vt:lpstr>
      <vt:lpstr>Ideal &amp; Practical Sources</vt:lpstr>
      <vt:lpstr>Ideal &amp; Practical Sources</vt:lpstr>
      <vt:lpstr>Independent &amp; Dependent Sources</vt:lpstr>
      <vt:lpstr>Network &amp; Circuits</vt:lpstr>
      <vt:lpstr>Reference Directions</vt:lpstr>
      <vt:lpstr>Reference Directions: Numerical Example</vt:lpstr>
      <vt:lpstr>Network Terminologies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128</cp:revision>
  <dcterms:created xsi:type="dcterms:W3CDTF">2020-09-18T16:28:00Z</dcterms:created>
  <dcterms:modified xsi:type="dcterms:W3CDTF">2021-10-05T03:56:18Z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BB3E3AEA2A534558A98E9DEB2F7833B0</vt:lpwstr>
  </property>
  <property fmtid="{D5CDD505-2E9C-101B-9397-08002B2CF9AE}" pid="4" name="ContentTypeId">
    <vt:lpwstr>0x010100EF5376321D990243BCF387BF0DFDD19D</vt:lpwstr>
  </property>
</Properties>
</file>