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1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5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9414-1079-415A-89A3-C1E9BE51545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3112-BA89-4E30-A3E5-600466C87B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F977-111C-4B10-B9D8-2A4FB4CA03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7FB7-0503-4A21-8BA9-3980861B3E9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EC5E-370A-49F5-A62C-7EAB3A774ED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E78E-6DDB-45F8-839A-5132C9F2D1A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DC21-0BA7-4695-A9D7-9AE45974EE6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A6A6-937B-4720-9C0C-B491ACAA451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87B7-215E-4BB2-B480-4F9CC4B74C8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630F-C4BF-4C67-8360-54A61E6AD4A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E50C-01CA-4EC1-861A-29D8603C26E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22EAB-2ACF-455D-9448-4495C1E9B5B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Lecture 11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Nodal Analysis</a:t>
            </a:r>
            <a:endParaRPr lang="en-US" sz="48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5087" y="6413859"/>
            <a:ext cx="2133600" cy="365125"/>
          </a:xfrm>
        </p:spPr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 advTm="1267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K. C. L. at Node 1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598" y="5255546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K. C. L. at node 1:  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--(1)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Content Placeholder 10" descr="node_1_f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4922" y="1757649"/>
            <a:ext cx="3354156" cy="3258867"/>
          </a:xfrm>
        </p:spPr>
      </p:pic>
      <p:sp>
        <p:nvSpPr>
          <p:cNvPr id="9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50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------(1)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 (2)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554540"/>
            <a:ext cx="312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 descr="node_1_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932" y="3276600"/>
            <a:ext cx="3353268" cy="3258005"/>
          </a:xfrm>
          <a:prstGeom prst="rect">
            <a:avLst/>
          </a:prstGeom>
        </p:spPr>
      </p:pic>
      <p:sp>
        <p:nvSpPr>
          <p:cNvPr id="9" name="Footer Placeholder 3"/>
          <p:cNvSpPr txBox="1"/>
          <p:nvPr/>
        </p:nvSpPr>
        <p:spPr>
          <a:xfrm>
            <a:off x="3581400" y="6356350"/>
            <a:ext cx="1742607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395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node_1_f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5366" y="2234179"/>
            <a:ext cx="3353268" cy="32580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447800"/>
            <a:ext cx="8345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K. C. L. at node 2:  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------ (3)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Application of K. C. L. at Node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3810000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726668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--------------(4)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541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------------- (2)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--------------(4)</a:t>
            </a:r>
            <a:endParaRPr lang="en-US" dirty="0">
              <a:solidFill>
                <a:schemeClr val="bg1"/>
              </a:solidFill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solving (2) and (4)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calculated. Once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calculated current flowing through all resistances can be calculated.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76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Calculate the current In R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R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and R</a:t>
            </a:r>
            <a:r>
              <a:rPr lang="en-US" baseline="-25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in the circuit shown in figure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br>
              <a:rPr lang="en-US" baseline="-25000" dirty="0">
                <a:solidFill>
                  <a:schemeClr val="bg1"/>
                </a:solidFill>
              </a:rPr>
            </a:br>
            <a:r>
              <a:rPr lang="en-US" baseline="-25000" dirty="0"/>
              <a:t> </a:t>
            </a:r>
            <a:r>
              <a:rPr lang="en-US" dirty="0"/>
              <a:t>  </a:t>
            </a:r>
            <a:endParaRPr lang="en-US" dirty="0"/>
          </a:p>
        </p:txBody>
      </p:sp>
      <p:pic>
        <p:nvPicPr>
          <p:cNvPr id="6" name="Content Placeholder 5" descr="node_1_f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5366" y="2234179"/>
            <a:ext cx="3353268" cy="32580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2590800"/>
            <a:ext cx="2895600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4A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6A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value of the resistances is given 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386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23575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 (2)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Node1 equation)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--------------(4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Equation (4)(Node2 equation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5" descr="node_1_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2837995"/>
            <a:ext cx="3353268" cy="32580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2590800"/>
            <a:ext cx="2895600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4A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6A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9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382000" cy="5715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------------- (2)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--------------(4)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node_1_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0732" y="2209800"/>
            <a:ext cx="3353268" cy="32580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1981200"/>
            <a:ext cx="2895600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4A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6A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648200"/>
            <a:ext cx="5791200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4-6=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− 0)/10+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)/5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------------- (2)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5791200"/>
            <a:ext cx="5224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-2= 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/10+ (v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)/5------(5)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69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From previous slide equation(5) is obtained for Node 1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-2=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/10+ (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)/5------(5)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 (5) by 10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-20=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+ 2*(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-20=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+ 2*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−2*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−2*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-20--------------(6)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77000"/>
            <a:ext cx="2895600" cy="365125"/>
          </a:xfrm>
        </p:spPr>
        <p:txBody>
          <a:bodyPr/>
          <a:lstStyle/>
          <a:p>
            <a:r>
              <a:rPr lang="en-US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838200"/>
            <a:ext cx="2971800" cy="288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4A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6A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14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58200" cy="6858000"/>
          </a:xfrm>
        </p:spPr>
        <p:txBody>
          <a:bodyPr>
            <a:noAutofit/>
          </a:bodyPr>
          <a:lstStyle/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−2*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-20--------------(6)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Node 2 from equation (4)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---------(4)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6+(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)/5= (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)/20	----------------(7)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 (7) by 20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120+4*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− 4*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15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-4*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+ 5*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=120-----------------(8)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(6) and (8) 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140/7= 20v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equation (6)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3*(20)−2*</a:t>
            </a:r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-20--------------(6)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5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15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=(80/2)=40V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15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1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492875"/>
            <a:ext cx="2895600" cy="365125"/>
          </a:xfrm>
        </p:spPr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801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node_1_f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8332" y="1600200"/>
            <a:ext cx="3353268" cy="325800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828800"/>
            <a:ext cx="1577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20v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438400"/>
            <a:ext cx="1463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=40V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76200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7045"/>
            <a:ext cx="34290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r>
              <a:rPr lang="el-G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200400"/>
            <a:ext cx="518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(20-0)/10=2A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=((20-40)/5)=-4A(negative sign indicate current direction is opposite to assumed direction of current.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=((40-0)/20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)=2A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1090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Nodal analysis is a procedure for analyzing circuits.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procedure utilizes  node voltages as circuit variables.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18288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513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 algn="ctr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>
              <a:buNone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  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151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Node ????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2209800"/>
            <a:ext cx="45624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314286" cy="9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91000"/>
            <a:ext cx="285866" cy="38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800600"/>
            <a:ext cx="285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334000" y="17481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46482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600" y="5257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7" y="544036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 is the point of connection between two or more branches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1600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advTm="89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Circuit with current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8288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node_1_a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9619" y="1537110"/>
            <a:ext cx="3504762" cy="3285715"/>
          </a:xfrm>
        </p:spPr>
      </p:pic>
      <p:sp>
        <p:nvSpPr>
          <p:cNvPr id="9" name="TextBox 8"/>
          <p:cNvSpPr txBox="1"/>
          <p:nvPr/>
        </p:nvSpPr>
        <p:spPr>
          <a:xfrm>
            <a:off x="-36945" y="4912279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a circuit with two current sources 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I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circuit also consists of 3 resistors 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 advTm="196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Nodes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12192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3 nodes in the circuit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5638807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0, Node 1, Node 2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 descr="node_1_b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9619" y="2220324"/>
            <a:ext cx="3504762" cy="3285715"/>
          </a:xfrm>
        </p:spPr>
      </p:pic>
      <p:sp>
        <p:nvSpPr>
          <p:cNvPr id="9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387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 Node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12954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0 is considered as reference node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 descr="node_1_d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9619" y="2220324"/>
            <a:ext cx="3504762" cy="3285715"/>
          </a:xfrm>
        </p:spPr>
      </p:pic>
      <p:sp>
        <p:nvSpPr>
          <p:cNvPr id="8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417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reference Nodes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430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1 and  Node 2 are considered to be non reference nodes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node_1_d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9619" y="2220324"/>
            <a:ext cx="3504762" cy="3285715"/>
          </a:xfrm>
        </p:spPr>
      </p:pic>
      <p:sp>
        <p:nvSpPr>
          <p:cNvPr id="8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517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at Non Reference Nodes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2954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voltages  at nodes 1 and 2 respectively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node_1_e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4922" y="2262334"/>
            <a:ext cx="3354156" cy="3201694"/>
          </a:xfrm>
        </p:spPr>
      </p:pic>
      <p:sp>
        <p:nvSpPr>
          <p:cNvPr id="9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25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flow in a resistor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endParaRPr lang="en-US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(v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− 0)/R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/>
          </a:p>
          <a:p>
            <a:endParaRPr lang="en-US" i="1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05400" y="2305050"/>
            <a:ext cx="33528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3"/>
          <p:cNvSpPr txBox="1"/>
          <p:nvPr/>
        </p:nvSpPr>
        <p:spPr>
          <a:xfrm>
            <a:off x="3886200" y="6356350"/>
            <a:ext cx="18288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Lecture 11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1323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TIMING" val="|9.6|17"/>
</p:tagLst>
</file>

<file path=ppt/tags/tag10.xml><?xml version="1.0" encoding="utf-8"?>
<p:tagLst xmlns:p="http://schemas.openxmlformats.org/presentationml/2006/main">
  <p:tag name="TIMING" val="|0.6|8.6|20.7|7.8|19.1"/>
</p:tagLst>
</file>

<file path=ppt/tags/tag11.xml><?xml version="1.0" encoding="utf-8"?>
<p:tagLst xmlns:p="http://schemas.openxmlformats.org/presentationml/2006/main">
  <p:tag name="TIMING" val="|0.5|17.5|11.8"/>
</p:tagLst>
</file>

<file path=ppt/tags/tag12.xml><?xml version="1.0" encoding="utf-8"?>
<p:tagLst xmlns:p="http://schemas.openxmlformats.org/presentationml/2006/main">
  <p:tag name="TIMING" val="|0.3|6.6|5.6|6.4"/>
</p:tagLst>
</file>

<file path=ppt/tags/tag13.xml><?xml version="1.0" encoding="utf-8"?>
<p:tagLst xmlns:p="http://schemas.openxmlformats.org/presentationml/2006/main">
  <p:tag name="TIMING" val="|0.2|1.9|3.1|9.5|15.5"/>
</p:tagLst>
</file>

<file path=ppt/tags/tag14.xml><?xml version="1.0" encoding="utf-8"?>
<p:tagLst xmlns:p="http://schemas.openxmlformats.org/presentationml/2006/main">
  <p:tag name="TIMING" val="|0.3|1.4|2.8|6.8|13.7|17.5|29|2.9"/>
</p:tagLst>
</file>

<file path=ppt/tags/tag15.xml><?xml version="1.0" encoding="utf-8"?>
<p:tagLst xmlns:p="http://schemas.openxmlformats.org/presentationml/2006/main">
  <p:tag name="TIMING" val="|1.8|5.6|7.4|10.7|13.4|12.5|14.4"/>
</p:tagLst>
</file>

<file path=ppt/tags/tag16.xml><?xml version="1.0" encoding="utf-8"?>
<p:tagLst xmlns:p="http://schemas.openxmlformats.org/presentationml/2006/main">
  <p:tag name="TIMING" val="|0.3|5.9|6.8|8.5|14.9|0.6|16.7|20.4|12.6|12.1|11.8|20.3|1.7"/>
</p:tagLst>
</file>

<file path=ppt/tags/tag17.xml><?xml version="1.0" encoding="utf-8"?>
<p:tagLst xmlns:p="http://schemas.openxmlformats.org/presentationml/2006/main">
  <p:tag name="TIMING" val="|1.4|9.6|4|0.3|5.3|9.2"/>
</p:tagLst>
</file>

<file path=ppt/tags/tag18.xml><?xml version="1.0" encoding="utf-8"?>
<p:tagLst xmlns:p="http://schemas.openxmlformats.org/presentationml/2006/main">
  <p:tag name="TIMING" val="|1"/>
</p:tagLst>
</file>

<file path=ppt/tags/tag2.xml><?xml version="1.0" encoding="utf-8"?>
<p:tagLst xmlns:p="http://schemas.openxmlformats.org/presentationml/2006/main">
  <p:tag name="TIMING" val="|6|21.2|7.3"/>
</p:tagLst>
</file>

<file path=ppt/tags/tag3.xml><?xml version="1.0" encoding="utf-8"?>
<p:tagLst xmlns:p="http://schemas.openxmlformats.org/presentationml/2006/main">
  <p:tag name="TIMING" val="|0.4|5.9|15.5"/>
</p:tagLst>
</file>

<file path=ppt/tags/tag4.xml><?xml version="1.0" encoding="utf-8"?>
<p:tagLst xmlns:p="http://schemas.openxmlformats.org/presentationml/2006/main">
  <p:tag name="TIMING" val="|0.9|26.6|4|1.4"/>
</p:tagLst>
</file>

<file path=ppt/tags/tag5.xml><?xml version="1.0" encoding="utf-8"?>
<p:tagLst xmlns:p="http://schemas.openxmlformats.org/presentationml/2006/main">
  <p:tag name="TIMING" val="|7.9"/>
</p:tagLst>
</file>

<file path=ppt/tags/tag6.xml><?xml version="1.0" encoding="utf-8"?>
<p:tagLst xmlns:p="http://schemas.openxmlformats.org/presentationml/2006/main">
  <p:tag name="TIMING" val="|0.7|4.2|5.1"/>
</p:tagLst>
</file>

<file path=ppt/tags/tag7.xml><?xml version="1.0" encoding="utf-8"?>
<p:tagLst xmlns:p="http://schemas.openxmlformats.org/presentationml/2006/main">
  <p:tag name="TIMING" val="|0.4|5.7|18.1|62.1|13.8|16.8"/>
</p:tagLst>
</file>

<file path=ppt/tags/tag8.xml><?xml version="1.0" encoding="utf-8"?>
<p:tagLst xmlns:p="http://schemas.openxmlformats.org/presentationml/2006/main">
  <p:tag name="TIMING" val="|0.3|6.9|28.4|1.5"/>
</p:tagLst>
</file>

<file path=ppt/tags/tag9.xml><?xml version="1.0" encoding="utf-8"?>
<p:tagLst xmlns:p="http://schemas.openxmlformats.org/presentationml/2006/main">
  <p:tag name="TIMING" val="|0.4|9.2|4.5|21.8|4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WPS Presentation</Application>
  <PresentationFormat>On-screen Show (4:3)</PresentationFormat>
  <Paragraphs>292</Paragraphs>
  <Slides>20</Slides>
  <Notes>0</Notes>
  <HiddenSlides>0</HiddenSlides>
  <MMClips>20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Times New Roman</vt:lpstr>
      <vt:lpstr>Calibri</vt:lpstr>
      <vt:lpstr>Microsoft YaHei</vt:lpstr>
      <vt:lpstr>Arial Unicode MS</vt:lpstr>
      <vt:lpstr>Office Theme</vt:lpstr>
      <vt:lpstr>Lecture 11 Nodal Analysis</vt:lpstr>
      <vt:lpstr>Introduction</vt:lpstr>
      <vt:lpstr>Node ????</vt:lpstr>
      <vt:lpstr>Circuit with current source</vt:lpstr>
      <vt:lpstr>Nodes </vt:lpstr>
      <vt:lpstr>Reference Node</vt:lpstr>
      <vt:lpstr>Non reference Nodes</vt:lpstr>
      <vt:lpstr>voltage at Non Reference Nodes</vt:lpstr>
      <vt:lpstr>Current flow in a resistor</vt:lpstr>
      <vt:lpstr>Application of K. C. L. at Node 1</vt:lpstr>
      <vt:lpstr>PowerPoint 演示文稿</vt:lpstr>
      <vt:lpstr>Application of K. C. L. at Node 2</vt:lpstr>
      <vt:lpstr>PowerPoint 演示文稿</vt:lpstr>
      <vt:lpstr> Calculate the current In R1, R2 and R3 in the circuit shown in figure     </vt:lpstr>
      <vt:lpstr>PowerPoint 演示文稿</vt:lpstr>
      <vt:lpstr>PowerPoint 演示文稿</vt:lpstr>
      <vt:lpstr> From previous slide equation(5) is obtained for Node 1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178</cp:revision>
  <dcterms:created xsi:type="dcterms:W3CDTF">2020-09-18T16:28:00Z</dcterms:created>
  <dcterms:modified xsi:type="dcterms:W3CDTF">2021-04-12T05:48:21Z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