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SpecialPlsOnTitleSld="0">
  <p:sldMasterIdLst>
    <p:sldMasterId id="2147483648" r:id="rId5"/>
  </p:sldMasterIdLst>
  <p:notesMasterIdLst>
    <p:notesMasterId r:id="rId6"/>
  </p:notesMasterIdLst>
  <p:sldIdLst>
    <p:sldId id="257" r:id="rId7"/>
    <p:sldId id="263" r:id="rId8"/>
    <p:sldId id="265" r:id="rId9"/>
    <p:sldId id="266" r:id="rId10"/>
    <p:sldId id="267" r:id="rId11"/>
    <p:sldId id="269" r:id="rId12"/>
    <p:sldId id="272" r:id="rId13"/>
    <p:sldId id="273" r:id="rId14"/>
    <p:sldId id="274" r:id="rId15"/>
    <p:sldId id="262" r:id="rId16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 showAnimation="0" useTimings="0"/>
  <p:extLst>
    <p:ext uri="smNativeData">
      <pr:smAppRevision xmlns:pr="smNativeData" xmlns="smNativeData" dt="1637075472" val="1036" revOS="4"/>
      <pr:smFileRevision xmlns:pr="smNativeData" xmlns="smNativeData" dt="1637075472" val="0"/>
      <pr:guideOptions xmlns:pr="smNativeData" xmlns="smNativeData" dt="1637075472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 varScale="1">
        <p:scale>
          <a:sx n="75" d="100"/>
          <a:sy n="75" d="100"/>
        </p:scale>
        <p:origin x="1044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>
      <p:cViewPr>
        <p:scale>
          <a:sx n="75" d="100"/>
          <a:sy n="75" d="100"/>
        </p:scale>
        <p:origin x="1044" y="210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A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A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A5D5509-47C7-08A3-89E5-B1F61BAB7FE4}" type="datetime1">
              <a:t/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EMqTYR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L8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LgaAAD4JQAACDQAABAAAAAmAAAACAAAAD8vAAD/HwAA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PjgAABAAAAAmAAAACAAAAL+PAAD/HwAA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PjgAABAAAAAmAAAACAAAAL+PAAD/Hw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A5D7CFE-B0C7-088A-89E5-46DF32AB7F1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EMqTYR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AAAAAAAAA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H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AEg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PjgAABAAAAAmAAAACAAAAAEAAAAAAAAA"/>
              </a:ext>
            </a:extLst>
          </p:cNvSpPr>
          <p:nvPr>
            <p:ph type="sldNum" sz="quarter" idx="10"/>
          </p:nvPr>
        </p:nvSpPr>
        <p:spPr>
          <a:xfrm>
            <a:off x="3884930" y="8685530"/>
            <a:ext cx="2971800" cy="457200"/>
          </a:xfrm>
        </p:spPr>
        <p:txBody>
          <a:bodyPr/>
          <a:lstStyle/>
          <a:p>
            <a:pPr>
              <a:defRPr lang="en-us"/>
            </a:pPr>
            <a:fld id="{2A5D1B50-1EC7-08ED-89E5-E8B855AB7FBD}" type="slidenum">
              <a:t/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54b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n-us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A5D4D0B-45C7-08BB-89E5-B3EE03AB7FE6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AOgG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Lecture 1</a:t>
            </a: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5BDF-91C7-08AD-89E5-67F815AB7F3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A5D6243-0DC7-0894-89E5-FBC12CAB7FAE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Lecture 1</a:t>
            </a: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2357-19C7-08D5-89E5-EF806DAB7FB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AMAAAAAAAAA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AMAAAAAAAAA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A5D1B37-79C7-08ED-89E5-8FB855AB7FDA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gAHw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Lecture 1</a:t>
            </a: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0EDC-92C7-08F8-89E5-64AD40AB7F3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A5D1091-DFC7-08E6-89E5-29B35EAB7F7C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Lecture 1</a:t>
            </a: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58CE-80C7-08AE-89E5-76FB16AB7F23}" type="slidenum">
              <a:t>10</a:t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ANa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4000" b="1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SJB3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IGAAAAAAA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DNr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A5D4A80-CEC7-08BC-89E5-38E904AB7F6D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Lecture 1</a:t>
            </a: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5DA1-EFC7-08AB-89E5-19FE13AB7F4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A5D1445-0BC7-08E2-89E5-FDB75AAB7FA8}" type="datetime1">
              <a:t/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Ns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Lecture 1</a:t>
            </a: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5C42-0CC7-08AA-89E5-FAFF12AB7FA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uXWA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IGAAAAAAA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SiY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IGAAAAAAA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irr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AGAAAAAAA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DNr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A5D1254-1AC7-08E4-89E5-ECB15CAB7FB9}" type="datetime1">
              <a:t/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Lecture 1</a:t>
            </a: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364E-00C7-08C0-89E5-F69578AB7FA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A5D4710-5EC7-08B1-89E5-A8E409AB7FFD}" type="datetime1">
              <a:t/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Lecture 1</a:t>
            </a: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3169-27C7-08C7-89E5-D1927FAB7F8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A5D44A0-EEC7-08B2-89E5-18E70AAB7F4D}" type="datetime1">
              <a:t/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Lecture 1</a:t>
            </a: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038A-C4C7-08F5-89E5-32A04DAB7F6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A5D294B-05C7-08DF-89E5-F38A67AB7FA6}" type="datetime1">
              <a:t/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Lecture 1</a:t>
            </a: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3F86-C8C7-08C9-89E5-3E9C71AB7F6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IGAAAAAAA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AGAAAAAAAAA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AGAAAAAAAAA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A5D0709-47C7-08F1-89E5-B1A449AB7FE4}" type="datetime1">
              <a:t/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Lecture 1</a:t>
            </a: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673C-72C7-0891-89E5-84C429AB7FD1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L8v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BwNQAAsCUAABAAAAAmAAAACAAAAD8v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PAAAAAA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A5D5D10-5EC7-08AB-89E5-A8FE13AB7FFD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PAAAAAA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Lecture 1</a:t>
            </a: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54b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A5D48F8-B6C7-08BE-89E5-40EB06AB7F15}" type="slidenum">
              <a:t>10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AIAADAMAAD4NAAAcBcAABAAAAAmAAAACAAAAAEgAAAAAAAA"/>
              </a:ext>
            </a:extLst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960" cap="none"/>
            </a:pPr>
            <a:br/>
            <a:r>
              <a:rPr lang="en-us" sz="432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Lecture 12</a:t>
            </a:r>
            <a:br/>
            <a:r>
              <a:rPr lang="en-us" sz="432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Nodal Analysis</a:t>
            </a:r>
            <a:br/>
            <a:endParaRPr lang="en-us" sz="432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</p:spTree>
  </p:cSld>
  <p:clrMapOvr>
    <a:masterClrMapping/>
  </p:clrMapOvr>
  <p:transition spd="slow" p14:dur="1800" advTm="11471">
    <p:dissolve/>
    <p:extLst>
      <p:ext uri="smNativeData">
        <pr:smNativeData xmlns:pr="smNativeData" xmlns="smNativeData" val="EMqTYQAAAAAIBwAAAAAAAFcAAABEAAAAzywAAAAAAAAB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EAAAAAAAAAALBQ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LBQAP///wEAAAAAAAAAAAAAAAAAAAAAAAAAAAAAAAAAAAAAAAAAAAAAAAJ/f38A7uzhA8zMzADAwP8Af39/AAAAAAAAAAAAAAAAAAAAAAAAAAAAIQAAABgAAAAUAAAA0AIAABAOAABwNQAA+BYAABAAAAAmAAAACAAAAAEgAAB/AAAA"/>
              </a:ext>
            </a:extLst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48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Thank You</a:t>
            </a:r>
            <a:endParaRPr lang="en-us" sz="48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Slide Number Placeholder 5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5249-07C7-08A4-89E5-F1F11CAB7FA4}" type="slidenum">
              <a:rPr lang="en-us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10</a:t>
            </a:fld>
            <a:endParaRPr lang="en-us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4" name="Footer Placeholder 3"/>
          <p:cNvSpPr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EAAAAAAAAAxNeb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NebAP///wEAAAAAAAAAAAAAAAAAAAAAAAAAAAAAAAAAAAAAAAAAAAAAAAB/f38A7uzhA8zMzADAwP8Af39/AAAAAAAAAAAAAAAAAAAAAAAAAAAAIQAAABgAAAAUAAAAOBMAAFAoAAAIJQAA5ykAABAAAAAmAAAACAAAAP//////////"/>
              </a:ext>
            </a:extLst>
          </p:cNvSpPr>
          <p:nvPr/>
        </p:nvSpPr>
        <p:spPr>
          <a:xfrm>
            <a:off x="3124200" y="6553200"/>
            <a:ext cx="2895600" cy="258445"/>
          </a:xfrm>
          <a:prstGeom prst="rect">
            <a:avLst/>
          </a:prstGeom>
          <a:solidFill>
            <a:srgbClr val="C4D79B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defRPr lang="en-us"/>
            </a:pPr>
            <a:r>
              <a:t>Lecture 12</a:t>
            </a:r>
          </a:p>
        </p:txBody>
      </p:sp>
    </p:spTree>
  </p:cSld>
  <p:clrMapOvr>
    <a:masterClrMapping/>
  </p:clrMapOvr>
  <p:transition spd="slow" p14:dur="1800" advTm="10400">
    <p:extLst>
      <p:ext uri="smNativeData">
        <pr:smNativeData xmlns:pr="smNativeData" xmlns="smNativeData" val="EMqTYQAAAAAIBwAAAAAAAAAAAAAAAAAAoCgAAAAAAAAB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  <p:extLst>
      <p:ext uri="smNativeData">
        <pr:smNativeData xmlns:pr="smNativeData" xmlns="smNativeData" val="EMqTYQEAAAAFAAAA/f///wEAAAAWAAAACAAAAAAAAAAAAAAAAAAAAA=="/>
      </p:ext>
    </p:ext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>
                <a:solidFill>
                  <a:schemeClr val="bg1"/>
                </a:solidFill>
              </a:rPr>
              <a:t>Introduction</a:t>
            </a:r>
            <a:endParaRPr lang="en-us" cap="none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>
                <a:solidFill>
                  <a:schemeClr val="bg1"/>
                </a:solidFill>
              </a:rPr>
              <a:t>Analyse the circuit shown in figure and calculate v</a:t>
            </a:r>
            <a:r>
              <a:rPr lang="en-us" cap="none" baseline="-24000">
                <a:solidFill>
                  <a:schemeClr val="bg1"/>
                </a:solidFill>
              </a:rPr>
              <a:t>0</a:t>
            </a:r>
            <a:r>
              <a:rPr lang="en-us" cap="none">
                <a:solidFill>
                  <a:schemeClr val="bg1"/>
                </a:solidFill>
              </a:rPr>
              <a:t>.</a:t>
            </a:r>
            <a:endParaRPr lang="en-us" cap="none">
              <a:solidFill>
                <a:schemeClr val="bg1"/>
              </a:solidFill>
            </a:endParaRPr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4501-4FC7-08B3-89E5-B9E60BAB7FEC}" type="slidenum">
              <a:t>2</a:t>
            </a:fld>
          </a:p>
        </p:txBody>
      </p:sp>
      <p:pic>
        <p:nvPicPr>
          <p:cNvPr id="5" name="Picture 5"/>
          <p:cNvPicPr>
            <a:extLst>
              <a:ext uri="smNativeData">
                <pr:smNativeData xmlns:pr="smNativeData" xmlns="smNativeData" val="SMDATA_17_EMqTY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gJAADgEAAAYi4AALYg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43200"/>
            <a:ext cx="5939790" cy="25742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Footer Placeholder 3"/>
          <p:cNvSpPr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EAAAAAAAAAxNeb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NebAP///wEAAAAAAAAAAAAAAAAAAAAAAAAAAAAAAAAAAAAAAAAAAAAAAAB/f38A7uzhA8zMzADAwP8Af39/AAAAAAAAAAAAAAAAAAAAAAAAAAAAIQAAABgAAAAUAAAAOBMAAFAoAAAIJQAA5ykAABAAAAAmAAAACAAAAP//////////"/>
              </a:ext>
            </a:extLst>
          </p:cNvSpPr>
          <p:nvPr/>
        </p:nvSpPr>
        <p:spPr>
          <a:xfrm>
            <a:off x="3124200" y="6553200"/>
            <a:ext cx="2895600" cy="258445"/>
          </a:xfrm>
          <a:prstGeom prst="rect">
            <a:avLst/>
          </a:prstGeom>
          <a:solidFill>
            <a:srgbClr val="C4D79B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defRPr lang="en-us"/>
            </a:pPr>
            <a:r>
              <a:t>Lecture 12</a:t>
            </a:r>
          </a:p>
        </p:txBody>
      </p:sp>
    </p:spTree>
  </p:cSld>
  <p:clrMapOvr>
    <a:masterClrMapping/>
  </p:clrMapOvr>
  <p:transition spd="fast" p14:dur="800" advTm="50571">
    <p:extLst>
      <p:ext uri="smNativeData">
        <pr:smNativeData xmlns:pr="smNativeData" xmlns="smNativeData" val="EMqTYQAAAAAgAwAAAAAAAAAAAAAAAAAAi8UAAAAAAAAB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  <p:extLst>
      <p:ext uri="smNativeData">
        <pr:smNativeData xmlns:pr="smNativeData" xmlns="smNativeData" val="EMqTYQEAAAAFAAAAAAAAAAEAAAAJAAAAAAAAAAAAAAAAAAAAAAAAAA=="/>
      </p:ext>
    </p:ext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>
                <a:solidFill>
                  <a:schemeClr val="bg1"/>
                </a:solidFill>
              </a:rPr>
              <a:t>Circuit with Voltage source</a:t>
            </a:r>
            <a:endParaRPr lang="en-us" cap="none">
              <a:solidFill>
                <a:schemeClr val="bg1"/>
              </a:solidFill>
            </a:endParaRPr>
          </a:p>
        </p:txBody>
      </p:sp>
      <p:sp>
        <p:nvSpPr>
          <p:cNvPr id="3" name="Slide Number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789C-D2C7-088E-89E5-24DB36AB7F71}" type="slidenum">
              <a:t>3</a:t>
            </a:fld>
          </a:p>
        </p:txBody>
      </p:sp>
      <p:sp>
        <p:nvSpPr>
          <p:cNvPr id="4" name="TextBox 8"/>
          <p:cNvSpPr>
            <a:extLst>
              <a:ext uri="smNativeData">
                <pr:smNativeData xmlns:pr="smNativeData" xmlns="smNativeData" val="SMDATA_15_EMqTY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AAAAAHAIAABAOAAACQwAABAgAAAmAAAACAAAAP//////////"/>
              </a:ext>
            </a:extLst>
          </p:cNvSpPr>
          <p:nvPr/>
        </p:nvSpPr>
        <p:spPr>
          <a:xfrm>
            <a:off x="0" y="1371600"/>
            <a:ext cx="91440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The Node ‘0’ is considered as reference Node.</a:t>
            </a:r>
            <a:endParaRPr lang="en-us" sz="3200" cap="none" baseline="-24000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5" name="TextBox 14"/>
          <p:cNvSpPr>
            <a:extLst>
              <a:ext uri="smNativeData">
                <pr:smNativeData xmlns:pr="smNativeData" xmlns="smNativeData" val="SMDATA_15_EMqTY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4AEAAEghAAAYMwAA6CcAABAgAAAmAAAACAAAAP//////////"/>
              </a:ext>
            </a:extLst>
          </p:cNvSpPr>
          <p:nvPr/>
        </p:nvSpPr>
        <p:spPr>
          <a:xfrm>
            <a:off x="304800" y="5410200"/>
            <a:ext cx="8001000" cy="1076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i="1" cap="none">
                <a:solidFill>
                  <a:schemeClr val="bg1"/>
                </a:solidFill>
              </a:rPr>
              <a:t>V</a:t>
            </a:r>
            <a:r>
              <a:rPr lang="en-us" sz="3200" cap="none" baseline="-24000">
                <a:solidFill>
                  <a:schemeClr val="bg1"/>
                </a:solidFill>
              </a:rPr>
              <a:t>0</a:t>
            </a:r>
            <a:r>
              <a:rPr lang="en-us" sz="3200" cap="none">
                <a:solidFill>
                  <a:schemeClr val="bg1"/>
                </a:solidFill>
              </a:rPr>
              <a:t> is the voltage at node 1. </a:t>
            </a:r>
            <a:endParaRPr lang="en-us" sz="3200" cap="none">
              <a:solidFill>
                <a:schemeClr val="bg1"/>
              </a:solidFill>
            </a:endParaRPr>
          </a:p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</a:rPr>
              <a:t>Application of K. C. L. is required.</a:t>
            </a:r>
            <a:r>
              <a:t> </a:t>
            </a:r>
          </a:p>
        </p:txBody>
      </p:sp>
      <p:pic>
        <p:nvPicPr>
          <p:cNvPr id="6" name="Content Placeholder 10" descr="noda_voltage_source_b.png"/>
          <p:cNvPicPr>
            <a:picLocks noGrp="1" noChangeArrowheads="1" noChangeAspect="1"/>
            <a:extLst>
              <a:ext uri="smNativeData">
                <pr:smNativeData xmlns:pr="smNativeData" xmlns="smNativeData" val="SMDATA_17_EMqT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sOKwQ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4JAAC4CwAA4i4AAHgg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522730" y="1905000"/>
            <a:ext cx="6098540" cy="3373120"/>
          </a:xfrm>
          <a:prstGeom prst="rect">
            <a:avLst/>
          </a:prstGeom>
        </p:spPr>
      </p:pic>
      <p:sp>
        <p:nvSpPr>
          <p:cNvPr id="7" name="Footer Placeholder 3"/>
          <p:cNvSpPr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EAAAAAAAAAxNeb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NebAP///wEAAAAAAAAAAAAAAAAAAAAAAAAAAAAAAAAAAAAAAAAAAAAAAAB/f38A7uzhA8zMzADAwP8Af39/AAAAAAAAAAAAAAAAAAAAAAAAAAAAIQAAABgAAAAUAAAAOBMAACEoAAAIJQAAuCkAABAAAAAmAAAACAAAAP//////////"/>
              </a:ext>
            </a:extLst>
          </p:cNvSpPr>
          <p:nvPr/>
        </p:nvSpPr>
        <p:spPr>
          <a:xfrm>
            <a:off x="3124200" y="6523355"/>
            <a:ext cx="2895600" cy="258445"/>
          </a:xfrm>
          <a:prstGeom prst="rect">
            <a:avLst/>
          </a:prstGeom>
          <a:solidFill>
            <a:srgbClr val="C4D79B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defRPr lang="en-us"/>
            </a:pPr>
            <a:r>
              <a:t>Lecture 12</a:t>
            </a:r>
          </a:p>
        </p:txBody>
      </p:sp>
    </p:spTree>
  </p:cSld>
  <p:clrMapOvr>
    <a:masterClrMapping/>
  </p:clrMapOvr>
  <p:transition spd="fast" p14:dur="800" advTm="90981">
    <p:extLst>
      <p:ext uri="smNativeData">
        <pr:smNativeData xmlns:pr="smNativeData" xmlns="smNativeData" val="EMqTYQAAAAAgAwAAAAAAAAAAAAAAAAAAZWMBAAAAAAAB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 advAuto="0"/>
      <p:bldP spid="5" grpId="0" animBg="1" advAuto="0"/>
      <p:bldP spid="5" grpId="1" animBg="1" advAuto="0"/>
      <p:bldP spid="6" grpId="0" animBg="1" advAuto="0"/>
    </p:bldLst>
    <p:extLst>
      <p:ext uri="smNativeData">
        <pr:smNativeData xmlns:pr="smNativeData" xmlns="smNativeData" val="EMqTYQUAAAAFAAAA/////wEAAAACAAAABAAAAAAAAAAAAAAAAAAAAAsAAAD9////AQAAAAIAAAAEAAAAAAAAAAAAAAAAAAAAEQAAAAAAAAABAAAAAgAAAAQAAAAAAAAAAAAAAAAAAAAXAAAAAAAAAAEAAAACAAAABAAAAAAAAAAAAAAAAAAAAB0AAAABAAAAAQAAAAIAAAAEAAAAAAAAAAAAAAAAAAAA"/>
      </p:ext>
    </p:ext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EkAAABwNQAAsAQAABAAAAAmAAAACAAAAAEgAAAAAAAA"/>
              </a:ext>
            </a:extLst>
          </p:cNvSpPr>
          <p:nvPr>
            <p:ph type="title"/>
          </p:nvPr>
        </p:nvSpPr>
        <p:spPr>
          <a:xfrm>
            <a:off x="457200" y="46355"/>
            <a:ext cx="8229600" cy="7156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960" cap="none"/>
            </a:pPr>
            <a:r>
              <a:rPr lang="en-us" cap="none">
                <a:solidFill>
                  <a:schemeClr val="bg1"/>
                </a:solidFill>
              </a:rPr>
              <a:t>Calculation of Nodal voltage </a:t>
            </a:r>
            <a:endParaRPr lang="en-us" cap="none">
              <a:solidFill>
                <a:schemeClr val="bg1"/>
              </a:solidFill>
            </a:endParaRPr>
          </a:p>
        </p:txBody>
      </p:sp>
      <p:sp>
        <p:nvSpPr>
          <p:cNvPr id="3" name="Slide Number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6629-67C7-0890-89E5-91C528AB7FC4}" type="slidenum">
              <a:t>4</a:t>
            </a:fld>
          </a:p>
        </p:txBody>
      </p:sp>
      <p:sp>
        <p:nvSpPr>
          <p:cNvPr id="4" name="TextBox 14"/>
          <p:cNvSpPr>
            <a:extLst>
              <a:ext uri="smNativeData">
                <pr:smNativeData xmlns:pr="smNativeData" xmlns="smNativeData" val="SMDATA_15_EMqTY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H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SAMAAA8JAABoHwAAqAwAABAgAAAmAAAACAAAAP//////////"/>
              </a:ext>
            </a:extLst>
          </p:cNvSpPr>
          <p:nvPr/>
        </p:nvSpPr>
        <p:spPr>
          <a:xfrm>
            <a:off x="533400" y="1472565"/>
            <a:ext cx="45720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+I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=I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3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------------(1)</a:t>
            </a:r>
            <a:endParaRPr lang="en-us" sz="3200" cap="none" baseline="-24000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5" name="TextBox 15"/>
          <p:cNvSpPr>
            <a:extLst>
              <a:ext uri="smNativeData">
                <pr:smNativeData xmlns:pr="smNativeData" xmlns="smNativeData" val="SMDATA_15_EMqTY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SAMAAEcNAADoNQAA4BAAABAgAAAmAAAACAAAAP//////////"/>
              </a:ext>
            </a:extLst>
          </p:cNvSpPr>
          <p:nvPr/>
        </p:nvSpPr>
        <p:spPr>
          <a:xfrm>
            <a:off x="533400" y="2158365"/>
            <a:ext cx="822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((30-v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)/2k</a:t>
            </a:r>
            <a:r>
              <a:rPr lang="el-gr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Ω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)+((20-v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)/5k</a:t>
            </a:r>
            <a:r>
              <a:rPr lang="el-gr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Ω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)=(v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/4k</a:t>
            </a:r>
            <a:r>
              <a:rPr lang="el-gr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Ω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</a:t>
            </a:r>
            <a:endParaRPr lang="en-us" sz="3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6" name="TextBox 16"/>
          <p:cNvSpPr>
            <a:extLst>
              <a:ext uri="smNativeData">
                <pr:smNativeData xmlns:pr="smNativeData" xmlns="smNativeData" val="SMDATA_15_EMqTY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SAMAAFgRAAC4OAAA+BcAABAgAAAmAAAACAAAAP//////////"/>
              </a:ext>
            </a:extLst>
          </p:cNvSpPr>
          <p:nvPr/>
        </p:nvSpPr>
        <p:spPr>
          <a:xfrm>
            <a:off x="533400" y="2819400"/>
            <a:ext cx="8686800" cy="1076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cap="none">
                <a:solidFill>
                  <a:schemeClr val="bg1"/>
                </a:solidFill>
              </a:rPr>
              <a:t> 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(30/2k</a:t>
            </a:r>
            <a:r>
              <a:rPr lang="el-gr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Ω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)-(v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/2</a:t>
            </a:r>
            <a:r>
              <a:rPr lang="el-gr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Ω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)+(20/5k</a:t>
            </a:r>
            <a:r>
              <a:rPr lang="el-gr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Ω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)-(v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/5k</a:t>
            </a:r>
            <a:r>
              <a:rPr lang="el-gr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Ω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)=(v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/4k</a:t>
            </a:r>
            <a:r>
              <a:rPr lang="el-gr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Ω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</a:t>
            </a:r>
            <a:endParaRPr lang="en-us" sz="3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					------------(2)</a:t>
            </a:r>
            <a:endParaRPr lang="en-us" sz="3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7" name="TextBox 19"/>
          <p:cNvSpPr>
            <a:extLst>
              <a:ext uri="smNativeData">
                <pr:smNativeData xmlns:pr="smNativeData" xmlns="smNativeData" val="SMDATA_15_EMqTY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SAMAAJcXAABIIQAAMBsAABAgAAAmAAAACAAAAP//////////"/>
              </a:ext>
            </a:extLst>
          </p:cNvSpPr>
          <p:nvPr/>
        </p:nvSpPr>
        <p:spPr>
          <a:xfrm>
            <a:off x="533400" y="3834765"/>
            <a:ext cx="48768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Equation (2)*20K</a:t>
            </a:r>
            <a:r>
              <a:rPr lang="el-gr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Ω</a:t>
            </a:r>
            <a:endParaRPr lang="en-us" sz="3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8" name="TextBox 20"/>
          <p:cNvSpPr>
            <a:extLst>
              <a:ext uri="smNativeData">
                <pr:smNativeData xmlns:pr="smNativeData" xmlns="smNativeData" val="SMDATA_15_EMqTY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SAMAAFcbAAD4JQAA8B4AABAgAAAmAAAACAAAAP//////////"/>
              </a:ext>
            </a:extLst>
          </p:cNvSpPr>
          <p:nvPr/>
        </p:nvSpPr>
        <p:spPr>
          <a:xfrm>
            <a:off x="533400" y="4444365"/>
            <a:ext cx="56388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10*30-10*v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+4*20-4*v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=5*v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endParaRPr lang="en-us" sz="3200" cap="none" baseline="-24000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9" name="TextBox 21"/>
          <p:cNvSpPr>
            <a:extLst>
              <a:ext uri="smNativeData">
                <pr:smNativeData xmlns:pr="smNativeData" xmlns="smNativeData" val="SMDATA_15_EMqTY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n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OAQAAOAfAABQGQAAeSMAABAgAAAmAAAACAAAAP//////////"/>
              </a:ext>
            </a:extLst>
          </p:cNvSpPr>
          <p:nvPr/>
        </p:nvSpPr>
        <p:spPr>
          <a:xfrm>
            <a:off x="685800" y="5181600"/>
            <a:ext cx="34290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=20V=v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0</a:t>
            </a:r>
            <a:endParaRPr lang="en-us" sz="3200" cap="none" baseline="-24000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pic>
        <p:nvPicPr>
          <p:cNvPr id="10" name="Picture 2" descr="D:\official\19_EEE100_20_21\noda_voltage_source_c.png"/>
          <p:cNvPicPr>
            <a:picLocks noChangeAspect="1"/>
            <a:extLst>
              <a:ext uri="smNativeData">
                <pr:smNativeData xmlns:pr="smNativeData" xmlns="smNativeData" val="SMDATA_17_EMqT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ciAAAAHgAAQDgAADA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561965" y="4876800"/>
            <a:ext cx="3582035" cy="1981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TextBox 13"/>
          <p:cNvSpPr>
            <a:extLst>
              <a:ext uri="smNativeData">
                <pr:smNativeData xmlns:pr="smNativeData" xmlns="smNativeData" val="SMDATA_15_EMqTY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MCoAALAEAABAOAAAgQsAABAgAAAmAAAACAAAAP//////////"/>
              </a:ext>
            </a:extLst>
          </p:cNvSpPr>
          <p:nvPr/>
        </p:nvSpPr>
        <p:spPr>
          <a:xfrm>
            <a:off x="6858000" y="762000"/>
            <a:ext cx="2286000" cy="1108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</a:t>
            </a:r>
            <a:r>
              <a:rPr lang="en-us" sz="2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2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=  (30-v</a:t>
            </a:r>
            <a:r>
              <a:rPr lang="en-us" sz="2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2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)/2k</a:t>
            </a:r>
            <a:r>
              <a:rPr lang="el-gr" sz="2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Ω</a:t>
            </a:r>
            <a:r>
              <a:rPr lang="en-us" sz="2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</a:t>
            </a:r>
            <a:endParaRPr lang="en-us" sz="2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  <a:r>
              <a:rPr lang="en-us" sz="2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</a:t>
            </a:r>
            <a:r>
              <a:rPr lang="en-us" sz="2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sz="2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=  (20-v</a:t>
            </a:r>
            <a:r>
              <a:rPr lang="en-us" sz="2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2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)/5k</a:t>
            </a:r>
            <a:r>
              <a:rPr lang="el-gr" sz="2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Ω</a:t>
            </a:r>
            <a:r>
              <a:rPr lang="en-us" sz="2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</a:t>
            </a:r>
            <a:endParaRPr lang="en-us" sz="2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  <a:r>
              <a:rPr lang="en-us" sz="2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I</a:t>
            </a:r>
            <a:r>
              <a:rPr lang="en-us" sz="2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3</a:t>
            </a:r>
            <a:r>
              <a:rPr lang="en-us" sz="2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= (v</a:t>
            </a:r>
            <a:r>
              <a:rPr lang="en-us" sz="2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2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/4k</a:t>
            </a:r>
            <a:r>
              <a:rPr lang="el-gr" sz="2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Ω</a:t>
            </a:r>
            <a:r>
              <a:rPr lang="en-us" sz="2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</a:t>
            </a:r>
            <a:endParaRPr lang="en-us" sz="2200" cap="none"/>
          </a:p>
        </p:txBody>
      </p:sp>
      <p:sp>
        <p:nvSpPr>
          <p:cNvPr id="12" name="Footer Placeholder 3"/>
          <p:cNvSpPr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EAAAAAAAAAxNeb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NebAP///wEAAAAAAAAAAAAAAAAAAAAAAAAAAAAAAAAAAAAAAAAAAAAAAAB/f38A7uzhA8zMzADAwP8Af39/AAAAAAAAAAAAAAAAAAAAAAAAAAAAIQAAABgAAAAUAAAAOBMAAFAoAAAIJQAA5ykAABAAAAAmAAAACAAAAP//////////"/>
              </a:ext>
            </a:extLst>
          </p:cNvSpPr>
          <p:nvPr/>
        </p:nvSpPr>
        <p:spPr>
          <a:xfrm>
            <a:off x="3124200" y="6553200"/>
            <a:ext cx="2895600" cy="258445"/>
          </a:xfrm>
          <a:prstGeom prst="rect">
            <a:avLst/>
          </a:prstGeom>
          <a:solidFill>
            <a:srgbClr val="C4D79B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defRPr lang="en-us"/>
            </a:pPr>
            <a:r>
              <a:t>Lecture 12</a:t>
            </a:r>
          </a:p>
        </p:txBody>
      </p:sp>
    </p:spTree>
  </p:cSld>
  <p:clrMapOvr>
    <a:masterClrMapping/>
  </p:clrMapOvr>
  <p:transition spd="fast" p14:dur="800" advTm="150851">
    <p:extLst>
      <p:ext uri="smNativeData">
        <pr:smNativeData xmlns:pr="smNativeData" xmlns="smNativeData" val="EMqTYQAAAAAgAwAAAAAAAAAAAAAAAAAAQ00CAAAAAAAB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 animBg="1" advAuto="0"/>
    </p:bldLst>
    <p:extLst>
      <p:ext uri="smNativeData">
        <pr:smNativeData xmlns:pr="smNativeData" xmlns="smNativeData" val="EMqTYQgAAAAFAAAA/////wEAAAACAAAABAAAAAAAAAAAAAAAAAAAAAsAAAD9////AQAAAAIAAAAEAAAAAAAAAAAAAAAAAAAAEQAAAP////8BAAAAAgAAAAgAAAAAAAAAAAAAAAAAAAAXAAAA/////wEAAAACAAAACAAAAAAAAAAAAAAAAAAAAB0AAAD/////AQAAAAIAAAAIAAAAAAAAAAAAAAAAAAAAIwAAAP////8BAAAAAgAAAAgAAAAAAAAAAAAAAAAAAAApAAAA/////wEAAAACAAAACAAAAAAAAAAAAAAAAAAAAC8AAAD/////AQAAAAIAAAAEAAAAAAAAAAAAAAAAAAAA"/>
      </p:ext>
    </p:ext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960" cap="none"/>
            </a:pPr>
            <a:r>
              <a:rPr lang="en-us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Analyze the circuit and calculate </a:t>
            </a:r>
            <a:r>
              <a:rPr lang="en-us" i="1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</a:t>
            </a:r>
            <a:r>
              <a:rPr lang="en-us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and </a:t>
            </a:r>
            <a:r>
              <a:rPr lang="en-us" i="1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</a:t>
            </a:r>
            <a:r>
              <a:rPr lang="en-us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using Nodal analysis</a:t>
            </a:r>
            <a:endParaRPr lang="en-us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Slide Number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3C55-1BC7-08CA-89E5-ED9F72AB7FB8}" type="slidenum">
              <a:t>5</a:t>
            </a:fld>
          </a:p>
        </p:txBody>
      </p:sp>
      <p:pic>
        <p:nvPicPr>
          <p:cNvPr id="4" name="Content Placeholder 8" descr="two_nodes_a.png"/>
          <p:cNvPicPr>
            <a:picLocks noGrp="1" noChangeArrowheads="1" noChangeAspect="1"/>
            <a:extLst>
              <a:ext uri="smNativeData">
                <pr:smNativeData xmlns:pr="smNativeData" xmlns="smNativeData" val="SMDATA_17_EMqT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AIAAA4DAAAcC8AAFAj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432560" y="1986280"/>
            <a:ext cx="6278880" cy="3754120"/>
          </a:xfrm>
          <a:prstGeom prst="rect">
            <a:avLst/>
          </a:prstGeom>
        </p:spPr>
      </p:pic>
      <p:sp>
        <p:nvSpPr>
          <p:cNvPr id="5" name="Footer Placeholder 3"/>
          <p:cNvSpPr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EAAAAAAAAAxNeb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NebAP///wEAAAAAAAAAAAAAAAAAAAAAAAAAAAAAAAAAAAAAAAAAAAAAAAB/f38A7uzhA8zMzADAwP8Af39/AAAAAAAAAAAAAAAAAAAAAAAAAAAAIQAAABgAAAAUAAAAOBMAACEoAAAIJQAAuCkAABAAAAAmAAAACAAAAP//////////"/>
              </a:ext>
            </a:extLst>
          </p:cNvSpPr>
          <p:nvPr/>
        </p:nvSpPr>
        <p:spPr>
          <a:xfrm>
            <a:off x="3124200" y="6523355"/>
            <a:ext cx="2895600" cy="258445"/>
          </a:xfrm>
          <a:prstGeom prst="rect">
            <a:avLst/>
          </a:prstGeom>
          <a:solidFill>
            <a:srgbClr val="C4D79B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defRPr lang="en-us"/>
            </a:pPr>
            <a:r>
              <a:t>Lecture 12</a:t>
            </a:r>
          </a:p>
        </p:txBody>
      </p:sp>
    </p:spTree>
  </p:cSld>
  <p:clrMapOvr>
    <a:masterClrMapping/>
  </p:clrMapOvr>
  <p:transition spd="fast" p14:dur="800" advTm="74731">
    <p:extLst>
      <p:ext uri="smNativeData">
        <pr:smNativeData xmlns:pr="smNativeData" xmlns="smNativeData" val="EMqTYQAAAAAgAwAAAAAAAAAAAAAAAAAA6yMBAAAAAAAB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LEBAABAOAAAKAUAABAAAAAmAAAACAAAAAEgAAAAAAAA"/>
              </a:ext>
            </a:extLst>
          </p:cNvSpPr>
          <p:nvPr>
            <p:ph type="title"/>
          </p:nvPr>
        </p:nvSpPr>
        <p:spPr>
          <a:xfrm>
            <a:off x="0" y="274955"/>
            <a:ext cx="9144000" cy="5632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4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Currents in each connection to each Node </a:t>
            </a:r>
            <a:endParaRPr lang="en-us" sz="4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Slide Number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X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17F9-B7C7-08E1-89E5-41B459AB7F14}" type="slidenum">
              <a:t>6</a:t>
            </a:fld>
          </a:p>
        </p:txBody>
      </p:sp>
      <p:pic>
        <p:nvPicPr>
          <p:cNvPr id="4" name="Content Placeholder 8" descr="two_nodes_c.png"/>
          <p:cNvPicPr>
            <a:picLocks noGrp="1" noChangeArrowheads="1" noChangeAspect="1"/>
            <a:extLst>
              <a:ext uri="smNativeData">
                <pr:smNativeData xmlns:pr="smNativeData" xmlns="smNativeData" val="SMDATA_17_EMqT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EDAACwEwAAgDQAALgp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40715" y="3200400"/>
            <a:ext cx="7893685" cy="3581400"/>
          </a:xfrm>
          <a:prstGeom prst="rect">
            <a:avLst/>
          </a:prstGeom>
        </p:spPr>
      </p:pic>
      <p:sp>
        <p:nvSpPr>
          <p:cNvPr id="5" name="TextBox 9"/>
          <p:cNvSpPr>
            <a:extLst>
              <a:ext uri="smNativeData">
                <pr:smNativeData xmlns:pr="smNativeData" xmlns="smNativeData" val="SMDATA_15_EMqTY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KAUAAKAFAAD4NAAAQAwAABAgAAAmAAAACAAAAP//////////"/>
              </a:ext>
            </a:extLst>
          </p:cNvSpPr>
          <p:nvPr/>
        </p:nvSpPr>
        <p:spPr>
          <a:xfrm>
            <a:off x="838200" y="914400"/>
            <a:ext cx="7772400" cy="1076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At Node 1 applying K. C. L.</a:t>
            </a:r>
            <a:endParaRPr lang="en-us" sz="3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(4-v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)/5=(v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-v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)/10+(v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/15)  ----------- (1)</a:t>
            </a:r>
            <a:endParaRPr lang="en-us" sz="3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6" name="Rectangle 11"/>
          <p:cNvSpPr>
            <a:extLst>
              <a:ext uri="smNativeData">
                <pr:smNativeData xmlns:pr="smNativeData" xmlns="smNativeData" val="SMDATA_15_EMqT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oAUAAKgMAABwIwAAQRAAABAgAAAmAAAACAAAAP//////////"/>
              </a:ext>
            </a:extLst>
          </p:cNvSpPr>
          <p:nvPr/>
        </p:nvSpPr>
        <p:spPr>
          <a:xfrm>
            <a:off x="914400" y="2057400"/>
            <a:ext cx="484632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Multiply equation (1) by 30 </a:t>
            </a:r>
            <a:endParaRPr lang="en-us" sz="3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7" name="Rectangle 12"/>
          <p:cNvSpPr>
            <a:extLst>
              <a:ext uri="smNativeData">
                <pr:smNativeData xmlns:pr="smNativeData" xmlns="smNativeData" val="SMDATA_15_EMqT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GAYAAAIQAABKMAAAmxMAABAgAAAmAAAACAAAAP//////////"/>
              </a:ext>
            </a:extLst>
          </p:cNvSpPr>
          <p:nvPr/>
        </p:nvSpPr>
        <p:spPr>
          <a:xfrm>
            <a:off x="990600" y="2602230"/>
            <a:ext cx="685927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24 − 6v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= 3v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− 3v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+ 2v</a:t>
            </a:r>
            <a:r>
              <a:rPr lang="en-us" sz="3200" i="1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i="1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------------ 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(2)</a:t>
            </a:r>
            <a:r>
              <a:rPr lang="en-us" sz="3200" i="1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endParaRPr lang="en-us" sz="3200" cap="none" baseline="-24000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8" name="Footer Placeholder 3"/>
          <p:cNvSpPr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EAAAAAAAAAxNeb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NebAP///wEAAAAAAAAAAAAAAAAAAAAAAAAAAAAAAAAAAAAAAAAAAAAAAAB/f38A7uzhA8zMzADAwP8Af39/AAAAAAAAAAAAAAAAAAAAAAAAAAAAIQAAABgAAAAUAAAAwBIAAFAoAACQJAAA5ykAABAAAAAmAAAACAAAAP//////////"/>
              </a:ext>
            </a:extLst>
          </p:cNvSpPr>
          <p:nvPr/>
        </p:nvSpPr>
        <p:spPr>
          <a:xfrm>
            <a:off x="3048000" y="6553200"/>
            <a:ext cx="2895600" cy="258445"/>
          </a:xfrm>
          <a:prstGeom prst="rect">
            <a:avLst/>
          </a:prstGeom>
          <a:solidFill>
            <a:srgbClr val="C4D79B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defRPr lang="en-us"/>
            </a:pPr>
            <a:r>
              <a:t>Lecture 12</a:t>
            </a:r>
          </a:p>
        </p:txBody>
      </p:sp>
    </p:spTree>
  </p:cSld>
  <p:clrMapOvr>
    <a:masterClrMapping/>
  </p:clrMapOvr>
  <p:transition spd="fast" p14:dur="800" advTm="166000">
    <p:extLst>
      <p:ext uri="smNativeData">
        <pr:smNativeData xmlns:pr="smNativeData" xmlns="smNativeData" val="EMqTYQAAAAAgAwAAAAAAAAAAAAAAAAAAcIgCAAAAAAAB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5" grpId="1" animBg="1" advAuto="0"/>
      <p:bldP spid="5" grpId="2" animBg="1" advAuto="0"/>
      <p:bldP spid="6" grpId="0" animBg="1" advAuto="0"/>
      <p:bldP spid="7" grpId="0" animBg="1" advAuto="0"/>
    </p:bldLst>
    <p:extLst>
      <p:ext uri="smNativeData">
        <pr:smNativeData xmlns:pr="smNativeData" xmlns="smNativeData" val="EMqTYQUAAAAFAAAAAAAAAAEAAAACAAAABAAAAAAAAAAAAAAAAAAAAAkAAAABAAAAAQAAAAIAAAAEAAAAAAAAAAAAAAAAAAAADwAAAAEAAAABAAAAAgAAAAQAAAAAAAAAAAAAAAAAAAAVAAAAAAAAAAEAAAACAAAABAAAAAAAAAAAAAAAAAAAABsAAAAAAAAAAQAAAAIAAAAEAAAAAAAAAAAAAAAAAAAA"/>
      </p:ext>
    </p:ext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cap="none">
                <a:solidFill>
                  <a:schemeClr val="bg1"/>
                </a:solidFill>
              </a:rPr>
              <a:t>Current flow in a resistor</a:t>
            </a:r>
            <a:endParaRPr lang="en-us" cap="none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endParaRPr lang="en-us" i="1" cap="none"/>
          </a:p>
          <a:p>
            <a:pPr lvl="8">
              <a:defRPr lang="en-us"/>
            </a:pPr>
            <a:endParaRPr lang="en-us" i="1" cap="none" baseline="-24000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Lecture 1</a:t>
            </a: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08F4-BAC7-08FE-89E5-4CAB46AB7F19}" type="slidenum">
              <a:t>7</a:t>
            </a:fld>
          </a:p>
        </p:txBody>
      </p:sp>
      <p:pic>
        <p:nvPicPr>
          <p:cNvPr id="6" name="Content Placeholder 8" descr="two_nodes_c.png"/>
          <p:cNvPicPr>
            <a:picLocks noChangeAspect="1"/>
            <a:extLst>
              <a:ext uri="smNativeData">
                <pr:smNativeData xmlns:pr="smNativeData" xmlns="smNativeData" val="SMDATA_17_EMqT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EDAADAEgAAgDQAAMg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40715" y="3048000"/>
            <a:ext cx="7893685" cy="3581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7"/>
          <p:cNvSpPr>
            <a:extLst>
              <a:ext uri="smNativeData">
                <pr:smNativeData xmlns:pr="smNativeData" xmlns="smNativeData" val="SMDATA_15_EMqTY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wAMAAPgHAACANAAAkQsAABAgAAAmAAAACAAAAP//////////"/>
              </a:ext>
            </a:extLst>
          </p:cNvSpPr>
          <p:nvPr/>
        </p:nvSpPr>
        <p:spPr>
          <a:xfrm>
            <a:off x="609600" y="1295400"/>
            <a:ext cx="79248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11v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− 3v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sz="3200" i="1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= 24 ---------------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(3)</a:t>
            </a:r>
            <a:r>
              <a:rPr lang="en-us" sz="3200" i="1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endParaRPr lang="en-us" sz="3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8" name="TextBox 8"/>
          <p:cNvSpPr>
            <a:extLst>
              <a:ext uri="smNativeData">
                <pr:smNativeData xmlns:pr="smNativeData" xmlns="smNativeData" val="SMDATA_15_EMqTY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wAMAAEALAADoNQAA4BEAABAgAAAmAAAACAAAAP//////////"/>
              </a:ext>
            </a:extLst>
          </p:cNvSpPr>
          <p:nvPr/>
        </p:nvSpPr>
        <p:spPr>
          <a:xfrm>
            <a:off x="609600" y="1828800"/>
            <a:ext cx="8153400" cy="1076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At node 2</a:t>
            </a:r>
            <a:endParaRPr lang="en-us" sz="3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(v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-v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)/10 =(v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-6)/12+v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/8 --(4)</a:t>
            </a:r>
            <a:endParaRPr lang="en-us" sz="3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9" name="Footer Placeholder 3"/>
          <p:cNvSpPr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EAAAAAAAAAxNeb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NebAP///wEAAAAAAAAAAAAAAAAAAAAAAAAAAAAAAAAAAAAAAAAAAAAAAAB/f38A7uzhA8zMzADAwP8Af39/AAAAAAAAAAAAAAAAAAAAAAAAAAAAIQAAABgAAAAUAAAAOBMAACEoAAAIJQAAuCkAABAAAAAmAAAACAAAAP//////////"/>
              </a:ext>
            </a:extLst>
          </p:cNvSpPr>
          <p:nvPr/>
        </p:nvSpPr>
        <p:spPr>
          <a:xfrm>
            <a:off x="3124200" y="6523355"/>
            <a:ext cx="2895600" cy="258445"/>
          </a:xfrm>
          <a:prstGeom prst="rect">
            <a:avLst/>
          </a:prstGeom>
          <a:solidFill>
            <a:srgbClr val="C4D79B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defRPr lang="en-us"/>
            </a:pPr>
            <a:r>
              <a:t>Lecture 12</a:t>
            </a:r>
          </a:p>
        </p:txBody>
      </p:sp>
    </p:spTree>
  </p:cSld>
  <p:clrMapOvr>
    <a:masterClrMapping/>
  </p:clrMapOvr>
  <p:transition spd="fast" p14:dur="800" advTm="48791">
    <p:extLst>
      <p:ext uri="smNativeData">
        <pr:smNativeData xmlns:pr="smNativeData" xmlns="smNativeData" val="EMqTYQAAAAAgAwAAAAAAAAAAAAAAAAAAl74AAAAAAAAB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 advAuto="0"/>
      <p:bldP spid="8" grpId="0" animBg="1" advAuto="0"/>
      <p:bldP spid="8" grpId="1" animBg="1" advAuto="0"/>
    </p:bldLst>
    <p:extLst>
      <p:ext uri="smNativeData">
        <pr:smNativeData xmlns:pr="smNativeData" xmlns="smNativeData" val="EMqTYQQAAAAFAAAA/////wEAAAACAAAABAAAAAAAAAAAAAAAAAAAAAsAAAAAAAAAAQAAAAIAAAAEAAAAAAAAAAAAAAAAAAAAEQAAAAAAAAABAAAAAgAAAAQAAAAAAAAAAAAAAAAAAAAVAAAAAQAAAAEAAAACAAAABAAAAAAAAAAAAAAAAAAAAA=="/>
      </p:ext>
    </p:ext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G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156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Application of K. C. L. at Node 2</a:t>
            </a:r>
            <a:endParaRPr lang="en-us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" name="Footer Placeholder 3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Lecture 1</a:t>
            </a:r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6F50-1EC7-0899-89E5-E8CC21AB7FBD}" type="slidenum">
              <a:t>8</a:t>
            </a:fld>
          </a:p>
        </p:txBody>
      </p:sp>
      <p:pic>
        <p:nvPicPr>
          <p:cNvPr id="5" name="Content Placeholder 8" descr="two_nodes_c.png"/>
          <p:cNvPicPr>
            <a:picLocks noChangeAspect="1"/>
            <a:extLst>
              <a:ext uri="smNativeData">
                <pr:smNativeData xmlns:pr="smNativeData" xmlns="smNativeData" val="SMDATA_17_EMqT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EDAACwEwAAgDQAALg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40715" y="3200400"/>
            <a:ext cx="7893685" cy="3581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9"/>
          <p:cNvSpPr>
            <a:extLst>
              <a:ext uri="smNativeData">
                <pr:smNativeData xmlns:pr="smNativeData" xmlns="smNativeData" val="SMDATA_15_EMqTY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OAQAAAgHAADYNgAAvxYAABAgAAAmAAAACAAAAP//////////"/>
              </a:ext>
            </a:extLst>
          </p:cNvSpPr>
          <p:nvPr/>
        </p:nvSpPr>
        <p:spPr>
          <a:xfrm>
            <a:off x="685800" y="1143000"/>
            <a:ext cx="8229600" cy="25546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At node 2</a:t>
            </a:r>
            <a:endParaRPr lang="en-us" sz="3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(v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-v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)/10 =(v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-6)/12+v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/8 --(4)</a:t>
            </a:r>
            <a:endParaRPr lang="en-us" sz="3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Multiply (4) by 120</a:t>
            </a:r>
            <a:endParaRPr lang="en-us" sz="3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12v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− 12v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= 10v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− 60 + 15v</a:t>
            </a:r>
            <a:r>
              <a:rPr lang="en-us" sz="3200" i="1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sz="3200" i="1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----- (5)</a:t>
            </a:r>
            <a:endParaRPr lang="en-us" sz="3200" cap="none" baseline="-24000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  <a:endParaRPr lang="en-us" sz="3200" cap="none"/>
          </a:p>
        </p:txBody>
      </p:sp>
      <p:sp>
        <p:nvSpPr>
          <p:cNvPr id="7" name="Footer Placeholder 3"/>
          <p:cNvSpPr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EAAAAAAAAAxNeb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NebAP///wEAAAAAAAAAAAAAAAAAAAAAAAAAAAAAAAAAAAAAAAAAAAAAAAB/f38A7uzhA8zMzADAwP8Af39/AAAAAAAAAAAAAAAAAAAAAAAAAAAAIQAAABgAAAAUAAAAOBMAACEoAAAIJQAAuCkAABAAAAAmAAAACAAAAP//////////"/>
              </a:ext>
            </a:extLst>
          </p:cNvSpPr>
          <p:nvPr/>
        </p:nvSpPr>
        <p:spPr>
          <a:xfrm>
            <a:off x="3124200" y="6523355"/>
            <a:ext cx="2895600" cy="258445"/>
          </a:xfrm>
          <a:prstGeom prst="rect">
            <a:avLst/>
          </a:prstGeom>
          <a:solidFill>
            <a:srgbClr val="C4D79B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defRPr lang="en-us"/>
            </a:pPr>
            <a:r>
              <a:t>Lecture 12</a:t>
            </a:r>
          </a:p>
        </p:txBody>
      </p:sp>
    </p:spTree>
  </p:cSld>
  <p:clrMapOvr>
    <a:masterClrMapping/>
  </p:clrMapOvr>
  <p:transition spd="fast" p14:dur="800" advTm="29580">
    <p:extLst>
      <p:ext uri="smNativeData">
        <pr:smNativeData xmlns:pr="smNativeData" xmlns="smNativeData" val="EMqTYQAAAAAgAwAAAAAAAAAAAAAAAAAAjHMAAAAAAAAB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6" grpId="1" animBg="1" advAuto="0"/>
      <p:bldP spid="6" grpId="2" animBg="1" advAuto="0"/>
      <p:bldP spid="6" grpId="3" animBg="1" advAuto="0"/>
    </p:bldLst>
    <p:extLst>
      <p:ext uri="smNativeData">
        <pr:smNativeData xmlns:pr="smNativeData" xmlns="smNativeData" val="EMqTYQQAAAAFAAAAAAAAAAEAAAACAAAABAAAAAAAAAAAAAAAAAAAAAsAAAABAAAAAQAAAAIAAAAEAAAAAAAAAAAAAAAAAAAAEQAAAAIAAAABAAAAAgAAAAQAAAAAAAAAAAAAAAAAAAAXAAAAAwAAAAEAAAACAAAABAAAAAAAAAAAAAAAAAAAAA=="/>
      </p:ext>
    </p:ext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endParaRPr lang="en-us" cap="none" baseline="-2400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  <a:endParaRPr lang="en-us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</a:p>
        </p:txBody>
      </p:sp>
      <p:sp>
        <p:nvSpPr>
          <p:cNvPr id="3" name="Footer Placeholder 3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r>
              <a:t>Lecture 1</a:t>
            </a:r>
          </a:p>
        </p:txBody>
      </p:sp>
      <p:sp>
        <p:nvSpPr>
          <p:cNvPr id="4" name="Slide Number Placeholder 4"/>
          <p:cNvSpPr>
            <a:spLocks noGrp="1" noChangeArrowheads="1"/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D1985-CBC7-08EF-89E5-3DBA57AB7F68}" type="slidenum">
              <a:t>9</a:t>
            </a:fld>
          </a:p>
        </p:txBody>
      </p:sp>
      <p:pic>
        <p:nvPicPr>
          <p:cNvPr id="5" name="Content Placeholder 8" descr="two_nodes_c.png"/>
          <p:cNvPicPr>
            <a:picLocks noChangeAspect="1"/>
            <a:extLst>
              <a:ext uri="smNativeData">
                <pr:smNativeData xmlns:pr="smNativeData" xmlns="smNativeData" val="SMDATA_17_EMqT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y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EDAADQEQAAgDQAANg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40715" y="2895600"/>
            <a:ext cx="7893685" cy="3581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 8"/>
          <p:cNvSpPr>
            <a:extLst>
              <a:ext uri="smNativeData">
                <pr:smNativeData xmlns:pr="smNativeData" xmlns="smNativeData" val="SMDATA_15_EMqT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oAUAAKAFAADQLwAAXhgAABAgAAAmAAAACAAAAP//////////"/>
              </a:ext>
            </a:extLst>
          </p:cNvSpPr>
          <p:nvPr/>
        </p:nvSpPr>
        <p:spPr>
          <a:xfrm>
            <a:off x="914400" y="914400"/>
            <a:ext cx="6858000" cy="304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12v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− 37v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= −60  ------ (6)</a:t>
            </a:r>
            <a:endParaRPr lang="en-us" sz="3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11v</a:t>
            </a:r>
            <a:r>
              <a:rPr lang="en-us" sz="3200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− 3v</a:t>
            </a:r>
            <a:r>
              <a:rPr lang="en-us" sz="3200" i="1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sz="3200" i="1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= 24   ---------</a:t>
            </a: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(3) on solving</a:t>
            </a:r>
            <a:endParaRPr lang="en-us" sz="3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</a:t>
            </a:r>
            <a:r>
              <a:rPr lang="en-us" sz="3200" b="1" i="1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2</a:t>
            </a:r>
            <a:r>
              <a:rPr lang="en-us" sz="3200" b="1" i="1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= 2.55 V</a:t>
            </a:r>
            <a:endParaRPr lang="en-us" sz="3200" b="1" i="1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  <a:r>
              <a:rPr lang="en-us" sz="3200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v</a:t>
            </a:r>
            <a:r>
              <a:rPr lang="en-us" sz="3200" b="1" i="1" cap="none" baseline="-24000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  <a:r>
              <a:rPr lang="en-us" sz="3200" b="1" i="1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= 2.88 V</a:t>
            </a:r>
            <a:r>
              <a:rPr lang="en-us" sz="3200" i="1" cap="none">
                <a:solidFill>
                  <a:schemeClr val="bg1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endParaRPr lang="en-us" sz="3200" cap="none">
              <a:solidFill>
                <a:schemeClr val="bg1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  <a:r>
              <a:rPr lang="en-us" sz="32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endParaRPr lang="en-us" sz="3200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  <a:endParaRPr lang="en-us" sz="3200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7" name="Footer Placeholder 3"/>
          <p:cNvSpPr>
            <a:extLst>
              <a:ext uri="smNativeData">
                <pr:smNativeData xmlns:pr="smNativeData" xmlns="smNativeData" val="SMDATA_15_EMqTYRMAAAAlAAAAZAAAAA0AAAAAkAAAAEgAAACQAAAASAAAAAAAAAABAAAAAAAAAAEAAABQAAAAAAAAAAAA4D8AAAAAAADgPwAAAAAAAOA/AAAAAAAA4D8AAAAAAADgPwAAAAAAAOA/AAAAAAAA4D8AAAAAAADgPwAAAAAAAOA/AAAAAAAA4D8CAAAAjAAAAAEAAAAAAAAAxNeb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NebAP///wEAAAAAAAAAAAAAAAAAAAAAAAAAAAAAAAAAAAAAAAAAAAAAAAB/f38A7uzhA8zMzADAwP8Af39/AAAAAAAAAAAAAAAAAAAAAAAAAAAAIQAAABgAAAAUAAAAOBMAAJkoAAAIJQAAMCoAABAAAAAmAAAACAAAAP//////////"/>
              </a:ext>
            </a:extLst>
          </p:cNvSpPr>
          <p:nvPr/>
        </p:nvSpPr>
        <p:spPr>
          <a:xfrm>
            <a:off x="3124200" y="6599555"/>
            <a:ext cx="2895600" cy="258445"/>
          </a:xfrm>
          <a:prstGeom prst="rect">
            <a:avLst/>
          </a:prstGeom>
          <a:solidFill>
            <a:srgbClr val="C4D79B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defRPr lang="en-us"/>
            </a:pPr>
            <a:r>
              <a:t>Lecture 12</a:t>
            </a:r>
          </a:p>
        </p:txBody>
      </p:sp>
    </p:spTree>
  </p:cSld>
  <p:clrMapOvr>
    <a:masterClrMapping/>
  </p:clrMapOvr>
  <p:transition spd="fast" p14:dur="800" advTm="41780">
    <p:extLst>
      <p:ext uri="smNativeData">
        <pr:smNativeData xmlns:pr="smNativeData" xmlns="smNativeData" val="EMqTYQAAAAAgAwAAAAAAAAAAAAAAAAAANKMAAAAAAAABAAAAAQAAAAAAAAAAAAAAAAAAAAAAAAAAAAAA"/>
      </p:ext>
    </p:extLst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6" grpId="1" animBg="1" advAuto="0"/>
      <p:bldP spid="6" grpId="2" animBg="1" advAuto="0"/>
      <p:bldP spid="6" grpId="3" animBg="1" advAuto="0"/>
    </p:bldLst>
    <p:extLst>
      <p:ext uri="smNativeData">
        <pr:smNativeData xmlns:pr="smNativeData" xmlns="smNativeData" val="EMqTYQQAAAAFAAAAAAAAAAEAAAACAAAABAAAAAAAAAAAAAAAAAAAAAsAAAABAAAAAQAAAAIAAAAEAAAAAAAAAAAAAAAAAAAAEQAAAAIAAAABAAAAAgAAAAQAAAAAAAAAAAAAAAAAAAAXAAAAAwAAAAEAAAACAAAABAAAAAAAAAAAAAAAAAAAAA=="/>
      </p:ext>
    </p:ext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subject/>
  <dc:creator>USER</dc:creator>
  <cp:keywords/>
  <dc:description/>
  <cp:lastModifiedBy>G R Nitin</cp:lastModifiedBy>
  <cp:revision>0</cp:revision>
  <dcterms:created xsi:type="dcterms:W3CDTF">2020-09-18T16:28:00Z</dcterms:created>
  <dcterms:modified xsi:type="dcterms:W3CDTF">2021-11-16T15:11:12Z</dcterms:modified>
</cp:coreProperties>
</file>