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7" r:id="rId3"/>
    <p:sldId id="263" r:id="rId4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9CCE63-5293-465E-AC39-9BB349878CB4}" type="slidenum">
              <a:rPr lang="en-US" altLang="en-US" smtClean="0">
                <a:latin typeface="Arial" panose="020B0604020202020204" pitchFamily="34" charset="0"/>
              </a:rPr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png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13</a:t>
            </a:r>
            <a:b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 Theorem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922588" y="3544888"/>
          <a:ext cx="327818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" imgW="31089600" imgH="21336000" progId="Equation.3">
                  <p:embed/>
                </p:oleObj>
              </mc:Choice>
              <mc:Fallback>
                <p:oleObj name="Equation" r:id="rId1" imgW="31089600" imgH="21336000" progId="Equation.3">
                  <p:embed/>
                  <p:pic>
                    <p:nvPicPr>
                      <p:cNvPr id="0" name="Picture 6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544888"/>
                        <a:ext cx="3278187" cy="2244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23E9EC-764B-468A-869E-D6F237AAAA07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smtClean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71600" y="609600"/>
          <a:ext cx="66198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4533900" imgH="2006600" progId="Visio.Drawing.11">
                  <p:embed/>
                </p:oleObj>
              </mc:Choice>
              <mc:Fallback>
                <p:oleObj name="Visio" r:id="rId3" imgW="4533900" imgH="20066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"/>
                        <a:ext cx="661987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235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3"/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8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Example 3: Use superposition to find i</a:t>
            </a:r>
            <a:r>
              <a:rPr lang="en-US" altLang="en-US" sz="2800" b="1" i="1" baseline="-25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  <a:endParaRPr lang="en-US" altLang="en-US" sz="2800" b="1" i="1" baseline="-25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0768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6EA221-4B9A-4B7C-BF8D-BAB752B1E1BD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174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3057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90600"/>
            <a:ext cx="30670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Group 9"/>
          <p:cNvGrpSpPr/>
          <p:nvPr/>
        </p:nvGrpSpPr>
        <p:grpSpPr bwMode="auto">
          <a:xfrm>
            <a:off x="685800" y="5105400"/>
            <a:ext cx="1695450" cy="539750"/>
            <a:chOff x="1620" y="2679"/>
            <a:chExt cx="1068" cy="340"/>
          </a:xfrm>
        </p:grpSpPr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1750" y="2737"/>
              <a:ext cx="9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=3/15=0.2 A</a:t>
              </a:r>
              <a:endPara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31" name="Object 7"/>
            <p:cNvGraphicFramePr>
              <a:graphicFrameLocks noChangeAspect="1"/>
            </p:cNvGraphicFramePr>
            <p:nvPr/>
          </p:nvGraphicFramePr>
          <p:xfrm>
            <a:off x="1620" y="2679"/>
            <a:ext cx="1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3" imgW="127000" imgH="241300" progId="Equation.3">
                    <p:embed/>
                  </p:oleObj>
                </mc:Choice>
                <mc:Fallback>
                  <p:oleObj name="Equation" r:id="rId3" imgW="127000" imgH="241300" progId="Equation.3">
                    <p:embed/>
                    <p:pic>
                      <p:nvPicPr>
                        <p:cNvPr id="0" name="Picture 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679"/>
                          <a:ext cx="17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6" name="Group 11"/>
          <p:cNvGrpSpPr/>
          <p:nvPr/>
        </p:nvGrpSpPr>
        <p:grpSpPr bwMode="auto">
          <a:xfrm>
            <a:off x="5257800" y="4724400"/>
            <a:ext cx="2284413" cy="482600"/>
            <a:chOff x="1620" y="2697"/>
            <a:chExt cx="1439" cy="304"/>
          </a:xfrm>
        </p:grpSpPr>
        <p:sp>
          <p:nvSpPr>
            <p:cNvPr id="13328" name="Text Box 12"/>
            <p:cNvSpPr txBox="1">
              <a:spLocks noChangeArrowheads="1"/>
            </p:cNvSpPr>
            <p:nvPr/>
          </p:nvSpPr>
          <p:spPr bwMode="auto">
            <a:xfrm>
              <a:off x="1750" y="2737"/>
              <a:ext cx="1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= 2x6/(6+9)=0.8 A</a:t>
              </a:r>
              <a:endParaRPr lang="en-US" altLang="en-US" sz="2000" b="1" i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9" name="Object 13"/>
            <p:cNvGraphicFramePr>
              <a:graphicFrameLocks noChangeAspect="1"/>
            </p:cNvGraphicFramePr>
            <p:nvPr/>
          </p:nvGraphicFramePr>
          <p:xfrm>
            <a:off x="1620" y="2697"/>
            <a:ext cx="1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5" imgW="127000" imgH="215265" progId="Equation.3">
                    <p:embed/>
                  </p:oleObj>
                </mc:Choice>
                <mc:Fallback>
                  <p:oleObj name="Equation" r:id="rId5" imgW="127000" imgH="215265" progId="Equation.3">
                    <p:embed/>
                    <p:pic>
                      <p:nvPicPr>
                        <p:cNvPr id="0" name="Picture 7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697"/>
                          <a:ext cx="1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7" name="Group 14"/>
          <p:cNvGrpSpPr/>
          <p:nvPr/>
        </p:nvGrpSpPr>
        <p:grpSpPr bwMode="auto">
          <a:xfrm>
            <a:off x="5181600" y="6299200"/>
            <a:ext cx="1119188" cy="482600"/>
            <a:chOff x="1620" y="2697"/>
            <a:chExt cx="705" cy="304"/>
          </a:xfrm>
        </p:grpSpPr>
        <p:sp>
          <p:nvSpPr>
            <p:cNvPr id="13326" name="Text Box 15"/>
            <p:cNvSpPr txBox="1">
              <a:spLocks noChangeArrowheads="1"/>
            </p:cNvSpPr>
            <p:nvPr/>
          </p:nvSpPr>
          <p:spPr bwMode="auto">
            <a:xfrm>
              <a:off x="1750" y="2737"/>
              <a:ext cx="5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= 1.0 A</a:t>
              </a:r>
              <a:endParaRPr lang="en-US" alt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7" name="Object 16"/>
            <p:cNvGraphicFramePr>
              <a:graphicFrameLocks noChangeAspect="1"/>
            </p:cNvGraphicFramePr>
            <p:nvPr/>
          </p:nvGraphicFramePr>
          <p:xfrm>
            <a:off x="1620" y="2697"/>
            <a:ext cx="1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Equation" r:id="rId7" imgW="127000" imgH="215265" progId="Equation.3">
                    <p:embed/>
                  </p:oleObj>
                </mc:Choice>
                <mc:Fallback>
                  <p:oleObj name="Equation" r:id="rId7" imgW="127000" imgH="215265" progId="Equation.3">
                    <p:embed/>
                    <p:pic>
                      <p:nvPicPr>
                        <p:cNvPr id="0" name="Picture 7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697"/>
                          <a:ext cx="1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8" name="Rectangle 17"/>
          <p:cNvSpPr>
            <a:spLocks noChangeArrowheads="1"/>
          </p:cNvSpPr>
          <p:nvPr/>
        </p:nvSpPr>
        <p:spPr bwMode="auto">
          <a:xfrm>
            <a:off x="5105400" y="6273800"/>
            <a:ext cx="1384300" cy="58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</p:txBody>
      </p:sp>
      <p:sp>
        <p:nvSpPr>
          <p:cNvPr id="13320" name="Text Box 14"/>
          <p:cNvSpPr txBox="1">
            <a:spLocks noChangeArrowheads="1"/>
          </p:cNvSpPr>
          <p:nvPr/>
        </p:nvSpPr>
        <p:spPr bwMode="auto">
          <a:xfrm>
            <a:off x="990600" y="4038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457200" y="3810000"/>
            <a:ext cx="3962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chemeClr val="bg1"/>
                </a:solidFill>
                <a:latin typeface="Calibri" panose="020F0502020204030204" pitchFamily="34" charset="0"/>
              </a:rPr>
              <a:t>Step 1:</a:t>
            </a:r>
            <a:endParaRPr lang="en-US" altLang="en-US" sz="2000" b="1" i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chemeClr val="bg1"/>
                </a:solidFill>
                <a:latin typeface="Calibri" panose="020F0502020204030204" pitchFamily="34" charset="0"/>
              </a:rPr>
              <a:t>Only 3V source connected(2A source is OC)</a:t>
            </a:r>
            <a:endParaRPr lang="en-US" altLang="en-US" sz="2000" b="1" i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4572000" y="3581400"/>
            <a:ext cx="42672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chemeClr val="bg1"/>
                </a:solidFill>
                <a:latin typeface="Calibri" panose="020F0502020204030204" pitchFamily="34" charset="0"/>
              </a:rPr>
              <a:t>Step2:</a:t>
            </a:r>
            <a:endParaRPr lang="en-US" altLang="en-US" sz="2000" b="1" i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chemeClr val="bg1"/>
                </a:solidFill>
                <a:latin typeface="Calibri" panose="020F0502020204030204" pitchFamily="34" charset="0"/>
              </a:rPr>
              <a:t>Only 2A source connected(3V source is SC)</a:t>
            </a:r>
            <a:endParaRPr lang="en-US" altLang="en-US" sz="2000" b="1" i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4648200" y="5257800"/>
            <a:ext cx="3581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i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chemeClr val="bg1"/>
                </a:solidFill>
                <a:latin typeface="Calibri" panose="020F0502020204030204" pitchFamily="34" charset="0"/>
              </a:rPr>
              <a:t>Step 3:Totalcurrent=0.2+0.8=1A</a:t>
            </a:r>
            <a:endParaRPr lang="en-US" altLang="en-US" sz="2000" b="1" i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86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2318D6-B88F-431A-B4B3-969F89A6D0E4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383337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Lecture 13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Tm="941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7180" grpId="0"/>
      <p:bldP spid="7181" grpId="0"/>
      <p:bldP spid="7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8655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8468FF-FFE3-44E6-8A3E-3BB3A62EC670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178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33750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64008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10ma source connected in circuit(3mA source OC)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I=10mA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2" y="3175000"/>
            <a:ext cx="4275138" cy="170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762000" y="4741396"/>
            <a:ext cx="6096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 Only 3mA source connected(10mA source OC)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I’=3mA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762000" y="6195367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Current:10mA-3mA=7mA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1656D6-A397-4C9B-B028-DBC3CEBB0D35}" type="slidenum">
              <a:rPr lang="en-US" alt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486400" y="6426199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 advTm="655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  <p:bldP spid="163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3505200" y="3149600"/>
            <a:ext cx="2362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CD478-5D23-4129-990B-E8E4121A531D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137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 Theorem (Definition)</a:t>
            </a:r>
            <a:endParaRPr lang="en-US" alt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457200" y="19050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the </a:t>
            </a:r>
            <a:r>
              <a:rPr lang="en-US" alt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across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current through) an element in a linear circuit is the </a:t>
            </a:r>
            <a:r>
              <a:rPr lang="en-US" alt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sum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voltage across (or currents through) that element due to </a:t>
            </a:r>
            <a:r>
              <a:rPr lang="en-US" alt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independent source acting alone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457200" y="38862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superposition helps us to analyze a linear circuit with more than one independent source by </a:t>
            </a:r>
            <a:r>
              <a:rPr lang="en-US" alt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contribution of each independent source separately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78A288-5338-447C-BC50-DE6A35425CA4}" type="slidenum">
              <a:rPr lang="en-US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699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11268" grpId="0"/>
      <p:bldP spid="112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066800" y="457200"/>
            <a:ext cx="685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Solve Circuits using Superposition Theorem</a:t>
            </a:r>
            <a:endParaRPr lang="en-US" altLang="en-US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914400" y="1524000"/>
            <a:ext cx="7696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current/ voltage in any branch, take one source at a time and replace rest of the sources by their internal resistances (if given).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current/voltage by any method(mesh/nodal/KVL/KCL).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calculate the current/ voltage in the same branch by taking the other source in the circuit and replacing rest of the sources by their internal resistances.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1,2 till all the sources have been considered.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current/voltage in the given branch= algebraic sum of all the currents/voltages  in the branch due to all the current sources.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22529A-BC32-4A9C-AB63-8B02400BDB8E}" type="slidenum">
              <a:rPr lang="en-US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1155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Replacing the V or I sources when internal R not given</a:t>
            </a:r>
            <a:endParaRPr lang="en-US" altLang="en-US" sz="36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038600" y="1371600"/>
            <a:ext cx="4711700" cy="4525963"/>
          </a:xfrm>
        </p:spPr>
        <p:txBody>
          <a:bodyPr/>
          <a:lstStyle/>
          <a:p>
            <a:pPr eaLnBrk="1" hangingPunct="1"/>
            <a:endParaRPr lang="en-US" altLang="en-US" sz="2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V sources by Short Circuit if their internal R is not given</a:t>
            </a:r>
            <a:endParaRPr lang="en-US" altLang="en-US" sz="20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I sources by Open Circuit if their internal R is not given</a:t>
            </a:r>
            <a:endParaRPr lang="en-US" altLang="en-US" sz="20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6" descr="05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500188"/>
            <a:ext cx="3079750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24DE7C-2AD1-47C1-971F-C7C2E5B6354E}" type="slidenum">
              <a:rPr lang="en-US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448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Calculate the current through 1</a:t>
            </a:r>
            <a:r>
              <a:rPr lang="el-GR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resistor</a:t>
            </a:r>
            <a:endParaRPr lang="el-GR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066800" y="0"/>
          <a:ext cx="7094538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1" imgW="5880100" imgH="3721100" progId="Visio.Drawing.11">
                  <p:embed/>
                </p:oleObj>
              </mc:Choice>
              <mc:Fallback>
                <p:oleObj name="Visio" r:id="rId1" imgW="5880100" imgH="3721100" progId="Visio.Drawing.11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0"/>
                        <a:ext cx="7094538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75580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1:Only 1V source present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2v source by short circuit (SC)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= 1A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Only 2V source present (Replace 1V source by SC)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= 2A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total = 1+2 = 3A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95538" y="309245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87875" y="30972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29400" y="31099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A7FB69-B038-4FE2-8F47-119A8695CBFD}" type="slidenum">
              <a:rPr lang="en-US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 advTm="1394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028" grpId="0" uiExpand="1" build="p"/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Example</a:t>
            </a:r>
            <a:r>
              <a:rPr lang="en-US" altLang="en-US" sz="2400" dirty="0" smtClean="0">
                <a:solidFill>
                  <a:schemeClr val="bg1"/>
                </a:solidFill>
              </a:rPr>
              <a:t>: Calculate the current through 1</a:t>
            </a:r>
            <a:r>
              <a:rPr lang="el-GR" alt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resistor</a:t>
            </a:r>
            <a:endParaRPr lang="el-GR" altLang="en-US" sz="24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990600" y="228600"/>
          <a:ext cx="709453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1" imgW="5880100" imgH="3721100" progId="Visio.Drawing.11">
                  <p:embed/>
                </p:oleObj>
              </mc:Choice>
              <mc:Fallback>
                <p:oleObj name="Visio" r:id="rId1" imgW="5880100" imgH="3721100" progId="Visio.Drawing.11">
                  <p:embed/>
                  <p:pic>
                    <p:nvPicPr>
                      <p:cNvPr id="0" name="Picture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"/>
                        <a:ext cx="709453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219200" y="2908280"/>
            <a:ext cx="6858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Angsana New" pitchFamily="18" charset="-34"/>
              </a:rPr>
              <a:t>Step 1: 1A source acting alone (replace 2V source by SC)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Angsana New" pitchFamily="18" charset="-34"/>
              </a:rPr>
              <a:t>I1 = 1A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Angsana New" pitchFamily="18" charset="-34"/>
              </a:rPr>
              <a:t>Step 2: 2V source acting alone (replace 1A source by OC)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Angsana New" pitchFamily="18" charset="-34"/>
              </a:rPr>
              <a:t>I2 = 0A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Angsana New" pitchFamily="18" charset="-34"/>
              </a:rPr>
              <a:t>Adding the two currents considering their signs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Angsana New" pitchFamily="18" charset="-34"/>
              </a:rPr>
              <a:t>I total = I1+I2=1+0 = 1A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Angsana New" pitchFamily="18" charset="-34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95538" y="2895600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(a)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87875" y="29003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(b)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29400" y="291306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(c)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B39077-62C3-463F-83B2-C1ABB9AEE1B5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962400" y="6492875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 advTm="914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2052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Find voltage </a:t>
            </a:r>
            <a:r>
              <a:rPr lang="en-US" alt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superposition theorem</a:t>
            </a:r>
            <a:endParaRPr lang="en-US" alt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427163" y="1874838"/>
          <a:ext cx="66198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1" imgW="4533900" imgH="2006600" progId="Visio.Drawing.11">
                  <p:embed/>
                </p:oleObj>
              </mc:Choice>
              <mc:Fallback>
                <p:oleObj name="Visio" r:id="rId1" imgW="4533900" imgH="2006600" progId="Visio.Drawing.11">
                  <p:embed/>
                  <p:pic>
                    <p:nvPicPr>
                      <p:cNvPr id="0" name="Picture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874838"/>
                        <a:ext cx="661987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76600" y="457200"/>
            <a:ext cx="506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37ED4A-1834-4780-B075-878A9E2499C6}" type="slidenum">
              <a:rPr lang="en-US" altLang="en-US" smtClean="0"/>
            </a:fld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 advTm="214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11275" y="139700"/>
          <a:ext cx="66198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1" imgW="4533900" imgH="2006600" progId="Visio.Drawing.11">
                  <p:embed/>
                </p:oleObj>
              </mc:Choice>
              <mc:Fallback>
                <p:oleObj name="Visio" r:id="rId1" imgW="4533900" imgH="2006600" progId="Visio.Drawing.11">
                  <p:embed/>
                  <p:pic>
                    <p:nvPicPr>
                      <p:cNvPr id="0" name="Picture 4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39700"/>
                        <a:ext cx="661987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29518" y="3352800"/>
          <a:ext cx="6684963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63398400" imgH="20116800" progId="Equation.3">
                  <p:embed/>
                </p:oleObj>
              </mc:Choice>
              <mc:Fallback>
                <p:oleObj name="Equation" r:id="rId3" imgW="63398400" imgH="20116800" progId="Equation.3">
                  <p:embed/>
                  <p:pic>
                    <p:nvPicPr>
                      <p:cNvPr id="0" name="Picture 4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1000" contrast="15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518" y="3352800"/>
                        <a:ext cx="6684963" cy="2119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4495800" y="1066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0" y="982662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</a:rPr>
              <a:t>I1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92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752587-7EF4-4993-9439-E37E5E931FE2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56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14338" y="3214688"/>
          <a:ext cx="813276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" imgW="3213100" imgH="838200" progId="Equation.3">
                  <p:embed/>
                </p:oleObj>
              </mc:Choice>
              <mc:Fallback>
                <p:oleObj name="Equation" r:id="rId1" imgW="3213100" imgH="838200" progId="Equation.3">
                  <p:embed/>
                  <p:pic>
                    <p:nvPicPr>
                      <p:cNvPr id="0" name="Picture 5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214688"/>
                        <a:ext cx="8132762" cy="212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371600" y="0"/>
          <a:ext cx="66198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4533900" imgH="2006600" progId="Visio.Drawing.11">
                  <p:embed/>
                </p:oleObj>
              </mc:Choice>
              <mc:Fallback>
                <p:oleObj name="Visio" r:id="rId3" imgW="4533900" imgH="2006600" progId="Visio.Drawing.11">
                  <p:embed/>
                  <p:pic>
                    <p:nvPicPr>
                      <p:cNvPr id="0" name="Picture 5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0"/>
                        <a:ext cx="661987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4724400" y="20574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343400" y="2071687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I2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10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8B81FE-17FD-4D4B-91E8-A0E645D17460}" type="slidenum">
              <a:rPr lang="en-US" altLang="en-US" smtClean="0">
                <a:solidFill>
                  <a:schemeClr val="bg1"/>
                </a:solidFill>
              </a:rPr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622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8" grpId="0"/>
    </p:bldLst>
  </p:timing>
</p:sld>
</file>

<file path=ppt/tags/tag1.xml><?xml version="1.0" encoding="utf-8"?>
<p:tagLst xmlns:p="http://schemas.openxmlformats.org/presentationml/2006/main">
  <p:tag name="TIMING" val="|4.4|48.9"/>
</p:tagLst>
</file>

<file path=ppt/tags/tag10.xml><?xml version="1.0" encoding="utf-8"?>
<p:tagLst xmlns:p="http://schemas.openxmlformats.org/presentationml/2006/main">
  <p:tag name="TIMING" val="|0.7|25.8|6|22.7|4.1"/>
</p:tagLst>
</file>

<file path=ppt/tags/tag2.xml><?xml version="1.0" encoding="utf-8"?>
<p:tagLst xmlns:p="http://schemas.openxmlformats.org/presentationml/2006/main">
  <p:tag name="TIMING" val="|6.7|39.1|13.3|25.6|12"/>
</p:tagLst>
</file>

<file path=ppt/tags/tag3.xml><?xml version="1.0" encoding="utf-8"?>
<p:tagLst xmlns:p="http://schemas.openxmlformats.org/presentationml/2006/main">
  <p:tag name="TIMING" val="|8.9|12.3|9.4"/>
</p:tagLst>
</file>

<file path=ppt/tags/tag4.xml><?xml version="1.0" encoding="utf-8"?>
<p:tagLst xmlns:p="http://schemas.openxmlformats.org/presentationml/2006/main">
  <p:tag name="TIMING" val="|3.1|1.1|75|4|5.6|5.7|10.1|11.8|6.8"/>
</p:tagLst>
</file>

<file path=ppt/tags/tag5.xml><?xml version="1.0" encoding="utf-8"?>
<p:tagLst xmlns:p="http://schemas.openxmlformats.org/presentationml/2006/main">
  <p:tag name="TIMING" val="|5.8|0.8|19.4|11.1|9.1|20.6|14.1|3.7"/>
</p:tagLst>
</file>

<file path=ppt/tags/tag6.xml><?xml version="1.0" encoding="utf-8"?>
<p:tagLst xmlns:p="http://schemas.openxmlformats.org/presentationml/2006/main">
  <p:tag name="TIMING" val="|4.8"/>
</p:tagLst>
</file>

<file path=ppt/tags/tag7.xml><?xml version="1.0" encoding="utf-8"?>
<p:tagLst xmlns:p="http://schemas.openxmlformats.org/presentationml/2006/main">
  <p:tag name="TIMING" val="|3.2"/>
</p:tagLst>
</file>

<file path=ppt/tags/tag8.xml><?xml version="1.0" encoding="utf-8"?>
<p:tagLst xmlns:p="http://schemas.openxmlformats.org/presentationml/2006/main">
  <p:tag name="TIMING" val="|1.2|11.9|16.4|4.9|12.4|0.7|38.2"/>
</p:tagLst>
</file>

<file path=ppt/tags/tag9.xml><?xml version="1.0" encoding="utf-8"?>
<p:tagLst xmlns:p="http://schemas.openxmlformats.org/presentationml/2006/main">
  <p:tag name="TIMING" val="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Presentation</Application>
  <PresentationFormat>On-screen Show (4:3)</PresentationFormat>
  <Paragraphs>155</Paragraphs>
  <Slides>15</Slides>
  <Notes>1</Notes>
  <HiddenSlides>0</HiddenSlides>
  <MMClips>14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Calibri</vt:lpstr>
      <vt:lpstr>Angsana New</vt:lpstr>
      <vt:lpstr>Microsoft Sans Serif</vt:lpstr>
      <vt:lpstr>Microsoft YaHei</vt:lpstr>
      <vt:lpstr>Arial Unicode MS</vt:lpstr>
      <vt:lpstr>Office Theme</vt:lpstr>
      <vt:lpstr>Visio.Drawing.11</vt:lpstr>
      <vt:lpstr>Equation.3</vt:lpstr>
      <vt:lpstr>Equation.3</vt:lpstr>
      <vt:lpstr>Equation.3</vt:lpstr>
      <vt:lpstr>Visio.Drawing.11</vt:lpstr>
      <vt:lpstr>Visio.Drawing.11</vt:lpstr>
      <vt:lpstr>Visio.Drawing.11</vt:lpstr>
      <vt:lpstr>Equation.3</vt:lpstr>
      <vt:lpstr>Equation.3</vt:lpstr>
      <vt:lpstr>Visio.Drawing.11</vt:lpstr>
      <vt:lpstr>Equation.3</vt:lpstr>
      <vt:lpstr>Visio.Drawing.11</vt:lpstr>
      <vt:lpstr>Lecture 13 Superposition Theorem</vt:lpstr>
      <vt:lpstr>Superposition Theorem (Definition)</vt:lpstr>
      <vt:lpstr>PowerPoint 演示文稿</vt:lpstr>
      <vt:lpstr>Implementation: Replacing the V or I sources when internal R not given</vt:lpstr>
      <vt:lpstr>Example: Calculate the current through 1Ω resistor</vt:lpstr>
      <vt:lpstr>Example: Calculate the current through 1Ω resistor</vt:lpstr>
      <vt:lpstr>Example 2: Find voltage Vx using superposition theorem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33</cp:revision>
  <dcterms:created xsi:type="dcterms:W3CDTF">2020-09-18T16:28:00Z</dcterms:created>
  <dcterms:modified xsi:type="dcterms:W3CDTF">2021-04-19T03:22:35Z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