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7" r:id="rId3"/>
    <p:sldId id="256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829" y="7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C6E-4440-4337-A7B3-B8D528233FB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796-74D4-48A2-B459-EB5AD92019D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CDF9-0A9B-4A97-95BA-47D4B642894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3984-9914-44F8-B503-C2881DC3D20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44E7-6988-4B50-AEA6-C905B91E32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B1F-5079-4ECD-B303-A3E6A79B4E5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49FC-EB41-4CAA-B9BF-CD9BB9108D1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390-693B-4162-BCA3-1007105F5F0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4401-5E25-4EC0-8CC3-5EED93699F8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1375-A2FA-49CB-990E-744D965CE66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6564-9586-4139-9E32-3A4326BA69C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1111-8243-40F3-8F47-2565D45D96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Faraday’s Laws of </a:t>
            </a:r>
            <a:b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Induction 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81850" y="0"/>
            <a:ext cx="19621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</p:spTree>
  </p:cSld>
  <p:clrMapOvr>
    <a:masterClrMapping/>
  </p:clrMapOvr>
  <p:transition advTm="7498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Force on a current carrying conductor placed on a magnetic field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1143000"/>
            <a:ext cx="49244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257800"/>
            <a:ext cx="69723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eq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95800"/>
            <a:ext cx="3504762" cy="342857"/>
          </a:xfrm>
          <a:prstGeom prst="rect">
            <a:avLst/>
          </a:prstGeom>
        </p:spPr>
      </p:pic>
    </p:spTree>
  </p:cSld>
  <p:clrMapOvr>
    <a:masterClrMapping/>
  </p:clrMapOvr>
  <p:transition advTm="9670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A straight conductor of 1 m long and carrying a current of 10A lies perpendicular to a uniform magnetic field of 1 </a:t>
            </a:r>
            <a:r>
              <a:rPr lang="en-US" sz="2000" dirty="0" err="1" smtClean="0">
                <a:solidFill>
                  <a:schemeClr val="bg1"/>
                </a:solidFill>
              </a:rPr>
              <a:t>Wb</a:t>
            </a:r>
            <a:r>
              <a:rPr lang="en-US" sz="2000" dirty="0" smtClean="0">
                <a:solidFill>
                  <a:schemeClr val="bg1"/>
                </a:solidFill>
              </a:rPr>
              <a:t>/m^2. Calculate the mechanical force acting in it and the mechanical power required to move the conductor against the field at a speed of 5 m/s?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24200" y="3124200"/>
            <a:ext cx="16994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eq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819400"/>
            <a:ext cx="2184720" cy="1400067"/>
          </a:xfrm>
          <a:prstGeom prst="rect">
            <a:avLst/>
          </a:prstGeom>
        </p:spPr>
      </p:pic>
      <p:pic>
        <p:nvPicPr>
          <p:cNvPr id="9" name="Picture 8" descr="eq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5" y="4676914"/>
            <a:ext cx="7923810" cy="1114286"/>
          </a:xfrm>
          <a:prstGeom prst="rect">
            <a:avLst/>
          </a:prstGeom>
        </p:spPr>
      </p:pic>
    </p:spTree>
  </p:cSld>
  <p:clrMapOvr>
    <a:masterClrMapping/>
  </p:clrMapOvr>
  <p:transition advTm="6518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/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Self Inductance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13021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1"/>
            <a:ext cx="8229600" cy="2819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phenomenon, the appearance of an </a:t>
            </a:r>
            <a:r>
              <a:rPr lang="en-US" dirty="0" smtClean="0">
                <a:solidFill>
                  <a:srgbClr val="FFFF00"/>
                </a:solidFill>
              </a:rPr>
              <a:t>induced </a:t>
            </a:r>
            <a:r>
              <a:rPr lang="en-US" dirty="0" err="1" smtClean="0">
                <a:solidFill>
                  <a:srgbClr val="FFFF00"/>
                </a:solidFill>
              </a:rPr>
              <a:t>emf</a:t>
            </a:r>
            <a:r>
              <a:rPr lang="en-US" dirty="0" smtClean="0">
                <a:solidFill>
                  <a:srgbClr val="FFFF00"/>
                </a:solidFill>
              </a:rPr>
              <a:t> in associated with the changes in its own magnetic field </a:t>
            </a:r>
            <a:r>
              <a:rPr lang="en-US" dirty="0" smtClean="0">
                <a:solidFill>
                  <a:schemeClr val="bg1"/>
                </a:solidFill>
              </a:rPr>
              <a:t>is known as self-induction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property of the coil  is </a:t>
            </a:r>
            <a:r>
              <a:rPr lang="en-US" dirty="0" smtClean="0">
                <a:solidFill>
                  <a:srgbClr val="FFFF00"/>
                </a:solidFill>
              </a:rPr>
              <a:t>self inductance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0" y="2895600"/>
            <a:ext cx="61626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6442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Mutual Inductance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209800" y="1219200"/>
            <a:ext cx="44005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09800" y="4191000"/>
            <a:ext cx="4987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change of current in one coil is  accomplished by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change of flux linked  with the other coil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that result the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induced in the later.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coils are said to have mutual inductance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5537537"/>
            <a:ext cx="7734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Mutual inductance is an ability of one current loop to induce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dirty="0" err="1" smtClean="0">
                <a:solidFill>
                  <a:schemeClr val="bg1"/>
                </a:solidFill>
              </a:rPr>
              <a:t>emf</a:t>
            </a:r>
            <a:r>
              <a:rPr lang="en-US" sz="2000" dirty="0" smtClean="0">
                <a:solidFill>
                  <a:schemeClr val="bg1"/>
                </a:solidFill>
              </a:rPr>
              <a:t> in the adjacent  loop when the current in the first loop changes.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It is measured by the parameter called mutual inductance. Unit is Henry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6296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Expressions for Mutual Inductance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 t="7975"/>
          <a:stretch>
            <a:fillRect/>
          </a:stretch>
        </p:blipFill>
        <p:spPr bwMode="auto">
          <a:xfrm>
            <a:off x="747712" y="1676400"/>
            <a:ext cx="7786688" cy="439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5516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1047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Faraday’s Experiment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04800" y="2362200"/>
            <a:ext cx="37814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5" y="1295400"/>
            <a:ext cx="4429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66800" y="1600200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set up</a:t>
            </a:r>
            <a:endParaRPr lang="en-US" dirty="0"/>
          </a:p>
        </p:txBody>
      </p:sp>
    </p:spTree>
    <p:custDataLst>
      <p:tags r:id="rId3"/>
    </p:custDataLst>
  </p:cSld>
  <p:clrMapOvr>
    <a:masterClrMapping/>
  </p:clrMapOvr>
  <p:transition advTm="7076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Observations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 of magnet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Deflection in the galvanometer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Magnet at 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deflection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Magnet</a:t>
                      </a:r>
                      <a:r>
                        <a:rPr lang="en-US" baseline="0" dirty="0" smtClean="0"/>
                        <a:t> moves towards the coil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Deflection in one 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Magnet held stationary at the same position (near to coil)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deflection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Magnet</a:t>
                      </a:r>
                      <a:r>
                        <a:rPr lang="en-US" baseline="0" dirty="0" smtClean="0"/>
                        <a:t> moves away from the coil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Deflection in opposite 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Magnet held stationary at the same position (away from the coil)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deflection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4718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Faraday’s Laws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Law</a:t>
            </a:r>
            <a:endParaRPr lang="en-US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Whenever the magnetic flux linked with the flux changes,  an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r>
              <a:rPr lang="en-US" dirty="0" smtClean="0">
                <a:solidFill>
                  <a:schemeClr val="bg1"/>
                </a:solidFill>
              </a:rPr>
              <a:t> is induced in it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OR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Whenever a conductor cuts magnetic flux and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r>
              <a:rPr lang="en-US" dirty="0" smtClean="0">
                <a:solidFill>
                  <a:schemeClr val="bg1"/>
                </a:solidFill>
              </a:rPr>
              <a:t> is induced in it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Law</a:t>
            </a:r>
            <a:endParaRPr lang="en-US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 magnitude of the induced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r>
              <a:rPr lang="en-US" dirty="0" smtClean="0">
                <a:solidFill>
                  <a:schemeClr val="bg1"/>
                </a:solidFill>
              </a:rPr>
              <a:t> is equal to the rate of change of flux linkages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11612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The currents which are induced due to electromagnetic induction is in a such a direction as to oppose the cause producing them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Lecture 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Lenz’s Law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2" descr="https://www.electricaltechnology.org/wp-content/uploads/2012/02/Lens-Law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0" y="2895600"/>
            <a:ext cx="6223000" cy="3048000"/>
          </a:xfrm>
          <a:prstGeom prst="rect">
            <a:avLst/>
          </a:prstGeom>
          <a:noFill/>
        </p:spPr>
      </p:pic>
    </p:spTree>
  </p:cSld>
  <p:clrMapOvr>
    <a:masterClrMapping/>
  </p:clrMapOvr>
  <p:transition advTm="10306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“Induced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143000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Assume: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N= number of turns in the conductor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l-GR" sz="2400" dirty="0" smtClean="0">
                <a:solidFill>
                  <a:schemeClr val="bg1"/>
                </a:solidFill>
              </a:rPr>
              <a:t>Φ</a:t>
            </a:r>
            <a:r>
              <a:rPr lang="en-US" sz="2400" dirty="0" smtClean="0">
                <a:solidFill>
                  <a:schemeClr val="bg1"/>
                </a:solidFill>
              </a:rPr>
              <a:t>1- initial flux  linked in the conductor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l-GR" sz="2400" dirty="0" smtClean="0">
                <a:solidFill>
                  <a:schemeClr val="bg1"/>
                </a:solidFill>
              </a:rPr>
              <a:t>Φ</a:t>
            </a:r>
            <a:r>
              <a:rPr lang="en-US" sz="2400" dirty="0" smtClean="0">
                <a:solidFill>
                  <a:schemeClr val="bg1"/>
                </a:solidFill>
              </a:rPr>
              <a:t>2- final flux lined in the conductor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81800" y="1676400"/>
            <a:ext cx="18097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eq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76600"/>
            <a:ext cx="2433429" cy="15390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4648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As per Lenz’s Law: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 descr="eq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43400"/>
            <a:ext cx="2009495" cy="8893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05800" y="45720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V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4308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flux of one </a:t>
            </a:r>
            <a:r>
              <a:rPr lang="en-US" dirty="0" err="1" smtClean="0">
                <a:solidFill>
                  <a:schemeClr val="bg1"/>
                </a:solidFill>
              </a:rPr>
              <a:t>milliweber</a:t>
            </a:r>
            <a:r>
              <a:rPr lang="en-US" dirty="0" smtClean="0">
                <a:solidFill>
                  <a:schemeClr val="bg1"/>
                </a:solidFill>
              </a:rPr>
              <a:t> is associated with the conductor of 100 turns gets reversed after 0.5 s. What is the value of induced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r>
              <a:rPr lang="en-US" dirty="0" smtClean="0">
                <a:solidFill>
                  <a:schemeClr val="bg1"/>
                </a:solidFill>
              </a:rPr>
              <a:t> ?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Initial flux = 1 </a:t>
            </a:r>
            <a:r>
              <a:rPr lang="en-US" dirty="0" err="1" smtClean="0">
                <a:solidFill>
                  <a:schemeClr val="bg1"/>
                </a:solidFill>
              </a:rPr>
              <a:t>mWb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flux   = 1 </a:t>
            </a:r>
            <a:r>
              <a:rPr lang="en-US" dirty="0" err="1" smtClean="0">
                <a:solidFill>
                  <a:schemeClr val="bg1"/>
                </a:solidFill>
              </a:rPr>
              <a:t>mWb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6" name="Picture 5" descr="eq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142" y="4429324"/>
            <a:ext cx="6685715" cy="1590476"/>
          </a:xfrm>
          <a:prstGeom prst="rect">
            <a:avLst/>
          </a:prstGeom>
        </p:spPr>
      </p:pic>
    </p:spTree>
  </p:cSld>
  <p:clrMapOvr>
    <a:masterClrMapping/>
  </p:clrMapOvr>
  <p:transition advTm="4397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Electrical generators which produces electricity works on the principle of electromagnetic induction.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Transformer which is used to change the voltage of the alternating current works on the principle of electromagnetic induction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Working of electrical bells are based on electromagnetic induction.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2289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Dynamically induced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Force on a current carrying conductor placed on a magnetic field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Statically induced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Self induced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Mutually induced </a:t>
            </a:r>
            <a:r>
              <a:rPr lang="en-US" dirty="0" err="1" smtClean="0">
                <a:solidFill>
                  <a:schemeClr val="bg1"/>
                </a:solidFill>
              </a:rPr>
              <a:t>emf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3553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TIMING" val="|0.6|68.4"/>
</p:tagLst>
</file>

<file path=ppt/tags/tag2.xml><?xml version="1.0" encoding="utf-8"?>
<p:tagLst xmlns:p="http://schemas.openxmlformats.org/presentationml/2006/main">
  <p:tag name="TIMING" val="|0.8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2832</Words>
  <Application>WPS Presentation</Application>
  <PresentationFormat>On-screen Show (4:3)</PresentationFormat>
  <Paragraphs>184</Paragraphs>
  <Slides>16</Slides>
  <Notes>0</Notes>
  <HiddenSlides>0</HiddenSlides>
  <MMClips>16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Lecture 14 Faraday’s Laws of  Electromagnetic Induction </vt:lpstr>
      <vt:lpstr>Faraday’s Experiment</vt:lpstr>
      <vt:lpstr>Observations</vt:lpstr>
      <vt:lpstr>Faraday’s Laws</vt:lpstr>
      <vt:lpstr>Lenz’s Law</vt:lpstr>
      <vt:lpstr>“Induced emf”</vt:lpstr>
      <vt:lpstr>Example:</vt:lpstr>
      <vt:lpstr>Applications:</vt:lpstr>
      <vt:lpstr>Types of emf</vt:lpstr>
      <vt:lpstr>Force on a current carrying conductor placed on a magnetic field </vt:lpstr>
      <vt:lpstr>Example</vt:lpstr>
      <vt:lpstr>PowerPoint 演示文稿</vt:lpstr>
      <vt:lpstr>PowerPoint 演示文稿</vt:lpstr>
      <vt:lpstr>Mutual Inductance</vt:lpstr>
      <vt:lpstr>Expressions for Mutual Inductance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68</cp:revision>
  <dcterms:created xsi:type="dcterms:W3CDTF">2020-09-18T16:28:00Z</dcterms:created>
  <dcterms:modified xsi:type="dcterms:W3CDTF">2021-04-20T14:11:16Z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