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7" r:id="rId3"/>
    <p:sldId id="263" r:id="rId4"/>
    <p:sldId id="264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9" r:id="rId13"/>
    <p:sldId id="297" r:id="rId14"/>
    <p:sldId id="298" r:id="rId16"/>
    <p:sldId id="273" r:id="rId17"/>
    <p:sldId id="274" r:id="rId18"/>
    <p:sldId id="275" r:id="rId19"/>
    <p:sldId id="276" r:id="rId20"/>
    <p:sldId id="277" r:id="rId21"/>
    <p:sldId id="300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A3E2B-26DC-478C-862A-F5F318CE78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36B-75E1-4BFC-BDF1-40DEFE14BF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58C-E937-4AEC-929F-61939891097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A28F-0CA0-4FF8-AC6D-3A69D0BDBED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AA9F-00BE-4E4D-A7F6-BA595806C2C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1243-548E-4395-8041-DBF32A63682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ABF-6FBF-4730-B275-4A25EB1D9AC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96C6-B7D1-41C9-8965-23D4E326DAE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935-437B-4565-8558-161380B6675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5261-9D44-4010-B545-9618A403F62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D70E-9B89-4C77-8D77-BF5D00320D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0DB9-5FCD-4AEC-83C0-4410F68D3E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FBBA-3EE8-4C12-A2BD-3202A51238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Circuits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</p:spTree>
  </p:cSld>
  <p:clrMapOvr>
    <a:masterClrMapping/>
  </p:clrMapOvr>
  <p:transition advTm="5318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9FBF6-8327-49C7-9477-050072F937BB}" type="slidenum">
              <a:rPr lang="en-US" smtClean="0"/>
            </a:fld>
            <a:endParaRPr lang="en-US"/>
          </a:p>
        </p:txBody>
      </p:sp>
      <p:sp>
        <p:nvSpPr>
          <p:cNvPr id="7" name="Title 1"/>
          <p:cNvSpPr txBox="1"/>
          <p:nvPr/>
        </p:nvSpPr>
        <p:spPr bwMode="auto">
          <a:xfrm>
            <a:off x="1236663" y="650875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l">
              <a:defRPr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Definitions</a:t>
            </a:r>
            <a:endParaRPr lang="en-US" sz="32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21423" y="1371599"/>
            <a:ext cx="7001326" cy="424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en-US" sz="2800" dirty="0" smtClean="0">
                <a:solidFill>
                  <a:schemeClr val="bg1"/>
                </a:solidFill>
              </a:rPr>
              <a:t>Permeability (µ)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property of a magnetic material which indicates the ability of magnetic circuit to carry </a:t>
            </a:r>
            <a:r>
              <a:rPr lang="en-US" sz="2400" dirty="0" smtClean="0">
                <a:solidFill>
                  <a:schemeClr val="bg1"/>
                </a:solidFill>
              </a:rPr>
              <a:t>magnetic flux.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i="1" dirty="0" smtClean="0">
                <a:solidFill>
                  <a:schemeClr val="bg1"/>
                </a:solidFill>
              </a:rPr>
              <a:t>μ = B / H</a:t>
            </a:r>
            <a:endParaRPr lang="en-US" sz="2400" i="1" dirty="0" smtClean="0">
              <a:solidFill>
                <a:schemeClr val="bg1"/>
              </a:solidFill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Unit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b="1" i="1" dirty="0" smtClean="0">
                <a:solidFill>
                  <a:schemeClr val="bg1"/>
                </a:solidFill>
              </a:rPr>
              <a:t>Henry </a:t>
            </a:r>
            <a:r>
              <a:rPr lang="en-US" sz="2400" b="1" i="1" dirty="0">
                <a:solidFill>
                  <a:schemeClr val="bg1"/>
                </a:solidFill>
              </a:rPr>
              <a:t>/ </a:t>
            </a:r>
            <a:r>
              <a:rPr lang="en-US" sz="2400" b="1" i="1" dirty="0" smtClean="0">
                <a:solidFill>
                  <a:schemeClr val="bg1"/>
                </a:solidFill>
              </a:rPr>
              <a:t>meter   </a:t>
            </a:r>
            <a:endParaRPr lang="en-US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</a:rPr>
              <a:t>Permeability of  free space or air or non magnetic </a:t>
            </a:r>
            <a:r>
              <a:rPr lang="en-US" sz="2400" dirty="0" smtClean="0">
                <a:solidFill>
                  <a:schemeClr val="bg1"/>
                </a:solidFill>
              </a:rPr>
              <a:t>material </a:t>
            </a:r>
            <a:r>
              <a:rPr lang="en-US" sz="2400" i="1" dirty="0" smtClean="0">
                <a:solidFill>
                  <a:schemeClr val="bg1"/>
                </a:solidFill>
              </a:rPr>
              <a:t>μ</a:t>
            </a:r>
            <a:r>
              <a:rPr lang="en-US" sz="2400" i="1" baseline="-25000" dirty="0" smtClean="0">
                <a:solidFill>
                  <a:schemeClr val="bg1"/>
                </a:solidFill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</a:rPr>
              <a:t>=4*</a:t>
            </a:r>
            <a:r>
              <a:rPr lang="el-GR" sz="2400" i="1" dirty="0" smtClean="0">
                <a:solidFill>
                  <a:schemeClr val="bg1"/>
                </a:solidFill>
              </a:rPr>
              <a:t>Π</a:t>
            </a:r>
            <a:r>
              <a:rPr lang="en-US" sz="2400" i="1" dirty="0" smtClean="0">
                <a:solidFill>
                  <a:schemeClr val="bg1"/>
                </a:solidFill>
              </a:rPr>
              <a:t>*10</a:t>
            </a:r>
            <a:r>
              <a:rPr lang="en-US" sz="2400" i="1" baseline="30000" dirty="0" smtClean="0">
                <a:solidFill>
                  <a:schemeClr val="bg1"/>
                </a:solidFill>
              </a:rPr>
              <a:t>-7 </a:t>
            </a:r>
            <a:r>
              <a:rPr lang="en-US" sz="2400" i="1" dirty="0" smtClean="0">
                <a:solidFill>
                  <a:schemeClr val="bg1"/>
                </a:solidFill>
              </a:rPr>
              <a:t>Henry/m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1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Relative permeability, </a:t>
            </a:r>
            <a:r>
              <a:rPr lang="en-US" sz="2400" i="1" dirty="0" err="1" smtClean="0">
                <a:solidFill>
                  <a:schemeClr val="bg1"/>
                </a:solidFill>
              </a:rPr>
              <a:t>μ</a:t>
            </a:r>
            <a:r>
              <a:rPr lang="en-US" sz="2400" i="1" baseline="-25000" dirty="0" err="1" smtClean="0">
                <a:solidFill>
                  <a:schemeClr val="bg1"/>
                </a:solidFill>
              </a:rPr>
              <a:t>r</a:t>
            </a:r>
            <a:r>
              <a:rPr lang="en-US" sz="2400" i="1" dirty="0" smtClean="0">
                <a:solidFill>
                  <a:schemeClr val="bg1"/>
                </a:solidFill>
              </a:rPr>
              <a:t> :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μ/</a:t>
            </a:r>
            <a:r>
              <a:rPr lang="en-US" sz="2400" i="1" dirty="0">
                <a:solidFill>
                  <a:schemeClr val="bg1"/>
                </a:solidFill>
              </a:rPr>
              <a:t>μ</a:t>
            </a:r>
            <a:r>
              <a:rPr lang="en-US" sz="2400" i="1" baseline="-25000" dirty="0">
                <a:solidFill>
                  <a:schemeClr val="bg1"/>
                </a:solidFill>
              </a:rPr>
              <a:t>0</a:t>
            </a:r>
            <a:endParaRPr lang="en-US" altLang="en-US" sz="2400" i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572000" y="3047999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</a:t>
            </a:r>
            <a:r>
              <a:rPr lang="en-US" altLang="en-US" sz="2400" dirty="0" smtClean="0">
                <a:solidFill>
                  <a:srgbClr val="000099"/>
                </a:solidFill>
              </a:rPr>
              <a:t>Conductivity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9838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Magnetic Permeability (</a:t>
            </a:r>
            <a:r>
              <a:rPr lang="en-US" b="1" i="1" dirty="0" smtClean="0"/>
              <a:t>μ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525963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dirty="0" smtClean="0"/>
              <a:t>In general, we can write </a:t>
            </a:r>
            <a:r>
              <a:rPr lang="en-US" i="1" dirty="0" smtClean="0"/>
              <a:t>B </a:t>
            </a:r>
            <a:r>
              <a:rPr lang="en-US" dirty="0" smtClean="0"/>
              <a:t>= </a:t>
            </a:r>
            <a:r>
              <a:rPr lang="el-GR" i="1" dirty="0" smtClean="0">
                <a:cs typeface="Arial" panose="020B0604020202020204" pitchFamily="34" charset="0"/>
              </a:rPr>
              <a:t>μ</a:t>
            </a:r>
            <a:r>
              <a:rPr lang="en-US" i="1" dirty="0" smtClean="0">
                <a:cs typeface="Arial" panose="020B0604020202020204" pitchFamily="34" charset="0"/>
              </a:rPr>
              <a:t>H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n-US" i="1" dirty="0" smtClean="0"/>
              <a:t>μ</a:t>
            </a:r>
            <a:r>
              <a:rPr lang="en-US" dirty="0" smtClean="0"/>
              <a:t> is called the </a:t>
            </a:r>
            <a:r>
              <a:rPr lang="en-US" i="1" dirty="0" smtClean="0"/>
              <a:t>permeability</a:t>
            </a:r>
            <a:r>
              <a:rPr lang="en-US" dirty="0" smtClean="0"/>
              <a:t> of the material.</a:t>
            </a:r>
            <a:endParaRPr lang="en-US" dirty="0" smtClean="0"/>
          </a:p>
          <a:p>
            <a:pPr>
              <a:spcAft>
                <a:spcPct val="20000"/>
              </a:spcAft>
            </a:pPr>
            <a:r>
              <a:rPr lang="en-US" dirty="0" smtClean="0"/>
              <a:t>Normally, we write </a:t>
            </a:r>
            <a:r>
              <a:rPr lang="el-GR" i="1" dirty="0" smtClean="0">
                <a:cs typeface="Arial" panose="020B0604020202020204" pitchFamily="34" charset="0"/>
              </a:rPr>
              <a:t>μ</a:t>
            </a:r>
            <a:r>
              <a:rPr lang="en-US" dirty="0" smtClean="0">
                <a:cs typeface="Arial" panose="020B0604020202020204" pitchFamily="34" charset="0"/>
              </a:rPr>
              <a:t> = </a:t>
            </a:r>
            <a:r>
              <a:rPr lang="el-GR" i="1" dirty="0" smtClean="0">
                <a:cs typeface="Arial" panose="020B0604020202020204" pitchFamily="34" charset="0"/>
              </a:rPr>
              <a:t>μ</a:t>
            </a:r>
            <a:r>
              <a:rPr lang="en-US" i="1" baseline="-25000" dirty="0" smtClean="0">
                <a:cs typeface="Arial" panose="020B0604020202020204" pitchFamily="34" charset="0"/>
              </a:rPr>
              <a:t>r </a:t>
            </a:r>
            <a:r>
              <a:rPr lang="el-GR" i="1" dirty="0" smtClean="0">
                <a:cs typeface="Arial" panose="020B0604020202020204" pitchFamily="34" charset="0"/>
              </a:rPr>
              <a:t>μ</a:t>
            </a:r>
            <a:r>
              <a:rPr lang="en-US" baseline="-25000" dirty="0" smtClean="0">
                <a:cs typeface="Arial" panose="020B0604020202020204" pitchFamily="34" charset="0"/>
              </a:rPr>
              <a:t>0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spcAft>
                <a:spcPct val="20000"/>
              </a:spcAft>
            </a:pPr>
            <a:r>
              <a:rPr lang="el-GR" i="1" dirty="0" smtClean="0">
                <a:cs typeface="Arial" panose="020B0604020202020204" pitchFamily="34" charset="0"/>
              </a:rPr>
              <a:t>μ</a:t>
            </a:r>
            <a:r>
              <a:rPr lang="en-US" i="1" baseline="-25000" dirty="0" smtClean="0">
                <a:cs typeface="Arial" panose="020B0604020202020204" pitchFamily="34" charset="0"/>
              </a:rPr>
              <a:t>r </a:t>
            </a:r>
            <a:r>
              <a:rPr lang="en-US" dirty="0" smtClean="0">
                <a:cs typeface="Arial" panose="020B0604020202020204" pitchFamily="34" charset="0"/>
              </a:rPr>
              <a:t>is called </a:t>
            </a:r>
            <a:r>
              <a:rPr lang="en-US" i="1" dirty="0" smtClean="0">
                <a:cs typeface="Arial" panose="020B0604020202020204" pitchFamily="34" charset="0"/>
              </a:rPr>
              <a:t>relative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i="1" dirty="0" smtClean="0"/>
              <a:t>permeability </a:t>
            </a:r>
            <a:r>
              <a:rPr lang="en-US" dirty="0" smtClean="0"/>
              <a:t>(just a number).</a:t>
            </a:r>
            <a:endParaRPr lang="el-GR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2514600" y="1600200"/>
          <a:ext cx="43434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8709600" imgH="9448800" progId="Equation.3">
                  <p:embed/>
                </p:oleObj>
              </mc:Choice>
              <mc:Fallback>
                <p:oleObj name="Equation" r:id="rId1" imgW="38709600" imgH="9448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1600200"/>
                        <a:ext cx="4343400" cy="1058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645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696200" cy="838200"/>
          </a:xfrm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rgbClr val="000099"/>
                </a:solidFill>
              </a:rPr>
              <a:t>Analogy with Electric circuits</a:t>
            </a:r>
            <a:endParaRPr lang="en-US" altLang="en-US" sz="280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1"/>
            <a:ext cx="381000" cy="349250"/>
          </a:xfrm>
        </p:spPr>
        <p:txBody>
          <a:bodyPr/>
          <a:lstStyle/>
          <a:p>
            <a:pPr>
              <a:defRPr/>
            </a:pPr>
            <a:fld id="{14EC86D7-BF36-4258-A6E4-640DAA77A6DE}" type="slidenum">
              <a:rPr lang="en-US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726565"/>
          <a:ext cx="8001000" cy="4369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2052"/>
                <a:gridCol w="1448429"/>
                <a:gridCol w="2000250"/>
                <a:gridCol w="2160269"/>
              </a:tblGrid>
              <a:tr h="45736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Similarities: </a:t>
                      </a:r>
                      <a:r>
                        <a:rPr lang="en-US" sz="1800" dirty="0"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5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circuit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 circuit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cPr/>
                </a:tc>
              </a:tr>
              <a:tr h="431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EMF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(E=IR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 (V)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MMF (F=</a:t>
                      </a:r>
                      <a:r>
                        <a:rPr lang="en-US" sz="18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ɸS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Ampere-turns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4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 (A)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Flux (ɸ)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Weber (</a:t>
                      </a:r>
                      <a:r>
                        <a:rPr lang="en-US" sz="18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density (J)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Flux density (B)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 / 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b="1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Tesla</a:t>
                      </a:r>
                      <a:endParaRPr lang="en-US" sz="1800" b="1" baseline="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34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Resistance (R)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Ohm (Ω)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Reluctance (S)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Ampere-turns/</a:t>
                      </a:r>
                      <a:r>
                        <a:rPr lang="en-US" sz="18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1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field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Volts/m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 field 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 (H)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Ampere-turns/m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1168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Conductivity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l-GR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=l/RA 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Siemen/m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Permeability,</a:t>
                      </a:r>
                      <a:r>
                        <a:rPr lang="en-US" sz="18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µ</a:t>
                      </a:r>
                      <a:endParaRPr lang="en-US" sz="1800" b="1" baseline="0" dirty="0" smtClean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µ=l/SA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Henry/m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160" name="Title 1"/>
          <p:cNvSpPr txBox="1"/>
          <p:nvPr/>
        </p:nvSpPr>
        <p:spPr bwMode="auto">
          <a:xfrm>
            <a:off x="1143000" y="3048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Magnetic circuit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6096000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‘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 is the length and ‘A ‘is the area of cross section of the conductor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</p:spTree>
  </p:cSld>
  <p:clrMapOvr>
    <a:masterClrMapping/>
  </p:clrMapOvr>
  <p:transition advTm="2750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7696200" cy="838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smtClean="0">
                <a:solidFill>
                  <a:srgbClr val="000099"/>
                </a:solidFill>
              </a:rPr>
              <a:t>Differences between  electric and magnetic circuits</a:t>
            </a:r>
            <a:endParaRPr lang="en-US" altLang="en-US" sz="280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613" y="6400800"/>
            <a:ext cx="484187" cy="501650"/>
          </a:xfrm>
        </p:spPr>
        <p:txBody>
          <a:bodyPr/>
          <a:lstStyle/>
          <a:p>
            <a:pPr>
              <a:defRPr/>
            </a:pPr>
            <a:fld id="{70D863D5-9849-439F-86DC-E12D920141D2}" type="slidenum">
              <a:rPr lang="en-US">
                <a:solidFill>
                  <a:schemeClr val="tx1"/>
                </a:solidFill>
              </a:rPr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268413" y="24384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</a:rPr>
              <a:t>In electrical circuit current actually flows. 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1" algn="just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</a:rPr>
              <a:t>In magnetic circuit flux is created, and it is not a flow. 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91143" name="Title 1"/>
          <p:cNvSpPr txBox="1"/>
          <p:nvPr/>
        </p:nvSpPr>
        <p:spPr bwMode="auto">
          <a:xfrm>
            <a:off x="1143000" y="3048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Magnetic circuit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</p:spTree>
  </p:cSld>
  <p:clrMapOvr>
    <a:masterClrMapping/>
  </p:clrMapOvr>
  <p:transition advTm="4528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138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 smtClean="0"/>
              <a:t>Example 1</a:t>
            </a:r>
            <a:endParaRPr lang="en-US" dirty="0" smtClean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4125"/>
            <a:ext cx="8229600" cy="2438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</a:rPr>
              <a:t>Calculate the </a:t>
            </a:r>
            <a:r>
              <a:rPr lang="en-US" dirty="0" err="1" smtClean="0">
                <a:latin typeface="Times New Roman" panose="02020603050405020304" pitchFamily="18" charset="0"/>
              </a:rPr>
              <a:t>magnetomotive</a:t>
            </a:r>
            <a:r>
              <a:rPr lang="en-US" dirty="0" smtClean="0">
                <a:latin typeface="Times New Roman" panose="02020603050405020304" pitchFamily="18" charset="0"/>
              </a:rPr>
              <a:t> force (</a:t>
            </a:r>
            <a:r>
              <a:rPr lang="en-US" dirty="0" err="1" smtClean="0">
                <a:latin typeface="Times New Roman" panose="02020603050405020304" pitchFamily="18" charset="0"/>
              </a:rPr>
              <a:t>mmf</a:t>
            </a:r>
            <a:r>
              <a:rPr lang="en-US" dirty="0" smtClean="0">
                <a:latin typeface="Times New Roman" panose="02020603050405020304" pitchFamily="18" charset="0"/>
              </a:rPr>
              <a:t>) required to produce a flux of 0.015 </a:t>
            </a:r>
            <a:r>
              <a:rPr lang="en-US" dirty="0" err="1" smtClean="0">
                <a:latin typeface="Times New Roman" panose="02020603050405020304" pitchFamily="18" charset="0"/>
              </a:rPr>
              <a:t>Wb</a:t>
            </a:r>
            <a:r>
              <a:rPr lang="en-US" dirty="0" smtClean="0">
                <a:latin typeface="Times New Roman" panose="02020603050405020304" pitchFamily="18" charset="0"/>
              </a:rPr>
              <a:t> across an air gap of 2.5 mm long, having an effective area of 200 cm</a:t>
            </a:r>
            <a:r>
              <a:rPr lang="en-US" baseline="30000" dirty="0" smtClean="0">
                <a:latin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</a:rPr>
              <a:t>Solution :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CA5D2-8FEC-4ACF-8638-73439E2DC076}" type="slidenum">
              <a:rPr lang="en-US" altLang="en-US"/>
            </a:fld>
            <a:endParaRPr lang="en-US" altLang="en-US"/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34210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295400" y="3540125"/>
          <a:ext cx="39624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2367200" imgH="9448800" progId="Equation.3">
                  <p:embed/>
                </p:oleObj>
              </mc:Choice>
              <mc:Fallback>
                <p:oleObj name="Equation" r:id="rId1" imgW="42367200" imgH="9448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540125"/>
                        <a:ext cx="3962400" cy="877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7"/>
          <p:cNvSpPr>
            <a:spLocks noChangeArrowheads="1"/>
          </p:cNvSpPr>
          <p:nvPr/>
        </p:nvSpPr>
        <p:spPr bwMode="auto">
          <a:xfrm>
            <a:off x="0" y="34020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1143000" y="4454525"/>
          <a:ext cx="48768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51511200" imgH="10363200" progId="Equation.3">
                  <p:embed/>
                </p:oleObj>
              </mc:Choice>
              <mc:Fallback>
                <p:oleObj name="Equation" r:id="rId3" imgW="51511200" imgH="10363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454525"/>
                        <a:ext cx="4876800" cy="974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0" y="3502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1073150" y="5521325"/>
          <a:ext cx="65420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62484000" imgH="5486400" progId="Equation.3">
                  <p:embed/>
                </p:oleObj>
              </mc:Choice>
              <mc:Fallback>
                <p:oleObj name="Equation" r:id="rId5" imgW="62484000" imgH="54864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150" y="5521325"/>
                        <a:ext cx="6542088" cy="574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</p:spTree>
  </p:cSld>
  <p:clrMapOvr>
    <a:masterClrMapping/>
  </p:clrMapOvr>
  <p:transition advTm="7771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900"/>
                            </p:stCondLst>
                            <p:childTnLst>
                              <p:par>
                                <p:cTn id="2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8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8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11398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Composite Magnetic Circuit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1648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lum bright="-12000" contrast="24000"/>
          </a:blip>
          <a:srcRect t="1308" r="59650" b="4486"/>
          <a:stretch>
            <a:fillRect/>
          </a:stretch>
        </p:blipFill>
        <p:spPr>
          <a:xfrm>
            <a:off x="457200" y="1905000"/>
            <a:ext cx="3810000" cy="3200400"/>
          </a:xfrm>
          <a:noFill/>
        </p:spPr>
      </p:pic>
      <p:graphicFrame>
        <p:nvGraphicFramePr>
          <p:cNvPr id="164876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609600" y="4989513"/>
          <a:ext cx="80010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70104000" imgH="10363200" progId="Equation.3">
                  <p:embed/>
                </p:oleObj>
              </mc:Choice>
              <mc:Fallback>
                <p:oleObj name="Equation" r:id="rId2" imgW="70104000" imgH="103632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4989513"/>
                        <a:ext cx="8001000" cy="1182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88B6B-F1F7-4AA6-93F4-B028483450F3}" type="slidenum">
              <a:rPr lang="en-US" altLang="en-US"/>
            </a:fld>
            <a:endParaRPr lang="en-US" altLang="en-US"/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5257800" y="1981200"/>
          <a:ext cx="16764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5849600" imgH="10363200" progId="Equation.3">
                  <p:embed/>
                </p:oleObj>
              </mc:Choice>
              <mc:Fallback>
                <p:oleObj name="Equation" r:id="rId4" imgW="15849600" imgH="10363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800" y="1981200"/>
                        <a:ext cx="1676400" cy="1096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5257800" y="3200400"/>
          <a:ext cx="182086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7068800" imgH="10363200" progId="Equation.3">
                  <p:embed/>
                </p:oleObj>
              </mc:Choice>
              <mc:Fallback>
                <p:oleObj name="Equation" r:id="rId6" imgW="17068800" imgH="103632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3200400"/>
                        <a:ext cx="1820863" cy="1096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33400" y="1219200"/>
            <a:ext cx="2743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66FF"/>
                </a:solidFill>
              </a:rPr>
              <a:t>Case 1 :</a:t>
            </a:r>
            <a:endParaRPr lang="en-US" sz="3200">
              <a:solidFill>
                <a:srgbClr val="0066FF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</p:spTree>
  </p:cSld>
  <p:clrMapOvr>
    <a:masterClrMapping/>
  </p:clrMapOvr>
  <p:transition advTm="1422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52F39-2A6E-4340-A52F-18B05B0A4C21}" type="slidenum">
              <a:rPr lang="en-US" altLang="en-US"/>
            </a:fld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-76200" y="3454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1219200" y="1325563"/>
          <a:ext cx="6324600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52120800" imgH="24993600" progId="Equation.3">
                  <p:embed/>
                </p:oleObj>
              </mc:Choice>
              <mc:Fallback>
                <p:oleObj name="Equation" r:id="rId1" imgW="52120800" imgH="249936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325563"/>
                        <a:ext cx="6324600" cy="301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</p:spTree>
  </p:cSld>
  <p:clrMapOvr>
    <a:masterClrMapping/>
  </p:clrMapOvr>
  <p:transition advTm="285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EFADC-71DC-47B8-B8A2-8A5388E3323D}" type="slidenum">
              <a:rPr lang="en-US" altLang="en-US"/>
            </a:fld>
            <a:endParaRPr lang="en-US" altLang="en-US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5562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66FF"/>
                </a:solidFill>
              </a:rPr>
              <a:t>Case 2 : </a:t>
            </a:r>
            <a:r>
              <a:rPr lang="en-US" sz="2800"/>
              <a:t>(with air gap)</a:t>
            </a:r>
            <a:endParaRPr lang="en-US" sz="3200">
              <a:solidFill>
                <a:srgbClr val="0066FF"/>
              </a:solidFill>
            </a:endParaRPr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1">
            <a:lum bright="-12000" contrast="24000"/>
          </a:blip>
          <a:srcRect l="58000" t="8063"/>
          <a:stretch>
            <a:fillRect/>
          </a:stretch>
        </p:blipFill>
        <p:spPr bwMode="auto">
          <a:xfrm>
            <a:off x="609600" y="1447800"/>
            <a:ext cx="3505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419600" y="1524000"/>
            <a:ext cx="434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Total reluctance, </a:t>
            </a:r>
            <a:endParaRPr lang="en-US" sz="2800"/>
          </a:p>
        </p:txBody>
      </p:sp>
      <p:sp>
        <p:nvSpPr>
          <p:cNvPr id="9227" name="Rectangle 8"/>
          <p:cNvSpPr>
            <a:spLocks noChangeArrowheads="1"/>
          </p:cNvSpPr>
          <p:nvPr/>
        </p:nvSpPr>
        <p:spPr bwMode="auto">
          <a:xfrm>
            <a:off x="0" y="3595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4953000" y="2057400"/>
          <a:ext cx="2441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2" imgW="23774400" imgH="10363200" progId="Equation.3">
                  <p:embed/>
                </p:oleObj>
              </mc:Choice>
              <mc:Fallback>
                <p:oleObj name="Equation" r:id="rId2" imgW="23774400" imgH="103632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0" y="2057400"/>
                        <a:ext cx="2441575" cy="1066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0" y="3567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5257800" y="3124200"/>
          <a:ext cx="3048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32613600" imgH="11582400" progId="Equation.3">
                  <p:embed/>
                </p:oleObj>
              </mc:Choice>
              <mc:Fallback>
                <p:oleObj name="Equation" r:id="rId4" imgW="32613600" imgH="115824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800" y="3124200"/>
                        <a:ext cx="3048000" cy="1087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0" y="3567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1019" name="Object 11"/>
          <p:cNvGraphicFramePr>
            <a:graphicFrameLocks noChangeAspect="1"/>
          </p:cNvGraphicFramePr>
          <p:nvPr/>
        </p:nvGraphicFramePr>
        <p:xfrm>
          <a:off x="5334000" y="4246563"/>
          <a:ext cx="25908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24384000" imgH="11582400" progId="Equation.3">
                  <p:embed/>
                </p:oleObj>
              </mc:Choice>
              <mc:Fallback>
                <p:oleObj name="Equation" r:id="rId6" imgW="24384000" imgH="1158240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0" y="4246563"/>
                        <a:ext cx="2590800" cy="1239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</p:spTree>
  </p:cSld>
  <p:clrMapOvr>
    <a:masterClrMapping/>
  </p:clrMapOvr>
  <p:transition advTm="93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49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4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34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79475"/>
            <a:ext cx="8229600" cy="55213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</a:rPr>
              <a:t>Since the relative permeability </a:t>
            </a:r>
            <a:r>
              <a:rPr lang="en-US" i="1" dirty="0" err="1" smtClean="0">
                <a:latin typeface="Times New Roman" panose="02020603050405020304" pitchFamily="18" charset="0"/>
              </a:rPr>
              <a:t>μ</a:t>
            </a:r>
            <a:r>
              <a:rPr lang="en-US" i="1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</a:rPr>
              <a:t> (= </a:t>
            </a:r>
            <a:r>
              <a:rPr lang="en-US" i="1" dirty="0" smtClean="0">
                <a:latin typeface="Times New Roman" panose="02020603050405020304" pitchFamily="18" charset="0"/>
              </a:rPr>
              <a:t>μ</a:t>
            </a:r>
            <a:r>
              <a:rPr lang="en-US" baseline="-25000" dirty="0" smtClean="0">
                <a:latin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</a:rPr>
              <a:t>/</a:t>
            </a:r>
            <a:r>
              <a:rPr lang="en-US" i="1" dirty="0" smtClean="0">
                <a:latin typeface="Times New Roman" panose="02020603050405020304" pitchFamily="18" charset="0"/>
              </a:rPr>
              <a:t> μ</a:t>
            </a:r>
            <a:r>
              <a:rPr lang="en-US" baseline="-25000" dirty="0" smtClean="0">
                <a:latin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</a:rPr>
              <a:t>) of steel is very large (of the order of thousand), the major contribution in the total reluctance </a:t>
            </a:r>
            <a:r>
              <a:rPr lang="en-US" dirty="0" smtClean="0">
                <a:latin typeface="Monotype Corsiva" panose="03010101010201010101" pitchFamily="66" charset="0"/>
              </a:rPr>
              <a:t>R </a:t>
            </a:r>
            <a:r>
              <a:rPr lang="en-US" dirty="0" smtClean="0">
                <a:latin typeface="Times New Roman" panose="02020603050405020304" pitchFamily="18" charset="0"/>
              </a:rPr>
              <a:t>is by the air-gap, though its length </a:t>
            </a:r>
            <a:r>
              <a:rPr lang="en-US" i="1" dirty="0" smtClean="0">
                <a:latin typeface="Times New Roman" panose="02020603050405020304" pitchFamily="18" charset="0"/>
              </a:rPr>
              <a:t>l</a:t>
            </a:r>
            <a:r>
              <a:rPr lang="en-US" baseline="-25000" dirty="0" smtClean="0">
                <a:latin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</a:rPr>
              <a:t> may be quite small (say, a few </a:t>
            </a:r>
            <a:r>
              <a:rPr lang="en-US" dirty="0" err="1" smtClean="0">
                <a:latin typeface="Times New Roman" panose="02020603050405020304" pitchFamily="18" charset="0"/>
              </a:rPr>
              <a:t>millimetres</a:t>
            </a:r>
            <a:r>
              <a:rPr lang="en-US" dirty="0" smtClean="0">
                <a:latin typeface="Times New Roman" panose="02020603050405020304" pitchFamily="18" charset="0"/>
              </a:rPr>
              <a:t>). </a:t>
            </a:r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415BB-8C56-4658-AA92-B3C2F4B80DB4}" type="slidenum">
              <a:rPr lang="en-US" altLang="en-US"/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065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Parallel and Series-Parallel </a:t>
            </a:r>
            <a:br>
              <a:rPr lang="en-US" dirty="0" smtClean="0"/>
            </a:br>
            <a:r>
              <a:rPr lang="en-US" dirty="0" smtClean="0"/>
              <a:t>Magnetic Circuits</a:t>
            </a:r>
            <a:endParaRPr lang="en-US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2590800" y="4210050"/>
            <a:ext cx="4114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6008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24458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600200"/>
            <a:ext cx="6324600" cy="4525963"/>
          </a:xfrm>
        </p:spPr>
        <p:txBody>
          <a:bodyPr/>
          <a:lstStyle/>
          <a:p>
            <a:r>
              <a:rPr lang="en-AU" dirty="0" smtClean="0"/>
              <a:t>A coil of wire carrying an electric current can be used to magnetise a piece of iron or steel – Property is Magnetism</a:t>
            </a:r>
            <a:endParaRPr lang="en-AU" dirty="0" smtClean="0"/>
          </a:p>
          <a:p>
            <a:r>
              <a:rPr lang="en-AU" dirty="0" smtClean="0"/>
              <a:t>Magnetic lines of force – Magnetic flux </a:t>
            </a:r>
            <a:endParaRPr lang="en-AU" dirty="0" smtClean="0"/>
          </a:p>
          <a:p>
            <a:r>
              <a:rPr lang="en-AU" dirty="0" smtClean="0"/>
              <a:t>Magnetic field</a:t>
            </a: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grpSp>
        <p:nvGrpSpPr>
          <p:cNvPr id="6" name="Group 39"/>
          <p:cNvGrpSpPr/>
          <p:nvPr/>
        </p:nvGrpSpPr>
        <p:grpSpPr bwMode="auto">
          <a:xfrm>
            <a:off x="228600" y="609600"/>
            <a:ext cx="2378075" cy="3200400"/>
            <a:chOff x="374" y="2160"/>
            <a:chExt cx="1498" cy="201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12" y="29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480" y="2208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480" y="2400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672" y="2208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80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80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536" y="2160"/>
              <a:ext cx="376" cy="1584"/>
            </a:xfrm>
            <a:custGeom>
              <a:avLst/>
              <a:gdLst/>
              <a:ahLst/>
              <a:cxnLst>
                <a:cxn ang="0">
                  <a:pos x="40" y="1584"/>
                </a:cxn>
                <a:cxn ang="0">
                  <a:pos x="40" y="240"/>
                </a:cxn>
                <a:cxn ang="0">
                  <a:pos x="280" y="144"/>
                </a:cxn>
                <a:cxn ang="0">
                  <a:pos x="376" y="336"/>
                </a:cxn>
              </a:cxnLst>
              <a:rect l="0" t="0" r="r" b="b"/>
              <a:pathLst>
                <a:path w="376" h="1584">
                  <a:moveTo>
                    <a:pt x="40" y="1584"/>
                  </a:moveTo>
                  <a:cubicBezTo>
                    <a:pt x="20" y="1032"/>
                    <a:pt x="0" y="480"/>
                    <a:pt x="40" y="240"/>
                  </a:cubicBezTo>
                  <a:cubicBezTo>
                    <a:pt x="80" y="0"/>
                    <a:pt x="224" y="128"/>
                    <a:pt x="280" y="144"/>
                  </a:cubicBezTo>
                  <a:cubicBezTo>
                    <a:pt x="336" y="160"/>
                    <a:pt x="356" y="248"/>
                    <a:pt x="376" y="33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608" y="2448"/>
              <a:ext cx="448" cy="480"/>
            </a:xfrm>
            <a:custGeom>
              <a:avLst/>
              <a:gdLst/>
              <a:ahLst/>
              <a:cxnLst>
                <a:cxn ang="0">
                  <a:pos x="112" y="432"/>
                </a:cxn>
                <a:cxn ang="0">
                  <a:pos x="16" y="432"/>
                </a:cxn>
                <a:cxn ang="0">
                  <a:pos x="16" y="288"/>
                </a:cxn>
                <a:cxn ang="0">
                  <a:pos x="64" y="48"/>
                </a:cxn>
                <a:cxn ang="0">
                  <a:pos x="208" y="0"/>
                </a:cxn>
                <a:cxn ang="0">
                  <a:pos x="400" y="48"/>
                </a:cxn>
                <a:cxn ang="0">
                  <a:pos x="448" y="192"/>
                </a:cxn>
              </a:cxnLst>
              <a:rect l="0" t="0" r="r" b="b"/>
              <a:pathLst>
                <a:path w="448" h="456">
                  <a:moveTo>
                    <a:pt x="112" y="432"/>
                  </a:moveTo>
                  <a:cubicBezTo>
                    <a:pt x="72" y="444"/>
                    <a:pt x="32" y="456"/>
                    <a:pt x="16" y="432"/>
                  </a:cubicBezTo>
                  <a:cubicBezTo>
                    <a:pt x="0" y="408"/>
                    <a:pt x="8" y="352"/>
                    <a:pt x="16" y="288"/>
                  </a:cubicBezTo>
                  <a:cubicBezTo>
                    <a:pt x="24" y="224"/>
                    <a:pt x="32" y="96"/>
                    <a:pt x="64" y="48"/>
                  </a:cubicBezTo>
                  <a:cubicBezTo>
                    <a:pt x="96" y="0"/>
                    <a:pt x="152" y="0"/>
                    <a:pt x="208" y="0"/>
                  </a:cubicBezTo>
                  <a:cubicBezTo>
                    <a:pt x="264" y="0"/>
                    <a:pt x="360" y="16"/>
                    <a:pt x="400" y="48"/>
                  </a:cubicBezTo>
                  <a:cubicBezTo>
                    <a:pt x="440" y="80"/>
                    <a:pt x="444" y="136"/>
                    <a:pt x="448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656" y="2592"/>
              <a:ext cx="528" cy="480"/>
            </a:xfrm>
            <a:custGeom>
              <a:avLst/>
              <a:gdLst/>
              <a:ahLst/>
              <a:cxnLst>
                <a:cxn ang="0">
                  <a:pos x="112" y="432"/>
                </a:cxn>
                <a:cxn ang="0">
                  <a:pos x="16" y="432"/>
                </a:cxn>
                <a:cxn ang="0">
                  <a:pos x="16" y="288"/>
                </a:cxn>
                <a:cxn ang="0">
                  <a:pos x="64" y="48"/>
                </a:cxn>
                <a:cxn ang="0">
                  <a:pos x="208" y="0"/>
                </a:cxn>
                <a:cxn ang="0">
                  <a:pos x="400" y="48"/>
                </a:cxn>
                <a:cxn ang="0">
                  <a:pos x="448" y="192"/>
                </a:cxn>
              </a:cxnLst>
              <a:rect l="0" t="0" r="r" b="b"/>
              <a:pathLst>
                <a:path w="448" h="456">
                  <a:moveTo>
                    <a:pt x="112" y="432"/>
                  </a:moveTo>
                  <a:cubicBezTo>
                    <a:pt x="72" y="444"/>
                    <a:pt x="32" y="456"/>
                    <a:pt x="16" y="432"/>
                  </a:cubicBezTo>
                  <a:cubicBezTo>
                    <a:pt x="0" y="408"/>
                    <a:pt x="8" y="352"/>
                    <a:pt x="16" y="288"/>
                  </a:cubicBezTo>
                  <a:cubicBezTo>
                    <a:pt x="24" y="224"/>
                    <a:pt x="32" y="96"/>
                    <a:pt x="64" y="48"/>
                  </a:cubicBezTo>
                  <a:cubicBezTo>
                    <a:pt x="96" y="0"/>
                    <a:pt x="152" y="0"/>
                    <a:pt x="208" y="0"/>
                  </a:cubicBezTo>
                  <a:cubicBezTo>
                    <a:pt x="264" y="0"/>
                    <a:pt x="360" y="16"/>
                    <a:pt x="400" y="48"/>
                  </a:cubicBezTo>
                  <a:cubicBezTo>
                    <a:pt x="440" y="80"/>
                    <a:pt x="444" y="136"/>
                    <a:pt x="448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912" y="3312"/>
              <a:ext cx="296" cy="68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2" y="576"/>
                </a:cxn>
                <a:cxn ang="0">
                  <a:pos x="144" y="672"/>
                </a:cxn>
                <a:cxn ang="0">
                  <a:pos x="0" y="672"/>
                </a:cxn>
              </a:cxnLst>
              <a:rect l="0" t="0" r="r" b="b"/>
              <a:pathLst>
                <a:path w="200" h="688">
                  <a:moveTo>
                    <a:pt x="192" y="0"/>
                  </a:moveTo>
                  <a:cubicBezTo>
                    <a:pt x="196" y="232"/>
                    <a:pt x="200" y="464"/>
                    <a:pt x="192" y="576"/>
                  </a:cubicBezTo>
                  <a:cubicBezTo>
                    <a:pt x="184" y="688"/>
                    <a:pt x="176" y="656"/>
                    <a:pt x="144" y="672"/>
                  </a:cubicBezTo>
                  <a:cubicBezTo>
                    <a:pt x="112" y="688"/>
                    <a:pt x="56" y="680"/>
                    <a:pt x="0" y="67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568" y="3744"/>
              <a:ext cx="296" cy="26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96"/>
                </a:cxn>
                <a:cxn ang="0">
                  <a:pos x="56" y="240"/>
                </a:cxn>
                <a:cxn ang="0">
                  <a:pos x="296" y="240"/>
                </a:cxn>
              </a:cxnLst>
              <a:rect l="0" t="0" r="r" b="b"/>
              <a:pathLst>
                <a:path w="296" h="264">
                  <a:moveTo>
                    <a:pt x="8" y="0"/>
                  </a:moveTo>
                  <a:cubicBezTo>
                    <a:pt x="4" y="28"/>
                    <a:pt x="0" y="56"/>
                    <a:pt x="8" y="96"/>
                  </a:cubicBezTo>
                  <a:cubicBezTo>
                    <a:pt x="16" y="136"/>
                    <a:pt x="8" y="216"/>
                    <a:pt x="56" y="240"/>
                  </a:cubicBezTo>
                  <a:cubicBezTo>
                    <a:pt x="104" y="264"/>
                    <a:pt x="200" y="252"/>
                    <a:pt x="296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864" y="38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912" y="392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576" y="360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74" y="353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0" lang="en-AU"/>
                <a:t>I</a:t>
              </a:r>
              <a:endParaRPr kumimoji="0" lang="en-AU"/>
            </a:p>
          </p:txBody>
        </p:sp>
        <p:grpSp>
          <p:nvGrpSpPr>
            <p:cNvPr id="22" name="Group 30"/>
            <p:cNvGrpSpPr/>
            <p:nvPr/>
          </p:nvGrpSpPr>
          <p:grpSpPr bwMode="auto">
            <a:xfrm>
              <a:off x="1248" y="3024"/>
              <a:ext cx="624" cy="144"/>
              <a:chOff x="1248" y="3024"/>
              <a:chExt cx="624" cy="144"/>
            </a:xfrm>
          </p:grpSpPr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H="1" flipV="1">
                <a:off x="1392" y="3024"/>
                <a:ext cx="48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1392" y="3024"/>
                <a:ext cx="480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31"/>
            <p:cNvGrpSpPr/>
            <p:nvPr/>
          </p:nvGrpSpPr>
          <p:grpSpPr bwMode="auto">
            <a:xfrm rot="2339341">
              <a:off x="1056" y="3312"/>
              <a:ext cx="624" cy="144"/>
              <a:chOff x="1248" y="3024"/>
              <a:chExt cx="624" cy="144"/>
            </a:xfrm>
          </p:grpSpPr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flipH="1" flipV="1">
                <a:off x="1392" y="3024"/>
                <a:ext cx="48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1392" y="3024"/>
                <a:ext cx="480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5"/>
            <p:cNvGrpSpPr/>
            <p:nvPr/>
          </p:nvGrpSpPr>
          <p:grpSpPr bwMode="auto">
            <a:xfrm rot="6289494">
              <a:off x="576" y="3360"/>
              <a:ext cx="624" cy="144"/>
              <a:chOff x="1248" y="3024"/>
              <a:chExt cx="624" cy="144"/>
            </a:xfrm>
          </p:grpSpPr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 flipH="1" flipV="1">
                <a:off x="1392" y="3024"/>
                <a:ext cx="48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1392" y="3024"/>
                <a:ext cx="480" cy="9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34" name="Picture 64" descr="D:\RMIT\Pics\Mag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419600"/>
            <a:ext cx="2895600" cy="2438400"/>
          </a:xfrm>
          <a:prstGeom prst="rect">
            <a:avLst/>
          </a:prstGeom>
          <a:noFill/>
        </p:spPr>
      </p:pic>
    </p:spTree>
  </p:cSld>
  <p:clrMapOvr>
    <a:masterClrMapping/>
  </p:clrMapOvr>
  <p:transition advTm="34418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912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/>
              <a:t>Magnetic Effects of Electric Current</a:t>
            </a:r>
            <a:endParaRPr lang="en-AU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1371600"/>
            <a:ext cx="5638800" cy="4525963"/>
          </a:xfrm>
        </p:spPr>
        <p:txBody>
          <a:bodyPr>
            <a:normAutofit lnSpcReduction="20000"/>
          </a:bodyPr>
          <a:lstStyle/>
          <a:p>
            <a:r>
              <a:rPr lang="en-AU" sz="2800" dirty="0"/>
              <a:t>A conductor carrying an electric current will be surrounded by a magnetic field</a:t>
            </a:r>
            <a:endParaRPr lang="en-AU" sz="2800" dirty="0"/>
          </a:p>
          <a:p>
            <a:pPr marL="0" indent="0">
              <a:buNone/>
            </a:pPr>
            <a:endParaRPr lang="en-AU" sz="2800" dirty="0"/>
          </a:p>
          <a:p>
            <a:r>
              <a:rPr lang="en-AU" sz="2800" dirty="0"/>
              <a:t>A conductor may be wound into a </a:t>
            </a:r>
            <a:r>
              <a:rPr lang="en-AU" sz="2800" b="1" dirty="0"/>
              <a:t>coil </a:t>
            </a:r>
            <a:r>
              <a:rPr lang="en-AU" sz="2800" dirty="0"/>
              <a:t>to increase the strength of the magnetic field</a:t>
            </a:r>
            <a:endParaRPr lang="en-AU" sz="2800" dirty="0"/>
          </a:p>
          <a:p>
            <a:pPr marL="0" indent="0">
              <a:buNone/>
            </a:pPr>
            <a:endParaRPr lang="en-AU" sz="2800" dirty="0"/>
          </a:p>
          <a:p>
            <a:r>
              <a:rPr lang="en-AU" sz="2800" dirty="0"/>
              <a:t>An </a:t>
            </a:r>
            <a:r>
              <a:rPr lang="en-AU" sz="2800" b="1" dirty="0"/>
              <a:t>iron core</a:t>
            </a:r>
            <a:r>
              <a:rPr lang="en-AU" sz="2800" dirty="0"/>
              <a:t> placed inside the coil will greatly increase the strength magnetic field</a:t>
            </a:r>
            <a:endParaRPr lang="en-AU" sz="2800" dirty="0"/>
          </a:p>
        </p:txBody>
      </p:sp>
      <p:pic>
        <p:nvPicPr>
          <p:cNvPr id="23556" name="Picture 4" descr="D:\RMIT\Pics\Mag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685800"/>
            <a:ext cx="2895600" cy="2014538"/>
          </a:xfrm>
          <a:prstGeom prst="rect">
            <a:avLst/>
          </a:prstGeom>
          <a:noFill/>
        </p:spPr>
      </p:pic>
      <p:pic>
        <p:nvPicPr>
          <p:cNvPr id="23557" name="Picture 5" descr="D:\RMIT\Pics\Mag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2895600" cy="2070100"/>
          </a:xfrm>
          <a:prstGeom prst="rect">
            <a:avLst/>
          </a:prstGeom>
          <a:noFill/>
        </p:spPr>
      </p:pic>
      <p:pic>
        <p:nvPicPr>
          <p:cNvPr id="23558" name="Picture 6" descr="D:\RMIT\Pics\Mag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24400"/>
            <a:ext cx="2895600" cy="21304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</p:spTree>
  </p:cSld>
  <p:clrMapOvr>
    <a:masterClrMapping/>
  </p:clrMapOvr>
  <p:transition advTm="28048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181975" cy="914400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Electromagnets: </a:t>
            </a:r>
            <a:endParaRPr lang="en-US" altLang="en-US" sz="24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Principle: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 current flowing in a conductor   creates a magnetic field around it.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3D55A-0B38-4843-AF95-0673D0AB0DFF}" type="slidenum">
              <a:rPr lang="en-US">
                <a:solidFill>
                  <a:schemeClr val="tx1"/>
                </a:solidFill>
              </a:rPr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2951" name="Rectangle 6"/>
          <p:cNvSpPr>
            <a:spLocks noChangeArrowheads="1"/>
          </p:cNvSpPr>
          <p:nvPr/>
        </p:nvSpPr>
        <p:spPr bwMode="auto">
          <a:xfrm>
            <a:off x="838408" y="2720022"/>
            <a:ext cx="5181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</a:rPr>
              <a:t>Strength of the field is proportional to the amount of </a:t>
            </a:r>
            <a:r>
              <a:rPr lang="en-US" altLang="en-US" sz="2400" dirty="0" smtClean="0">
                <a:solidFill>
                  <a:schemeClr val="bg1"/>
                </a:solidFill>
              </a:rPr>
              <a:t>current in the coil.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</a:rPr>
              <a:t>The field disappears when the current is turned off.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</a:rPr>
              <a:t>A simple electromagnet consists of a coil of insulated wire wrapped around an iron core. 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</a:rPr>
              <a:t>Widely used as components of motors, generators, relays etc. 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6629241" y="2043078"/>
            <a:ext cx="1795462" cy="1433577"/>
            <a:chOff x="6977856" y="2119248"/>
            <a:chExt cx="1795462" cy="1433577"/>
          </a:xfrm>
        </p:grpSpPr>
        <p:pic>
          <p:nvPicPr>
            <p:cNvPr id="82953" name="Picture 2" descr="C:\Users\Admin\Desktop\images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856" y="2438400"/>
              <a:ext cx="1795462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154649" y="2119248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</a:t>
              </a:r>
              <a:endParaRPr lang="en-US" sz="2000" dirty="0"/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6467526" y="4038600"/>
            <a:ext cx="2219325" cy="1924050"/>
            <a:chOff x="6800901" y="4038600"/>
            <a:chExt cx="2219325" cy="1924050"/>
          </a:xfrm>
        </p:grpSpPr>
        <p:pic>
          <p:nvPicPr>
            <p:cNvPr id="901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901" y="4038600"/>
              <a:ext cx="2219325" cy="192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86600" y="447977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38200" y="427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Magnetic Effects of Electric Current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51188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116013" y="533400"/>
            <a:ext cx="7696200" cy="838200"/>
          </a:xfrm>
        </p:spPr>
        <p:txBody>
          <a:bodyPr/>
          <a:lstStyle/>
          <a:p>
            <a:pPr algn="l" eaLnBrk="1" hangingPunct="1"/>
            <a:r>
              <a:rPr lang="en-US" altLang="en-US" sz="3200" smtClean="0">
                <a:solidFill>
                  <a:srgbClr val="C00000"/>
                </a:solidFill>
              </a:rPr>
              <a:t>Magnetic circuit</a:t>
            </a:r>
            <a:endParaRPr lang="en-US" altLang="en-US" sz="3200" smtClean="0">
              <a:solidFill>
                <a:srgbClr val="C00000"/>
              </a:solidFill>
            </a:endParaRP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Lecture 15</a:t>
            </a:r>
            <a:endParaRPr lang="en-US" altLang="en-US" sz="1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A5CCA-1D36-4BDF-B6A0-2B5C3829B86D}" type="slidenum">
              <a:rPr lang="en-US">
                <a:solidFill>
                  <a:schemeClr val="tx1"/>
                </a:solidFill>
              </a:rPr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143000" y="1371600"/>
            <a:ext cx="7391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The complete closed path followed by any group of magnetic lines of flux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graphicFrame>
        <p:nvGraphicFramePr>
          <p:cNvPr id="83975" name="Object 6"/>
          <p:cNvGraphicFramePr>
            <a:graphicFrameLocks noChangeAspect="1"/>
          </p:cNvGraphicFramePr>
          <p:nvPr/>
        </p:nvGraphicFramePr>
        <p:xfrm>
          <a:off x="1143000" y="2590800"/>
          <a:ext cx="39624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Photo" r:id="rId1" imgW="4686300" imgH="2641600" progId="">
                  <p:embed/>
                </p:oleObj>
              </mc:Choice>
              <mc:Fallback>
                <p:oleObj name="Photo Editor Photo" r:id="rId1" imgW="4686300" imgH="2641600" progId="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2590800"/>
                        <a:ext cx="3962400" cy="2673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797550" y="4953000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Equivalent electrical circuit</a:t>
            </a:r>
            <a:endParaRPr lang="en-US" altLang="en-US" sz="1800">
              <a:cs typeface="Arial" panose="020B0604020202020204" pitchFamily="34" charset="0"/>
            </a:endParaRPr>
          </a:p>
        </p:txBody>
      </p:sp>
      <p:pic>
        <p:nvPicPr>
          <p:cNvPr id="8397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663825"/>
            <a:ext cx="36290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413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42BE0-F99A-423A-959C-52FDBDB1AB8B}" type="slidenum">
              <a:rPr lang="en-US"/>
            </a:fld>
            <a:endParaRPr lang="en-US" dirty="0"/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1325563" y="1508125"/>
            <a:ext cx="522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Magneto Motive Force, MMF  (</a:t>
            </a:r>
            <a:r>
              <a:rPr lang="en-US" altLang="en-US" sz="2800" i="1" dirty="0">
                <a:solidFill>
                  <a:srgbClr val="000099"/>
                </a:solidFill>
              </a:rPr>
              <a:t>F</a:t>
            </a:r>
            <a:r>
              <a:rPr lang="en-US" altLang="en-US" sz="2800" dirty="0">
                <a:solidFill>
                  <a:srgbClr val="000099"/>
                </a:solidFill>
              </a:rPr>
              <a:t>)</a:t>
            </a:r>
            <a:endParaRPr lang="en-US" altLang="en-US" sz="2800" dirty="0">
              <a:solidFill>
                <a:srgbClr val="00009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022" name="Content Placeholder 2"/>
          <p:cNvSpPr txBox="1"/>
          <p:nvPr/>
        </p:nvSpPr>
        <p:spPr bwMode="auto">
          <a:xfrm>
            <a:off x="1012825" y="2044700"/>
            <a:ext cx="736917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128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solidFill>
                  <a:schemeClr val="bg1"/>
                </a:solidFill>
              </a:rPr>
              <a:t>Force which drives the magnetic lines of force through a magnetic circuit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lvl="1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i="1" dirty="0" smtClean="0">
                <a:solidFill>
                  <a:schemeClr val="bg1"/>
                </a:solidFill>
              </a:rPr>
              <a:t>MMF, F = </a:t>
            </a:r>
            <a:r>
              <a:rPr lang="el-GR" altLang="en-US" sz="2400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Φ</a:t>
            </a:r>
            <a:r>
              <a:rPr lang="en-US" altLang="en-US" sz="2400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S, </a:t>
            </a:r>
            <a:r>
              <a:rPr lang="en-US" alt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where ‘</a:t>
            </a:r>
            <a:r>
              <a:rPr lang="el-GR" alt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Φ</a:t>
            </a:r>
            <a:r>
              <a:rPr lang="en-US" alt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’ is the magnetic flux and ‘S’ is the Reluctance of the magnetic path.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	     </a:t>
            </a:r>
            <a:endParaRPr lang="en-US" altLang="en-US" sz="2400" i="1" dirty="0" smtClean="0">
              <a:solidFill>
                <a:schemeClr val="bg1"/>
              </a:solidFill>
            </a:endParaRPr>
          </a:p>
          <a:p>
            <a:pPr lvl="1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solidFill>
                  <a:schemeClr val="bg1"/>
                </a:solidFill>
              </a:rPr>
              <a:t>Also, For Electromagnets: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lvl="1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marL="469900" lvl="1" indent="0" algn="just" eaLnBrk="1" hangingPunct="1">
              <a:buClr>
                <a:schemeClr val="tx2"/>
              </a:buClr>
              <a:buNone/>
              <a:defRPr/>
            </a:pPr>
            <a:r>
              <a:rPr lang="en-US" altLang="en-US" sz="2000" dirty="0" smtClean="0">
                <a:solidFill>
                  <a:schemeClr val="bg1"/>
                </a:solidFill>
              </a:rPr>
              <a:t>  	where N is the number of turns of the coil and I is the current   	flowing in the coil 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marL="860425" lvl="2" indent="-342900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Unit: </a:t>
            </a:r>
            <a:r>
              <a:rPr lang="en-US" altLang="en-US" i="1" dirty="0" smtClean="0">
                <a:solidFill>
                  <a:schemeClr val="bg1"/>
                </a:solidFill>
              </a:rPr>
              <a:t>AT</a:t>
            </a:r>
            <a:r>
              <a:rPr lang="en-US" altLang="en-US" dirty="0" smtClean="0">
                <a:solidFill>
                  <a:schemeClr val="bg1"/>
                </a:solidFill>
              </a:rPr>
              <a:t> (Ampere Turns)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marL="469900" lvl="1" indent="0" algn="just" eaLnBrk="1" hangingPunct="1">
              <a:buClr>
                <a:schemeClr val="tx2"/>
              </a:buClr>
              <a:buFont typeface="Arial" panose="020B0604020202020204" pitchFamily="34" charset="0"/>
              <a:buNone/>
              <a:defRPr/>
            </a:pPr>
            <a:endParaRPr lang="en-US" altLang="en-US" sz="2400" i="1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tx2"/>
              </a:buClr>
              <a:buFont typeface="Arial" panose="020B0604020202020204" pitchFamily="34" charset="0"/>
              <a:buNone/>
              <a:defRPr/>
            </a:pPr>
            <a:r>
              <a:rPr lang="en-US" altLang="en-US" sz="2400" i="1" dirty="0" smtClean="0">
                <a:solidFill>
                  <a:schemeClr val="bg1"/>
                </a:solidFill>
              </a:rPr>
              <a:t>     </a:t>
            </a:r>
            <a:endParaRPr lang="en-US" altLang="en-US" sz="2400" i="1" dirty="0" smtClean="0">
              <a:solidFill>
                <a:schemeClr val="bg1"/>
              </a:solidFill>
            </a:endParaRPr>
          </a:p>
          <a:p>
            <a:pPr marL="469900" lvl="1" indent="0" algn="just" eaLnBrk="1" hangingPunct="1">
              <a:buClr>
                <a:schemeClr val="tx2"/>
              </a:buClr>
              <a:buFont typeface="Arial" panose="020B0604020202020204" pitchFamily="34" charset="0"/>
              <a:buNone/>
              <a:defRPr/>
            </a:pPr>
            <a:endParaRPr lang="en-US" altLang="en-US" sz="2400" i="1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tx2"/>
              </a:buClr>
              <a:buFont typeface="Arial" panose="020B0604020202020204" pitchFamily="34" charset="0"/>
              <a:buNone/>
              <a:defRPr/>
            </a:pPr>
            <a:endParaRPr lang="en-US" altLang="en-US" sz="2400" i="1" dirty="0" smtClean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/>
          <p:nvPr/>
        </p:nvSpPr>
        <p:spPr bwMode="auto">
          <a:xfrm>
            <a:off x="1236663" y="650875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l">
              <a:defRPr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Definitions</a:t>
            </a:r>
            <a:endParaRPr lang="en-US" sz="32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002" name="TextBox 1"/>
          <p:cNvSpPr txBox="1">
            <a:spLocks noChangeArrowheads="1"/>
          </p:cNvSpPr>
          <p:nvPr/>
        </p:nvSpPr>
        <p:spPr bwMode="auto">
          <a:xfrm>
            <a:off x="5410200" y="3438525"/>
            <a:ext cx="3141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EMF, </a:t>
            </a:r>
            <a:r>
              <a:rPr lang="en-US" altLang="en-US" sz="2400" i="1" dirty="0">
                <a:solidFill>
                  <a:srgbClr val="000099"/>
                </a:solidFill>
              </a:rPr>
              <a:t>V=IR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sp>
        <p:nvSpPr>
          <p:cNvPr id="86027" name="Rectangle 2"/>
          <p:cNvSpPr>
            <a:spLocks noChangeArrowheads="1"/>
          </p:cNvSpPr>
          <p:nvPr/>
        </p:nvSpPr>
        <p:spPr bwMode="auto">
          <a:xfrm>
            <a:off x="1936750" y="4111625"/>
            <a:ext cx="4649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MMF</a:t>
            </a:r>
            <a:r>
              <a:rPr lang="en-US" altLang="en-US" sz="2400" dirty="0" smtClean="0">
                <a:solidFill>
                  <a:srgbClr val="C00000"/>
                </a:solidFill>
              </a:rPr>
              <a:t>= </a:t>
            </a:r>
            <a:r>
              <a:rPr lang="en-US" altLang="en-US" sz="2400" i="1" dirty="0">
                <a:solidFill>
                  <a:srgbClr val="C00000"/>
                </a:solidFill>
              </a:rPr>
              <a:t>N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I (</a:t>
            </a:r>
            <a:r>
              <a:rPr lang="en-US" altLang="en-US" sz="2400" dirty="0" smtClean="0">
                <a:solidFill>
                  <a:srgbClr val="C00000"/>
                </a:solidFill>
              </a:rPr>
              <a:t>No</a:t>
            </a:r>
            <a:r>
              <a:rPr lang="en-US" altLang="en-US" sz="2400" dirty="0">
                <a:solidFill>
                  <a:srgbClr val="C00000"/>
                </a:solidFill>
              </a:rPr>
              <a:t>. of </a:t>
            </a:r>
            <a:r>
              <a:rPr lang="en-US" altLang="en-US" sz="2400" dirty="0" smtClean="0">
                <a:solidFill>
                  <a:srgbClr val="C00000"/>
                </a:solidFill>
              </a:rPr>
              <a:t>turns*Current), 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9500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465263" y="1600200"/>
            <a:ext cx="7696200" cy="838200"/>
          </a:xfrm>
        </p:spPr>
        <p:txBody>
          <a:bodyPr>
            <a:normAutofit fontScale="90000"/>
          </a:bodyPr>
          <a:lstStyle/>
          <a:p>
            <a:pPr marL="342900" indent="-342900" algn="l" eaLnBrk="1" hangingPunct="1"/>
            <a:r>
              <a:rPr lang="en-US" altLang="en-US" sz="2800" smtClean="0">
                <a:solidFill>
                  <a:srgbClr val="000099"/>
                </a:solidFill>
              </a:rPr>
              <a:t>Magnetic flux </a:t>
            </a:r>
            <a:r>
              <a:rPr lang="en-US" altLang="en-US" sz="2800" smtClean="0">
                <a:solidFill>
                  <a:srgbClr val="000099"/>
                </a:solidFill>
                <a:sym typeface="Wingdings" panose="05000000000000000000" pitchFamily="2" charset="2"/>
              </a:rPr>
              <a:t>(</a:t>
            </a:r>
            <a:r>
              <a:rPr lang="el-GR" altLang="en-US" sz="2800" i="1" smtClean="0">
                <a:solidFill>
                  <a:srgbClr val="000099"/>
                </a:solidFill>
                <a:sym typeface="Wingdings" panose="05000000000000000000" pitchFamily="2" charset="2"/>
              </a:rPr>
              <a:t>Φ</a:t>
            </a:r>
            <a:r>
              <a:rPr lang="en-US" altLang="en-US" sz="2800" smtClean="0">
                <a:solidFill>
                  <a:srgbClr val="000099"/>
                </a:solidFill>
                <a:sym typeface="Wingdings" panose="05000000000000000000" pitchFamily="2" charset="2"/>
              </a:rPr>
              <a:t>):</a:t>
            </a:r>
            <a:br>
              <a:rPr lang="en-US" altLang="en-US" sz="3200" smtClean="0">
                <a:solidFill>
                  <a:srgbClr val="000099"/>
                </a:solidFill>
                <a:sym typeface="Wingdings" panose="05000000000000000000" pitchFamily="2" charset="2"/>
              </a:rPr>
            </a:br>
            <a:endParaRPr lang="en-US" altLang="en-US" sz="3200" smtClean="0">
              <a:solidFill>
                <a:srgbClr val="000099"/>
              </a:solidFill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Lecture 15</a:t>
            </a:r>
            <a:endParaRPr lang="en-US" altLang="en-US" sz="1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720F-AD71-42B4-80D0-66B6039B8D97}" type="slidenum">
              <a:rPr lang="en-US">
                <a:solidFill>
                  <a:schemeClr val="tx1"/>
                </a:solidFill>
              </a:rPr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/>
          <p:nvPr/>
        </p:nvSpPr>
        <p:spPr bwMode="auto">
          <a:xfrm>
            <a:off x="1236663" y="650875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l">
              <a:defRPr/>
            </a:pP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Definitions</a:t>
            </a:r>
            <a:endParaRPr lang="en-US" sz="32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001" name="Rectangle 14"/>
          <p:cNvSpPr>
            <a:spLocks noChangeArrowheads="1"/>
          </p:cNvSpPr>
          <p:nvPr/>
        </p:nvSpPr>
        <p:spPr bwMode="auto">
          <a:xfrm>
            <a:off x="1447800" y="2217738"/>
            <a:ext cx="6619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01955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Number of magnetic lines of force created in a magnetic circuit.</a:t>
            </a:r>
            <a:endParaRPr lang="en-US" alt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Unit : </a:t>
            </a:r>
            <a:r>
              <a:rPr lang="en-US" altLang="en-US" sz="2400" i="1" dirty="0">
                <a:solidFill>
                  <a:schemeClr val="bg1"/>
                </a:solidFill>
                <a:sym typeface="Wingdings" panose="05000000000000000000" pitchFamily="2" charset="2"/>
              </a:rPr>
              <a:t>Weber (</a:t>
            </a:r>
            <a:r>
              <a:rPr lang="en-US" altLang="en-US" sz="2400" i="1" dirty="0" err="1">
                <a:solidFill>
                  <a:schemeClr val="bg1"/>
                </a:solidFill>
                <a:sym typeface="Wingdings" panose="05000000000000000000" pitchFamily="2" charset="2"/>
              </a:rPr>
              <a:t>Wb</a:t>
            </a:r>
            <a:r>
              <a:rPr lang="en-US" altLang="en-US" sz="2400" i="1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altLang="en-US" sz="2400" i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752600" y="3713812"/>
            <a:ext cx="4686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</a:t>
            </a:r>
            <a:r>
              <a:rPr lang="en-US" altLang="en-US" sz="2400" dirty="0" smtClean="0">
                <a:solidFill>
                  <a:srgbClr val="000099"/>
                </a:solidFill>
              </a:rPr>
              <a:t>Electric Current, I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984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295400" y="1371600"/>
            <a:ext cx="76962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800" smtClean="0">
                <a:solidFill>
                  <a:srgbClr val="000099"/>
                </a:solidFill>
              </a:rPr>
              <a:t>Reluctance [S]</a:t>
            </a:r>
            <a:br>
              <a:rPr lang="en-US" altLang="en-US" sz="2800" smtClean="0">
                <a:solidFill>
                  <a:srgbClr val="000099"/>
                </a:solidFill>
              </a:rPr>
            </a:br>
            <a:endParaRPr lang="en-US" altLang="en-US" sz="2800" smtClean="0">
              <a:solidFill>
                <a:srgbClr val="000099"/>
              </a:solidFill>
            </a:endParaRP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543800" cy="3581400"/>
          </a:xfrm>
        </p:spPr>
        <p:txBody>
          <a:bodyPr/>
          <a:lstStyle/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smtClean="0"/>
              <a:t>Opposition of a magnetic circuit to the setting up of  magnetic flux  in it.</a:t>
            </a:r>
            <a:endParaRPr lang="en-US" altLang="en-US" sz="2400" smtClean="0"/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endParaRPr lang="en-US" altLang="en-US" sz="2400" smtClean="0">
              <a:solidFill>
                <a:srgbClr val="000099"/>
              </a:solidFill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Lecture 15</a:t>
            </a:r>
            <a:endParaRPr lang="en-US" alt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501650"/>
          </a:xfrm>
        </p:spPr>
        <p:txBody>
          <a:bodyPr/>
          <a:lstStyle/>
          <a:p>
            <a:pPr>
              <a:defRPr/>
            </a:pPr>
            <a:fld id="{BA6FFB80-7E46-46D1-A586-955C5A1FCC59}" type="slidenum">
              <a:rPr lang="en-US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9095" name="Object 6"/>
          <p:cNvGraphicFramePr>
            <a:graphicFrameLocks noChangeAspect="1"/>
          </p:cNvGraphicFramePr>
          <p:nvPr/>
        </p:nvGraphicFramePr>
        <p:xfrm>
          <a:off x="1565275" y="2514600"/>
          <a:ext cx="6154738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3703200" imgH="33223200" progId="Equation.3">
                  <p:embed/>
                </p:oleObj>
              </mc:Choice>
              <mc:Fallback>
                <p:oleObj name="Equation" r:id="rId1" imgW="63703200" imgH="33223200" progId="Equation.3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5275" y="2514600"/>
                        <a:ext cx="6154738" cy="2817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762000" y="52006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i="1" dirty="0"/>
              <a:t>S=F/ɸ</a:t>
            </a:r>
            <a:endParaRPr lang="en-US" altLang="en-US" sz="2400" i="1" dirty="0"/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Unit: </a:t>
            </a:r>
            <a:r>
              <a:rPr lang="en-US" altLang="en-US" sz="2400" i="1" dirty="0"/>
              <a:t>AT / </a:t>
            </a:r>
            <a:r>
              <a:rPr lang="en-US" altLang="en-US" sz="2400" i="1" dirty="0" err="1"/>
              <a:t>Wb</a:t>
            </a:r>
            <a:r>
              <a:rPr lang="en-US" altLang="en-US" sz="2400" i="1" dirty="0"/>
              <a:t> </a:t>
            </a:r>
            <a:endParaRPr lang="en-US" altLang="en-US" sz="2400" i="1" dirty="0"/>
          </a:p>
        </p:txBody>
      </p:sp>
      <p:sp>
        <p:nvSpPr>
          <p:cNvPr id="9" name="Title 1"/>
          <p:cNvSpPr txBox="1"/>
          <p:nvPr/>
        </p:nvSpPr>
        <p:spPr bwMode="auto">
          <a:xfrm>
            <a:off x="1258888" y="388938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l">
              <a:defRPr/>
            </a:pP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Definitions</a:t>
            </a:r>
            <a:endParaRPr lang="en-US" sz="32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343400" y="5221144"/>
            <a:ext cx="3141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</a:t>
            </a:r>
            <a:r>
              <a:rPr lang="en-US" altLang="en-US" sz="2400" dirty="0" smtClean="0">
                <a:solidFill>
                  <a:srgbClr val="000099"/>
                </a:solidFill>
              </a:rPr>
              <a:t>Resistance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advTm="9713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12825" y="2012950"/>
            <a:ext cx="7543800" cy="2222500"/>
          </a:xfrm>
        </p:spPr>
        <p:txBody>
          <a:bodyPr/>
          <a:lstStyle/>
          <a:p>
            <a:pPr lvl="1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ym typeface="Wingdings" panose="05000000000000000000" pitchFamily="2" charset="2"/>
              </a:rPr>
              <a:t>No. of magnetic lines of force created in a magnetic circuit per unit area normal to the direction of flux lines</a:t>
            </a:r>
            <a:endParaRPr lang="en-US" altLang="en-US" sz="2400" dirty="0" smtClean="0">
              <a:sym typeface="Wingdings" panose="05000000000000000000" pitchFamily="2" charset="2"/>
            </a:endParaRPr>
          </a:p>
          <a:p>
            <a:pPr lvl="1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 = </a:t>
            </a:r>
            <a:r>
              <a:rPr lang="el-GR" altLang="en-US" sz="24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Φ</a:t>
            </a:r>
            <a:r>
              <a:rPr lang="en-US" altLang="en-US" sz="24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/A  </a:t>
            </a:r>
            <a:endParaRPr lang="en-US" altLang="en-US" sz="2400" i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ym typeface="Wingdings" panose="05000000000000000000" pitchFamily="2" charset="2"/>
              </a:rPr>
              <a:t>Unit : </a:t>
            </a:r>
            <a:r>
              <a:rPr lang="en-US" altLang="en-US" sz="24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Weber/m</a:t>
            </a:r>
            <a:r>
              <a:rPr lang="en-US" altLang="en-US" sz="2400" i="1" baseline="30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4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(Tesla) </a:t>
            </a:r>
            <a:endParaRPr lang="en-US" altLang="en-US" sz="2400" i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00800"/>
            <a:ext cx="762000" cy="320675"/>
          </a:xfrm>
        </p:spPr>
        <p:txBody>
          <a:bodyPr/>
          <a:lstStyle/>
          <a:p>
            <a:pPr>
              <a:defRPr/>
            </a:pPr>
            <a:fld id="{6D982D0D-C9AD-48BE-8C32-27C72FE9E113}" type="slidenum">
              <a:rPr lang="en-US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1346929" y="4173538"/>
            <a:ext cx="4451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Magnetic  Field Strength (</a:t>
            </a:r>
            <a:r>
              <a:rPr lang="en-US" altLang="en-US" sz="2800" i="1" dirty="0">
                <a:solidFill>
                  <a:srgbClr val="000099"/>
                </a:solidFill>
              </a:rPr>
              <a:t>H</a:t>
            </a:r>
            <a:r>
              <a:rPr lang="en-US" altLang="en-US" sz="2800" dirty="0">
                <a:solidFill>
                  <a:srgbClr val="000099"/>
                </a:solidFill>
              </a:rPr>
              <a:t>)</a:t>
            </a:r>
            <a:endParaRPr lang="en-US" altLang="en-US" sz="2800" dirty="0">
              <a:solidFill>
                <a:srgbClr val="00009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 bwMode="auto">
          <a:xfrm>
            <a:off x="1236663" y="650875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l">
              <a:defRPr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Definitions</a:t>
            </a:r>
            <a:endParaRPr lang="en-US" sz="32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1012825" y="4697413"/>
            <a:ext cx="65627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128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</a:rPr>
              <a:t>The magneto motive force per meter length of the magnetic circuit 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 sz="2400" i="1" dirty="0">
                <a:solidFill>
                  <a:srgbClr val="C00000"/>
                </a:solidFill>
              </a:rPr>
              <a:t>H = (N I) /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l            </a:t>
            </a:r>
            <a:endParaRPr lang="en-US" altLang="en-US" sz="2400" i="1" dirty="0">
              <a:solidFill>
                <a:srgbClr val="C00000"/>
              </a:solidFill>
            </a:endParaRPr>
          </a:p>
          <a:p>
            <a:pPr lvl="1" algn="just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C00000"/>
                </a:solidFill>
              </a:rPr>
              <a:t>Unit </a:t>
            </a:r>
            <a:r>
              <a:rPr lang="en-US" altLang="en-US" sz="2400" i="1" dirty="0">
                <a:solidFill>
                  <a:srgbClr val="C00000"/>
                </a:solidFill>
              </a:rPr>
              <a:t>: AT / meter</a:t>
            </a:r>
            <a:endParaRPr lang="en-US" altLang="en-US" sz="2400" i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59706" y="1489075"/>
            <a:ext cx="416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0099"/>
                </a:solidFill>
              </a:rPr>
              <a:t>Magnetic Flux Density (</a:t>
            </a:r>
            <a:r>
              <a:rPr lang="en-US" altLang="en-US" sz="2800" i="1" dirty="0">
                <a:solidFill>
                  <a:srgbClr val="000099"/>
                </a:solidFill>
              </a:rPr>
              <a:t>B</a:t>
            </a:r>
            <a:r>
              <a:rPr lang="en-US" altLang="en-US" sz="2800" dirty="0">
                <a:solidFill>
                  <a:srgbClr val="000099"/>
                </a:solidFill>
              </a:rPr>
              <a:t>)</a:t>
            </a:r>
            <a:r>
              <a:rPr lang="en-US" altLang="en-US" sz="2800" b="1" dirty="0">
                <a:solidFill>
                  <a:srgbClr val="0000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altLang="en-US" sz="2800" dirty="0">
              <a:solidFill>
                <a:srgbClr val="00009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572000" y="3047999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</a:t>
            </a:r>
            <a:r>
              <a:rPr lang="en-US" altLang="en-US" sz="2400" dirty="0" smtClean="0">
                <a:solidFill>
                  <a:srgbClr val="000099"/>
                </a:solidFill>
              </a:rPr>
              <a:t>Current Density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572000" y="5482429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</a:t>
            </a:r>
            <a:r>
              <a:rPr lang="en-US" altLang="en-US" sz="2400" dirty="0" smtClean="0">
                <a:solidFill>
                  <a:srgbClr val="000099"/>
                </a:solidFill>
              </a:rPr>
              <a:t>Electric field strength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  <p:pic>
        <p:nvPicPr>
          <p:cNvPr id="15" name="Picture 4" descr="6"/>
          <p:cNvPicPr>
            <a:picLocks noChangeAspect="1" noChangeArrowheads="1"/>
          </p:cNvPicPr>
          <p:nvPr/>
        </p:nvPicPr>
        <p:blipFill>
          <a:blip r:embed="rId1">
            <a:lum bright="-36000" contrast="78000"/>
          </a:blip>
          <a:srcRect r="6261" b="11234"/>
          <a:stretch>
            <a:fillRect/>
          </a:stretch>
        </p:blipFill>
        <p:spPr>
          <a:xfrm>
            <a:off x="5943600" y="533400"/>
            <a:ext cx="2792442" cy="1524000"/>
          </a:xfrm>
          <a:prstGeom prst="rect">
            <a:avLst/>
          </a:prstGeom>
          <a:noFill/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 advTm="61528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ags/tag1.xml><?xml version="1.0" encoding="utf-8"?>
<p:tagLst xmlns:p="http://schemas.openxmlformats.org/presentationml/2006/main">
  <p:tag name="TIMING" val="|86.9"/>
</p:tagLst>
</file>

<file path=ppt/tags/tag2.xml><?xml version="1.0" encoding="utf-8"?>
<p:tagLst xmlns:p="http://schemas.openxmlformats.org/presentationml/2006/main">
  <p:tag name="TIMING" val="|12.3"/>
</p:tagLst>
</file>

<file path=ppt/tags/tag3.xml><?xml version="1.0" encoding="utf-8"?>
<p:tagLst xmlns:p="http://schemas.openxmlformats.org/presentationml/2006/main">
  <p:tag name="TIMING" val="|91.5"/>
</p:tagLst>
</file>

<file path=ppt/tags/tag4.xml><?xml version="1.0" encoding="utf-8"?>
<p:tagLst xmlns:p="http://schemas.openxmlformats.org/presentationml/2006/main">
  <p:tag name="TIMING" val="|35.9|5.7"/>
</p:tagLst>
</file>

<file path=ppt/tags/tag5.xml><?xml version="1.0" encoding="utf-8"?>
<p:tagLst xmlns:p="http://schemas.openxmlformats.org/presentationml/2006/main">
  <p:tag name="TIMING" val="|89.2"/>
</p:tagLst>
</file>

<file path=ppt/tags/tag6.xml><?xml version="1.0" encoding="utf-8"?>
<p:tagLst xmlns:p="http://schemas.openxmlformats.org/presentationml/2006/main">
  <p:tag name="TIMING" val="|0.3"/>
</p:tagLst>
</file>

<file path=ppt/tags/tag7.xml><?xml version="1.0" encoding="utf-8"?>
<p:tagLst xmlns:p="http://schemas.openxmlformats.org/presentationml/2006/main">
  <p:tag name="TIMING" val="|0.5|1.6"/>
</p:tagLst>
</file>

<file path=ppt/theme/theme1.xml><?xml version="1.0" encoding="utf-8"?>
<a:theme xmlns:a="http://schemas.openxmlformats.org/drawingml/2006/main" name="Electromagnetic indu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Electromagnetic induction</Template>
  <TotalTime>0</TotalTime>
  <Words>4113</Words>
  <Application>WPS Presentation</Application>
  <PresentationFormat>On-screen Show (4:3)</PresentationFormat>
  <Paragraphs>317</Paragraphs>
  <Slides>20</Slides>
  <Notes>1</Notes>
  <HiddenSlides>0</HiddenSlides>
  <MMClips>20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</vt:lpstr>
      <vt:lpstr>Monotype Corsiva</vt:lpstr>
      <vt:lpstr>Electromagnetic induction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Lecture 15 Magnetic Circuits</vt:lpstr>
      <vt:lpstr>Magnetism</vt:lpstr>
      <vt:lpstr>Magnetic Effects of Electric Current</vt:lpstr>
      <vt:lpstr> </vt:lpstr>
      <vt:lpstr>Magnetic circuit</vt:lpstr>
      <vt:lpstr>PowerPoint 演示文稿</vt:lpstr>
      <vt:lpstr>Magnetic flux (Φ): </vt:lpstr>
      <vt:lpstr>Reluctance [S] </vt:lpstr>
      <vt:lpstr>PowerPoint 演示文稿</vt:lpstr>
      <vt:lpstr>PowerPoint 演示文稿</vt:lpstr>
      <vt:lpstr>Magnetic Permeability (μ)</vt:lpstr>
      <vt:lpstr>Analogy with Electric circuits</vt:lpstr>
      <vt:lpstr>Differences between  electric and magnetic circuits</vt:lpstr>
      <vt:lpstr>Example 1</vt:lpstr>
      <vt:lpstr>Composite Magnetic Circuit</vt:lpstr>
      <vt:lpstr>PowerPoint 演示文稿</vt:lpstr>
      <vt:lpstr>PowerPoint 演示文稿</vt:lpstr>
      <vt:lpstr>PowerPoint 演示文稿</vt:lpstr>
      <vt:lpstr>Parallel and Series-Parallel  Magnetic Circuits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84</cp:revision>
  <dcterms:created xsi:type="dcterms:W3CDTF">2020-09-18T16:28:00Z</dcterms:created>
  <dcterms:modified xsi:type="dcterms:W3CDTF">2021-11-16T05:28:46Z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422B5A3079974A2385B1A4D24791B0C2</vt:lpwstr>
  </property>
</Properties>
</file>