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sldIdLst>
    <p:sldId id="257" r:id="rId3"/>
    <p:sldId id="263" r:id="rId4"/>
    <p:sldId id="266" r:id="rId5"/>
    <p:sldId id="264" r:id="rId7"/>
    <p:sldId id="269" r:id="rId8"/>
    <p:sldId id="292" r:id="rId9"/>
    <p:sldId id="289" r:id="rId10"/>
    <p:sldId id="290" r:id="rId11"/>
    <p:sldId id="291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9" r:id="rId20"/>
    <p:sldId id="280" r:id="rId21"/>
    <p:sldId id="283" r:id="rId22"/>
    <p:sldId id="284" r:id="rId23"/>
    <p:sldId id="285" r:id="rId24"/>
    <p:sldId id="26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DA5CD-8BEE-43ED-B4E2-8AC9D4C4F84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A666E-1AA8-4D31-834F-4F86435B022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0AFE55E3-6883-45D3-88D0-C7ED32D22052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8980" indent="-28067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21410" indent="-22415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70355" indent="-22415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8665" indent="-22415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67610" indent="-2241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5920" indent="-2241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64865" indent="-2241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810" indent="-2241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5ED1A6-756D-4CA4-8C3E-A004D4DA962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4E4B-0ED3-4199-B3E9-2F363E402BA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DBCD-0B53-4EEF-B771-AEE68DB9515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4A03-F301-4CF0-A7B2-4E7BA3D7E31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16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1792B-F5C3-4638-B05C-F52008CAB676}" type="slidenum">
              <a:rPr lang="en-US"/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530CE-A837-4EF4-A6FA-DDA504ECFEAF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16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6239C-AE61-448D-8C2B-8B06FEED6B6B}" type="slidenum">
              <a:rPr lang="en-US"/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5E221-66DE-4532-98D6-6637C036E3AD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16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00BE4-65AD-460A-B780-8D7996243E03}" type="slidenum">
              <a:rPr lang="en-US"/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67708-9094-4115-9978-D2E3A8E226FB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DD5A-E74F-40BB-AC8B-AEF71F9223D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Lecture 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670DEB-9C44-4965-9766-CB9D5C50E23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001A-0A59-4792-BE0B-90C6300487F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48B3-EF08-405F-951A-A0689830D8A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86E9-A843-46F4-97C8-8A687BD434EF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4C74-789C-47EA-AEA0-7CDE883E66C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E474-D6AE-4931-9BCC-16ACECB2017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284D-59B8-406B-BD27-580FC89526B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3BB2-D696-4A51-A8B2-5179B09382E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91E49-3CCE-4551-8381-FC41D752006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Lecture 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1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oleObject" Target="../embeddings/oleObject5.bin"/><Relationship Id="rId7" Type="http://schemas.openxmlformats.org/officeDocument/2006/relationships/image" Target="../media/image26.wmf"/><Relationship Id="rId6" Type="http://schemas.openxmlformats.org/officeDocument/2006/relationships/oleObject" Target="../embeddings/oleObject4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24.wmf"/><Relationship Id="rId2" Type="http://schemas.openxmlformats.org/officeDocument/2006/relationships/oleObject" Target="../embeddings/oleObject2.bin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5.xml"/><Relationship Id="rId1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9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image" Target="../media/image3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3.wmf"/><Relationship Id="rId1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6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7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b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Sinusoidal Voltage - 1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838200" y="3657600"/>
            <a:ext cx="7924800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62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600" baseline="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16</a:t>
            </a:r>
            <a:endParaRPr lang="en-US" dirty="0"/>
          </a:p>
        </p:txBody>
      </p:sp>
    </p:spTree>
  </p:cSld>
  <p:clrMapOvr>
    <a:masterClrMapping/>
  </p:clrMapOvr>
  <p:transition advTm="7648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Time Scales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5250" y="1295400"/>
            <a:ext cx="8153400" cy="20574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Horizontal scale can represent degrees or time.</a:t>
            </a:r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</p:txBody>
      </p:sp>
      <p:pic>
        <p:nvPicPr>
          <p:cNvPr id="11268" name="Picture 4" descr="15-08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9163" y="2285680"/>
            <a:ext cx="3729037" cy="2601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363" y="2324100"/>
            <a:ext cx="3951287" cy="2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81792B-F5C3-4638-B05C-F52008CAB676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16</a:t>
            </a:r>
            <a:endParaRPr lang="en-US"/>
          </a:p>
        </p:txBody>
      </p:sp>
    </p:spTree>
  </p:cSld>
  <p:clrMapOvr>
    <a:masterClrMapping/>
  </p:clrMapOvr>
  <p:transition advTm="71358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Frequency</a:t>
            </a:r>
            <a:endParaRPr lang="en-US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7772400" cy="22098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Frequency (</a:t>
            </a:r>
            <a:r>
              <a:rPr lang="en-US" altLang="en-US" b="1" i="1" dirty="0" smtClean="0"/>
              <a:t>f</a:t>
            </a:r>
            <a:r>
              <a:rPr lang="en-US" altLang="en-US" dirty="0" smtClean="0"/>
              <a:t>) is the number of cycles per second of a waveform. </a:t>
            </a:r>
            <a:endParaRPr lang="en-US" altLang="en-US" dirty="0" smtClean="0"/>
          </a:p>
          <a:p>
            <a:r>
              <a:rPr lang="en-US" altLang="en-US" dirty="0" smtClean="0"/>
              <a:t>Unit of frequency is hertz (</a:t>
            </a:r>
            <a:r>
              <a:rPr lang="en-US" altLang="en-US" b="1" dirty="0" smtClean="0"/>
              <a:t>Hz</a:t>
            </a:r>
            <a:r>
              <a:rPr lang="en-US" altLang="en-US" dirty="0" smtClean="0"/>
              <a:t>).</a:t>
            </a:r>
            <a:endParaRPr lang="en-US" altLang="en-US" dirty="0" smtClean="0"/>
          </a:p>
          <a:p>
            <a:r>
              <a:rPr lang="en-US" altLang="en-US" dirty="0" smtClean="0"/>
              <a:t>1 Hz = 1 cycle per second.</a:t>
            </a:r>
            <a:endParaRPr lang="en-US" altLang="en-US" dirty="0" smtClean="0"/>
          </a:p>
          <a:p>
            <a:pPr eaLnBrk="1" hangingPunct="1"/>
            <a:endParaRPr lang="en-US" altLang="en-US" sz="2800" dirty="0" smtClean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1400" dirty="0" smtClean="0"/>
          </a:p>
        </p:txBody>
      </p:sp>
      <p:pic>
        <p:nvPicPr>
          <p:cNvPr id="13316" name="Picture 7" descr="15-14A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76200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6239C-AE61-448D-8C2B-8B06FEED6B6B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16</a:t>
            </a:r>
            <a:endParaRPr lang="en-US"/>
          </a:p>
        </p:txBody>
      </p:sp>
    </p:spTree>
  </p:cSld>
  <p:clrMapOvr>
    <a:masterClrMapping/>
  </p:clrMapOvr>
  <p:transition advTm="34118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Period</a:t>
            </a:r>
            <a:endParaRPr lang="en-US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7772400" cy="2209800"/>
          </a:xfrm>
        </p:spPr>
        <p:txBody>
          <a:bodyPr>
            <a:normAutofit fontScale="92500"/>
          </a:bodyPr>
          <a:lstStyle/>
          <a:p>
            <a:r>
              <a:rPr lang="en-US" altLang="en-US" dirty="0" smtClean="0"/>
              <a:t>Period of a waveform: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Time it takes to complete one cycle.</a:t>
            </a:r>
            <a:endParaRPr lang="en-US" altLang="en-US" dirty="0" smtClean="0"/>
          </a:p>
          <a:p>
            <a:r>
              <a:rPr lang="en-US" altLang="en-US" dirty="0" smtClean="0"/>
              <a:t>Time is measured in seconds.</a:t>
            </a:r>
            <a:endParaRPr lang="en-US" altLang="en-US" dirty="0" smtClean="0"/>
          </a:p>
          <a:p>
            <a:r>
              <a:rPr lang="en-US" altLang="en-US" dirty="0" smtClean="0"/>
              <a:t>The period (</a:t>
            </a:r>
            <a:r>
              <a:rPr lang="en-US" altLang="en-US" b="1" i="1" dirty="0" smtClean="0"/>
              <a:t>T</a:t>
            </a:r>
            <a:r>
              <a:rPr lang="en-US" altLang="en-US" dirty="0" smtClean="0"/>
              <a:t>) is the reciprocal of frequency:</a:t>
            </a:r>
            <a:endParaRPr lang="en-US" altLang="en-US" sz="2800" dirty="0" smtClean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1400" dirty="0" smtClean="0"/>
          </a:p>
        </p:txBody>
      </p:sp>
      <p:pic>
        <p:nvPicPr>
          <p:cNvPr id="12292" name="Picture 4" descr="15-08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47495" y="4267200"/>
            <a:ext cx="3401410" cy="2373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733800" y="3352800"/>
          <a:ext cx="1676400" cy="804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2" imgW="45110400" imgH="21640800" progId="Equation.DSMT4">
                  <p:embed/>
                </p:oleObj>
              </mc:Choice>
              <mc:Fallback>
                <p:oleObj name="Equation" r:id="rId2" imgW="45110400" imgH="21640800" progId="Equation.DSMT4">
                  <p:embed/>
                  <p:pic>
                    <p:nvPicPr>
                      <p:cNvPr id="0" name="Picture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33800" y="3352800"/>
                        <a:ext cx="1676400" cy="804219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6239C-AE61-448D-8C2B-8B06FEED6B6B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16</a:t>
            </a:r>
            <a:endParaRPr lang="en-US"/>
          </a:p>
        </p:txBody>
      </p:sp>
    </p:spTree>
  </p:cSld>
  <p:clrMapOvr>
    <a:masterClrMapping/>
  </p:clrMapOvr>
  <p:transition advTm="38448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"/>
            <a:ext cx="8229600" cy="1127125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Amplitude and </a:t>
            </a:r>
            <a:br>
              <a:rPr lang="en-US" altLang="en-US" dirty="0" smtClean="0"/>
            </a:br>
            <a:r>
              <a:rPr lang="en-US" altLang="en-US" dirty="0" smtClean="0"/>
              <a:t>Peak-to-Peak Value</a:t>
            </a:r>
            <a:endParaRPr lang="en-US" alt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7772400" cy="2209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Amplitude of a sine wave is the distance from its average to its peak.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We use </a:t>
            </a:r>
            <a:r>
              <a:rPr lang="en-US" altLang="en-US" dirty="0" err="1" smtClean="0"/>
              <a:t>V</a:t>
            </a:r>
            <a:r>
              <a:rPr lang="en-US" altLang="en-US" b="1" i="1" baseline="-25000" dirty="0" err="1" smtClean="0"/>
              <a:t>m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 for amplitude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Peak-to-peak voltage is measured between </a:t>
            </a:r>
            <a:r>
              <a:rPr lang="en-US" altLang="en-US" b="1" i="1" dirty="0" smtClean="0"/>
              <a:t>minimum and maximum </a:t>
            </a:r>
            <a:r>
              <a:rPr lang="en-US" altLang="en-US" dirty="0" smtClean="0"/>
              <a:t>peaks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We use  </a:t>
            </a:r>
            <a:r>
              <a:rPr lang="en-US" altLang="en-US" b="1" i="1" dirty="0" err="1" smtClean="0"/>
              <a:t>V</a:t>
            </a:r>
            <a:r>
              <a:rPr lang="en-US" altLang="en-US" b="1" i="1" baseline="-25000" dirty="0" err="1" smtClean="0"/>
              <a:t>p</a:t>
            </a:r>
            <a:r>
              <a:rPr lang="en-US" altLang="en-US" b="1" i="1" baseline="-25000" dirty="0" smtClean="0"/>
              <a:t>-p</a:t>
            </a:r>
            <a:endParaRPr lang="en-US" altLang="en-US" b="1" dirty="0" smtClean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1400" dirty="0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75" y="4114800"/>
            <a:ext cx="36512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19774" y="4838700"/>
            <a:ext cx="12223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Amplitude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2822575" y="4724400"/>
            <a:ext cx="228600" cy="6096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29400" y="52197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Peak-to-Peak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400800" y="4724400"/>
            <a:ext cx="228600" cy="1371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6239C-AE61-448D-8C2B-8B06FEED6B6B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16</a:t>
            </a:r>
            <a:endParaRPr lang="en-US"/>
          </a:p>
        </p:txBody>
      </p:sp>
    </p:spTree>
  </p:cSld>
  <p:clrMapOvr>
    <a:masterClrMapping/>
  </p:clrMapOvr>
  <p:transition advTm="95278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3600" dirty="0" smtClean="0">
                <a:solidFill>
                  <a:schemeClr val="accent6">
                    <a:lumMod val="50000"/>
                  </a:schemeClr>
                </a:solidFill>
              </a:rPr>
              <a:t>Example Problem 1</a:t>
            </a:r>
            <a:endParaRPr lang="en-US" altLang="en-US" sz="36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7772400" cy="1066800"/>
          </a:xfrm>
          <a:noFill/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What is the waveform’s period, frequency, </a:t>
            </a:r>
            <a:r>
              <a:rPr lang="en-US" altLang="en-US" sz="2400" b="1" i="1" dirty="0" err="1" smtClean="0"/>
              <a:t>V</a:t>
            </a:r>
            <a:r>
              <a:rPr lang="en-US" altLang="en-US" sz="2400" b="1" i="1" baseline="-25000" dirty="0" err="1" smtClean="0"/>
              <a:t>m</a:t>
            </a:r>
            <a:r>
              <a:rPr lang="en-US" altLang="en-US" sz="2400" dirty="0" smtClean="0"/>
              <a:t> and </a:t>
            </a:r>
            <a:r>
              <a:rPr lang="en-US" altLang="en-US" sz="2400" b="1" i="1" dirty="0" smtClean="0"/>
              <a:t>V</a:t>
            </a:r>
            <a:r>
              <a:rPr lang="en-US" altLang="en-US" sz="2400" b="1" i="1" baseline="-25000" dirty="0" smtClean="0"/>
              <a:t>PP</a:t>
            </a:r>
            <a:r>
              <a:rPr lang="en-US" altLang="en-US" sz="2400" dirty="0" smtClean="0"/>
              <a:t>?</a:t>
            </a:r>
            <a:endParaRPr lang="en-US" altLang="en-US" sz="2400" dirty="0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1676400"/>
            <a:ext cx="7378700" cy="26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71996" y="5181704"/>
          <a:ext cx="14747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2" imgW="54559200" imgH="21640800" progId="Equation.DSMT4">
                  <p:embed/>
                </p:oleObj>
              </mc:Choice>
              <mc:Fallback>
                <p:oleObj name="Equation" r:id="rId2" imgW="54559200" imgH="21640800" progId="Equation.DSMT4">
                  <p:embed/>
                  <p:pic>
                    <p:nvPicPr>
                      <p:cNvPr id="0" name="Picture 204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71996" y="5181704"/>
                        <a:ext cx="1474788" cy="584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1156487" y="3200400"/>
            <a:ext cx="0" cy="1219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43200" y="3200400"/>
            <a:ext cx="0" cy="1219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Left Brace 3"/>
          <p:cNvSpPr/>
          <p:nvPr/>
        </p:nvSpPr>
        <p:spPr>
          <a:xfrm rot="16200000">
            <a:off x="1792265" y="3792029"/>
            <a:ext cx="320040" cy="1560576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56984" y="4734851"/>
            <a:ext cx="99060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 = 0.4s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175235" y="5866699"/>
          <a:ext cx="15573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4" imgW="57607200" imgH="20116800" progId="Equation.DSMT4">
                  <p:embed/>
                </p:oleObj>
              </mc:Choice>
              <mc:Fallback>
                <p:oleObj name="Equation" r:id="rId4" imgW="57607200" imgH="20116800" progId="Equation.DSMT4">
                  <p:embed/>
                  <p:pic>
                    <p:nvPicPr>
                      <p:cNvPr id="0" name="Picture 2050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5235" y="5866699"/>
                        <a:ext cx="1557338" cy="54292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264055" y="4732337"/>
          <a:ext cx="1191789" cy="444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6" imgW="27736800" imgH="10363200" progId="Equation.DSMT4">
                  <p:embed/>
                </p:oleObj>
              </mc:Choice>
              <mc:Fallback>
                <p:oleObj name="Equation" r:id="rId6" imgW="27736800" imgH="10363200" progId="Equation.DSMT4">
                  <p:embed/>
                  <p:pic>
                    <p:nvPicPr>
                      <p:cNvPr id="0" name="Picture 2051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64055" y="4732337"/>
                        <a:ext cx="1191789" cy="444396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255963" y="5302250"/>
          <a:ext cx="34575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8" imgW="80467200" imgH="11277600" progId="Equation.DSMT4">
                  <p:embed/>
                </p:oleObj>
              </mc:Choice>
              <mc:Fallback>
                <p:oleObj name="Equation" r:id="rId8" imgW="80467200" imgH="11277600" progId="Equation.DSMT4">
                  <p:embed/>
                  <p:pic>
                    <p:nvPicPr>
                      <p:cNvPr id="0" name="Picture 2052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55963" y="5302250"/>
                        <a:ext cx="3457575" cy="4826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" y="2521838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Amplitude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957670" y="2423160"/>
            <a:ext cx="275332" cy="77123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12164" y="3313113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Peak-to-Peak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6197864" y="2406632"/>
            <a:ext cx="228600" cy="155576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81792B-F5C3-4638-B05C-F52008CAB676}" type="slidenum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16</a:t>
            </a:r>
            <a:endParaRPr lang="en-US"/>
          </a:p>
        </p:txBody>
      </p:sp>
    </p:spTree>
    <p:custDataLst>
      <p:tags r:id="rId10"/>
    </p:custDataLst>
  </p:cSld>
  <p:clrMapOvr>
    <a:masterClrMapping/>
  </p:clrMapOvr>
  <p:transition advTm="634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4" grpId="0"/>
      <p:bldP spid="15" grpId="0" animBg="1"/>
      <p:bldP spid="16" grpId="0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0"/>
            <a:ext cx="8229600" cy="1155700"/>
          </a:xfrm>
          <a:noFill/>
        </p:spPr>
        <p:txBody>
          <a:bodyPr/>
          <a:lstStyle/>
          <a:p>
            <a:pPr eaLnBrk="1" hangingPunct="1"/>
            <a:r>
              <a:rPr lang="en-US" altLang="en-US" sz="3600" dirty="0" smtClean="0"/>
              <a:t>The Basic Sine Wave Equation</a:t>
            </a:r>
            <a:endParaRPr lang="en-US" altLang="en-US" sz="36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1295400"/>
            <a:ext cx="8167687" cy="5334000"/>
          </a:xfrm>
        </p:spPr>
        <p:txBody>
          <a:bodyPr/>
          <a:lstStyle/>
          <a:p>
            <a:pPr marL="285750" indent="-285750" eaLnBrk="1" hangingPunct="1"/>
            <a:r>
              <a:rPr lang="en-US" altLang="en-US" sz="2400" dirty="0" smtClean="0"/>
              <a:t>The equation for a sinusoidal source is given:</a:t>
            </a:r>
            <a:endParaRPr lang="en-US" altLang="en-US" sz="2400" dirty="0" smtClean="0"/>
          </a:p>
          <a:p>
            <a:pPr marL="285750" indent="-285750"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marL="339725" indent="-57150"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marL="339725" indent="-57150"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where </a:t>
            </a:r>
            <a:r>
              <a:rPr lang="en-US" altLang="en-US" sz="2400" b="1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en-US" sz="2400" b="1" i="1" baseline="-25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en-US" sz="2400" dirty="0" smtClean="0"/>
              <a:t> is peak coil voltage and </a:t>
            </a:r>
            <a:r>
              <a:rPr lang="el-GR" altLang="en-US" sz="2400" dirty="0" smtClean="0"/>
              <a:t>ω</a:t>
            </a:r>
            <a:r>
              <a:rPr lang="en-US" altLang="en-US" sz="2400" dirty="0" smtClean="0"/>
              <a:t>t is the angular position.</a:t>
            </a:r>
            <a:endParaRPr lang="en-US" altLang="en-US" sz="2400" dirty="0" smtClean="0"/>
          </a:p>
          <a:p>
            <a:pPr marL="285750" indent="-285750"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marL="285750" indent="-285750"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marL="285750" indent="-285750"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marL="285750" indent="-285750"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marL="285750" indent="-285750"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marL="285750" indent="-285750" algn="ctr" eaLnBrk="1" hangingPunct="1"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marL="285750" indent="-285750" algn="ctr"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</p:txBody>
      </p:sp>
      <p:pic>
        <p:nvPicPr>
          <p:cNvPr id="16388" name="Picture 4" descr="15-23a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3602038"/>
            <a:ext cx="1677988" cy="1893888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6239C-AE61-448D-8C2B-8B06FEED6B6B}" type="slidenum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16</a:t>
            </a:r>
            <a:endParaRPr 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573338" y="1912938"/>
          <a:ext cx="34798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2" imgW="30784800" imgH="6096000" progId="Equation.3">
                  <p:embed/>
                </p:oleObj>
              </mc:Choice>
              <mc:Fallback>
                <p:oleObj name="Equation" r:id="rId2" imgW="30784800" imgH="6096000" progId="Equation.3">
                  <p:embed/>
                  <p:pic>
                    <p:nvPicPr>
                      <p:cNvPr id="0" name="Picture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73338" y="1912938"/>
                        <a:ext cx="3479800" cy="6873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9338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 bwMode="auto">
          <a:xfrm>
            <a:off x="5638800" y="1600200"/>
            <a:ext cx="3067050" cy="2935288"/>
            <a:chOff x="1306" y="1426"/>
            <a:chExt cx="2548" cy="2367"/>
          </a:xfrm>
        </p:grpSpPr>
        <p:pic>
          <p:nvPicPr>
            <p:cNvPr id="19463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6" y="1426"/>
              <a:ext cx="2548" cy="2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464" name="Rectangle 6"/>
            <p:cNvSpPr>
              <a:spLocks noChangeArrowheads="1"/>
            </p:cNvSpPr>
            <p:nvPr/>
          </p:nvSpPr>
          <p:spPr bwMode="auto">
            <a:xfrm>
              <a:off x="1580" y="3495"/>
              <a:ext cx="1707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i="1"/>
            </a:p>
          </p:txBody>
        </p:sp>
      </p:grp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150"/>
            <a:ext cx="8229600" cy="114085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Radian Measure</a:t>
            </a:r>
            <a:endParaRPr lang="en-US" alt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229600" cy="1143000"/>
          </a:xfrm>
        </p:spPr>
        <p:txBody>
          <a:bodyPr>
            <a:normAutofit fontScale="47500" lnSpcReduction="20000"/>
          </a:bodyPr>
          <a:lstStyle/>
          <a:p>
            <a:pPr marL="285750" indent="-285750" eaLnBrk="1" hangingPunct="1">
              <a:defRPr/>
            </a:pPr>
            <a:r>
              <a:rPr lang="en-US" altLang="en-US" sz="2800" dirty="0" smtClean="0"/>
              <a:t>Conversion for radians to degrees:</a:t>
            </a:r>
            <a:endParaRPr lang="en-US" altLang="en-US" sz="2800" dirty="0" smtClean="0"/>
          </a:p>
          <a:p>
            <a:pPr marL="802005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2</a:t>
            </a:r>
            <a:r>
              <a:rPr lang="en-US" altLang="en-US" sz="2800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radians</a:t>
            </a:r>
            <a:r>
              <a:rPr lang="en-US" altLang="en-US" sz="2800" i="1" dirty="0" smtClean="0">
                <a:latin typeface="Times New Roman" panose="02020603050405020304" pitchFamily="18" charset="0"/>
              </a:rPr>
              <a:t> =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360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 </a:t>
            </a:r>
            <a:endParaRPr lang="en-US" altLang="en-US" sz="2800" dirty="0" smtClean="0">
              <a:latin typeface="Times New Roman" panose="02020603050405020304" pitchFamily="18" charset="0"/>
            </a:endParaRPr>
          </a:p>
          <a:p>
            <a:pPr marL="802005" indent="0"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 </a:t>
            </a:r>
            <a:r>
              <a:rPr lang="en-US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Radians = 180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2005" indent="0">
              <a:buNone/>
              <a:defRPr/>
            </a:pPr>
            <a:r>
              <a:rPr lang="en-US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/2 radians = 90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marL="802005" indent="0">
              <a:buNone/>
              <a:defRPr/>
            </a:pPr>
            <a:r>
              <a:rPr lang="en-US" altLang="en-US" dirty="0" smtClean="0">
                <a:latin typeface="Times New Roman" panose="02020603050405020304" pitchFamily="18" charset="0"/>
              </a:rPr>
              <a:t>1 radian = 57.296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endParaRPr lang="en-US" altLang="en-US" sz="2800" dirty="0" smtClean="0">
              <a:latin typeface="Times New Roman" panose="02020603050405020304" pitchFamily="18" charset="0"/>
            </a:endParaRPr>
          </a:p>
        </p:txBody>
      </p:sp>
      <p:pic>
        <p:nvPicPr>
          <p:cNvPr id="19461" name="Picture 4" descr="15-26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4168639"/>
            <a:ext cx="2433638" cy="2390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2" name="Picture 5" descr="15-26b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4287701"/>
            <a:ext cx="3657600" cy="215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300BE4-65AD-460A-B780-8D7996243E03}" type="slidenum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16</a:t>
            </a:r>
            <a:endParaRPr lang="en-US"/>
          </a:p>
        </p:txBody>
      </p:sp>
    </p:spTree>
  </p:cSld>
  <p:clrMapOvr>
    <a:masterClrMapping/>
  </p:clrMapOvr>
  <p:transition advTm="88778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440"/>
            <a:ext cx="8229600" cy="1133559"/>
          </a:xfrm>
          <a:noFill/>
        </p:spPr>
        <p:txBody>
          <a:bodyPr/>
          <a:lstStyle/>
          <a:p>
            <a:pPr eaLnBrk="1" hangingPunct="1"/>
            <a:r>
              <a:rPr lang="en-US" altLang="en-US" sz="4000" dirty="0" smtClean="0"/>
              <a:t>Angular Velocity</a:t>
            </a:r>
            <a:endParaRPr lang="en-US" altLang="en-US" sz="400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8575"/>
            <a:ext cx="8153400" cy="3733800"/>
          </a:xfrm>
        </p:spPr>
        <p:txBody>
          <a:bodyPr/>
          <a:lstStyle/>
          <a:p>
            <a:pPr marL="285750" indent="-285750" eaLnBrk="1" hangingPunct="1"/>
            <a:r>
              <a:rPr lang="en-US" altLang="en-US" sz="2800" dirty="0" smtClean="0"/>
              <a:t>The rate that the generator coil rotates is called its </a:t>
            </a:r>
            <a:r>
              <a:rPr lang="en-US" altLang="en-US" sz="2800" b="1" dirty="0" smtClean="0"/>
              <a:t>angular velocity</a:t>
            </a:r>
            <a:r>
              <a:rPr lang="en-US" altLang="en-US" sz="2800" dirty="0" smtClean="0"/>
              <a:t> (</a:t>
            </a:r>
            <a:r>
              <a:rPr lang="en-US" altLang="en-US" sz="2800" b="1" i="1" dirty="0" smtClean="0">
                <a:sym typeface="Symbol" panose="05050102010706020507" pitchFamily="18" charset="2"/>
              </a:rPr>
              <a:t></a:t>
            </a:r>
            <a:r>
              <a:rPr lang="en-US" altLang="en-US" sz="2800" dirty="0" smtClean="0"/>
              <a:t>).  </a:t>
            </a:r>
            <a:endParaRPr lang="en-US" altLang="en-US" sz="2800" dirty="0" smtClean="0"/>
          </a:p>
          <a:p>
            <a:pPr marL="285750" indent="-285750" eaLnBrk="1" hangingPunct="1"/>
            <a:r>
              <a:rPr lang="en-US" altLang="en-US" sz="2800" dirty="0" smtClean="0"/>
              <a:t>Angular position can be expressed in terms of angular velocity and time.</a:t>
            </a:r>
            <a:endParaRPr lang="en-US" altLang="en-US" sz="2800" dirty="0" smtClean="0"/>
          </a:p>
          <a:p>
            <a:pPr marL="285750" indent="-285750" algn="ctr" eaLnBrk="1" hangingPunct="1">
              <a:buNone/>
            </a:pPr>
            <a:r>
              <a:rPr lang="el-GR" altLang="en-US" sz="2800" i="1" dirty="0" smtClean="0">
                <a:latin typeface="Times New Roman" panose="02020603050405020304" pitchFamily="18" charset="0"/>
              </a:rPr>
              <a:t>θ</a:t>
            </a:r>
            <a:r>
              <a:rPr lang="en-US" altLang="en-US" sz="2800" i="1" dirty="0" smtClean="0">
                <a:latin typeface="Times New Roman" panose="02020603050405020304" pitchFamily="18" charset="0"/>
              </a:rPr>
              <a:t>= </a:t>
            </a:r>
            <a:r>
              <a:rPr lang="en-US" altLang="en-US" sz="2800" i="1" dirty="0" smtClean="0">
                <a:sym typeface="Symbol" panose="05050102010706020507" pitchFamily="18" charset="2"/>
              </a:rPr>
              <a:t></a:t>
            </a:r>
            <a:r>
              <a:rPr lang="en-US" altLang="en-US" sz="2800" i="1" dirty="0" smtClean="0">
                <a:latin typeface="Times New Roman" panose="02020603050405020304" pitchFamily="18" charset="0"/>
              </a:rPr>
              <a:t> t</a:t>
            </a:r>
            <a:r>
              <a:rPr lang="en-US" altLang="en-US" sz="2800" dirty="0" smtClean="0"/>
              <a:t>   (radians)</a:t>
            </a:r>
            <a:endParaRPr lang="en-US" altLang="en-US" sz="2800" dirty="0" smtClean="0"/>
          </a:p>
          <a:p>
            <a:pPr marL="285750" indent="-285750" eaLnBrk="1" hangingPunct="1"/>
            <a:r>
              <a:rPr lang="en-US" altLang="en-US" sz="2800" dirty="0" smtClean="0"/>
              <a:t>Rewriting the sinusoidal equation:</a:t>
            </a:r>
            <a:endParaRPr lang="en-US" altLang="en-US" sz="2800" dirty="0" smtClean="0"/>
          </a:p>
          <a:p>
            <a:pPr marL="285750" indent="-285750" algn="ctr" eaLnBrk="1" hangingPunct="1">
              <a:buFont typeface="Wingdings" panose="05000000000000000000" pitchFamily="2" charset="2"/>
              <a:buNone/>
            </a:pPr>
            <a:r>
              <a:rPr lang="en-US" altLang="en-US" sz="2400" i="1" dirty="0" smtClean="0"/>
              <a:t> v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(t) = </a:t>
            </a:r>
            <a:r>
              <a:rPr lang="en-US" altLang="en-US" sz="2400" i="1" dirty="0" err="1" smtClean="0"/>
              <a:t>V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sin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 smtClean="0">
                <a:sym typeface="Symbol" panose="05050102010706020507" pitchFamily="18" charset="2"/>
              </a:rPr>
              <a:t></a:t>
            </a:r>
            <a:r>
              <a:rPr lang="en-US" altLang="en-US" sz="2800" i="1" dirty="0" smtClean="0">
                <a:latin typeface="Times New Roman" panose="02020603050405020304" pitchFamily="18" charset="0"/>
              </a:rPr>
              <a:t> t</a:t>
            </a:r>
            <a:r>
              <a:rPr lang="en-US" altLang="en-US" sz="2800" dirty="0" smtClean="0"/>
              <a:t> </a:t>
            </a:r>
            <a:r>
              <a:rPr lang="en-US" altLang="en-US" sz="2400" i="1" dirty="0" smtClean="0"/>
              <a:t>   </a:t>
            </a:r>
            <a:r>
              <a:rPr lang="en-US" altLang="en-US" sz="2400" dirty="0" smtClean="0"/>
              <a:t>(V)</a:t>
            </a:r>
            <a:endParaRPr lang="en-US" altLang="en-US" sz="2800" dirty="0" smtClean="0"/>
          </a:p>
          <a:p>
            <a:pPr marL="285750" indent="-285750" algn="ctr" eaLnBrk="1" hangingPunct="1">
              <a:buFont typeface="Wingdings" panose="05000000000000000000" pitchFamily="2" charset="2"/>
              <a:buNone/>
            </a:pPr>
            <a:endParaRPr lang="en-US" altLang="en-US" sz="1400" dirty="0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994025" y="4191000"/>
            <a:ext cx="3232150" cy="66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6239C-AE61-448D-8C2B-8B06FEED6B6B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16</a:t>
            </a:r>
            <a:endParaRPr lang="en-US"/>
          </a:p>
        </p:txBody>
      </p:sp>
    </p:spTree>
  </p:cSld>
  <p:clrMapOvr>
    <a:masterClrMapping/>
  </p:clrMapOvr>
  <p:transition advTm="12708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atin typeface="+mn-lt"/>
              </a:rPr>
              <a:t>Relationship Between </a:t>
            </a:r>
            <a:br>
              <a:rPr lang="en-US" altLang="en-US" dirty="0" smtClean="0">
                <a:latin typeface="+mn-lt"/>
              </a:rPr>
            </a:br>
            <a:r>
              <a:rPr lang="en-US" altLang="en-US" i="1" dirty="0" smtClean="0">
                <a:latin typeface="+mn-lt"/>
                <a:sym typeface="Symbol" panose="05050102010706020507" pitchFamily="18" charset="2"/>
              </a:rPr>
              <a:t></a:t>
            </a:r>
            <a:r>
              <a:rPr lang="en-US" altLang="en-US" dirty="0" smtClean="0">
                <a:latin typeface="+mn-lt"/>
              </a:rPr>
              <a:t>, </a:t>
            </a:r>
            <a:r>
              <a:rPr lang="en-US" altLang="en-US" i="1" dirty="0" smtClean="0">
                <a:latin typeface="+mn-lt"/>
              </a:rPr>
              <a:t>T</a:t>
            </a:r>
            <a:r>
              <a:rPr lang="en-US" altLang="en-US" dirty="0" smtClean="0">
                <a:latin typeface="+mn-lt"/>
              </a:rPr>
              <a:t> and </a:t>
            </a:r>
            <a:r>
              <a:rPr lang="en-US" altLang="en-US" i="1" dirty="0" smtClean="0">
                <a:latin typeface="+mn-lt"/>
              </a:rPr>
              <a:t>f</a:t>
            </a:r>
            <a:endParaRPr lang="en-US" altLang="en-US" i="1" dirty="0" smtClean="0">
              <a:latin typeface="+mn-lt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229600" cy="3276600"/>
          </a:xfrm>
        </p:spPr>
        <p:txBody>
          <a:bodyPr/>
          <a:lstStyle/>
          <a:p>
            <a:pPr marL="285750" indent="-285750" eaLnBrk="1" hangingPunct="1"/>
            <a:r>
              <a:rPr lang="en-US" altLang="en-US" sz="2800" dirty="0" smtClean="0"/>
              <a:t>Conversion from frequency (</a:t>
            </a:r>
            <a:r>
              <a:rPr lang="en-US" altLang="en-US" sz="2800" b="1" i="1" dirty="0" smtClean="0">
                <a:latin typeface="Times New Roman" panose="02020603050405020304" pitchFamily="18" charset="0"/>
              </a:rPr>
              <a:t>f</a:t>
            </a:r>
            <a:r>
              <a:rPr lang="en-US" altLang="en-US" sz="2800" dirty="0" smtClean="0"/>
              <a:t>) in </a:t>
            </a:r>
            <a:r>
              <a:rPr lang="en-US" altLang="en-US" sz="2800" b="1" dirty="0" smtClean="0"/>
              <a:t>Hz</a:t>
            </a:r>
            <a:r>
              <a:rPr lang="en-US" altLang="en-US" sz="2800" dirty="0" smtClean="0"/>
              <a:t> to angular velocity (</a:t>
            </a:r>
            <a:r>
              <a:rPr lang="en-US" altLang="en-US" sz="2800" b="1" i="1" dirty="0" smtClean="0">
                <a:sym typeface="Symbol" panose="05050102010706020507" pitchFamily="18" charset="2"/>
              </a:rPr>
              <a:t></a:t>
            </a:r>
            <a:r>
              <a:rPr lang="en-US" altLang="en-US" sz="2800" dirty="0" smtClean="0"/>
              <a:t>) in </a:t>
            </a:r>
            <a:r>
              <a:rPr lang="en-US" altLang="en-US" sz="2800" b="1" dirty="0" smtClean="0"/>
              <a:t>radians per second</a:t>
            </a:r>
            <a:endParaRPr lang="en-US" altLang="en-US" sz="2800" b="1" dirty="0" smtClean="0"/>
          </a:p>
          <a:p>
            <a:pPr marL="285750" indent="-285750" algn="ctr" eaLnBrk="1" hangingPunct="1">
              <a:buFont typeface="Symbol" panose="05050102010706020507" pitchFamily="18" charset="2"/>
              <a:buNone/>
            </a:pPr>
            <a:endParaRPr lang="en-US" altLang="en-US" sz="1400" i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285750" indent="-285750" algn="ctr" eaLnBrk="1" hangingPunct="1">
              <a:buFont typeface="Symbol" panose="05050102010706020507" pitchFamily="18" charset="2"/>
              <a:buNone/>
            </a:pPr>
            <a:r>
              <a:rPr lang="en-US" altLang="en-US" sz="28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en-US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= 2</a:t>
            </a:r>
            <a:r>
              <a:rPr lang="en-US" altLang="en-US" sz="2800" i="1" dirty="0" smtClean="0">
                <a:latin typeface="Times New Roman" panose="02020603050405020304" pitchFamily="18" charset="0"/>
              </a:rPr>
              <a:t> f	</a:t>
            </a:r>
            <a:r>
              <a:rPr lang="en-US" altLang="en-US" sz="2800" dirty="0" smtClean="0"/>
              <a:t>(rad/s)</a:t>
            </a:r>
            <a:endParaRPr lang="en-US" altLang="en-US" sz="2800" dirty="0" smtClean="0"/>
          </a:p>
          <a:p>
            <a:pPr marL="285750" indent="-285750" algn="ctr" eaLnBrk="1" hangingPunct="1">
              <a:buFont typeface="Symbol" panose="05050102010706020507" pitchFamily="18" charset="2"/>
              <a:buNone/>
            </a:pPr>
            <a:endParaRPr lang="en-US" altLang="en-US" sz="1400" dirty="0" smtClean="0">
              <a:latin typeface="Times New Roman" panose="02020603050405020304" pitchFamily="18" charset="0"/>
            </a:endParaRPr>
          </a:p>
          <a:p>
            <a:pPr marL="285750" indent="-285750" eaLnBrk="1" hangingPunct="1"/>
            <a:r>
              <a:rPr lang="en-US" altLang="en-US" sz="2800" dirty="0" smtClean="0"/>
              <a:t>In terms of the period (</a:t>
            </a:r>
            <a:r>
              <a:rPr lang="en-US" altLang="en-US" sz="2800" b="1" i="1" dirty="0" smtClean="0">
                <a:latin typeface="Times New Roman" panose="02020603050405020304" pitchFamily="18" charset="0"/>
              </a:rPr>
              <a:t>T</a:t>
            </a:r>
            <a:r>
              <a:rPr lang="en-US" altLang="en-US" sz="2800" dirty="0" smtClean="0"/>
              <a:t>)</a:t>
            </a:r>
            <a:endParaRPr lang="en-US" altLang="en-US" sz="2800" dirty="0" smtClean="0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438400" y="4114800"/>
          <a:ext cx="3695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88696800" imgH="19812000" progId="Equation.DSMT4">
                  <p:embed/>
                </p:oleObj>
              </mc:Choice>
              <mc:Fallback>
                <p:oleObj name="Equation" r:id="rId1" imgW="88696800" imgH="19812000" progId="Equation.DSMT4">
                  <p:embed/>
                  <p:pic>
                    <p:nvPicPr>
                      <p:cNvPr id="0" name="Picture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4114800"/>
                        <a:ext cx="3695700" cy="8255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300BE4-65AD-460A-B780-8D7996243E03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16</a:t>
            </a:r>
            <a:endParaRPr lang="en-US"/>
          </a:p>
        </p:txBody>
      </p:sp>
    </p:spTree>
  </p:cSld>
  <p:clrMapOvr>
    <a:masterClrMapping/>
  </p:clrMapOvr>
  <p:transition advTm="29328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229600" cy="4953000"/>
          </a:xfrm>
        </p:spPr>
        <p:txBody>
          <a:bodyPr/>
          <a:lstStyle/>
          <a:p>
            <a:pPr marL="285750" indent="-285750" eaLnBrk="1" hangingPunct="1"/>
            <a:r>
              <a:rPr lang="en-US" altLang="en-US" sz="2800" dirty="0" smtClean="0"/>
              <a:t>A </a:t>
            </a:r>
            <a:r>
              <a:rPr lang="en-US" altLang="en-US" sz="2800" b="1" dirty="0" smtClean="0"/>
              <a:t>phase shift</a:t>
            </a:r>
            <a:r>
              <a:rPr lang="en-US" altLang="en-US" sz="2800" dirty="0" smtClean="0"/>
              <a:t> occurs when </a:t>
            </a:r>
            <a:r>
              <a:rPr lang="en-US" altLang="en-US" sz="2800" i="1" dirty="0" smtClean="0">
                <a:latin typeface="Times New Roman" panose="02020603050405020304" pitchFamily="18" charset="0"/>
              </a:rPr>
              <a:t>v(t)</a:t>
            </a:r>
            <a:r>
              <a:rPr lang="en-US" altLang="en-US" sz="2800" dirty="0" smtClean="0"/>
              <a:t> does not pass through zero at </a:t>
            </a:r>
            <a:r>
              <a:rPr lang="en-US" altLang="en-US" sz="2800" i="1" dirty="0" smtClean="0">
                <a:latin typeface="Times New Roman" panose="02020603050405020304" pitchFamily="18" charset="0"/>
              </a:rPr>
              <a:t>t</a:t>
            </a:r>
            <a:r>
              <a:rPr lang="en-US" altLang="en-US" sz="2800" dirty="0" smtClean="0"/>
              <a:t> = 0 sec.</a:t>
            </a:r>
            <a:endParaRPr lang="en-US" altLang="en-US" sz="2800" dirty="0" smtClean="0"/>
          </a:p>
          <a:p>
            <a:pPr marL="285750" indent="-285750" eaLnBrk="1" hangingPunct="1"/>
            <a:r>
              <a:rPr lang="en-US" altLang="en-US" sz="2800" dirty="0" smtClean="0"/>
              <a:t>If </a:t>
            </a:r>
            <a:r>
              <a:rPr lang="en-US" altLang="en-US" sz="2800" i="1" dirty="0" smtClean="0">
                <a:latin typeface="Times New Roman" panose="02020603050405020304" pitchFamily="18" charset="0"/>
              </a:rPr>
              <a:t>v(t)</a:t>
            </a:r>
            <a:r>
              <a:rPr lang="en-US" altLang="en-US" sz="2800" dirty="0" smtClean="0"/>
              <a:t> is shifted left (</a:t>
            </a:r>
            <a:r>
              <a:rPr lang="en-US" altLang="en-US" sz="2800" b="1" dirty="0" smtClean="0"/>
              <a:t>leading</a:t>
            </a:r>
            <a:r>
              <a:rPr lang="en-US" altLang="en-US" sz="2800" dirty="0" smtClean="0"/>
              <a:t>), then:</a:t>
            </a:r>
            <a:br>
              <a:rPr lang="en-US" altLang="en-US" sz="2800" dirty="0" smtClean="0"/>
            </a:br>
            <a:br>
              <a:rPr lang="en-US" altLang="en-US" sz="2800" dirty="0" smtClean="0"/>
            </a:b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v</a:t>
            </a:r>
            <a:r>
              <a:rPr lang="en-US" altLang="en-US" sz="2800" i="1" dirty="0" smtClean="0">
                <a:latin typeface="Times New Roman" panose="02020603050405020304" pitchFamily="18" charset="0"/>
              </a:rPr>
              <a:t> = </a:t>
            </a:r>
            <a:r>
              <a:rPr lang="en-US" altLang="en-US" sz="2800" i="1" dirty="0" err="1" smtClean="0"/>
              <a:t>V</a:t>
            </a:r>
            <a:r>
              <a:rPr lang="en-US" altLang="en-US" sz="2800" i="1" baseline="-25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en-US" sz="2800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sin</a:t>
            </a:r>
            <a:r>
              <a:rPr lang="en-US" altLang="en-US" sz="2800" i="1" dirty="0" smtClean="0">
                <a:latin typeface="Times New Roman" panose="02020603050405020304" pitchFamily="18" charset="0"/>
              </a:rPr>
              <a:t> (</a:t>
            </a:r>
            <a:r>
              <a:rPr lang="en-US" altLang="en-US" i="1" dirty="0" smtClean="0">
                <a:sym typeface="Symbol" panose="05050102010706020507" pitchFamily="18" charset="2"/>
              </a:rPr>
              <a:t>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t + </a:t>
            </a:r>
            <a:r>
              <a:rPr lang="en-US" altLang="en-US" sz="2800" i="1" dirty="0" smtClean="0">
                <a:sym typeface="Symbol" panose="05050102010706020507" pitchFamily="18" charset="2"/>
              </a:rPr>
              <a:t></a:t>
            </a:r>
            <a:r>
              <a:rPr lang="en-US" altLang="en-US" i="1" dirty="0" smtClean="0">
                <a:latin typeface="Times New Roman" panose="02020603050405020304" pitchFamily="18" charset="0"/>
              </a:rPr>
              <a:t>)</a:t>
            </a:r>
            <a:r>
              <a:rPr lang="en-US" altLang="en-US" sz="2800" dirty="0" smtClean="0"/>
              <a:t> </a:t>
            </a:r>
            <a:br>
              <a:rPr lang="en-US" altLang="en-US" sz="2800" dirty="0" smtClean="0"/>
            </a:br>
            <a:br>
              <a:rPr lang="en-US" altLang="en-US" sz="2800" dirty="0" smtClean="0"/>
            </a:br>
            <a:endParaRPr lang="en-US" altLang="en-US" sz="2800" dirty="0" smtClean="0"/>
          </a:p>
          <a:p>
            <a:pPr marL="285750" indent="-285750" eaLnBrk="1" hangingPunct="1"/>
            <a:r>
              <a:rPr lang="en-US" altLang="en-US" sz="2800" dirty="0" smtClean="0"/>
              <a:t>If </a:t>
            </a:r>
            <a:r>
              <a:rPr lang="en-US" altLang="en-US" sz="2800" i="1" dirty="0" smtClean="0">
                <a:latin typeface="Times New Roman" panose="02020603050405020304" pitchFamily="18" charset="0"/>
              </a:rPr>
              <a:t>v(t)</a:t>
            </a:r>
            <a:r>
              <a:rPr lang="en-US" altLang="en-US" sz="2800" dirty="0" smtClean="0"/>
              <a:t> is shifted right (</a:t>
            </a:r>
            <a:r>
              <a:rPr lang="en-US" altLang="en-US" sz="2800" b="1" dirty="0" smtClean="0"/>
              <a:t>lagging</a:t>
            </a:r>
            <a:r>
              <a:rPr lang="en-US" altLang="en-US" sz="2800" dirty="0" smtClean="0"/>
              <a:t>), then:</a:t>
            </a:r>
            <a:br>
              <a:rPr lang="en-US" altLang="en-US" sz="2800" dirty="0" smtClean="0"/>
            </a:br>
            <a:br>
              <a:rPr lang="en-US" altLang="en-US" sz="2800" dirty="0" smtClean="0"/>
            </a:b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v</a:t>
            </a:r>
            <a:r>
              <a:rPr lang="en-US" altLang="en-US" sz="2800" i="1" dirty="0" smtClean="0">
                <a:latin typeface="Times New Roman" panose="02020603050405020304" pitchFamily="18" charset="0"/>
              </a:rPr>
              <a:t> = </a:t>
            </a:r>
            <a:r>
              <a:rPr lang="en-US" altLang="en-US" sz="2800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en-US" sz="2800" i="1" baseline="-25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en-US" sz="2800" i="1" dirty="0" smtClean="0">
                <a:latin typeface="Times New Roman" panose="02020603050405020304" pitchFamily="18" charset="0"/>
              </a:rPr>
              <a:t> sin (</a:t>
            </a:r>
            <a:r>
              <a:rPr lang="en-US" altLang="en-US" i="1" dirty="0" smtClean="0">
                <a:sym typeface="Symbol" panose="05050102010706020507" pitchFamily="18" charset="2"/>
              </a:rPr>
              <a:t>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t - </a:t>
            </a:r>
            <a:r>
              <a:rPr lang="en-US" altLang="en-US" sz="2800" i="1" dirty="0" smtClean="0">
                <a:sym typeface="Symbol" panose="05050102010706020507" pitchFamily="18" charset="2"/>
              </a:rPr>
              <a:t></a:t>
            </a:r>
            <a:r>
              <a:rPr lang="en-US" altLang="en-US" i="1" dirty="0" smtClean="0">
                <a:latin typeface="Times New Roman" panose="02020603050405020304" pitchFamily="18" charset="0"/>
              </a:rPr>
              <a:t>)</a:t>
            </a:r>
            <a:r>
              <a:rPr lang="en-US" altLang="en-US" i="1" dirty="0" smtClean="0"/>
              <a:t> </a:t>
            </a:r>
            <a:endParaRPr lang="en-US" altLang="en-US" i="1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588963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Phase Shifts</a:t>
            </a:r>
            <a:endParaRPr lang="en-US" altLang="en-US" i="1" dirty="0" smtClean="0"/>
          </a:p>
        </p:txBody>
      </p:sp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1"/>
          <a:stretch>
            <a:fillRect/>
          </a:stretch>
        </p:blipFill>
        <p:spPr bwMode="auto">
          <a:xfrm>
            <a:off x="5334000" y="2971800"/>
            <a:ext cx="3484563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9"/>
          <a:stretch>
            <a:fillRect/>
          </a:stretch>
        </p:blipFill>
        <p:spPr bwMode="auto">
          <a:xfrm>
            <a:off x="5486400" y="5099845"/>
            <a:ext cx="3573463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300BE4-65AD-460A-B780-8D7996243E03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16</a:t>
            </a:r>
            <a:endParaRPr lang="en-US"/>
          </a:p>
        </p:txBody>
      </p:sp>
    </p:spTree>
    <p:custDataLst>
      <p:tags r:id="rId3"/>
    </p:custDataLst>
  </p:cSld>
  <p:clrMapOvr>
    <a:masterClrMapping/>
  </p:clrMapOvr>
  <p:transition advTm="1293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302544"/>
            <a:ext cx="8229600" cy="10668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dirty="0" smtClean="0"/>
              <a:t>DC sources have fixed polarities and magnitudes.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DC voltage and current sources are represented by </a:t>
            </a:r>
            <a:r>
              <a:rPr lang="en-US" altLang="en-US" i="1" dirty="0" smtClean="0"/>
              <a:t>E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</a:rPr>
              <a:t>and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I</a:t>
            </a:r>
            <a:r>
              <a:rPr lang="en-US" altLang="en-US" dirty="0" smtClean="0"/>
              <a:t>.</a:t>
            </a: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8730"/>
            <a:ext cx="8229600" cy="1134269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Direct Current (DC)</a:t>
            </a:r>
            <a:endParaRPr lang="en-US" altLang="en-US" dirty="0" smtClean="0"/>
          </a:p>
        </p:txBody>
      </p:sp>
      <p:pic>
        <p:nvPicPr>
          <p:cNvPr id="6148" name="Picture 4" descr="15-01b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59187"/>
            <a:ext cx="3556000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15-0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312578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16</a:t>
            </a:r>
            <a:endParaRPr lang="en-US" dirty="0"/>
          </a:p>
        </p:txBody>
      </p:sp>
    </p:spTree>
  </p:cSld>
  <p:clrMapOvr>
    <a:masterClrMapping/>
  </p:clrMapOvr>
  <p:transition advTm="40748"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0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2057400"/>
            <a:ext cx="26860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Phase shift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0700" y="1295400"/>
            <a:ext cx="80137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bg1"/>
                </a:solidFill>
              </a:rPr>
              <a:t>The angle by which the wave LEADS or LAGS the zero point can be calculated based upon the </a:t>
            </a:r>
            <a:r>
              <a:rPr lang="el-GR" altLang="en-US" sz="28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Δ</a:t>
            </a:r>
            <a:r>
              <a:rPr lang="en-US" altLang="en-US" sz="28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t</a:t>
            </a:r>
            <a:r>
              <a:rPr lang="en-US" altLang="en-U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  <a:endParaRPr lang="en-US" altLang="en-U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bg1"/>
                </a:solidFill>
              </a:rPr>
              <a:t>The phase angle is written in </a:t>
            </a:r>
            <a:r>
              <a:rPr lang="en-US" altLang="en-US" sz="2800" b="1" dirty="0" smtClean="0">
                <a:solidFill>
                  <a:schemeClr val="bg1"/>
                </a:solidFill>
              </a:rPr>
              <a:t>DEGREES</a:t>
            </a:r>
            <a:r>
              <a:rPr lang="en-US" altLang="en-US" sz="2800" dirty="0" smtClean="0">
                <a:solidFill>
                  <a:schemeClr val="bg1"/>
                </a:solidFill>
              </a:rPr>
              <a:t>.</a:t>
            </a:r>
            <a:endParaRPr lang="el-GR" altLang="en-US" sz="28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838200" y="2590800"/>
          <a:ext cx="475297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2" imgW="56388000" imgH="10972800" progId="Equation.DSMT4">
                  <p:embed/>
                </p:oleObj>
              </mc:Choice>
              <mc:Fallback>
                <p:oleObj name="Equation" r:id="rId2" imgW="56388000" imgH="10972800" progId="Equation.DSMT4">
                  <p:embed/>
                  <p:pic>
                    <p:nvPicPr>
                      <p:cNvPr id="0" name="Picture 5120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2590800"/>
                        <a:ext cx="4752975" cy="9255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81792B-F5C3-4638-B05C-F52008CAB676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16</a:t>
            </a:r>
            <a:endParaRPr lang="en-US"/>
          </a:p>
        </p:txBody>
      </p:sp>
    </p:spTree>
  </p:cSld>
  <p:clrMapOvr>
    <a:masterClrMapping/>
  </p:clrMapOvr>
  <p:transition advTm="102158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 bwMode="auto">
          <a:xfrm>
            <a:off x="1436687" y="3991771"/>
            <a:ext cx="6416675" cy="2636838"/>
            <a:chOff x="559" y="1752"/>
            <a:chExt cx="4042" cy="1661"/>
          </a:xfrm>
        </p:grpSpPr>
        <p:pic>
          <p:nvPicPr>
            <p:cNvPr id="27658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" y="1752"/>
              <a:ext cx="4042" cy="1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659" name="Rectangle 7"/>
            <p:cNvSpPr>
              <a:spLocks noChangeArrowheads="1"/>
            </p:cNvSpPr>
            <p:nvPr/>
          </p:nvSpPr>
          <p:spPr bwMode="auto">
            <a:xfrm>
              <a:off x="1910" y="3180"/>
              <a:ext cx="14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bg1"/>
                  </a:solidFill>
                </a:rPr>
                <a:t>V </a:t>
              </a:r>
              <a:r>
                <a:rPr lang="en-US" altLang="en-US" sz="1800" i="1" dirty="0">
                  <a:solidFill>
                    <a:schemeClr val="bg1"/>
                  </a:solidFill>
                </a:rPr>
                <a:t>and </a:t>
              </a:r>
              <a:r>
                <a:rPr lang="en-US" altLang="en-US" sz="1800" i="1" dirty="0" err="1">
                  <a:solidFill>
                    <a:schemeClr val="bg1"/>
                  </a:solidFill>
                </a:rPr>
                <a:t>i</a:t>
              </a:r>
              <a:r>
                <a:rPr lang="en-US" altLang="en-US" sz="1800" i="1" dirty="0">
                  <a:solidFill>
                    <a:schemeClr val="bg1"/>
                  </a:solidFill>
                </a:rPr>
                <a:t> are in </a:t>
              </a:r>
              <a:r>
                <a:rPr lang="en-US" altLang="en-US" sz="1800" i="1" dirty="0" smtClean="0">
                  <a:solidFill>
                    <a:schemeClr val="bg1"/>
                  </a:solidFill>
                </a:rPr>
                <a:t>phase</a:t>
              </a:r>
              <a:endParaRPr lang="en-US" altLang="en-US" sz="18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651" name="Rectangle 8"/>
          <p:cNvSpPr>
            <a:spLocks noGrp="1" noChangeArrowheads="1"/>
          </p:cNvSpPr>
          <p:nvPr>
            <p:ph type="title"/>
          </p:nvPr>
        </p:nvSpPr>
        <p:spPr>
          <a:xfrm>
            <a:off x="530225" y="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Phase Relationships</a:t>
            </a:r>
            <a:endParaRPr lang="en-US" altLang="en-US" dirty="0" smtClean="0"/>
          </a:p>
        </p:txBody>
      </p:sp>
      <p:grpSp>
        <p:nvGrpSpPr>
          <p:cNvPr id="3" name="Group 11"/>
          <p:cNvGrpSpPr/>
          <p:nvPr/>
        </p:nvGrpSpPr>
        <p:grpSpPr bwMode="auto">
          <a:xfrm>
            <a:off x="682625" y="1564482"/>
            <a:ext cx="3613150" cy="2216150"/>
            <a:chOff x="256" y="1843"/>
            <a:chExt cx="2276" cy="1396"/>
          </a:xfrm>
        </p:grpSpPr>
        <p:pic>
          <p:nvPicPr>
            <p:cNvPr id="2765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" y="1843"/>
              <a:ext cx="2276" cy="1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657" name="Rectangle 10"/>
            <p:cNvSpPr>
              <a:spLocks noChangeArrowheads="1"/>
            </p:cNvSpPr>
            <p:nvPr/>
          </p:nvSpPr>
          <p:spPr bwMode="auto">
            <a:xfrm>
              <a:off x="795" y="3006"/>
              <a:ext cx="1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 err="1">
                  <a:solidFill>
                    <a:schemeClr val="bg1"/>
                  </a:solidFill>
                </a:rPr>
                <a:t>i</a:t>
              </a:r>
              <a:r>
                <a:rPr lang="en-US" altLang="en-US" sz="1800" i="1" dirty="0">
                  <a:solidFill>
                    <a:schemeClr val="bg1"/>
                  </a:solidFill>
                </a:rPr>
                <a:t> leads </a:t>
              </a:r>
              <a:r>
                <a:rPr lang="en-US" altLang="en-US" sz="1800" dirty="0">
                  <a:solidFill>
                    <a:schemeClr val="bg1"/>
                  </a:solidFill>
                </a:rPr>
                <a:t>v </a:t>
              </a:r>
              <a:r>
                <a:rPr lang="en-US" altLang="en-US" sz="1800" i="1" dirty="0">
                  <a:solidFill>
                    <a:schemeClr val="bg1"/>
                  </a:solidFill>
                </a:rPr>
                <a:t>by </a:t>
              </a:r>
              <a:r>
                <a:rPr lang="en-US" altLang="en-US" sz="1800" i="1" dirty="0" smtClean="0">
                  <a:solidFill>
                    <a:schemeClr val="bg1"/>
                  </a:solidFill>
                </a:rPr>
                <a:t>80°</a:t>
              </a:r>
              <a:endParaRPr lang="en-US" altLang="en-US" sz="18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13"/>
          <p:cNvGrpSpPr/>
          <p:nvPr/>
        </p:nvGrpSpPr>
        <p:grpSpPr bwMode="auto">
          <a:xfrm>
            <a:off x="4906963" y="1540669"/>
            <a:ext cx="3613150" cy="2239963"/>
            <a:chOff x="2628" y="1870"/>
            <a:chExt cx="2276" cy="1411"/>
          </a:xfrm>
        </p:grpSpPr>
        <p:pic>
          <p:nvPicPr>
            <p:cNvPr id="27654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" y="1870"/>
              <a:ext cx="2276" cy="1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655" name="Rectangle 12"/>
            <p:cNvSpPr>
              <a:spLocks noChangeArrowheads="1"/>
            </p:cNvSpPr>
            <p:nvPr/>
          </p:nvSpPr>
          <p:spPr bwMode="auto">
            <a:xfrm>
              <a:off x="3149" y="3048"/>
              <a:ext cx="12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 err="1">
                  <a:solidFill>
                    <a:schemeClr val="bg1"/>
                  </a:solidFill>
                </a:rPr>
                <a:t>i</a:t>
              </a:r>
              <a:r>
                <a:rPr lang="en-US" altLang="en-US" sz="1800" i="1" dirty="0">
                  <a:solidFill>
                    <a:schemeClr val="bg1"/>
                  </a:solidFill>
                </a:rPr>
                <a:t> leads </a:t>
              </a:r>
              <a:r>
                <a:rPr lang="en-US" altLang="en-US" sz="1800" dirty="0">
                  <a:solidFill>
                    <a:schemeClr val="bg1"/>
                  </a:solidFill>
                </a:rPr>
                <a:t>v </a:t>
              </a:r>
              <a:r>
                <a:rPr lang="en-US" altLang="en-US" sz="1800" i="1" dirty="0">
                  <a:solidFill>
                    <a:schemeClr val="bg1"/>
                  </a:solidFill>
                </a:rPr>
                <a:t>by 110</a:t>
              </a:r>
              <a:r>
                <a:rPr lang="en-US" altLang="en-US" sz="1800" i="1" dirty="0" smtClean="0">
                  <a:solidFill>
                    <a:schemeClr val="bg1"/>
                  </a:solidFill>
                </a:rPr>
                <a:t>°</a:t>
              </a:r>
              <a:endParaRPr lang="en-US" altLang="en-US" sz="18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16</a:t>
            </a:r>
            <a:endParaRPr lang="en-US"/>
          </a:p>
        </p:txBody>
      </p:sp>
    </p:spTree>
  </p:cSld>
  <p:clrMapOvr>
    <a:masterClrMapping/>
  </p:clrMapOvr>
  <p:transition advTm="145698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4478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Lecture 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advTm="42298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/>
              <a:t>Characteristics of Alternating Current</a:t>
            </a:r>
            <a:br>
              <a:rPr lang="en-US" sz="4000" dirty="0" smtClean="0"/>
            </a:br>
            <a:endParaRPr lang="en-US" sz="39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 </a:t>
            </a:r>
            <a:r>
              <a:rPr lang="en-US" u="sng" dirty="0" smtClean="0"/>
              <a:t>All</a:t>
            </a:r>
            <a:r>
              <a:rPr lang="en-US" dirty="0" smtClean="0"/>
              <a:t> periodic waves can be constructed from </a:t>
            </a:r>
            <a:r>
              <a:rPr lang="en-US" b="1" dirty="0" smtClean="0"/>
              <a:t>sine waves</a:t>
            </a:r>
            <a:r>
              <a:rPr lang="en-US" dirty="0" smtClean="0"/>
              <a:t>, that is why sine waves are called fundamental waves.</a:t>
            </a:r>
            <a:endParaRPr lang="en-US" dirty="0" smtClean="0"/>
          </a:p>
          <a:p>
            <a:pPr algn="just">
              <a:buNone/>
            </a:pPr>
            <a:r>
              <a:rPr lang="en-US" b="1" dirty="0" smtClean="0"/>
              <a:t>Alternating voltage</a:t>
            </a:r>
            <a:r>
              <a:rPr lang="en-US" dirty="0" smtClean="0"/>
              <a:t> and </a:t>
            </a:r>
            <a:r>
              <a:rPr lang="en-US" b="1" dirty="0" smtClean="0"/>
              <a:t>Alternating current</a:t>
            </a:r>
            <a:r>
              <a:rPr lang="en-US" dirty="0" smtClean="0"/>
              <a:t> vary continuously in magnitude and reverses its polarity w.r.to time.</a:t>
            </a:r>
            <a:endParaRPr lang="en-US" dirty="0" smtClean="0"/>
          </a:p>
          <a:p>
            <a:pPr algn="just" eaLnBrk="1" hangingPunct="1">
              <a:buNone/>
            </a:pPr>
            <a:endParaRPr lang="en-US" dirty="0" smtClean="0"/>
          </a:p>
          <a:p>
            <a:pPr lvl="1" algn="just" eaLnBrk="1" hangingPunct="1">
              <a:buNone/>
            </a:pPr>
            <a:endParaRPr 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/>
          <a:srcRect l="27119"/>
          <a:stretch>
            <a:fillRect/>
          </a:stretch>
        </p:blipFill>
        <p:spPr bwMode="auto">
          <a:xfrm>
            <a:off x="1447800" y="4876800"/>
            <a:ext cx="61436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16</a:t>
            </a:r>
            <a:endParaRPr lang="en-US" dirty="0"/>
          </a:p>
        </p:txBody>
      </p:sp>
    </p:spTree>
  </p:cSld>
  <p:clrMapOvr>
    <a:masterClrMapping/>
  </p:clrMapOvr>
  <p:transition advTm="69788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Representation of a Sinusoidal Signal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 dirty="0"/>
          </a:p>
        </p:txBody>
      </p:sp>
      <p:sp>
        <p:nvSpPr>
          <p:cNvPr id="7" name="Text Box 16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14219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The sinusoidal waveform (sine wave) is the fundamental alternating current (ac) </a:t>
            </a:r>
            <a:r>
              <a:rPr lang="en-US" dirty="0" smtClean="0"/>
              <a:t>or </a:t>
            </a:r>
            <a:r>
              <a:rPr lang="en-US" dirty="0"/>
              <a:t>alternating voltage waveform.</a:t>
            </a:r>
            <a:endParaRPr lang="en-US" dirty="0"/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76200" y="3810000"/>
            <a:ext cx="38862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sine waves are named from the mathematical function with the same shape.</a:t>
            </a:r>
            <a:endParaRPr 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5410200"/>
            <a:ext cx="37338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dirty="0" smtClean="0"/>
              <a:t>AC sources are represented by                                lowercase v</a:t>
            </a:r>
            <a:r>
              <a:rPr lang="en-US" altLang="en-US" i="1" dirty="0" smtClean="0"/>
              <a:t>(t)</a:t>
            </a:r>
            <a:r>
              <a:rPr lang="en-US" altLang="en-US" dirty="0" smtClean="0"/>
              <a:t> or </a:t>
            </a:r>
            <a:r>
              <a:rPr lang="en-US" altLang="en-US" i="1" dirty="0" err="1" smtClean="0"/>
              <a:t>i</a:t>
            </a:r>
            <a:r>
              <a:rPr lang="en-US" altLang="en-US" i="1" dirty="0" smtClean="0"/>
              <a:t>(t).</a:t>
            </a:r>
            <a:r>
              <a:rPr lang="en-US" altLang="en-US" dirty="0" smtClean="0"/>
              <a:t> </a:t>
            </a:r>
            <a:endParaRPr lang="en-US" altLang="en-US" dirty="0" smtClean="0"/>
          </a:p>
        </p:txBody>
      </p:sp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73525" y="3397250"/>
            <a:ext cx="5070475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2"/>
    </p:custDataLst>
  </p:cSld>
  <p:clrMapOvr>
    <a:masterClrMapping/>
  </p:clrMapOvr>
  <p:transition advTm="71208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301751"/>
            <a:ext cx="8229600" cy="2057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AC current changes direction each cycle with the source voltage.</a:t>
            </a:r>
            <a:endParaRPr lang="en-US" altLang="en-US" sz="28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8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102"/>
            <a:ext cx="8229600" cy="1139898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Direction of Sinusoidal AC Current</a:t>
            </a:r>
            <a:endParaRPr lang="en-US" altLang="en-US" dirty="0" smtClean="0"/>
          </a:p>
        </p:txBody>
      </p:sp>
      <p:pic>
        <p:nvPicPr>
          <p:cNvPr id="10244" name="Picture 4" descr="15-0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643" y="2246312"/>
            <a:ext cx="3313113" cy="196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15-0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303712"/>
            <a:ext cx="2667000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 descr="15-04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16412"/>
            <a:ext cx="2667000" cy="20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16</a:t>
            </a:r>
            <a:endParaRPr lang="en-US" dirty="0"/>
          </a:p>
        </p:txBody>
      </p:sp>
    </p:spTree>
  </p:cSld>
  <p:clrMapOvr>
    <a:masterClrMapping/>
  </p:clrMapOvr>
  <p:transition advTm="132948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4762"/>
            <a:ext cx="8229600" cy="1147762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Generating AC Voltage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66800"/>
            <a:ext cx="77724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Rotating a coil in fixed magnetic field generates sinusoidal voltage.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81792B-F5C3-4638-B05C-F52008CAB676}" type="slidenum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16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500" y="1971675"/>
            <a:ext cx="80010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5029200"/>
            <a:ext cx="49815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24" name="Line 9"/>
          <p:cNvSpPr>
            <a:spLocks noChangeShapeType="1"/>
          </p:cNvSpPr>
          <p:nvPr/>
        </p:nvSpPr>
        <p:spPr bwMode="auto">
          <a:xfrm>
            <a:off x="1524000" y="4343400"/>
            <a:ext cx="1219199" cy="10668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5" name="Line 10"/>
          <p:cNvSpPr>
            <a:spLocks noChangeShapeType="1"/>
          </p:cNvSpPr>
          <p:nvPr/>
        </p:nvSpPr>
        <p:spPr bwMode="auto">
          <a:xfrm flipH="1">
            <a:off x="3733800" y="4495800"/>
            <a:ext cx="228600" cy="15240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11"/>
          <p:cNvSpPr>
            <a:spLocks noChangeShapeType="1"/>
          </p:cNvSpPr>
          <p:nvPr/>
        </p:nvSpPr>
        <p:spPr bwMode="auto">
          <a:xfrm flipH="1">
            <a:off x="5714999" y="4114800"/>
            <a:ext cx="685798" cy="1904999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116488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 of Alternating Voltage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81792B-F5C3-4638-B05C-F52008CAB676}" type="slidenum">
              <a:rPr lang="en-US" smtClean="0"/>
            </a:fld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685800" y="1524000"/>
            <a:ext cx="8229600" cy="108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895600"/>
            <a:ext cx="60959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733800"/>
            <a:ext cx="20478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4"/>
    </p:custDataLst>
  </p:cSld>
  <p:clrMapOvr>
    <a:masterClrMapping/>
  </p:clrMapOvr>
  <p:transition advTm="88088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14600" y="1524000"/>
            <a:ext cx="3962399" cy="39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6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Equation of Alternating Voltage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99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5562600"/>
            <a:ext cx="3352800" cy="667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3"/>
    </p:custDataLst>
  </p:cSld>
  <p:clrMapOvr>
    <a:masterClrMapping/>
  </p:clrMapOvr>
  <p:transition advTm="75518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550" y="228600"/>
            <a:ext cx="56382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19400"/>
            <a:ext cx="9144000" cy="1461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495800"/>
            <a:ext cx="3200400" cy="72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52400" y="5410200"/>
            <a:ext cx="871905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Note: </a:t>
            </a:r>
            <a:endParaRPr lang="en-US" b="1" i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en-US" b="1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Induced </a:t>
            </a:r>
            <a:r>
              <a:rPr lang="en-US" b="1" i="1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emf</a:t>
            </a:r>
            <a:r>
              <a:rPr lang="en-US" b="1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in a coil is represented as “e(t)” and </a:t>
            </a:r>
            <a:endParaRPr lang="en-US" b="1" i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en-US" b="1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AC voltage </a:t>
            </a:r>
            <a:r>
              <a:rPr lang="en-US" b="1" i="1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appled</a:t>
            </a:r>
            <a:r>
              <a:rPr lang="en-US" b="1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is represented as “v(t)”</a:t>
            </a:r>
            <a:endParaRPr lang="en-US" b="1" i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en-US" b="1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Similarly peak value of induced </a:t>
            </a:r>
            <a:r>
              <a:rPr lang="en-US" b="1" i="1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emf</a:t>
            </a:r>
            <a:r>
              <a:rPr lang="en-US" b="1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is “</a:t>
            </a:r>
            <a:r>
              <a:rPr lang="en-US" b="1" i="1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Em</a:t>
            </a:r>
            <a:r>
              <a:rPr lang="en-US" b="1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” and AC voltage is “</a:t>
            </a:r>
            <a:r>
              <a:rPr lang="en-US" b="1" i="1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Vm</a:t>
            </a:r>
            <a:r>
              <a:rPr lang="en-US" b="1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”</a:t>
            </a:r>
            <a:endParaRPr lang="en-US" b="1" i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 advTm="132978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TIMING" val="|24.8"/>
</p:tagLst>
</file>

<file path=ppt/tags/tag2.xml><?xml version="1.0" encoding="utf-8"?>
<p:tagLst xmlns:p="http://schemas.openxmlformats.org/presentationml/2006/main">
  <p:tag name="TIMING" val="|6.7|18.2|11.5"/>
</p:tagLst>
</file>

<file path=ppt/tags/tag3.xml><?xml version="1.0" encoding="utf-8"?>
<p:tagLst xmlns:p="http://schemas.openxmlformats.org/presentationml/2006/main">
  <p:tag name="TIMING" val="|2.6|65.1"/>
</p:tagLst>
</file>

<file path=ppt/tags/tag4.xml><?xml version="1.0" encoding="utf-8"?>
<p:tagLst xmlns:p="http://schemas.openxmlformats.org/presentationml/2006/main">
  <p:tag name="TIMING" val="|0.7|0.7|63.5"/>
</p:tagLst>
</file>

<file path=ppt/tags/tag5.xml><?xml version="1.0" encoding="utf-8"?>
<p:tagLst xmlns:p="http://schemas.openxmlformats.org/presentationml/2006/main">
  <p:tag name="TIMING" val="|9.9|15.4|5.3|2.3|17.1"/>
</p:tagLst>
</file>

<file path=ppt/tags/tag6.xml><?xml version="1.0" encoding="utf-8"?>
<p:tagLst xmlns:p="http://schemas.openxmlformats.org/presentationml/2006/main">
  <p:tag name="TIMING" val="|0.7|4.7|89.9"/>
</p:tagLst>
</file>

<file path=ppt/tags/tag7.xml><?xml version="1.0" encoding="utf-8"?>
<p:tagLst xmlns:p="http://schemas.openxmlformats.org/presentationml/2006/main">
  <p:tag name="TIMING" val="|35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3148</Words>
  <Application>WPS Presentation</Application>
  <PresentationFormat>On-screen Show (4:3)</PresentationFormat>
  <Paragraphs>241</Paragraphs>
  <Slides>22</Slides>
  <Notes>2</Notes>
  <HiddenSlides>0</HiddenSlides>
  <MMClips>22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22</vt:i4>
      </vt:variant>
    </vt:vector>
  </HeadingPairs>
  <TitlesOfParts>
    <vt:vector size="40" baseType="lpstr">
      <vt:lpstr>Arial</vt:lpstr>
      <vt:lpstr>SimSun</vt:lpstr>
      <vt:lpstr>Wingdings</vt:lpstr>
      <vt:lpstr>Times New Roman</vt:lpstr>
      <vt:lpstr>Arial Black</vt:lpstr>
      <vt:lpstr>Calibri</vt:lpstr>
      <vt:lpstr>Microsoft YaHei</vt:lpstr>
      <vt:lpstr>Arial Unicode MS</vt:lpstr>
      <vt:lpstr>Symbol</vt:lpstr>
      <vt:lpstr>Office Theme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Lecture 16 Generation of Sinusoidal Voltage - 1</vt:lpstr>
      <vt:lpstr>Direct Current (DC)</vt:lpstr>
      <vt:lpstr>Characteristics of Alternating Current </vt:lpstr>
      <vt:lpstr>Representation of a Sinusoidal Signal</vt:lpstr>
      <vt:lpstr>Direction of Sinusoidal AC Current</vt:lpstr>
      <vt:lpstr>Generating AC Voltage</vt:lpstr>
      <vt:lpstr>Equation of Alternating Voltage</vt:lpstr>
      <vt:lpstr>PowerPoint 演示文稿</vt:lpstr>
      <vt:lpstr>PowerPoint 演示文稿</vt:lpstr>
      <vt:lpstr>Time Scales</vt:lpstr>
      <vt:lpstr>Frequency</vt:lpstr>
      <vt:lpstr>Period</vt:lpstr>
      <vt:lpstr>Amplitude and  Peak-to-Peak Value</vt:lpstr>
      <vt:lpstr>Example Problem 1</vt:lpstr>
      <vt:lpstr>The Basic Sine Wave Equation</vt:lpstr>
      <vt:lpstr>Radian Measure</vt:lpstr>
      <vt:lpstr>Angular Velocity</vt:lpstr>
      <vt:lpstr>Relationship Between  , T and f</vt:lpstr>
      <vt:lpstr>Phase Shifts</vt:lpstr>
      <vt:lpstr>Phase shift</vt:lpstr>
      <vt:lpstr>Phase Relationships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 Introduction</dc:title>
  <dc:creator>USER</dc:creator>
  <cp:lastModifiedBy>lenovo</cp:lastModifiedBy>
  <cp:revision>59</cp:revision>
  <dcterms:created xsi:type="dcterms:W3CDTF">2020-09-18T16:28:00Z</dcterms:created>
  <dcterms:modified xsi:type="dcterms:W3CDTF">2021-11-30T05:34:34Z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397D063647874EACB8F6A2F3D7C6FC0B</vt:lpwstr>
  </property>
  <property fmtid="{D5CDD505-2E9C-101B-9397-08002B2CF9AE}" pid="3" name="KSOProductBuildVer">
    <vt:lpwstr>1033-11.2.0.10351</vt:lpwstr>
  </property>
</Properties>
</file>