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5" r:id="rId3"/>
    <p:sldId id="257" r:id="rId4"/>
    <p:sldId id="258" r:id="rId5"/>
    <p:sldId id="259" r:id="rId6"/>
    <p:sldId id="262" r:id="rId7"/>
    <p:sldId id="260" r:id="rId9"/>
    <p:sldId id="263" r:id="rId10"/>
    <p:sldId id="267" r:id="rId11"/>
    <p:sldId id="268" r:id="rId12"/>
    <p:sldId id="269" r:id="rId13"/>
    <p:sldId id="264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8088" autoAdjust="0"/>
    <p:restoredTop sz="94660"/>
  </p:normalViewPr>
  <p:slideViewPr>
    <p:cSldViewPr>
      <p:cViewPr varScale="1">
        <p:scale>
          <a:sx n="64" d="100"/>
          <a:sy n="64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3B58-2B2D-4F49-B9DB-3C72D18B543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223EA-6172-4E7A-813A-1B49E593E80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06BB8-2555-4FD2-AB24-F3A05C71C0F6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17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1792B-F5C3-4638-B05C-F52008CAB676}" type="slidenum">
              <a:rPr lang="en-US" smtClean="0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17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BC6F4C-7314-49C8-A475-747A8823FBCF}" type="slidenum">
              <a:rPr lang="en-US" smtClean="0"/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17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0BE4-65AD-460A-B780-8D7996243E03}" type="slidenum">
              <a:rPr lang="en-US" smtClean="0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Lecture 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BC6F4C-7314-49C8-A475-747A8823F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Lecture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1BC6F4C-7314-49C8-A475-747A8823FB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.xml"/><Relationship Id="rId4" Type="http://schemas.openxmlformats.org/officeDocument/2006/relationships/image" Target="../media/image3.jpeg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2.xml"/><Relationship Id="rId7" Type="http://schemas.openxmlformats.org/officeDocument/2006/relationships/image" Target="../media/image6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0" Type="http://schemas.openxmlformats.org/officeDocument/2006/relationships/vmlDrawing" Target="../drawings/vmlDrawing2.v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4.xml"/><Relationship Id="rId7" Type="http://schemas.openxmlformats.org/officeDocument/2006/relationships/image" Target="../media/image12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0" Type="http://schemas.openxmlformats.org/officeDocument/2006/relationships/vmlDrawing" Target="../drawings/vmlDrawing4.vml"/><Relationship Id="rId1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b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Sinusoidal Voltage - 2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38200" y="3657600"/>
            <a:ext cx="79248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6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baseline="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17</a:t>
            </a:r>
            <a:endParaRPr lang="en-US" dirty="0"/>
          </a:p>
        </p:txBody>
      </p:sp>
    </p:spTree>
  </p:cSld>
  <p:clrMapOvr>
    <a:masterClrMapping/>
  </p:clrMapOvr>
  <p:transition spd="slow" advTm="7188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</a:fld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457200" y="1752600"/>
            <a:ext cx="63341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-  Half Wave Rectifier Output</a:t>
            </a:r>
            <a:br>
              <a:rPr lang="en-US" dirty="0" smtClean="0"/>
            </a:br>
            <a:r>
              <a:rPr lang="en-US" dirty="0" smtClean="0"/>
              <a:t>Average Value</a:t>
            </a:r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438400"/>
            <a:ext cx="28384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581400"/>
            <a:ext cx="46863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6738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/>
          <a:srcRect l="33257" r="36095"/>
          <a:stretch>
            <a:fillRect/>
          </a:stretch>
        </p:blipFill>
        <p:spPr>
          <a:xfrm>
            <a:off x="905283" y="2613533"/>
            <a:ext cx="2276049" cy="20814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4740" y="304801"/>
            <a:ext cx="52421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HOME WORK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RMS value of the following waveforms?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895600"/>
            <a:ext cx="35147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020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7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64356" y="-2381"/>
            <a:ext cx="8229600" cy="1140618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Instantaneous Value</a:t>
            </a:r>
            <a:endParaRPr lang="en-US" alt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5306" y="1295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The </a:t>
            </a:r>
            <a:r>
              <a:rPr lang="en-US" altLang="en-US" sz="2400" b="1" dirty="0" smtClean="0"/>
              <a:t>instantaneous value</a:t>
            </a:r>
            <a:r>
              <a:rPr lang="en-US" altLang="en-US" sz="2400" dirty="0" smtClean="0"/>
              <a:t> is the value of the voltage at a particular instant in time.</a:t>
            </a:r>
            <a:endParaRPr lang="en-US" altLang="en-US" sz="2400" dirty="0" smtClean="0"/>
          </a:p>
        </p:txBody>
      </p:sp>
      <p:pic>
        <p:nvPicPr>
          <p:cNvPr id="23556" name="Picture 4" descr="15-09b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328862"/>
            <a:ext cx="3063723" cy="20829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4356" y="4431685"/>
            <a:ext cx="79700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The instantaneous value of the waveform can be determined by solving the equation for a specific value of </a:t>
            </a:r>
            <a:r>
              <a:rPr lang="el-GR" altLang="en-US" sz="2400" dirty="0" smtClean="0">
                <a:solidFill>
                  <a:schemeClr val="bg1"/>
                </a:solidFill>
                <a:latin typeface="+mj-lt"/>
              </a:rPr>
              <a:t>θ</a:t>
            </a:r>
            <a:r>
              <a:rPr lang="en-US" altLang="en-US" sz="2400" dirty="0" smtClean="0">
                <a:solidFill>
                  <a:schemeClr val="bg1"/>
                </a:solidFill>
                <a:latin typeface="+mj-lt"/>
                <a:sym typeface="Symbol" panose="05050102010706020507" pitchFamily="18" charset="2"/>
              </a:rPr>
              <a:t>.</a:t>
            </a:r>
            <a:endParaRPr lang="en-US" altLang="en-US" sz="2400" dirty="0">
              <a:solidFill>
                <a:schemeClr val="bg1"/>
              </a:solidFill>
              <a:latin typeface="+mj-lt"/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+mj-lt"/>
                <a:sym typeface="Symbol" panose="05050102010706020507" pitchFamily="18" charset="2"/>
              </a:rPr>
              <a:t>For example, if </a:t>
            </a:r>
            <a:r>
              <a:rPr lang="el-GR" altLang="en-US" sz="2400" dirty="0" smtClean="0">
                <a:solidFill>
                  <a:schemeClr val="bg1"/>
                </a:solidFill>
                <a:latin typeface="+mj-lt"/>
                <a:sym typeface="Symbol" panose="05050102010706020507" pitchFamily="18" charset="2"/>
              </a:rPr>
              <a:t>θ</a:t>
            </a:r>
            <a:r>
              <a:rPr lang="en-US" altLang="en-US" sz="2400" b="1" i="1" dirty="0" smtClean="0">
                <a:solidFill>
                  <a:schemeClr val="bg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+mj-lt"/>
                <a:sym typeface="Symbol" panose="05050102010706020507" pitchFamily="18" charset="2"/>
              </a:rPr>
              <a:t>=37⁰ and amplitude were 10V, </a:t>
            </a:r>
            <a:r>
              <a:rPr lang="en-US" altLang="en-US" sz="2400" dirty="0" smtClean="0">
                <a:solidFill>
                  <a:schemeClr val="bg1"/>
                </a:solidFill>
                <a:latin typeface="+mj-lt"/>
                <a:sym typeface="Symbol" panose="05050102010706020507" pitchFamily="18" charset="2"/>
              </a:rPr>
              <a:t>then the instantaneous value at that point would be:</a:t>
            </a:r>
            <a:endParaRPr lang="en-US" altLang="en-US" sz="2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2638424" y="6071751"/>
          <a:ext cx="40433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2" imgW="48158400" imgH="4876800" progId="Equation.DSMT4">
                  <p:embed/>
                </p:oleObj>
              </mc:Choice>
              <mc:Fallback>
                <p:oleObj name="Equation" r:id="rId2" imgW="48158400" imgH="4876800" progId="Equation.DSMT4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8424" y="6071751"/>
                        <a:ext cx="4043363" cy="409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 descr="15-23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63"/>
          <a:stretch>
            <a:fillRect/>
          </a:stretch>
        </p:blipFill>
        <p:spPr bwMode="auto">
          <a:xfrm>
            <a:off x="4191000" y="2328862"/>
            <a:ext cx="41910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010400" y="2590800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</a:t>
            </a:r>
            <a:endParaRPr lang="en-US" altLang="en-US" sz="1800" i="1" dirty="0">
              <a:sym typeface="Symbol" panose="05050102010706020507" pitchFamily="18" charset="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300BE4-65AD-460A-B780-8D7996243E03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Lecture 17</a:t>
            </a:r>
            <a:endParaRPr lang="en-US" dirty="0"/>
          </a:p>
        </p:txBody>
      </p:sp>
    </p:spTree>
    <p:custDataLst>
      <p:tags r:id="rId5"/>
    </p:custDataLst>
  </p:cSld>
  <p:clrMapOvr>
    <a:masterClrMapping/>
  </p:clrMapOvr>
  <p:transition advTm="1732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 bwMode="auto">
          <a:xfrm>
            <a:off x="304800" y="1879600"/>
            <a:ext cx="5268912" cy="2794000"/>
            <a:chOff x="1141" y="1821"/>
            <a:chExt cx="3319" cy="1760"/>
          </a:xfrm>
        </p:grpSpPr>
        <p:pic>
          <p:nvPicPr>
            <p:cNvPr id="18437" name="Picture 5" descr="15-23b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63"/>
            <a:stretch>
              <a:fillRect/>
            </a:stretch>
          </p:blipFill>
          <p:spPr bwMode="auto">
            <a:xfrm>
              <a:off x="1141" y="1821"/>
              <a:ext cx="3319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3397" y="2017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 dirty="0">
                  <a:sym typeface="Symbol" panose="05050102010706020507" pitchFamily="18" charset="2"/>
                </a:rPr>
                <a:t></a:t>
              </a:r>
              <a:endParaRPr lang="en-US" altLang="en-US" sz="2400" b="1" i="1" dirty="0">
                <a:sym typeface="Symbol" panose="05050102010706020507" pitchFamily="18" charset="2"/>
              </a:endParaRPr>
            </a:p>
          </p:txBody>
        </p:sp>
      </p:grp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600" dirty="0" smtClean="0"/>
              <a:t>Example </a:t>
            </a:r>
            <a:endParaRPr lang="en-US" alt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772400" cy="1066800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A sine wave has a value of 50V at 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en-US" sz="2400" dirty="0" smtClean="0">
                <a:cs typeface="Arial" panose="020B0604020202020204" pitchFamily="34" charset="0"/>
              </a:rPr>
              <a:t>= 150˚.  What is the value of </a:t>
            </a:r>
            <a:r>
              <a:rPr lang="en-US" altLang="en-US" sz="2400" i="1" dirty="0" err="1" smtClean="0">
                <a:cs typeface="Arial" panose="020B0604020202020204" pitchFamily="34" charset="0"/>
              </a:rPr>
              <a:t>E</a:t>
            </a:r>
            <a:r>
              <a:rPr lang="en-US" altLang="en-US" sz="2400" i="1" baseline="-25000" dirty="0" err="1" smtClean="0">
                <a:cs typeface="Arial" panose="020B0604020202020204" pitchFamily="34" charset="0"/>
              </a:rPr>
              <a:t>m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cs typeface="Arial" panose="020B0604020202020204" pitchFamily="34" charset="0"/>
              </a:rPr>
              <a:t>(the amplitude)?</a:t>
            </a:r>
            <a:endParaRPr lang="en-US" altLang="en-US" sz="2400" dirty="0" smtClean="0">
              <a:cs typeface="Arial" panose="020B0604020202020204" pitchFamily="34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219200" y="4495800"/>
          <a:ext cx="2122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2" imgW="25298400" imgH="5486400" progId="Equation.DSMT4">
                  <p:embed/>
                </p:oleObj>
              </mc:Choice>
              <mc:Fallback>
                <p:oleObj name="Equation" r:id="rId2" imgW="25298400" imgH="5486400" progId="Equation.DSMT4">
                  <p:embed/>
                  <p:pic>
                    <p:nvPicPr>
                      <p:cNvPr id="0" name="Picture 20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4495800"/>
                        <a:ext cx="2122487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19200" y="5048249"/>
          <a:ext cx="36306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43281600" imgH="5486400" progId="Equation.DSMT4">
                  <p:embed/>
                </p:oleObj>
              </mc:Choice>
              <mc:Fallback>
                <p:oleObj name="Equation" r:id="rId4" imgW="43281600" imgH="5486400" progId="Equation.DSMT4">
                  <p:embed/>
                  <p:pic>
                    <p:nvPicPr>
                      <p:cNvPr id="0" name="Picture 2050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5048249"/>
                        <a:ext cx="3630612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219200" y="5600698"/>
          <a:ext cx="29400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6" imgW="35052000" imgH="10058400" progId="Equation.DSMT4">
                  <p:embed/>
                </p:oleObj>
              </mc:Choice>
              <mc:Fallback>
                <p:oleObj name="Equation" r:id="rId6" imgW="35052000" imgH="10058400" progId="Equation.DSMT4">
                  <p:embed/>
                  <p:pic>
                    <p:nvPicPr>
                      <p:cNvPr id="0" name="Picture 2051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5600698"/>
                        <a:ext cx="2940050" cy="8429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81792B-F5C3-4638-B05C-F52008CAB676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17</a:t>
            </a:r>
            <a:endParaRPr lang="en-US"/>
          </a:p>
        </p:txBody>
      </p:sp>
    </p:spTree>
    <p:custDataLst>
      <p:tags r:id="rId8"/>
    </p:custDataLst>
  </p:cSld>
  <p:clrMapOvr>
    <a:masterClrMapping/>
  </p:clrMapOvr>
  <p:transition advTm="472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4000" dirty="0" smtClean="0"/>
              <a:t>Effective (RMS) Values</a:t>
            </a:r>
            <a:endParaRPr lang="en-US" altLang="en-US" sz="4000" i="1" dirty="0" smtClean="0">
              <a:latin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3657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buClr>
                <a:schemeClr val="accent6">
                  <a:lumMod val="50000"/>
                </a:schemeClr>
              </a:buClr>
              <a:defRPr/>
            </a:pPr>
            <a:r>
              <a:rPr lang="en-US" altLang="en-US" sz="2400" b="1" dirty="0" smtClean="0"/>
              <a:t>Effective values</a:t>
            </a:r>
            <a:r>
              <a:rPr lang="en-US" altLang="en-US" sz="2400" dirty="0" smtClean="0"/>
              <a:t> tell us about a waveform’s ability to do </a:t>
            </a:r>
            <a:r>
              <a:rPr lang="en-US" altLang="en-US" sz="2400" b="1" dirty="0" smtClean="0"/>
              <a:t>work</a:t>
            </a:r>
            <a:r>
              <a:rPr lang="en-US" altLang="en-US" sz="2400" dirty="0" smtClean="0"/>
              <a:t>.</a:t>
            </a:r>
            <a:endParaRPr lang="en-US" altLang="en-US" sz="2400" dirty="0" smtClean="0"/>
          </a:p>
          <a:p>
            <a:pPr marL="285750" indent="-285750" eaLnBrk="1" hangingPunct="1">
              <a:lnSpc>
                <a:spcPct val="90000"/>
              </a:lnSpc>
              <a:buClr>
                <a:schemeClr val="accent6">
                  <a:lumMod val="50000"/>
                </a:schemeClr>
              </a:buClr>
              <a:defRPr/>
            </a:pPr>
            <a:r>
              <a:rPr lang="en-US" altLang="en-US" sz="2400" dirty="0" smtClean="0"/>
              <a:t>An </a:t>
            </a:r>
            <a:r>
              <a:rPr lang="en-US" altLang="en-US" sz="2400" b="1" dirty="0" smtClean="0"/>
              <a:t>effective value</a:t>
            </a:r>
            <a:r>
              <a:rPr lang="en-US" altLang="en-US" sz="2400" dirty="0" smtClean="0"/>
              <a:t> is an </a:t>
            </a:r>
            <a:r>
              <a:rPr lang="en-US" altLang="en-US" sz="2400" b="1" dirty="0" smtClean="0"/>
              <a:t>equivalent DC value.</a:t>
            </a:r>
            <a:r>
              <a:rPr lang="en-US" altLang="en-US" sz="2400" dirty="0" smtClean="0"/>
              <a:t> </a:t>
            </a:r>
            <a:endParaRPr lang="en-US" altLang="en-US" sz="2400" dirty="0" smtClean="0"/>
          </a:p>
          <a:p>
            <a:pPr marL="342900" lvl="1" indent="-342900" eaLnBrk="1" hangingPunct="1">
              <a:lnSpc>
                <a:spcPct val="90000"/>
              </a:lnSpc>
              <a:buClr>
                <a:schemeClr val="accent6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ea typeface="+mn-ea"/>
                <a:cs typeface="+mn-cs"/>
              </a:rPr>
              <a:t>It tells how many volts or amps of </a:t>
            </a:r>
            <a:r>
              <a:rPr lang="en-US" sz="2400" b="1" dirty="0" smtClean="0">
                <a:ea typeface="+mn-ea"/>
                <a:cs typeface="+mn-cs"/>
              </a:rPr>
              <a:t>DC </a:t>
            </a:r>
            <a:r>
              <a:rPr lang="en-US" sz="2400" b="1" dirty="0">
                <a:ea typeface="+mn-ea"/>
                <a:cs typeface="+mn-cs"/>
              </a:rPr>
              <a:t>that an </a:t>
            </a:r>
            <a:r>
              <a:rPr lang="en-US" sz="2400" b="1" dirty="0" smtClean="0">
                <a:ea typeface="+mn-ea"/>
                <a:cs typeface="+mn-cs"/>
              </a:rPr>
              <a:t>AC </a:t>
            </a:r>
            <a:r>
              <a:rPr lang="en-US" sz="2400" b="1" dirty="0">
                <a:ea typeface="+mn-ea"/>
                <a:cs typeface="+mn-cs"/>
              </a:rPr>
              <a:t>waveform supplies in terms of its ability to produce the same average </a:t>
            </a:r>
            <a:r>
              <a:rPr lang="en-US" sz="2400" b="1" dirty="0" smtClean="0">
                <a:ea typeface="+mn-ea"/>
                <a:cs typeface="+mn-cs"/>
              </a:rPr>
              <a:t>power.</a:t>
            </a:r>
            <a:endParaRPr lang="en-US" sz="2400" b="1" dirty="0">
              <a:ea typeface="+mn-ea"/>
              <a:cs typeface="+mn-cs"/>
            </a:endParaRPr>
          </a:p>
          <a:p>
            <a:pPr marL="285750" indent="-285750" eaLnBrk="1" hangingPunct="1">
              <a:lnSpc>
                <a:spcPct val="90000"/>
              </a:lnSpc>
              <a:buClr>
                <a:schemeClr val="accent6">
                  <a:lumMod val="50000"/>
                </a:schemeClr>
              </a:buClr>
              <a:defRPr/>
            </a:pPr>
            <a:r>
              <a:rPr lang="en-US" altLang="en-US" sz="2400" dirty="0" smtClean="0"/>
              <a:t>They are “Root Mean Squared” (RMS) values:</a:t>
            </a:r>
            <a:endParaRPr lang="en-US" altLang="en-US" sz="2400" dirty="0" smtClean="0"/>
          </a:p>
          <a:p>
            <a:pPr marL="285750" indent="-285750" eaLnBrk="1" hangingPunct="1">
              <a:lnSpc>
                <a:spcPct val="90000"/>
              </a:lnSpc>
              <a:buClr>
                <a:schemeClr val="accent6">
                  <a:lumMod val="50000"/>
                </a:schemeClr>
              </a:buClr>
              <a:defRPr/>
            </a:pPr>
            <a:r>
              <a:rPr lang="en-US" altLang="en-US" sz="2400" dirty="0" smtClean="0"/>
              <a:t>The terms </a:t>
            </a:r>
            <a:r>
              <a:rPr lang="en-US" altLang="en-US" sz="2400" b="1" dirty="0" smtClean="0"/>
              <a:t>RMS</a:t>
            </a:r>
            <a:r>
              <a:rPr lang="en-US" altLang="en-US" sz="2400" dirty="0" smtClean="0"/>
              <a:t> and </a:t>
            </a:r>
            <a:r>
              <a:rPr lang="en-US" altLang="en-US" sz="2400" b="1" dirty="0" smtClean="0"/>
              <a:t>effective</a:t>
            </a:r>
            <a:r>
              <a:rPr lang="en-US" altLang="en-US" sz="2400" dirty="0" smtClean="0"/>
              <a:t> are </a:t>
            </a:r>
            <a:r>
              <a:rPr lang="en-US" altLang="en-US" sz="2400" i="1" dirty="0" smtClean="0"/>
              <a:t>synonymous</a:t>
            </a:r>
            <a:r>
              <a:rPr lang="en-US" altLang="en-US" sz="2400" dirty="0" smtClean="0"/>
              <a:t>.</a:t>
            </a:r>
            <a:endParaRPr lang="en-US" altLang="en-US" sz="2400" dirty="0" smtClean="0"/>
          </a:p>
          <a:p>
            <a:pPr marL="285750" indent="-285750" eaLnBrk="1" hangingPunct="1">
              <a:lnSpc>
                <a:spcPct val="90000"/>
              </a:lnSpc>
              <a:defRPr/>
            </a:pPr>
            <a:endParaRPr lang="en-US" altLang="en-US" sz="2400" dirty="0" smtClean="0"/>
          </a:p>
          <a:p>
            <a:pPr marL="285750" indent="-285750" eaLnBrk="1" hangingPunct="1">
              <a:lnSpc>
                <a:spcPct val="90000"/>
              </a:lnSpc>
              <a:defRPr/>
            </a:pPr>
            <a:endParaRPr lang="en-US" altLang="en-US" sz="2400" dirty="0" smtClean="0"/>
          </a:p>
          <a:p>
            <a:pPr marL="285750" indent="-285750" eaLnBrk="1" hangingPunct="1">
              <a:lnSpc>
                <a:spcPct val="90000"/>
              </a:lnSpc>
              <a:defRPr/>
            </a:pPr>
            <a:endParaRPr lang="en-US" altLang="en-US" sz="2400" dirty="0" smtClean="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971800" y="4165600"/>
          <a:ext cx="31877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76504800" imgH="45110400" progId="Equation.DSMT4">
                  <p:embed/>
                </p:oleObj>
              </mc:Choice>
              <mc:Fallback>
                <p:oleObj name="Equation" r:id="rId1" imgW="76504800" imgH="45110400" progId="Equation.DSMT4">
                  <p:embed/>
                  <p:pic>
                    <p:nvPicPr>
                      <p:cNvPr id="0" name="Picture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800" y="4165600"/>
                        <a:ext cx="3187700" cy="187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</p:spTree>
  </p:cSld>
  <p:clrMapOvr>
    <a:masterClrMapping/>
  </p:clrMapOvr>
  <p:transition advTm="8440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48741" y="2378237"/>
                <a:ext cx="7708649" cy="3798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Consider an alternating current , </a:t>
                </a:r>
                <a:r>
                  <a:rPr lang="en-US" b="1" dirty="0" err="1" smtClean="0"/>
                  <a:t>i</a:t>
                </a:r>
                <a:r>
                  <a:rPr lang="en-US" b="1" dirty="0" smtClean="0"/>
                  <a:t>= </a:t>
                </a:r>
                <a:r>
                  <a:rPr lang="en-US" b="1" dirty="0" err="1" smtClean="0"/>
                  <a:t>I</a:t>
                </a:r>
                <a:r>
                  <a:rPr lang="en-US" b="1" baseline="-25000" dirty="0" err="1" smtClean="0"/>
                  <a:t>m</a:t>
                </a:r>
                <a:r>
                  <a:rPr lang="en-US" b="1" dirty="0" smtClean="0"/>
                  <a:t> Sin</a:t>
                </a:r>
                <a:r>
                  <a:rPr lang="el-GR" b="1" dirty="0" smtClean="0"/>
                  <a:t> θ</a:t>
                </a:r>
                <a:endParaRPr lang="en-US" b="1" dirty="0" smtClean="0"/>
              </a:p>
              <a:p>
                <a:endParaRPr lang="en-US" b="1" dirty="0"/>
              </a:p>
              <a:p>
                <a:r>
                  <a:rPr lang="en-US" b="1" dirty="0" smtClean="0"/>
                  <a:t>The mean of squares of instantaneous value of currents over the first half cycle</a:t>
                </a:r>
                <a:endParaRPr lang="en-US" b="1" dirty="0" smtClean="0"/>
              </a:p>
              <a:p>
                <a:endParaRPr lang="en-US" b="1" dirty="0"/>
              </a:p>
              <a:p>
                <a:r>
                  <a:rPr lang="en-US" sz="3200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US" sz="3200" b="1" i="1" smtClean="0">
                                <a:latin typeface="Cambria Math" panose="02040503050406030204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1" i="1" smtClean="0">
                                <a:latin typeface="Cambria Math" panose="02040503050406030204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3200" b="1" i="1" smtClean="0">
                                <a:latin typeface="Cambria Math" panose="02040503050406030204"/>
                              </a:rPr>
                              <m:t>𝜋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latin typeface="Cambria Math" panose="02040503050406030204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 panose="02040503050406030204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1" i="1" smtClean="0">
                            <a:latin typeface="Cambria Math" panose="02040503050406030204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b="1" dirty="0" smtClean="0"/>
                  <a:t>d</a:t>
                </a:r>
                <a:r>
                  <a:rPr lang="el-GR" dirty="0" smtClean="0"/>
                  <a:t>θ</a:t>
                </a:r>
                <a:endParaRPr lang="en-US" dirty="0" smtClean="0"/>
              </a:p>
              <a:p>
                <a:endParaRPr lang="en-US" b="1" dirty="0"/>
              </a:p>
              <a:p>
                <a:r>
                  <a:rPr lang="en-US" sz="2400" b="1" dirty="0" smtClean="0"/>
                  <a:t>= 1/</a:t>
                </a:r>
                <a:r>
                  <a:rPr lang="en-US" sz="2400" b="1" dirty="0" smtClean="0">
                    <a:latin typeface="Segoe UI Symbol" panose="020B0502040204020203"/>
                    <a:ea typeface="Segoe UI Symbol" panose="020B0502040204020203"/>
                  </a:rPr>
                  <a:t>𝜋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b="1" i="1" smtClean="0">
                            <a:latin typeface="Cambria Math" panose="02040503050406030204"/>
                            <a:ea typeface="Segoe UI Symbol" panose="020B0502040204020203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 panose="02040503050406030204"/>
                            <a:ea typeface="Segoe UI Symbol" panose="020B0502040204020203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/>
                            <a:ea typeface="Segoe UI Symbol" panose="020B0502040204020203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/>
                                <a:ea typeface="Segoe UI Symbol" panose="020B0502040204020203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/>
                                    <a:ea typeface="Segoe UI Symbol" panose="020B0502040204020203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/>
                                    <a:ea typeface="Segoe UI Symbol" panose="020B0502040204020203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/>
                                    <a:ea typeface="Segoe UI Symbol" panose="020B0502040204020203"/>
                                  </a:rPr>
                                  <m:t>𝒎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/>
                                <a:ea typeface="Segoe UI Symbol" panose="020B0502040204020203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/>
                                <a:ea typeface="Segoe UI Symbol" panose="020B0502040204020203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/>
                                <a:ea typeface="Segoe UI Symbol" panose="020B0502040204020203"/>
                              </a:rPr>
                              <m:t>𝑺𝒊𝒏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/>
                                <a:ea typeface="Segoe UI Symbol" panose="020B0502040204020203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l-GR" sz="2400" dirty="0" smtClean="0"/>
                  <a:t>θ</a:t>
                </a:r>
                <a:r>
                  <a:rPr lang="en-US" sz="2400" b="1" dirty="0"/>
                  <a:t>d</a:t>
                </a:r>
                <a:r>
                  <a:rPr lang="el-GR" sz="2400" dirty="0"/>
                  <a:t>θ</a:t>
                </a:r>
                <a:endParaRPr lang="en-US" sz="2400" dirty="0"/>
              </a:p>
              <a:p>
                <a:endParaRPr lang="en-US" b="1" dirty="0" smtClean="0"/>
              </a:p>
              <a:p>
                <a:r>
                  <a:rPr lang="en-US" sz="3200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/>
                              </a:rPr>
                              <m:t>𝑰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/>
                              </a:rPr>
                              <m:t>𝒎</m:t>
                            </m:r>
                          </m:sub>
                        </m:sSub>
                      </m:num>
                      <m:den>
                        <m:r>
                          <a:rPr lang="en-US" sz="3200" b="1" i="1" smtClean="0">
                            <a:latin typeface="Cambria Math" panose="02040503050406030204"/>
                            <a:ea typeface="Cambria Math" panose="02040503050406030204"/>
                          </a:rPr>
                          <m:t>√</m:t>
                        </m:r>
                        <m:r>
                          <a:rPr lang="en-US" sz="3200" b="1" i="1" smtClean="0">
                            <a:latin typeface="Cambria Math" panose="02040503050406030204"/>
                            <a:ea typeface="Cambria Math" panose="02040503050406030204"/>
                          </a:rPr>
                          <m:t>𝟐</m:t>
                        </m:r>
                      </m:den>
                    </m:f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41" y="2378237"/>
                <a:ext cx="7708649" cy="3798091"/>
              </a:xfrm>
              <a:prstGeom prst="rect">
                <a:avLst/>
              </a:prstGeom>
              <a:blipFill rotWithShape="1">
                <a:blip r:embed="rId1"/>
                <a:stretch>
                  <a:fillRect l="-1" t="-4" r="6" b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65848" y="1005769"/>
            <a:ext cx="8474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 value (effective value of an alternating current is defined as that equivalent steady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current which when flowing through a given resistance for a given time produces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amount of heat energy as produced by the alternating current flowing through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same resistance for the same time.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Effective (RMS) Values</a:t>
            </a:r>
            <a:endParaRPr kumimoji="0" lang="en-US" altLang="en-US" sz="4000" b="0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</p:spTree>
    <p:custDataLst>
      <p:tags r:id="rId2"/>
    </p:custDataLst>
  </p:cSld>
  <p:clrMapOvr>
    <a:masterClrMapping/>
  </p:clrMapOvr>
  <p:transition advTm="1515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61975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600" dirty="0" smtClean="0"/>
              <a:t>Example</a:t>
            </a:r>
            <a:endParaRPr lang="en-US" altLang="en-US" sz="36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273176"/>
            <a:ext cx="8229600" cy="21336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Tie it all together:</a:t>
            </a:r>
            <a:endParaRPr lang="en-US" altLang="en-US" sz="2000" dirty="0" smtClean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The 120VDC source shown delivers 3.6 W to the load. Determine the peak values of the sinusoidal voltage and current (</a:t>
            </a:r>
            <a:r>
              <a:rPr lang="en-US" altLang="en-US" sz="2000" i="1" dirty="0" err="1" smtClean="0"/>
              <a:t>E</a:t>
            </a:r>
            <a:r>
              <a:rPr lang="en-US" altLang="en-US" sz="2000" i="1" baseline="-25000" dirty="0" err="1" smtClean="0"/>
              <a:t>m</a:t>
            </a:r>
            <a:r>
              <a:rPr lang="en-US" altLang="en-US" sz="2000" dirty="0" smtClean="0"/>
              <a:t> and </a:t>
            </a:r>
            <a:r>
              <a:rPr lang="en-US" altLang="en-US" sz="2000" i="1" dirty="0" smtClean="0"/>
              <a:t>I</a:t>
            </a:r>
            <a:r>
              <a:rPr lang="en-US" altLang="en-US" sz="2000" i="1" baseline="-25000" dirty="0" smtClean="0"/>
              <a:t>M</a:t>
            </a:r>
            <a:r>
              <a:rPr lang="en-US" altLang="en-US" sz="2000" dirty="0" smtClean="0"/>
              <a:t>) such that the AC source delivers the same power to the load.</a:t>
            </a:r>
            <a:endParaRPr lang="en-US" alt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612379"/>
            <a:ext cx="5715000" cy="2169171"/>
          </a:xfrm>
          <a:prstGeom prst="rect">
            <a:avLst/>
          </a:prstGeom>
        </p:spPr>
      </p:pic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6172200" y="2631219"/>
          <a:ext cx="2765425" cy="106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2" imgW="91744800" imgH="35356800" progId="Equation.DSMT4">
                  <p:embed/>
                </p:oleObj>
              </mc:Choice>
              <mc:Fallback>
                <p:oleObj name="Equation" r:id="rId2" imgW="91744800" imgH="35356800" progId="Equation.DSMT4">
                  <p:embed/>
                  <p:pic>
                    <p:nvPicPr>
                      <p:cNvPr id="0" name="Picture 409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72200" y="2631219"/>
                        <a:ext cx="2765425" cy="10657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"/>
          <p:cNvGrpSpPr/>
          <p:nvPr/>
        </p:nvGrpSpPr>
        <p:grpSpPr>
          <a:xfrm>
            <a:off x="304800" y="5082529"/>
            <a:ext cx="4457700" cy="1168400"/>
            <a:chOff x="304800" y="5082529"/>
            <a:chExt cx="4457700" cy="1168400"/>
          </a:xfrm>
        </p:grpSpPr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304800" y="5082529"/>
            <a:ext cx="4457700" cy="1168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4" imgW="106984800" imgH="28041600" progId="Equation.DSMT4">
                    <p:embed/>
                  </p:oleObj>
                </mc:Choice>
                <mc:Fallback>
                  <p:oleObj name="Equation" r:id="rId4" imgW="106984800" imgH="28041600" progId="Equation.DSMT4">
                    <p:embed/>
                    <p:pic>
                      <p:nvPicPr>
                        <p:cNvPr id="0" name="Picture 409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4800" y="5082529"/>
                          <a:ext cx="4457700" cy="1168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2623344" y="5765393"/>
              <a:ext cx="1447800" cy="4855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5178425" y="4795072"/>
            <a:ext cx="3824287" cy="1498600"/>
            <a:chOff x="5178425" y="4795072"/>
            <a:chExt cx="3824287" cy="1498600"/>
          </a:xfrm>
        </p:grpSpPr>
        <p:graphicFrame>
          <p:nvGraphicFramePr>
            <p:cNvPr id="12" name="Object 4"/>
            <p:cNvGraphicFramePr>
              <a:graphicFrameLocks noChangeAspect="1"/>
            </p:cNvGraphicFramePr>
            <p:nvPr/>
          </p:nvGraphicFramePr>
          <p:xfrm>
            <a:off x="5178425" y="4795072"/>
            <a:ext cx="3759200" cy="149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6" imgW="90220800" imgH="35966400" progId="Equation.DSMT4">
                    <p:embed/>
                  </p:oleObj>
                </mc:Choice>
                <mc:Fallback>
                  <p:oleObj name="Equation" r:id="rId6" imgW="90220800" imgH="35966400" progId="Equation.DSMT4">
                    <p:embed/>
                    <p:pic>
                      <p:nvPicPr>
                        <p:cNvPr id="0" name="Picture 409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178425" y="4795072"/>
                          <a:ext cx="3759200" cy="1498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/>
            <p:cNvSpPr/>
            <p:nvPr/>
          </p:nvSpPr>
          <p:spPr>
            <a:xfrm>
              <a:off x="7554912" y="5808136"/>
              <a:ext cx="1447800" cy="4855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81792B-F5C3-4638-B05C-F52008CAB676}" type="slidenum">
              <a:rPr lang="en-US" smtClean="0"/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17</a:t>
            </a:r>
            <a:endParaRPr lang="en-US"/>
          </a:p>
        </p:txBody>
      </p:sp>
    </p:spTree>
    <p:custDataLst>
      <p:tags r:id="rId8"/>
    </p:custDataLst>
  </p:cSld>
  <p:clrMapOvr>
    <a:masterClrMapping/>
  </p:clrMapOvr>
  <p:transition advTm="1757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740" y="1088571"/>
            <a:ext cx="8638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 of an alternating current 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defined as that steady direct current which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Transfers across any circuit the same amount of charge as is transferred by the alternating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during the same time.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094707" y="2300905"/>
                <a:ext cx="6294549" cy="4081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an alternating current , </a:t>
                </a:r>
                <a:r>
                  <a:rPr lang="en-US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</a:t>
                </a:r>
                <a:r>
                  <a:rPr lang="el-GR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sz="2800" b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US" sz="2800" b="1" i="1">
                                <a:latin typeface="Cambria Math" panose="02040503050406030204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1" i="1">
                                <a:latin typeface="Cambria Math" panose="02040503050406030204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/>
                              </a:rPr>
                              <m:t>𝜋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 panose="02040503050406030204"/>
                                  </a:rPr>
                                  <m:t>𝒊</m:t>
                                </m:r>
                              </m:e>
                              <m:sup/>
                            </m:sSup>
                          </m:e>
                        </m:nary>
                      </m:num>
                      <m:den>
                        <m:r>
                          <a:rPr lang="en-US" sz="2800" b="1" i="1">
                            <a:latin typeface="Cambria Math" panose="02040503050406030204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1/</a:t>
                </a:r>
                <a:r>
                  <a:rPr lang="en-US" sz="2400" b="1" dirty="0">
                    <a:latin typeface="Times New Roman" panose="02020603050405020304" pitchFamily="18" charset="0"/>
                    <a:ea typeface="Segoe UI Symbol" panose="020B0502040204020203"/>
                    <a:cs typeface="Times New Roman" panose="02020603050405020304" pitchFamily="18" charset="0"/>
                  </a:rPr>
                  <a:t>𝜋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b="1" i="1" smtClean="0">
                            <a:latin typeface="Cambria Math" panose="02040503050406030204"/>
                            <a:ea typeface="Segoe UI Symbol" panose="020B0502040204020203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 panose="02040503050406030204"/>
                            <a:ea typeface="Segoe UI Symbol" panose="020B0502040204020203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/>
                            <a:ea typeface="Segoe UI Symbol" panose="020B0502040204020203"/>
                          </a:rPr>
                          <m:t>𝜋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b="1" dirty="0">
                            <a:latin typeface="Times New Roman" panose="02020603050405020304" pitchFamily="18" charset="0"/>
                            <a:ea typeface="Segoe UI Symbol" panose="020B0502040204020203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b="1" baseline="-25000" dirty="0">
                            <a:latin typeface="Times New Roman" panose="02020603050405020304" pitchFamily="18" charset="0"/>
                            <a:ea typeface="Segoe UI Symbol" panose="020B0502040204020203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400" b="1" dirty="0">
                            <a:latin typeface="Times New Roman" panose="02020603050405020304" pitchFamily="18" charset="0"/>
                            <a:ea typeface="Segoe UI Symbol" panose="020B0502040204020203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latin typeface="Times New Roman" panose="02020603050405020304" pitchFamily="18" charset="0"/>
                            <a:ea typeface="Segoe UI Symbol" panose="020B0502040204020203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l-G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l-G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2400" i="1" smtClean="0">
                            <a:latin typeface="Cambria Math" panose="02040503050406030204"/>
                          </a:rPr>
                          <m:t>𝜋</m:t>
                        </m:r>
                      </m:den>
                    </m:f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=0.637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707" y="2300905"/>
                <a:ext cx="6294549" cy="4081245"/>
              </a:xfrm>
              <a:prstGeom prst="rect">
                <a:avLst/>
              </a:prstGeom>
              <a:blipFill rotWithShape="1">
                <a:blip r:embed="rId1"/>
                <a:stretch>
                  <a:fillRect l="-8" t="-7" r="4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Average Values</a:t>
            </a:r>
            <a:endParaRPr kumimoji="0" lang="en-US" altLang="en-US" sz="4000" b="0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</p:spTree>
  </p:cSld>
  <p:clrMapOvr>
    <a:masterClrMapping/>
  </p:clrMapOvr>
  <p:transition advTm="100398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Sinusoidal Signal- Specifications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04800" y="1066800"/>
            <a:ext cx="391621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886200"/>
            <a:ext cx="5105400" cy="102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14800"/>
            <a:ext cx="1962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5257800"/>
            <a:ext cx="5353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5715000"/>
            <a:ext cx="55149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6535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-  Half Wave Rectifier Output</a:t>
            </a:r>
            <a:br>
              <a:rPr lang="en-US" dirty="0" smtClean="0"/>
            </a:br>
            <a:r>
              <a:rPr lang="en-US" dirty="0" smtClean="0"/>
              <a:t>RMS 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</a:fld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04800" y="2514600"/>
            <a:ext cx="326189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152650"/>
            <a:ext cx="43624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1" y="39624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5010150"/>
            <a:ext cx="1695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52968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147.1|13.3"/>
</p:tagLst>
</file>

<file path=ppt/tags/tag2.xml><?xml version="1.0" encoding="utf-8"?>
<p:tagLst xmlns:p="http://schemas.openxmlformats.org/presentationml/2006/main">
  <p:tag name="TIMING" val="|23.9|2.4|5.3"/>
</p:tagLst>
</file>

<file path=ppt/tags/tag3.xml><?xml version="1.0" encoding="utf-8"?>
<p:tagLst xmlns:p="http://schemas.openxmlformats.org/presentationml/2006/main">
  <p:tag name="TIMING" val="|1.5"/>
</p:tagLst>
</file>

<file path=ppt/tags/tag4.xml><?xml version="1.0" encoding="utf-8"?>
<p:tagLst xmlns:p="http://schemas.openxmlformats.org/presentationml/2006/main">
  <p:tag name="TIMING" val="|40.2|18.3|45.4"/>
</p:tagLst>
</file>

<file path=ppt/tags/tag5.xml><?xml version="1.0" encoding="utf-8"?>
<p:tagLst xmlns:p="http://schemas.openxmlformats.org/presentationml/2006/main">
  <p:tag name="TIMING" val="|0.5|1.5"/>
</p:tagLst>
</file>

<file path=ppt/theme/theme1.xml><?xml version="1.0" encoding="utf-8"?>
<a:theme xmlns:a="http://schemas.openxmlformats.org/drawingml/2006/main" name="sine_wave_gene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sine_wave_generation</Template>
  <TotalTime>0</TotalTime>
  <Words>2246</Words>
  <Application>WPS Presentation</Application>
  <PresentationFormat>On-screen Show (4:3)</PresentationFormat>
  <Paragraphs>133</Paragraphs>
  <Slides>12</Slides>
  <Notes>1</Notes>
  <HiddenSlides>0</HiddenSlides>
  <MMClips>12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Symbol</vt:lpstr>
      <vt:lpstr>Cambria Math</vt:lpstr>
      <vt:lpstr>Segoe UI Symbol</vt:lpstr>
      <vt:lpstr>Cambria Math</vt:lpstr>
      <vt:lpstr>Calibri</vt:lpstr>
      <vt:lpstr>Microsoft YaHei</vt:lpstr>
      <vt:lpstr>Arial Unicode MS</vt:lpstr>
      <vt:lpstr>BatangChe</vt:lpstr>
      <vt:lpstr>Segoe Print</vt:lpstr>
      <vt:lpstr>sine_wave_generation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Lecture 17 Generation of Sinusoidal Voltage - 2</vt:lpstr>
      <vt:lpstr>Instantaneous Value</vt:lpstr>
      <vt:lpstr>Example </vt:lpstr>
      <vt:lpstr>Effective (RMS) Values</vt:lpstr>
      <vt:lpstr>PowerPoint 演示文稿</vt:lpstr>
      <vt:lpstr>Example</vt:lpstr>
      <vt:lpstr>PowerPoint 演示文稿</vt:lpstr>
      <vt:lpstr>Sinusoidal Signal- Specifications</vt:lpstr>
      <vt:lpstr>Example -  Half Wave Rectifier Output RMS Value</vt:lpstr>
      <vt:lpstr>Example -  Half Wave Rectifier Output Average Value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Parvathy S</dc:creator>
  <cp:lastModifiedBy>lenovo</cp:lastModifiedBy>
  <cp:revision>13</cp:revision>
  <dcterms:created xsi:type="dcterms:W3CDTF">2020-11-03T04:58:00Z</dcterms:created>
  <dcterms:modified xsi:type="dcterms:W3CDTF">2021-11-30T05:35:12Z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9EFF441DA1894D0795C561A88E608F83</vt:lpwstr>
  </property>
  <property fmtid="{D5CDD505-2E9C-101B-9397-08002B2CF9AE}" pid="3" name="KSOProductBuildVer">
    <vt:lpwstr>1033-11.2.0.10351</vt:lpwstr>
  </property>
</Properties>
</file>