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64" r:id="rId3"/>
    <p:sldId id="266" r:id="rId4"/>
    <p:sldId id="316" r:id="rId5"/>
    <p:sldId id="317" r:id="rId6"/>
    <p:sldId id="318" r:id="rId7"/>
    <p:sldId id="319" r:id="rId8"/>
    <p:sldId id="320" r:id="rId9"/>
    <p:sldId id="294" r:id="rId10"/>
    <p:sldId id="309" r:id="rId11"/>
    <p:sldId id="323" r:id="rId12"/>
    <p:sldId id="348" r:id="rId13"/>
    <p:sldId id="314" r:id="rId14"/>
    <p:sldId id="300" r:id="rId15"/>
    <p:sldId id="347" r:id="rId16"/>
    <p:sldId id="324" r:id="rId17"/>
    <p:sldId id="307" r:id="rId18"/>
    <p:sldId id="339" r:id="rId19"/>
    <p:sldId id="298" r:id="rId20"/>
    <p:sldId id="299" r:id="rId22"/>
    <p:sldId id="341" r:id="rId23"/>
    <p:sldId id="342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presProps" Target="presProps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5" Type="http://schemas.openxmlformats.org/officeDocument/2006/relationships/slide" Target="slides/slide22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29" Type="http://schemas.openxmlformats.org/officeDocument/2006/relationships/customXml" Target="../customXml/item1.xml"/><Relationship Id="rId6" Type="http://schemas.openxmlformats.org/officeDocument/2006/relationships/slide" Target="slides/slide4.xml"/><Relationship Id="rId24" Type="http://schemas.openxmlformats.org/officeDocument/2006/relationships/slide" Target="slides/slide21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8" Type="http://schemas.openxmlformats.org/officeDocument/2006/relationships/tableStyles" Target="tableStyles.xml"/><Relationship Id="rId23" Type="http://schemas.openxmlformats.org/officeDocument/2006/relationships/slide" Target="slides/slide20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31" Type="http://schemas.openxmlformats.org/officeDocument/2006/relationships/customXml" Target="../customXml/item3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7" Type="http://schemas.openxmlformats.org/officeDocument/2006/relationships/viewProps" Target="viewProps.xml"/><Relationship Id="rId22" Type="http://schemas.openxmlformats.org/officeDocument/2006/relationships/slide" Target="slides/slide19.xml"/><Relationship Id="rId14" Type="http://schemas.openxmlformats.org/officeDocument/2006/relationships/slide" Target="slides/slide12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br>
              <a:rPr lang="en-IN" alt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R,L&amp;C Parameters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4339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statements is false?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resistance of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infinitely high.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resistance of a short circuit is practically zero.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resistance of an open circuit is infinitely high.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There is no current in an open circuit.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Solution(a) is False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of an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is infinitely high.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correct statement is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of a short circuit is practically zero”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L&amp;C Parameter : A Recap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1219200"/>
            <a:ext cx="5467350" cy="489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 inductors are 77pH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each, Find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((77+77)||77)+77+ ((77+77)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||77)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179.6 pH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2438400"/>
            <a:ext cx="4819650" cy="156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voltage across a 20nH inductor if the constant current into the + reference terminal is 5mA .</a:t>
            </a:r>
            <a:endParaRPr lang="en-US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DC current  remains constant,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V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Inductor Types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14" name="Content Placeholder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Inductors can be classified according to their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material.  </a:t>
            </a:r>
            <a:endParaRPr lang="en-IN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1197" y="2871860"/>
            <a:ext cx="8604403" cy="2763921"/>
            <a:chOff x="491197" y="2871860"/>
            <a:chExt cx="8604403" cy="2763921"/>
          </a:xfrm>
        </p:grpSpPr>
        <p:sp>
          <p:nvSpPr>
            <p:cNvPr id="8" name="Rectangle 7"/>
            <p:cNvSpPr/>
            <p:nvPr/>
          </p:nvSpPr>
          <p:spPr>
            <a:xfrm>
              <a:off x="3462997" y="4804784"/>
              <a:ext cx="268076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FF00"/>
                  </a:solidFill>
                </a:rPr>
                <a:t>Iron Core Inductor</a:t>
              </a:r>
              <a:endParaRPr lang="en-IN" sz="1600" b="1" dirty="0">
                <a:solidFill>
                  <a:srgbClr val="FFFF00"/>
                </a:solidFill>
              </a:endParaRPr>
            </a:p>
            <a:p>
              <a:r>
                <a:rPr lang="en-IN" sz="1600" dirty="0" smtClean="0">
                  <a:solidFill>
                    <a:schemeClr val="bg1"/>
                  </a:solidFill>
                </a:rPr>
                <a:t>Ferromagnetic material is used as the core material. 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5686" y="4804322"/>
              <a:ext cx="25799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FF00"/>
                  </a:solidFill>
                </a:rPr>
                <a:t>Ceramic Core Inductor </a:t>
              </a:r>
              <a:endParaRPr lang="en-IN" sz="1600" b="1" dirty="0">
                <a:solidFill>
                  <a:srgbClr val="FFFF00"/>
                </a:solidFill>
              </a:endParaRPr>
            </a:p>
            <a:p>
              <a:r>
                <a:rPr lang="en-IN" sz="1600" dirty="0" smtClean="0">
                  <a:solidFill>
                    <a:schemeClr val="bg1"/>
                  </a:solidFill>
                </a:rPr>
                <a:t>Ceramic is a non magnetic material like air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1197" y="4697144"/>
              <a:ext cx="2514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FF00"/>
                  </a:solidFill>
                </a:rPr>
                <a:t>Air Core Inductor</a:t>
              </a:r>
              <a:endParaRPr lang="en-IN" sz="1600" b="1" dirty="0">
                <a:solidFill>
                  <a:srgbClr val="FFFF00"/>
                </a:solidFill>
              </a:endParaRPr>
            </a:p>
            <a:p>
              <a:r>
                <a:rPr lang="en-IN" sz="1600" dirty="0" smtClean="0">
                  <a:solidFill>
                    <a:schemeClr val="bg1"/>
                  </a:solidFill>
                </a:rPr>
                <a:t>Has no magnetic core 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0414" y="3035904"/>
              <a:ext cx="1971788" cy="155786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851" y="3084106"/>
              <a:ext cx="2020298" cy="15780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4484" y="2871860"/>
              <a:ext cx="1152525" cy="18859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 capacitors are 10uF each, Find C equivalent.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: series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CsCsCsC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)+C+(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CsCsCsC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C/4+C+C/4=3C/2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3*10/2=15uF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0" y="2286000"/>
            <a:ext cx="371475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 capacitors are 10uF each, Find C equivalent.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: series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((10s10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)+10)s((10s10)+10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4.286uF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3612" y="2377281"/>
            <a:ext cx="4676775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capacitors of ca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acitances C1, C2, C3, C4, C5 and C6 are connected in series. C1&gt; C2&gt; C3&gt; C4&gt; C5&gt; C6. What is the total capacitance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 to :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C1 (b) C3 (c)C4 (d)C6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C6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series connection,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close to the 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capacitance.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parallel connection,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close to the 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capacitance.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Capacitor- Types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Capacitors can be classified according to their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dielectric material.  </a:t>
            </a:r>
            <a:endParaRPr lang="en-IN" dirty="0">
              <a:solidFill>
                <a:srgbClr val="FFFF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39142" y="2971800"/>
            <a:ext cx="7567424" cy="2398019"/>
            <a:chOff x="739142" y="2971800"/>
            <a:chExt cx="7567424" cy="2398019"/>
          </a:xfrm>
        </p:grpSpPr>
        <p:sp>
          <p:nvSpPr>
            <p:cNvPr id="14" name="Rectangle 13"/>
            <p:cNvSpPr/>
            <p:nvPr/>
          </p:nvSpPr>
          <p:spPr>
            <a:xfrm>
              <a:off x="2955609" y="4538822"/>
              <a:ext cx="11963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FFFF00"/>
                  </a:solidFill>
                </a:rPr>
                <a:t>Aluminium Electrolytic</a:t>
              </a:r>
              <a:endParaRPr lang="en-IN" sz="1600" b="1" dirty="0" smtClean="0">
                <a:solidFill>
                  <a:srgbClr val="FFFF00"/>
                </a:solidFill>
              </a:endParaRPr>
            </a:p>
            <a:p>
              <a:r>
                <a:rPr lang="en-IN" sz="1600" b="1" dirty="0" smtClean="0">
                  <a:solidFill>
                    <a:srgbClr val="FFFF00"/>
                  </a:solidFill>
                </a:rPr>
                <a:t>Capacitor</a:t>
              </a:r>
              <a:endParaRPr lang="en-IN" sz="1600" b="1" dirty="0">
                <a:solidFill>
                  <a:srgbClr val="FFFF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39142" y="2971800"/>
              <a:ext cx="7567424" cy="2151797"/>
              <a:chOff x="739142" y="2971800"/>
              <a:chExt cx="7567424" cy="2151797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39142" y="2971800"/>
                <a:ext cx="1514475" cy="14954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24449" y="4538821"/>
                <a:ext cx="100987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 smtClean="0">
                    <a:solidFill>
                      <a:srgbClr val="FFFF00"/>
                    </a:solidFill>
                  </a:rPr>
                  <a:t>Ceramic </a:t>
                </a:r>
                <a:endParaRPr lang="en-IN" sz="1600" b="1" dirty="0" smtClean="0">
                  <a:solidFill>
                    <a:srgbClr val="FFFF00"/>
                  </a:solidFill>
                </a:endParaRPr>
              </a:p>
              <a:p>
                <a:r>
                  <a:rPr lang="en-IN" sz="1600" b="1" dirty="0" smtClean="0">
                    <a:solidFill>
                      <a:srgbClr val="FFFF00"/>
                    </a:solidFill>
                  </a:rPr>
                  <a:t>Capacitor</a:t>
                </a:r>
                <a:endParaRPr lang="en-IN" sz="1600" b="1" dirty="0">
                  <a:solidFill>
                    <a:srgbClr val="FFFF00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8348" y="2971800"/>
                <a:ext cx="1627137" cy="147717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2710" y="2971800"/>
                <a:ext cx="1930490" cy="1493242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5174857" y="4538822"/>
                <a:ext cx="104494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 smtClean="0">
                    <a:solidFill>
                      <a:srgbClr val="FFFF00"/>
                    </a:solidFill>
                  </a:rPr>
                  <a:t>Paper </a:t>
                </a:r>
                <a:endParaRPr lang="en-IN" sz="1600" b="1" dirty="0" smtClean="0">
                  <a:solidFill>
                    <a:srgbClr val="FFFF00"/>
                  </a:solidFill>
                </a:endParaRPr>
              </a:p>
              <a:p>
                <a:r>
                  <a:rPr lang="en-IN" sz="1600" b="1" dirty="0" smtClean="0">
                    <a:solidFill>
                      <a:srgbClr val="FFFF00"/>
                    </a:solidFill>
                  </a:rPr>
                  <a:t>Capacitor</a:t>
                </a:r>
                <a:endParaRPr lang="en-IN" sz="1600" b="1" dirty="0">
                  <a:solidFill>
                    <a:srgbClr val="FFFF00"/>
                  </a:solidFill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/>
              <a:srcRect l="45104"/>
              <a:stretch>
                <a:fillRect/>
              </a:stretch>
            </p:blipFill>
            <p:spPr>
              <a:xfrm>
                <a:off x="7038356" y="2972972"/>
                <a:ext cx="1143740" cy="1509168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7227254" y="4516946"/>
                <a:ext cx="107931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 smtClean="0">
                    <a:solidFill>
                      <a:srgbClr val="FFFF00"/>
                    </a:solidFill>
                  </a:rPr>
                  <a:t>Mica </a:t>
                </a:r>
                <a:endParaRPr lang="en-IN" sz="1600" b="1" dirty="0" smtClean="0">
                  <a:solidFill>
                    <a:srgbClr val="FFFF00"/>
                  </a:solidFill>
                </a:endParaRPr>
              </a:p>
              <a:p>
                <a:r>
                  <a:rPr lang="en-IN" sz="1600" b="1" dirty="0" smtClean="0">
                    <a:solidFill>
                      <a:srgbClr val="FFFF00"/>
                    </a:solidFill>
                  </a:rPr>
                  <a:t>Capacitor</a:t>
                </a:r>
                <a:endParaRPr lang="en-IN" sz="1600" b="1" dirty="0">
                  <a:solidFill>
                    <a:srgbClr val="FFFF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current flowing through a 20uF capacitor if the voltage across its terminal is 5V DC.</a:t>
            </a:r>
            <a:endParaRPr lang="en-US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DC voltage remains constant,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 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Parameter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Inductance Parameter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Parameter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/>
          <p:cNvSpPr txBox="1"/>
          <p:nvPr/>
        </p:nvSpPr>
        <p:spPr>
          <a:xfrm>
            <a:off x="3886200" y="6356350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capacitor of 10uF is charged to 2000V. Find the energy stored in the capacitor</a:t>
            </a:r>
            <a:endParaRPr lang="en-US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½ CV</a:t>
            </a:r>
            <a:r>
              <a:rPr lang="en-US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0.5*10u*2000</a:t>
            </a:r>
            <a:r>
              <a:rPr lang="en-US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=20Wh</a:t>
            </a:r>
            <a:endParaRPr lang="en-US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Hughes. 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“Electrical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Electronic Technology”, 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10th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Edition, Pearson Education Asia, 2011.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William H.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Jr. ,Jack E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Kemmerly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Steven M Durbin, “Engineering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Analysis”, 6</a:t>
            </a:r>
            <a:r>
              <a:rPr lang="en-US" sz="24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Editions,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Tata McGraw Hill Publishing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Vincent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Toro, ‘Electrical Engineering Fundamentals’, Second Edition, Prentice Hall of India Private Limited, 2003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opposition, which limits the amount of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produced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applied voltage, is called resistance.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very little resistance.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Insulators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large amount of resistance.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for resistance is R and practical unit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resistance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ohm (Ω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opposite of resistance is conductance 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the resistance,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the conductance.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is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unit is the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siemens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reciprocal of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Parameter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 of an electrical conductor depends on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factors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conductor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cross-sectional area of the conductor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material and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of the material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directly proportional to length, l , of a conductor and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inversely proportional to cross-sectional area, a, of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conductor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ρ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l/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resistivity of the material ρ is measured in Ω-m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Parameter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Types based on resistor composition: 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Wire-Wound </a:t>
            </a:r>
            <a:r>
              <a:rPr lang="en-IN" dirty="0">
                <a:solidFill>
                  <a:schemeClr val="bg1"/>
                </a:solidFill>
              </a:rPr>
              <a:t>Resistors 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Carbon-Composition </a:t>
            </a:r>
            <a:r>
              <a:rPr lang="en-IN" dirty="0">
                <a:solidFill>
                  <a:schemeClr val="bg1"/>
                </a:solidFill>
              </a:rPr>
              <a:t>Resistors 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Film-Type </a:t>
            </a:r>
            <a:r>
              <a:rPr lang="en-IN" dirty="0">
                <a:solidFill>
                  <a:schemeClr val="bg1"/>
                </a:solidFill>
              </a:rPr>
              <a:t>Resistors 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Surface-Mount </a:t>
            </a:r>
            <a:r>
              <a:rPr lang="en-IN" dirty="0">
                <a:solidFill>
                  <a:schemeClr val="bg1"/>
                </a:solidFill>
              </a:rPr>
              <a:t>Resistors </a:t>
            </a:r>
            <a:endParaRPr lang="en-IN" dirty="0" smtClean="0">
              <a:solidFill>
                <a:schemeClr val="bg1"/>
              </a:solidFill>
            </a:endParaRP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Thermistors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Parameter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Lecture 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000" y="1066800"/>
            <a:ext cx="3200400" cy="2218730"/>
            <a:chOff x="381000" y="1066800"/>
            <a:chExt cx="3200400" cy="2218730"/>
          </a:xfrm>
        </p:grpSpPr>
        <p:sp>
          <p:nvSpPr>
            <p:cNvPr id="4" name="Rectangle 3"/>
            <p:cNvSpPr/>
            <p:nvPr/>
          </p:nvSpPr>
          <p:spPr>
            <a:xfrm>
              <a:off x="762000" y="2362200"/>
              <a:ext cx="2819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FFFF00"/>
                  </a:solidFill>
                </a:rPr>
                <a:t>Wire-Wound </a:t>
              </a:r>
              <a:r>
                <a:rPr lang="en-IN" b="1" dirty="0" smtClean="0">
                  <a:solidFill>
                    <a:srgbClr val="FFFF00"/>
                  </a:solidFill>
                </a:rPr>
                <a:t>Resistors</a:t>
              </a:r>
              <a:endParaRPr lang="en-IN" b="1" dirty="0" smtClean="0">
                <a:solidFill>
                  <a:srgbClr val="FFFF00"/>
                </a:solidFill>
              </a:endParaRPr>
            </a:p>
            <a:p>
              <a:r>
                <a:rPr lang="en-IN" dirty="0" smtClean="0">
                  <a:solidFill>
                    <a:schemeClr val="bg1"/>
                  </a:solidFill>
                </a:rPr>
                <a:t>resistance </a:t>
              </a:r>
              <a:r>
                <a:rPr lang="en-IN" dirty="0">
                  <a:solidFill>
                    <a:schemeClr val="bg1"/>
                  </a:solidFill>
                </a:rPr>
                <a:t>wire is wrapped around an insulating core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1000" y="1066800"/>
              <a:ext cx="3200400" cy="1031658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605997" y="598667"/>
            <a:ext cx="4114800" cy="3240861"/>
            <a:chOff x="4605997" y="598667"/>
            <a:chExt cx="4114800" cy="3240861"/>
          </a:xfrm>
        </p:grpSpPr>
        <p:sp>
          <p:nvSpPr>
            <p:cNvPr id="6" name="Rectangle 5"/>
            <p:cNvSpPr/>
            <p:nvPr/>
          </p:nvSpPr>
          <p:spPr>
            <a:xfrm>
              <a:off x="4605997" y="2362200"/>
              <a:ext cx="41148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FFFF00"/>
                  </a:solidFill>
                </a:rPr>
                <a:t>Carbon-Composition </a:t>
              </a:r>
              <a:r>
                <a:rPr lang="en-IN" b="1" dirty="0" smtClean="0">
                  <a:solidFill>
                    <a:srgbClr val="FFFF00"/>
                  </a:solidFill>
                </a:rPr>
                <a:t>Resistors</a:t>
              </a:r>
              <a:endParaRPr lang="en-IN" b="1" dirty="0" smtClean="0">
                <a:solidFill>
                  <a:srgbClr val="FFFF00"/>
                </a:solidFill>
              </a:endParaRPr>
            </a:p>
            <a:p>
              <a:r>
                <a:rPr lang="en-IN" dirty="0" smtClean="0">
                  <a:solidFill>
                    <a:schemeClr val="bg1"/>
                  </a:solidFill>
                </a:rPr>
                <a:t>Made </a:t>
              </a:r>
              <a:r>
                <a:rPr lang="en-IN" dirty="0">
                  <a:solidFill>
                    <a:schemeClr val="bg1"/>
                  </a:solidFill>
                </a:rPr>
                <a:t>of finely divided carbon or graphite mixed with a powdered insulating material as a binder in the proportions needed for the desired R value.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0211" y="598667"/>
              <a:ext cx="3726766" cy="1612489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28600" y="3839528"/>
            <a:ext cx="8621427" cy="2308324"/>
            <a:chOff x="228600" y="3839528"/>
            <a:chExt cx="8621427" cy="2308324"/>
          </a:xfrm>
        </p:grpSpPr>
        <p:sp>
          <p:nvSpPr>
            <p:cNvPr id="8" name="Rectangle 7"/>
            <p:cNvSpPr/>
            <p:nvPr/>
          </p:nvSpPr>
          <p:spPr>
            <a:xfrm>
              <a:off x="228600" y="3839528"/>
              <a:ext cx="4572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b="1" dirty="0">
                  <a:solidFill>
                    <a:srgbClr val="FFFF00"/>
                  </a:solidFill>
                </a:rPr>
                <a:t>Film -Type </a:t>
              </a:r>
              <a:r>
                <a:rPr lang="en-IN" b="1" dirty="0" smtClean="0">
                  <a:solidFill>
                    <a:srgbClr val="FFFF00"/>
                  </a:solidFill>
                </a:rPr>
                <a:t>Resistors</a:t>
              </a:r>
              <a:endParaRPr lang="en-IN" b="1" dirty="0" smtClean="0">
                <a:solidFill>
                  <a:srgbClr val="FFFF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 smtClean="0">
                  <a:solidFill>
                    <a:schemeClr val="bg1"/>
                  </a:solidFill>
                </a:rPr>
                <a:t>depositing </a:t>
              </a:r>
              <a:r>
                <a:rPr lang="en-IN" dirty="0">
                  <a:solidFill>
                    <a:schemeClr val="bg1"/>
                  </a:solidFill>
                </a:rPr>
                <a:t>a thin layer of carbon on an insulated substrate and carbon film is then cut in the form of a spiral to form the resistive element. </a:t>
              </a:r>
              <a:endParaRPr lang="en-IN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 smtClean="0">
                  <a:solidFill>
                    <a:schemeClr val="bg1"/>
                  </a:solidFill>
                </a:rPr>
                <a:t>In </a:t>
              </a:r>
              <a:r>
                <a:rPr lang="en-IN" dirty="0">
                  <a:solidFill>
                    <a:schemeClr val="bg1"/>
                  </a:solidFill>
                </a:rPr>
                <a:t>a metal-film resistor, a thin film of metal is sprayed onto a ceramic substrate and then cut in the form of a spiral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161" y="4141615"/>
              <a:ext cx="4152866" cy="18107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Lecture 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25305" y="856139"/>
            <a:ext cx="3441895" cy="5116989"/>
            <a:chOff x="825305" y="856139"/>
            <a:chExt cx="3441895" cy="5116989"/>
          </a:xfrm>
        </p:grpSpPr>
        <p:sp>
          <p:nvSpPr>
            <p:cNvPr id="4" name="Rectangle 3"/>
            <p:cNvSpPr/>
            <p:nvPr/>
          </p:nvSpPr>
          <p:spPr>
            <a:xfrm>
              <a:off x="825305" y="4495800"/>
              <a:ext cx="3441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FF00"/>
                  </a:solidFill>
                </a:rPr>
                <a:t>Thermistor</a:t>
              </a:r>
              <a:endParaRPr lang="en-IN" b="1" dirty="0" smtClean="0">
                <a:solidFill>
                  <a:srgbClr val="FFFF00"/>
                </a:solidFill>
              </a:endParaRPr>
            </a:p>
            <a:p>
              <a:r>
                <a:rPr lang="en-IN" dirty="0" smtClean="0">
                  <a:solidFill>
                    <a:schemeClr val="bg1"/>
                  </a:solidFill>
                </a:rPr>
                <a:t>Thermistor </a:t>
              </a:r>
              <a:r>
                <a:rPr lang="en-IN" dirty="0">
                  <a:solidFill>
                    <a:schemeClr val="bg1"/>
                  </a:solidFill>
                </a:rPr>
                <a:t>is a thermally sensitive resistor whose resistance value changes with changes in operating temperature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200" y="856139"/>
              <a:ext cx="2590800" cy="344805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495800" y="609600"/>
            <a:ext cx="4114800" cy="5747445"/>
            <a:chOff x="4495800" y="609600"/>
            <a:chExt cx="4114800" cy="5747445"/>
          </a:xfrm>
        </p:grpSpPr>
        <p:sp>
          <p:nvSpPr>
            <p:cNvPr id="6" name="Rectangle 5"/>
            <p:cNvSpPr/>
            <p:nvPr/>
          </p:nvSpPr>
          <p:spPr>
            <a:xfrm>
              <a:off x="4495800" y="3771722"/>
              <a:ext cx="4114800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 smtClean="0">
                  <a:solidFill>
                    <a:srgbClr val="FFFF00"/>
                  </a:solidFill>
                </a:rPr>
                <a:t>Variable Resistor</a:t>
              </a:r>
              <a:endParaRPr lang="en-IN" b="1" dirty="0" smtClean="0">
                <a:solidFill>
                  <a:srgbClr val="FFFF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 smtClean="0">
                  <a:solidFill>
                    <a:schemeClr val="bg1"/>
                  </a:solidFill>
                </a:rPr>
                <a:t> </a:t>
              </a:r>
              <a:r>
                <a:rPr lang="en-IN" dirty="0">
                  <a:solidFill>
                    <a:schemeClr val="bg1"/>
                  </a:solidFill>
                </a:rPr>
                <a:t>Wire-wound or carbon type </a:t>
              </a:r>
              <a:endParaRPr lang="en-IN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 smtClean="0">
                  <a:solidFill>
                    <a:schemeClr val="bg1"/>
                  </a:solidFill>
                </a:rPr>
                <a:t>middle </a:t>
              </a:r>
              <a:r>
                <a:rPr lang="en-IN" dirty="0">
                  <a:solidFill>
                    <a:schemeClr val="bg1"/>
                  </a:solidFill>
                </a:rPr>
                <a:t>terminal is connected to the variable arm that contacts the resistor element by a metal spring wiper </a:t>
              </a:r>
              <a:endParaRPr lang="en-IN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IN" dirty="0" smtClean="0">
                  <a:solidFill>
                    <a:schemeClr val="bg1"/>
                  </a:solidFill>
                </a:rPr>
                <a:t>As </a:t>
              </a:r>
              <a:r>
                <a:rPr lang="en-IN" dirty="0">
                  <a:solidFill>
                    <a:schemeClr val="bg1"/>
                  </a:solidFill>
                </a:rPr>
                <a:t>the shaft of the control is turned, the variable arm moves the wiper to make contact at different points on the resistor element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7300" y="609600"/>
              <a:ext cx="2971800" cy="29468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Parameter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Resistances in Series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resistance in a series circuit </a:t>
            </a:r>
            <a:r>
              <a:rPr lang="en-I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total resistance of the circuit.</a:t>
            </a:r>
            <a:endParaRPr lang="en-I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Resistances in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resistance in a parallel circuit </a:t>
            </a: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total resistance of the circuit.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1/R</a:t>
            </a:r>
            <a:r>
              <a:rPr lang="en-IN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+1/R</a:t>
            </a:r>
            <a:r>
              <a:rPr lang="en-IN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IN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/(R</a:t>
            </a:r>
            <a:r>
              <a:rPr lang="en-IN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b="18116"/>
          <a:stretch>
            <a:fillRect/>
          </a:stretch>
        </p:blipFill>
        <p:spPr>
          <a:xfrm>
            <a:off x="866775" y="3581400"/>
            <a:ext cx="2686050" cy="1934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135" y="3638714"/>
            <a:ext cx="2319828" cy="1796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56388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</a:t>
            </a:r>
            <a:r>
              <a:rPr lang="en-IN" dirty="0" smtClean="0">
                <a:solidFill>
                  <a:schemeClr val="bg1"/>
                </a:solidFill>
              </a:rPr>
              <a:t>The</a:t>
            </a:r>
            <a:r>
              <a:rPr lang="en-IN" dirty="0">
                <a:solidFill>
                  <a:schemeClr val="bg1"/>
                </a:solidFill>
              </a:rPr>
              <a:t> </a:t>
            </a:r>
            <a:r>
              <a:rPr lang="en-IN" b="1" dirty="0">
                <a:solidFill>
                  <a:schemeClr val="bg1"/>
                </a:solidFill>
              </a:rPr>
              <a:t>formula</a:t>
            </a:r>
            <a:r>
              <a:rPr lang="en-IN" dirty="0">
                <a:solidFill>
                  <a:schemeClr val="bg1"/>
                </a:solidFill>
              </a:rPr>
              <a:t> for calculating the  total </a:t>
            </a:r>
            <a:r>
              <a:rPr lang="en-IN" b="1" dirty="0">
                <a:solidFill>
                  <a:schemeClr val="bg1"/>
                </a:solidFill>
              </a:rPr>
              <a:t>inductance</a:t>
            </a:r>
            <a:r>
              <a:rPr lang="en-IN" dirty="0">
                <a:solidFill>
                  <a:schemeClr val="bg1"/>
                </a:solidFill>
              </a:rPr>
              <a:t> is </a:t>
            </a:r>
            <a:r>
              <a:rPr lang="en-IN" dirty="0" smtClean="0">
                <a:solidFill>
                  <a:schemeClr val="bg1"/>
                </a:solidFill>
              </a:rPr>
              <a:t>of the </a:t>
            </a:r>
            <a:r>
              <a:rPr lang="en-IN" dirty="0">
                <a:solidFill>
                  <a:schemeClr val="bg1"/>
                </a:solidFill>
              </a:rPr>
              <a:t>same form as for calculating </a:t>
            </a:r>
            <a:r>
              <a:rPr lang="en-IN" b="1" dirty="0" smtClean="0">
                <a:solidFill>
                  <a:schemeClr val="bg1"/>
                </a:solidFill>
              </a:rPr>
              <a:t>resistances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  <p:bldP spid="6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43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equivalent resistance between the terminals A and B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l-GR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Ω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Parameter : Numerical Example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787" y="2362200"/>
            <a:ext cx="3248025" cy="220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75ee1d3b00e84f46be4e0d625e998856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c3e5402b4fd54e7ae1a5ee38a4e96133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41305F-6388-44C0-893D-28B65A61AD9F}"/>
</file>

<file path=customXml/itemProps2.xml><?xml version="1.0" encoding="utf-8"?>
<ds:datastoreItem xmlns:ds="http://schemas.openxmlformats.org/officeDocument/2006/customXml" ds:itemID="{4E898C7C-3801-4340-A854-549508EC77A8}"/>
</file>

<file path=customXml/itemProps3.xml><?xml version="1.0" encoding="utf-8"?>
<ds:datastoreItem xmlns:ds="http://schemas.openxmlformats.org/officeDocument/2006/customXml" ds:itemID="{C0EAE104-2D93-420D-82C5-0395E26D215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5420</Words>
  <Application>WPS Presentation</Application>
  <PresentationFormat>On-screen Show (4:3)</PresentationFormat>
  <Paragraphs>310</Paragraphs>
  <Slides>22</Slides>
  <Notes>1</Notes>
  <HiddenSlides>0</HiddenSlides>
  <MMClips>24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Franklin Gothic Book</vt:lpstr>
      <vt:lpstr>Calibri</vt:lpstr>
      <vt:lpstr>Microsoft YaHei</vt:lpstr>
      <vt:lpstr>Arial Unicode MS</vt:lpstr>
      <vt:lpstr>Office Theme</vt:lpstr>
      <vt:lpstr>Lecture 2  R,L&amp;C Parameters</vt:lpstr>
      <vt:lpstr>Contents</vt:lpstr>
      <vt:lpstr>Resistance Parameter</vt:lpstr>
      <vt:lpstr>Resistance Parameter</vt:lpstr>
      <vt:lpstr>Resistance Parameter</vt:lpstr>
      <vt:lpstr>PowerPoint 演示文稿</vt:lpstr>
      <vt:lpstr>PowerPoint 演示文稿</vt:lpstr>
      <vt:lpstr>Resistance Parameter</vt:lpstr>
      <vt:lpstr>R Parameter : Numerical Example</vt:lpstr>
      <vt:lpstr>R Parameter : Numerical Example</vt:lpstr>
      <vt:lpstr>L&amp;C Parameter : A Recap</vt:lpstr>
      <vt:lpstr>L Parameter : Numerical Example</vt:lpstr>
      <vt:lpstr>L Parameter : Numerical Example</vt:lpstr>
      <vt:lpstr>Inductor Types</vt:lpstr>
      <vt:lpstr>C Parameter : Numerical Example</vt:lpstr>
      <vt:lpstr>C Parameter : Numerical Example</vt:lpstr>
      <vt:lpstr>C Parameter : Numerical Example</vt:lpstr>
      <vt:lpstr>Capacitor- Types</vt:lpstr>
      <vt:lpstr>C Parameter : Numerical Example</vt:lpstr>
      <vt:lpstr>C Parameter : Numerical Example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128</cp:revision>
  <dcterms:created xsi:type="dcterms:W3CDTF">2020-09-18T16:28:00Z</dcterms:created>
  <dcterms:modified xsi:type="dcterms:W3CDTF">2021-03-29T03:17:41Z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  <property fmtid="{D5CDD505-2E9C-101B-9397-08002B2CF9AE}" pid="3" name="ContentTypeId">
    <vt:lpwstr>0x010100EF5376321D990243BCF387BF0DFDD19D</vt:lpwstr>
  </property>
</Properties>
</file>