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6"/>
    <p:sldId id="270" r:id="rId17"/>
    <p:sldId id="271" r:id="rId18"/>
    <p:sldId id="272" r:id="rId19"/>
    <p:sldId id="273"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35F93-7720-462C-B593-6A44431A882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87ED0-5AD4-45E0-A02B-1CB37AE5AEF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87ED0-5AD4-45E0-A02B-1CB37AE5AEF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5.emf"/><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image" Target="../media/image16.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1.emf"/><Relationship Id="rId1" Type="http://schemas.openxmlformats.org/officeDocument/2006/relationships/image" Target="../media/image19.em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image" Target="../media/image21.emf"/><Relationship Id="rId1" Type="http://schemas.openxmlformats.org/officeDocument/2006/relationships/image" Target="../media/image20.e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23.emf"/><Relationship Id="rId1" Type="http://schemas.openxmlformats.org/officeDocument/2006/relationships/image" Target="../media/image22.emf"/></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828800"/>
          </a:xfrm>
        </p:spPr>
        <p:txBody>
          <a:bodyPr>
            <a:normAutofit/>
          </a:bodyPr>
          <a:lstStyle/>
          <a:p>
            <a:r>
              <a:rPr lang="en-US" sz="4800" dirty="0" err="1" smtClean="0">
                <a:solidFill>
                  <a:schemeClr val="bg1"/>
                </a:solidFill>
                <a:latin typeface="Times New Roman" panose="02020603050405020304" pitchFamily="18" charset="0"/>
                <a:cs typeface="Times New Roman" panose="02020603050405020304" pitchFamily="18" charset="0"/>
              </a:rPr>
              <a:t>Zener</a:t>
            </a:r>
            <a:r>
              <a:rPr lang="en-US" sz="4800" dirty="0" smtClean="0">
                <a:solidFill>
                  <a:schemeClr val="bg1"/>
                </a:solidFill>
                <a:latin typeface="Times New Roman" panose="02020603050405020304" pitchFamily="18" charset="0"/>
                <a:cs typeface="Times New Roman" panose="02020603050405020304" pitchFamily="18" charset="0"/>
              </a:rPr>
              <a:t>  Diode</a:t>
            </a:r>
            <a:r>
              <a:rPr lang="en-IN" altLang="en-US" sz="4800" dirty="0" smtClean="0">
                <a:solidFill>
                  <a:schemeClr val="bg1"/>
                </a:solidFill>
                <a:latin typeface="Times New Roman" panose="02020603050405020304" pitchFamily="18" charset="0"/>
                <a:cs typeface="Times New Roman" panose="02020603050405020304" pitchFamily="18" charset="0"/>
              </a:rPr>
              <a:t> Characteristics</a:t>
            </a:r>
            <a:endParaRPr lang="en-IN" altLang="en-US" sz="4800" dirty="0" smtClean="0">
              <a:solidFill>
                <a:schemeClr val="bg1"/>
              </a:solidFill>
              <a:latin typeface="Times New Roman" panose="02020603050405020304" pitchFamily="18" charset="0"/>
              <a:cs typeface="Times New Roman" panose="02020603050405020304" pitchFamily="18" charset="0"/>
            </a:endParaRPr>
          </a:p>
        </p:txBody>
      </p:sp>
      <p:sp>
        <p:nvSpPr>
          <p:cNvPr id="6" name="Title 1"/>
          <p:cNvSpPr txBox="1"/>
          <p:nvPr/>
        </p:nvSpPr>
        <p:spPr>
          <a:xfrm>
            <a:off x="838200" y="3657600"/>
            <a:ext cx="7924800" cy="2743200"/>
          </a:xfrm>
          <a:prstGeom prst="rect">
            <a:avLst/>
          </a:prstGeom>
        </p:spPr>
        <p:txBody>
          <a:bodyPr vert="horz" lIns="91440" tIns="45720" rIns="91440" bIns="45720" rtlCol="0" anchor="ctr">
            <a:normAutofit fontScale="70000" lnSpcReduction="20000"/>
          </a:bodyPr>
          <a:lstStyle/>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br>
              <a:rPr lang="en-US" sz="4800" dirty="0">
                <a:solidFill>
                  <a:prstClr val="white"/>
                </a:solidFill>
                <a:latin typeface="Times New Roman" panose="02020603050405020304" pitchFamily="18" charset="0"/>
                <a:cs typeface="Times New Roman" panose="02020603050405020304" pitchFamily="18" charset="0"/>
              </a:rPr>
            </a:br>
            <a:endParaRPr lang="en-US" sz="4800"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4432">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980440"/>
            <a:ext cx="7848600" cy="5420360"/>
          </a:xfrm>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a:t>
            </a:r>
            <a:r>
              <a:rPr lang="en-US" sz="2000" dirty="0" smtClean="0">
                <a:solidFill>
                  <a:schemeClr val="bg1"/>
                </a:solidFill>
                <a:latin typeface="Times New Roman" panose="02020603050405020304" pitchFamily="18" charset="0"/>
                <a:cs typeface="Times New Roman" panose="02020603050405020304" pitchFamily="18" charset="0"/>
              </a:rPr>
              <a: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diode </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has a breakdown voltage of 10 V. What are the minimum and maximum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currents?</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latin typeface="TimesLTStd-Roman"/>
            </a:endParaRPr>
          </a:p>
          <a:p>
            <a:endParaRPr lang="en-US" sz="1800" dirty="0">
              <a:latin typeface="TimesLTStd-Roman"/>
            </a:endParaRPr>
          </a:p>
          <a:p>
            <a:endParaRPr lang="en-US" sz="1800" dirty="0" smtClean="0">
              <a:latin typeface="TimesLTStd-Roman"/>
            </a:endParaRPr>
          </a:p>
          <a:p>
            <a:endParaRPr lang="en-US" sz="1800" dirty="0">
              <a:latin typeface="TimesLTStd-Roman"/>
            </a:endParaRPr>
          </a:p>
          <a:p>
            <a:endParaRPr lang="en-US" sz="1800" dirty="0" smtClean="0">
              <a:latin typeface="TimesLTStd-Roman"/>
            </a:endParaRPr>
          </a:p>
          <a:p>
            <a:pPr marL="0" indent="0">
              <a:buNone/>
            </a:pPr>
            <a:endParaRPr lang="en-US" sz="1800" dirty="0">
              <a:latin typeface="TimesLTStd-Roman"/>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minimum current occurs when the source voltage is minimum</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voltage </a:t>
            </a:r>
            <a:r>
              <a:rPr lang="en-US" sz="2000" dirty="0">
                <a:solidFill>
                  <a:schemeClr val="bg1"/>
                </a:solidFill>
                <a:latin typeface="Times New Roman" panose="02020603050405020304" pitchFamily="18" charset="0"/>
                <a:cs typeface="Times New Roman" panose="02020603050405020304" pitchFamily="18" charset="0"/>
              </a:rPr>
              <a:t>across the resistor is 20 V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10 </a:t>
            </a:r>
            <a:r>
              <a:rPr lang="en-US" sz="2000" dirty="0" smtClean="0">
                <a:solidFill>
                  <a:schemeClr val="bg1"/>
                </a:solidFill>
                <a:latin typeface="Times New Roman" panose="02020603050405020304" pitchFamily="18" charset="0"/>
                <a:cs typeface="Times New Roman" panose="02020603050405020304" pitchFamily="18" charset="0"/>
              </a:rPr>
              <a:t>V =10 </a:t>
            </a:r>
            <a:r>
              <a:rPr lang="en-US" sz="2000" dirty="0">
                <a:solidFill>
                  <a:schemeClr val="bg1"/>
                </a:solidFill>
                <a:latin typeface="Times New Roman" panose="02020603050405020304" pitchFamily="18" charset="0"/>
                <a:cs typeface="Times New Roman" panose="02020603050405020304" pitchFamily="18" charset="0"/>
              </a:rPr>
              <a:t>V.  </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For the maximum current , voltage should be maximum, </a:t>
            </a:r>
            <a:r>
              <a:rPr lang="en-US" sz="2000" dirty="0">
                <a:solidFill>
                  <a:schemeClr val="bg1"/>
                </a:solidFill>
                <a:latin typeface="Times New Roman" panose="02020603050405020304" pitchFamily="18" charset="0"/>
                <a:cs typeface="Times New Roman" panose="02020603050405020304" pitchFamily="18" charset="0"/>
              </a:rPr>
              <a:t>voltage across the resistor is </a:t>
            </a:r>
            <a:r>
              <a:rPr lang="en-US" sz="2000" dirty="0" smtClean="0">
                <a:solidFill>
                  <a:schemeClr val="bg1"/>
                </a:solidFill>
                <a:latin typeface="Times New Roman" panose="02020603050405020304" pitchFamily="18" charset="0"/>
                <a:cs typeface="Times New Roman" panose="02020603050405020304" pitchFamily="18" charset="0"/>
              </a:rPr>
              <a:t>40V-10V=30V</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1752600"/>
            <a:ext cx="6477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38" y="5638800"/>
            <a:ext cx="2057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5563870"/>
            <a:ext cx="2386965" cy="70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779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9575" y="1524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Loaded </a:t>
            </a:r>
            <a:r>
              <a:rPr lang="en-US" sz="3200" b="1" dirty="0" err="1">
                <a:solidFill>
                  <a:schemeClr val="bg1"/>
                </a:solidFill>
                <a:latin typeface="Times New Roman" panose="02020603050405020304" pitchFamily="18" charset="0"/>
                <a:cs typeface="Times New Roman" panose="02020603050405020304" pitchFamily="18" charset="0"/>
              </a:rPr>
              <a:t>Zener</a:t>
            </a:r>
            <a:r>
              <a:rPr lang="en-US" sz="3200" b="1" dirty="0">
                <a:solidFill>
                  <a:schemeClr val="bg1"/>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65860"/>
            <a:ext cx="8229600" cy="4960620"/>
          </a:xfrm>
          <a:solidFill>
            <a:srgbClr val="00B050"/>
          </a:solidFill>
        </p:spPr>
        <p:txBody>
          <a:bodyPr>
            <a:noAutofit/>
          </a:bodyPr>
          <a:lstStyle/>
          <a:p>
            <a:pPr marL="17780" indent="-17780" algn="just">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operates in the breakdown region and holds </a:t>
            </a:r>
            <a:r>
              <a:rPr lang="en-US" sz="2000" dirty="0" smtClean="0">
                <a:solidFill>
                  <a:schemeClr val="bg1"/>
                </a:solidFill>
                <a:latin typeface="Times New Roman" panose="02020603050405020304" pitchFamily="18" charset="0"/>
                <a:cs typeface="Times New Roman" panose="02020603050405020304" pitchFamily="18" charset="0"/>
              </a:rPr>
              <a:t>the load </a:t>
            </a:r>
            <a:r>
              <a:rPr lang="en-US" sz="2000" dirty="0">
                <a:solidFill>
                  <a:schemeClr val="bg1"/>
                </a:solidFill>
                <a:latin typeface="Times New Roman" panose="02020603050405020304" pitchFamily="18" charset="0"/>
                <a:cs typeface="Times New Roman" panose="02020603050405020304" pitchFamily="18" charset="0"/>
              </a:rPr>
              <a:t>voltage constant. Even if the source voltage changes or the load </a:t>
            </a:r>
            <a:r>
              <a:rPr lang="en-US" sz="2000" dirty="0" smtClean="0">
                <a:solidFill>
                  <a:schemeClr val="bg1"/>
                </a:solidFill>
                <a:latin typeface="Times New Roman" panose="02020603050405020304" pitchFamily="18" charset="0"/>
                <a:cs typeface="Times New Roman" panose="02020603050405020304" pitchFamily="18" charset="0"/>
              </a:rPr>
              <a:t>resistance varies</a:t>
            </a:r>
            <a:r>
              <a:rPr lang="en-US" sz="2000" dirty="0">
                <a:solidFill>
                  <a:schemeClr val="bg1"/>
                </a:solidFill>
                <a:latin typeface="Times New Roman" panose="02020603050405020304" pitchFamily="18" charset="0"/>
                <a:cs typeface="Times New Roman" panose="02020603050405020304" pitchFamily="18" charset="0"/>
              </a:rPr>
              <a:t>, the load voltage will remain </a:t>
            </a:r>
            <a:r>
              <a:rPr lang="en-US" sz="2000" dirty="0" smtClean="0">
                <a:solidFill>
                  <a:schemeClr val="bg1"/>
                </a:solidFill>
                <a:latin typeface="Times New Roman" panose="02020603050405020304" pitchFamily="18" charset="0"/>
                <a:cs typeface="Times New Roman" panose="02020603050405020304" pitchFamily="18" charset="0"/>
              </a:rPr>
              <a:t>fixed </a:t>
            </a:r>
            <a:r>
              <a:rPr lang="en-US" sz="2000" dirty="0">
                <a:solidFill>
                  <a:schemeClr val="bg1"/>
                </a:solidFill>
                <a:latin typeface="Times New Roman" panose="02020603050405020304" pitchFamily="18" charset="0"/>
                <a:cs typeface="Times New Roman" panose="02020603050405020304" pitchFamily="18" charset="0"/>
              </a:rPr>
              <a:t>and equal to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a:t>
            </a: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17780" indent="-1778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17780" indent="-17780" algn="just">
              <a:buNone/>
            </a:pPr>
            <a:r>
              <a:rPr lang="en-US" sz="2000" dirty="0" smtClean="0">
                <a:solidFill>
                  <a:schemeClr val="bg1"/>
                </a:solidFill>
                <a:latin typeface="Times New Roman" panose="02020603050405020304" pitchFamily="18" charset="0"/>
                <a:cs typeface="Times New Roman" panose="02020603050405020304" pitchFamily="18" charset="0"/>
              </a:rPr>
              <a:t>This is the voltage that exists when 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diode is disconnected from  the   circuit. This </a:t>
            </a:r>
            <a:r>
              <a:rPr lang="en-US" sz="2000" dirty="0" err="1" smtClean="0">
                <a:solidFill>
                  <a:schemeClr val="bg1"/>
                </a:solidFill>
                <a:latin typeface="Times New Roman" panose="02020603050405020304" pitchFamily="18" charset="0"/>
                <a:cs typeface="Times New Roman" panose="02020603050405020304" pitchFamily="18" charset="0"/>
              </a:rPr>
              <a:t>Thevenin</a:t>
            </a:r>
            <a:r>
              <a:rPr lang="en-US" sz="2000" dirty="0" smtClean="0">
                <a:solidFill>
                  <a:schemeClr val="bg1"/>
                </a:solidFill>
                <a:latin typeface="Times New Roman" panose="02020603050405020304" pitchFamily="18" charset="0"/>
                <a:cs typeface="Times New Roman" panose="02020603050405020304" pitchFamily="18" charset="0"/>
              </a:rPr>
              <a:t> voltage has to be greater than 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voltage;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            otherwise,  breakdown </a:t>
            </a:r>
            <a:r>
              <a:rPr lang="en-US" sz="2000" dirty="0">
                <a:solidFill>
                  <a:schemeClr val="bg1"/>
                </a:solidFill>
                <a:latin typeface="Times New Roman" panose="02020603050405020304" pitchFamily="18" charset="0"/>
                <a:cs typeface="Times New Roman" panose="02020603050405020304" pitchFamily="18" charset="0"/>
              </a:rPr>
              <a:t>cannot </a:t>
            </a:r>
            <a:r>
              <a:rPr lang="en-US" sz="2000" dirty="0" smtClean="0">
                <a:solidFill>
                  <a:schemeClr val="bg1"/>
                </a:solidFill>
                <a:latin typeface="Times New Roman" panose="02020603050405020304" pitchFamily="18" charset="0"/>
                <a:cs typeface="Times New Roman" panose="02020603050405020304" pitchFamily="18" charset="0"/>
              </a:rPr>
              <a:t>occur</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b="1" dirty="0" smtClean="0">
              <a:solidFill>
                <a:schemeClr val="bg1"/>
              </a:solidFill>
            </a:endParaRPr>
          </a:p>
          <a:p>
            <a:pPr marL="0" indent="0">
              <a:buNone/>
            </a:pPr>
            <a:r>
              <a:rPr lang="en-US" sz="1800" b="1" dirty="0" smtClean="0">
                <a:solidFill>
                  <a:schemeClr val="bg1"/>
                </a:solidFill>
              </a:rPr>
              <a:t> Series </a:t>
            </a:r>
            <a:r>
              <a:rPr lang="en-US" sz="1800" b="1" dirty="0">
                <a:solidFill>
                  <a:schemeClr val="bg1"/>
                </a:solidFill>
              </a:rPr>
              <a:t>Current</a:t>
            </a:r>
            <a:endParaRPr lang="en-US" sz="1800" dirty="0" smtClean="0">
              <a:solidFill>
                <a:schemeClr val="bg1"/>
              </a:solidFill>
              <a:latin typeface="TimesLTStd-Roman"/>
            </a:endParaRPr>
          </a:p>
          <a:p>
            <a:pPr marL="0" indent="0">
              <a:buNone/>
            </a:pPr>
            <a:r>
              <a:rPr lang="en-US" sz="1800" dirty="0" smtClean="0">
                <a:solidFill>
                  <a:schemeClr val="bg1"/>
                </a:solidFill>
                <a:latin typeface="TimesLTStd-Roman"/>
              </a:rPr>
              <a:t>         </a:t>
            </a:r>
            <a:r>
              <a:rPr lang="en-US" sz="1800" dirty="0" smtClean="0">
                <a:solidFill>
                  <a:schemeClr val="bg1"/>
                </a:solidFill>
                <a:latin typeface="Times New Roman" panose="02020603050405020304" pitchFamily="18" charset="0"/>
                <a:cs typeface="Times New Roman" panose="02020603050405020304" pitchFamily="18" charset="0"/>
              </a:rPr>
              <a:t> current through  the </a:t>
            </a:r>
            <a:r>
              <a:rPr lang="en-US" sz="1800" dirty="0">
                <a:solidFill>
                  <a:schemeClr val="bg1"/>
                </a:solidFill>
                <a:latin typeface="Times New Roman" panose="02020603050405020304" pitchFamily="18" charset="0"/>
                <a:cs typeface="Times New Roman" panose="02020603050405020304" pitchFamily="18" charset="0"/>
              </a:rPr>
              <a:t>series resistor is given </a:t>
            </a:r>
            <a:r>
              <a:rPr lang="en-US" sz="1800" dirty="0" smtClean="0">
                <a:solidFill>
                  <a:schemeClr val="bg1"/>
                </a:solidFill>
                <a:latin typeface="Times New Roman" panose="02020603050405020304" pitchFamily="18" charset="0"/>
                <a:cs typeface="Times New Roman" panose="02020603050405020304" pitchFamily="18" charset="0"/>
              </a:rPr>
              <a:t>by</a:t>
            </a:r>
            <a:endParaRPr lang="en-US" sz="1800" dirty="0" smtClean="0">
              <a:solidFill>
                <a:schemeClr val="bg1"/>
              </a:solidFill>
              <a:latin typeface="TimesLTStd-Roman"/>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3238500"/>
            <a:ext cx="284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09841"/>
            <a:ext cx="21336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917" y="5364480"/>
            <a:ext cx="2033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895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a:solidFill>
            <a:srgbClr val="00B050"/>
          </a:solidFill>
        </p:spPr>
        <p:txBody>
          <a:bodyPr>
            <a:normAutofit/>
          </a:bodyPr>
          <a:lstStyle/>
          <a:p>
            <a:r>
              <a:rPr lang="en-US" sz="3200" b="1" dirty="0">
                <a:solidFill>
                  <a:prstClr val="white"/>
                </a:solidFill>
                <a:latin typeface="Times New Roman" panose="02020603050405020304" pitchFamily="18" charset="0"/>
                <a:cs typeface="Times New Roman" panose="02020603050405020304" pitchFamily="18" charset="0"/>
              </a:rPr>
              <a:t>Loaded </a:t>
            </a:r>
            <a:r>
              <a:rPr lang="en-US" sz="3200" b="1" dirty="0" err="1">
                <a:solidFill>
                  <a:prstClr val="white"/>
                </a:solidFill>
                <a:latin typeface="Times New Roman" panose="02020603050405020304" pitchFamily="18" charset="0"/>
                <a:cs typeface="Times New Roman" panose="02020603050405020304" pitchFamily="18" charset="0"/>
              </a:rPr>
              <a:t>Zener</a:t>
            </a:r>
            <a:r>
              <a:rPr lang="en-US" sz="3200" b="1" dirty="0">
                <a:solidFill>
                  <a:prstClr val="white"/>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36015"/>
            <a:ext cx="8229600" cy="4990465"/>
          </a:xfrm>
          <a:solidFill>
            <a:srgbClr val="00B050"/>
          </a:solidFill>
        </p:spPr>
        <p:txBody>
          <a:bodyPr>
            <a:noAutofit/>
          </a:bodyPr>
          <a:lstStyle/>
          <a:p>
            <a:pPr marL="514350" indent="-514350">
              <a:buNone/>
            </a:pPr>
            <a:r>
              <a:rPr lang="en-US" sz="2000" b="1" dirty="0">
                <a:solidFill>
                  <a:schemeClr val="bg1"/>
                </a:solidFill>
                <a:latin typeface="Times New Roman" panose="02020603050405020304" pitchFamily="18" charset="0"/>
                <a:cs typeface="Times New Roman" panose="02020603050405020304" pitchFamily="18" charset="0"/>
              </a:rPr>
              <a:t>Load </a:t>
            </a:r>
            <a:r>
              <a:rPr lang="en-US" sz="2000" b="1" dirty="0" smtClean="0">
                <a:solidFill>
                  <a:schemeClr val="bg1"/>
                </a:solidFill>
                <a:latin typeface="Times New Roman" panose="02020603050405020304" pitchFamily="18" charset="0"/>
                <a:cs typeface="Times New Roman" panose="02020603050405020304" pitchFamily="18" charset="0"/>
              </a:rPr>
              <a:t>Current</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2000" b="1"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Ideally, the load voltage equals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because the load resistor is in</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parallel with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 Using </a:t>
            </a:r>
            <a:r>
              <a:rPr lang="en-US" sz="2000" dirty="0">
                <a:solidFill>
                  <a:schemeClr val="bg1"/>
                </a:solidFill>
                <a:latin typeface="Times New Roman" panose="02020603050405020304" pitchFamily="18" charset="0"/>
                <a:cs typeface="Times New Roman" panose="02020603050405020304" pitchFamily="18" charset="0"/>
              </a:rPr>
              <a:t>Ohm’s </a:t>
            </a:r>
            <a:r>
              <a:rPr lang="en-US" sz="2000" dirty="0" smtClean="0">
                <a:solidFill>
                  <a:schemeClr val="bg1"/>
                </a:solidFill>
                <a:latin typeface="Times New Roman" panose="02020603050405020304" pitchFamily="18" charset="0"/>
                <a:cs typeface="Times New Roman" panose="02020603050405020304" pitchFamily="18" charset="0"/>
              </a:rPr>
              <a:t>law, </a:t>
            </a:r>
            <a:r>
              <a:rPr lang="en-US" sz="2000" dirty="0">
                <a:solidFill>
                  <a:schemeClr val="bg1"/>
                </a:solidFill>
                <a:latin typeface="Times New Roman" panose="02020603050405020304" pitchFamily="18" charset="0"/>
                <a:cs typeface="Times New Roman" panose="02020603050405020304" pitchFamily="18" charset="0"/>
              </a:rPr>
              <a:t>calculate the load current</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pPr lvl="0"/>
            <a:r>
              <a:rPr lang="en-US" sz="2000" dirty="0" smtClean="0">
                <a:solidFill>
                  <a:schemeClr val="bg1"/>
                </a:solidFill>
                <a:latin typeface="Times New Roman" panose="02020603050405020304" pitchFamily="18" charset="0"/>
                <a:cs typeface="Times New Roman" panose="02020603050405020304" pitchFamily="18" charset="0"/>
              </a:rPr>
              <a:t>With </a:t>
            </a:r>
            <a:r>
              <a:rPr lang="en-US" sz="2000" dirty="0">
                <a:solidFill>
                  <a:schemeClr val="bg1"/>
                </a:solidFill>
                <a:latin typeface="Times New Roman" panose="02020603050405020304" pitchFamily="18" charset="0"/>
                <a:cs typeface="Times New Roman" panose="02020603050405020304" pitchFamily="18" charset="0"/>
              </a:rPr>
              <a:t>Kirchhoff’s current </a:t>
            </a:r>
            <a:r>
              <a:rPr lang="en-US" sz="2000" dirty="0" smtClean="0">
                <a:solidFill>
                  <a:schemeClr val="bg1"/>
                </a:solidFill>
                <a:latin typeface="Times New Roman" panose="02020603050405020304" pitchFamily="18" charset="0"/>
                <a:cs typeface="Times New Roman" panose="02020603050405020304" pitchFamily="18" charset="0"/>
              </a:rPr>
              <a:t>law: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Current  </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278" y="3048227"/>
            <a:ext cx="1295757" cy="56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895551"/>
            <a:ext cx="1905000" cy="61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6482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331" y="4719424"/>
            <a:ext cx="1828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429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524000"/>
            <a:ext cx="8229600" cy="4525963"/>
          </a:xfrm>
          <a:solidFill>
            <a:srgbClr val="00B050"/>
          </a:solidFill>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Is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operating in the breakdown region</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Calculate  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current ?</a:t>
            </a: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2000" dirty="0">
                <a:solidFill>
                  <a:schemeClr val="bg1"/>
                </a:solidFill>
                <a:latin typeface="Times New Roman" panose="02020603050405020304" pitchFamily="18" charset="0"/>
                <a:cs typeface="Times New Roman" panose="02020603050405020304" pitchFamily="18" charset="0"/>
              </a:rPr>
              <a:t>Since this </a:t>
            </a:r>
            <a:r>
              <a:rPr lang="en-US" sz="2000" dirty="0" err="1">
                <a:solidFill>
                  <a:schemeClr val="bg1"/>
                </a:solidFill>
                <a:latin typeface="Times New Roman" panose="02020603050405020304" pitchFamily="18" charset="0"/>
                <a:cs typeface="Times New Roman" panose="02020603050405020304" pitchFamily="18" charset="0"/>
              </a:rPr>
              <a:t>Thevenin</a:t>
            </a:r>
            <a:r>
              <a:rPr lang="en-US" sz="2000" dirty="0">
                <a:solidFill>
                  <a:schemeClr val="bg1"/>
                </a:solidFill>
                <a:latin typeface="Times New Roman" panose="02020603050405020304" pitchFamily="18" charset="0"/>
                <a:cs typeface="Times New Roman" panose="02020603050405020304" pitchFamily="18" charset="0"/>
              </a:rPr>
              <a:t> voltage is greater than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is operating in the breakdown region</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a:t>
            </a:r>
            <a:r>
              <a:rPr lang="en-IN" altLang="en-US" dirty="0" smtClean="0">
                <a:solidFill>
                  <a:prstClr val="black"/>
                </a:solidFill>
              </a:rPr>
              <a:t>26</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1" y="2133600"/>
            <a:ext cx="4343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4674358"/>
            <a:ext cx="472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3827368"/>
            <a:ext cx="2133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647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 (</a:t>
            </a:r>
            <a:r>
              <a:rPr lang="en-US" sz="3200" dirty="0" err="1" smtClean="0">
                <a:solidFill>
                  <a:schemeClr val="bg1"/>
                </a:solidFill>
                <a:latin typeface="Times New Roman" panose="02020603050405020304" pitchFamily="18" charset="0"/>
                <a:cs typeface="Times New Roman" panose="02020603050405020304" pitchFamily="18" charset="0"/>
              </a:rPr>
              <a:t>cont</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786203" y="4800600"/>
            <a:ext cx="300499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78790" y="1524000"/>
            <a:ext cx="7620000" cy="1906905"/>
          </a:xfrm>
          <a:prstGeom prst="rect">
            <a:avLst/>
          </a:prstGeom>
        </p:spPr>
        <p:txBody>
          <a:bodyPr wrap="square">
            <a:spAutoFit/>
          </a:bodyPr>
          <a:lstStyle/>
          <a:p>
            <a:pPr algn="just"/>
            <a:r>
              <a:rPr lang="en-US" sz="2000" dirty="0">
                <a:solidFill>
                  <a:prstClr val="white"/>
                </a:solidFill>
                <a:latin typeface="Times New Roman" panose="02020603050405020304" pitchFamily="18" charset="0"/>
                <a:cs typeface="Times New Roman" panose="02020603050405020304" pitchFamily="18" charset="0"/>
              </a:rPr>
              <a:t>Note the  voltage on both ends of the series resistor. </a:t>
            </a:r>
            <a:endParaRPr lang="en-US" sz="2000" dirty="0">
              <a:solidFill>
                <a:prstClr val="white"/>
              </a:solidFill>
              <a:latin typeface="Times New Roman" panose="02020603050405020304" pitchFamily="18" charset="0"/>
              <a:cs typeface="Times New Roman" panose="02020603050405020304" pitchFamily="18" charset="0"/>
            </a:endParaRPr>
          </a:p>
          <a:p>
            <a:pPr algn="just"/>
            <a:endParaRPr lang="en-US" sz="2000" dirty="0">
              <a:solidFill>
                <a:prstClr val="white"/>
              </a:solidFill>
              <a:latin typeface="Times New Roman" panose="02020603050405020304" pitchFamily="18" charset="0"/>
              <a:cs typeface="Times New Roman" panose="02020603050405020304" pitchFamily="18" charset="0"/>
            </a:endParaRPr>
          </a:p>
          <a:p>
            <a:pPr algn="just"/>
            <a:r>
              <a:rPr lang="en-US" sz="2000" dirty="0">
                <a:solidFill>
                  <a:prstClr val="white"/>
                </a:solidFill>
                <a:latin typeface="Times New Roman" panose="02020603050405020304" pitchFamily="18" charset="0"/>
                <a:cs typeface="Times New Roman" panose="02020603050405020304" pitchFamily="18" charset="0"/>
              </a:rPr>
              <a:t>Subtract the voltages, 18-10=8 V is across the series resistor. </a:t>
            </a:r>
            <a:endParaRPr lang="en-US" sz="2000" dirty="0">
              <a:solidFill>
                <a:prstClr val="white"/>
              </a:solidFill>
              <a:latin typeface="Times New Roman" panose="02020603050405020304" pitchFamily="18" charset="0"/>
              <a:cs typeface="Times New Roman" panose="02020603050405020304" pitchFamily="18" charset="0"/>
            </a:endParaRPr>
          </a:p>
          <a:p>
            <a:pPr algn="just"/>
            <a:endParaRPr lang="en-US" sz="2000" dirty="0">
              <a:solidFill>
                <a:prstClr val="white"/>
              </a:solidFill>
              <a:latin typeface="Times New Roman" panose="02020603050405020304" pitchFamily="18" charset="0"/>
              <a:cs typeface="Times New Roman" panose="02020603050405020304" pitchFamily="18" charset="0"/>
            </a:endParaRPr>
          </a:p>
          <a:p>
            <a:pPr algn="just"/>
            <a:r>
              <a:rPr lang="en-US" sz="2000" dirty="0">
                <a:solidFill>
                  <a:prstClr val="white"/>
                </a:solidFill>
                <a:latin typeface="Times New Roman" panose="02020603050405020304" pitchFamily="18" charset="0"/>
                <a:cs typeface="Times New Roman" panose="02020603050405020304" pitchFamily="18" charset="0"/>
              </a:rPr>
              <a:t>Then Ohm’s law gives:</a:t>
            </a:r>
            <a:endParaRPr lang="en-US" sz="2000" dirty="0">
              <a:solidFill>
                <a:prstClr val="white"/>
              </a:solidFill>
              <a:latin typeface="Times New Roman" panose="02020603050405020304" pitchFamily="18" charset="0"/>
              <a:cs typeface="Times New Roman" panose="02020603050405020304" pitchFamily="18" charset="0"/>
            </a:endParaRPr>
          </a:p>
          <a:p>
            <a:endParaRPr lang="en-US" dirty="0">
              <a:solidFill>
                <a:prstClr val="black"/>
              </a:solidFill>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660" y="3503725"/>
            <a:ext cx="2033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333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a:t>
            </a:r>
            <a:r>
              <a:rPr lang="en-IN" altLang="en-US" dirty="0" smtClean="0">
                <a:solidFill>
                  <a:prstClr val="black"/>
                </a:solidFill>
              </a:rPr>
              <a:t>26</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For the </a:t>
            </a:r>
            <a:r>
              <a:rPr lang="en-US" sz="2000" dirty="0" smtClean="0">
                <a:solidFill>
                  <a:schemeClr val="bg1"/>
                </a:solidFill>
                <a:latin typeface="Times New Roman" panose="02020603050405020304" pitchFamily="18" charset="0"/>
                <a:cs typeface="Times New Roman" panose="02020603050405020304" pitchFamily="18" charset="0"/>
              </a:rPr>
              <a:t> given  circuit </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find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the output voltage (ii) the voltage drop across series </a:t>
            </a:r>
            <a:r>
              <a:rPr lang="en-US" sz="2000" dirty="0" smtClean="0">
                <a:solidFill>
                  <a:schemeClr val="bg1"/>
                </a:solidFill>
                <a:latin typeface="Times New Roman" panose="02020603050405020304" pitchFamily="18" charset="0"/>
                <a:cs typeface="Times New Roman" panose="02020603050405020304" pitchFamily="18" charset="0"/>
              </a:rPr>
              <a:t>resistance (iii</a:t>
            </a:r>
            <a:r>
              <a:rPr lang="en-US" sz="2000" dirty="0">
                <a:solidFill>
                  <a:schemeClr val="bg1"/>
                </a:solidFill>
                <a:latin typeface="Times New Roman" panose="02020603050405020304" pitchFamily="18" charset="0"/>
                <a:cs typeface="Times New Roman" panose="02020603050405020304" pitchFamily="18" charset="0"/>
              </a:rPr>
              <a:t>) the current through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Calculate the </a:t>
            </a:r>
            <a:r>
              <a:rPr lang="en-US" sz="2400" dirty="0" err="1" smtClean="0">
                <a:solidFill>
                  <a:schemeClr val="bg1"/>
                </a:solidFill>
                <a:latin typeface="Times New Roman" panose="02020603050405020304" pitchFamily="18" charset="0"/>
                <a:cs typeface="Times New Roman" panose="02020603050405020304" pitchFamily="18" charset="0"/>
              </a:rPr>
              <a:t>thevenin</a:t>
            </a:r>
            <a:r>
              <a:rPr lang="en-US" sz="2400" dirty="0" smtClean="0">
                <a:solidFill>
                  <a:schemeClr val="bg1"/>
                </a:solidFill>
                <a:latin typeface="Times New Roman" panose="02020603050405020304" pitchFamily="18" charset="0"/>
                <a:cs typeface="Times New Roman" panose="02020603050405020304" pitchFamily="18" charset="0"/>
              </a:rPr>
              <a:t> voltage</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2438400"/>
            <a:ext cx="31908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181600"/>
            <a:ext cx="472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464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 (</a:t>
            </a:r>
            <a:r>
              <a:rPr lang="en-US" sz="3200" dirty="0" err="1" smtClean="0">
                <a:solidFill>
                  <a:schemeClr val="bg1"/>
                </a:solidFill>
                <a:latin typeface="Times New Roman" panose="02020603050405020304" pitchFamily="18" charset="0"/>
                <a:cs typeface="Times New Roman" panose="02020603050405020304" pitchFamily="18" charset="0"/>
              </a:rPr>
              <a:t>cont</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8710" y="1600200"/>
            <a:ext cx="8229600" cy="4525963"/>
          </a:xfrm>
          <a:solidFill>
            <a:srgbClr val="00B050"/>
          </a:solidFill>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Since voltage across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is greater than </a:t>
            </a:r>
            <a:r>
              <a:rPr lang="en-US" sz="2000" i="1" dirty="0">
                <a:solidFill>
                  <a:schemeClr val="bg1"/>
                </a:solidFill>
                <a:latin typeface="Times New Roman" panose="02020603050405020304" pitchFamily="18" charset="0"/>
                <a:cs typeface="Times New Roman" panose="02020603050405020304" pitchFamily="18" charset="0"/>
              </a:rPr>
              <a:t>VZ </a:t>
            </a:r>
            <a:r>
              <a:rPr lang="en-US" sz="2000" dirty="0">
                <a:solidFill>
                  <a:schemeClr val="bg1"/>
                </a:solidFill>
                <a:latin typeface="Times New Roman" panose="02020603050405020304" pitchFamily="18" charset="0"/>
                <a:cs typeface="Times New Roman" panose="02020603050405020304" pitchFamily="18" charset="0"/>
              </a:rPr>
              <a:t>(= 50 V),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is in the “on” state. It </a:t>
            </a:r>
            <a:r>
              <a:rPr lang="en-US" sz="2000" dirty="0" smtClean="0">
                <a:solidFill>
                  <a:schemeClr val="bg1"/>
                </a:solidFill>
                <a:latin typeface="Times New Roman" panose="02020603050405020304" pitchFamily="18" charset="0"/>
                <a:cs typeface="Times New Roman" panose="02020603050405020304" pitchFamily="18" charset="0"/>
              </a:rPr>
              <a:t>can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be represented by a battery of 50 </a:t>
            </a:r>
            <a:r>
              <a:rPr lang="en-US" sz="2000" dirty="0" smtClean="0">
                <a:solidFill>
                  <a:schemeClr val="bg1"/>
                </a:solidFill>
                <a:latin typeface="Times New Roman" panose="02020603050405020304" pitchFamily="18" charset="0"/>
                <a:cs typeface="Times New Roman" panose="02020603050405020304" pitchFamily="18" charset="0"/>
              </a:rPr>
              <a:t>V</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1" y="2590800"/>
            <a:ext cx="69342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4191000"/>
            <a:ext cx="7315199"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79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err="1" smtClean="0">
                <a:solidFill>
                  <a:schemeClr val="bg1"/>
                </a:solidFill>
                <a:latin typeface="Times New Roman" panose="02020603050405020304" pitchFamily="18" charset="0"/>
                <a:cs typeface="Times New Roman" panose="02020603050405020304" pitchFamily="18" charset="0"/>
              </a:rPr>
              <a:t>Zener</a:t>
            </a:r>
            <a:r>
              <a:rPr lang="en-US" sz="3200" dirty="0" smtClean="0">
                <a:solidFill>
                  <a:schemeClr val="bg1"/>
                </a:solidFill>
                <a:latin typeface="Times New Roman" panose="02020603050405020304" pitchFamily="18" charset="0"/>
                <a:cs typeface="Times New Roman" panose="02020603050405020304" pitchFamily="18" charset="0"/>
              </a:rPr>
              <a:t> parameters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600200"/>
            <a:ext cx="8229600" cy="4525963"/>
          </a:xfrm>
          <a:solidFill>
            <a:srgbClr val="00B050"/>
          </a:solidFill>
        </p:spPr>
        <p:txBody>
          <a:bodyPr>
            <a:noAutofit/>
          </a:bodyPr>
          <a:lstStyle/>
          <a:p>
            <a:r>
              <a:rPr lang="en-US" sz="2000" b="1" dirty="0">
                <a:solidFill>
                  <a:schemeClr val="bg1"/>
                </a:solidFill>
                <a:latin typeface="Times New Roman" panose="02020603050405020304" pitchFamily="18" charset="0"/>
                <a:cs typeface="Times New Roman" panose="02020603050405020304" pitchFamily="18" charset="0"/>
              </a:rPr>
              <a:t>Maximum Power</a:t>
            </a:r>
            <a:endParaRPr lang="en-US" sz="20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The power dissipation of 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equals the product of its voltage and</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current</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Maximum </a:t>
            </a:r>
            <a:r>
              <a:rPr lang="en-US" sz="2000" b="1" dirty="0">
                <a:solidFill>
                  <a:schemeClr val="bg1"/>
                </a:solidFill>
                <a:latin typeface="Times New Roman" panose="02020603050405020304" pitchFamily="18" charset="0"/>
                <a:cs typeface="Times New Roman" panose="02020603050405020304" pitchFamily="18" charset="0"/>
              </a:rPr>
              <a:t>Current</a:t>
            </a:r>
            <a:endParaRPr lang="en-US" sz="20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Data sheets often include the </a:t>
            </a:r>
            <a:r>
              <a:rPr lang="en-US" sz="2000" i="1" dirty="0">
                <a:solidFill>
                  <a:schemeClr val="bg1"/>
                </a:solidFill>
                <a:latin typeface="Times New Roman" panose="02020603050405020304" pitchFamily="18" charset="0"/>
                <a:cs typeface="Times New Roman" panose="02020603050405020304" pitchFamily="18" charset="0"/>
              </a:rPr>
              <a:t>maximum </a:t>
            </a:r>
            <a:r>
              <a:rPr lang="en-US" sz="2000" i="1" dirty="0" smtClean="0">
                <a:solidFill>
                  <a:schemeClr val="bg1"/>
                </a:solidFill>
                <a:latin typeface="Times New Roman" panose="02020603050405020304" pitchFamily="18" charset="0"/>
                <a:cs typeface="Times New Roman" panose="02020603050405020304" pitchFamily="18" charset="0"/>
              </a:rPr>
              <a:t>current   I</a:t>
            </a:r>
            <a:r>
              <a:rPr lang="en-US" sz="2000" i="1" baseline="-25000" dirty="0" smtClean="0">
                <a:solidFill>
                  <a:schemeClr val="bg1"/>
                </a:solidFill>
                <a:latin typeface="Times New Roman" panose="02020603050405020304" pitchFamily="18" charset="0"/>
                <a:cs typeface="Times New Roman" panose="02020603050405020304" pitchFamily="18" charset="0"/>
              </a:rPr>
              <a:t>ZM</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can handle </a:t>
            </a:r>
            <a:r>
              <a:rPr lang="en-US" sz="2000" dirty="0" smtClean="0">
                <a:solidFill>
                  <a:schemeClr val="bg1"/>
                </a:solidFill>
                <a:latin typeface="Times New Roman" panose="02020603050405020304" pitchFamily="18" charset="0"/>
                <a:cs typeface="Times New Roman" panose="02020603050405020304" pitchFamily="18" charset="0"/>
              </a:rPr>
              <a:t>without  exceeding </a:t>
            </a:r>
            <a:r>
              <a:rPr lang="en-US" sz="2000" dirty="0">
                <a:solidFill>
                  <a:schemeClr val="bg1"/>
                </a:solidFill>
                <a:latin typeface="Times New Roman" panose="02020603050405020304" pitchFamily="18" charset="0"/>
                <a:cs typeface="Times New Roman" panose="02020603050405020304" pitchFamily="18" charset="0"/>
              </a:rPr>
              <a:t>its power rating. If this value is not listed, the maximum current </a:t>
            </a:r>
            <a:r>
              <a:rPr lang="en-US" sz="2000" dirty="0" smtClean="0">
                <a:solidFill>
                  <a:schemeClr val="bg1"/>
                </a:solidFill>
                <a:latin typeface="Times New Roman" panose="02020603050405020304" pitchFamily="18" charset="0"/>
                <a:cs typeface="Times New Roman" panose="02020603050405020304" pitchFamily="18" charset="0"/>
              </a:rPr>
              <a:t>can  be </a:t>
            </a:r>
            <a:r>
              <a:rPr lang="en-US" sz="2000" dirty="0">
                <a:solidFill>
                  <a:schemeClr val="bg1"/>
                </a:solidFill>
                <a:latin typeface="Times New Roman" panose="02020603050405020304" pitchFamily="18" charset="0"/>
                <a:cs typeface="Times New Roman" panose="02020603050405020304" pitchFamily="18" charset="0"/>
              </a:rPr>
              <a:t>found as follows</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solidFill>
                <a:srgbClr val="000000"/>
              </a:solidFill>
              <a:latin typeface="TimesLTStd-Roman"/>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438400"/>
            <a:ext cx="1981200" cy="40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79556"/>
            <a:ext cx="1600200" cy="48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410200"/>
            <a:ext cx="3429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464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4400" dirty="0" smtClean="0">
                <a:solidFill>
                  <a:schemeClr val="bg1"/>
                </a:solidFill>
                <a:latin typeface="Times New Roman" panose="02020603050405020304" pitchFamily="18" charset="0"/>
                <a:cs typeface="Times New Roman" panose="02020603050405020304" pitchFamily="18" charset="0"/>
              </a:rPr>
              <a:t>Thank you </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34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51255"/>
            <a:ext cx="8229600" cy="4975225"/>
          </a:xfrm>
          <a:solidFill>
            <a:srgbClr val="00B050"/>
          </a:solidFill>
        </p:spPr>
        <p:txBody>
          <a:bodyPr>
            <a:noAutofit/>
          </a:bodyPr>
          <a:lstStyle/>
          <a:p>
            <a:pPr marL="514350" indent="-514350" algn="just">
              <a:buNone/>
            </a:pPr>
            <a:r>
              <a:rPr lang="en-US" sz="2400" dirty="0" smtClean="0">
                <a:solidFill>
                  <a:schemeClr val="bg1"/>
                </a:solidFill>
                <a:latin typeface="Times New Roman" panose="02020603050405020304" pitchFamily="18" charset="0"/>
                <a:cs typeface="Times New Roman" panose="02020603050405020304" pitchFamily="18" charset="0"/>
              </a:rPr>
              <a:t>       The </a:t>
            </a:r>
            <a:r>
              <a:rPr lang="en-US" sz="2400" dirty="0" err="1">
                <a:solidFill>
                  <a:schemeClr val="bg1"/>
                </a:solidFill>
                <a:latin typeface="Times New Roman" panose="02020603050405020304" pitchFamily="18" charset="0"/>
                <a:cs typeface="Times New Roman" panose="02020603050405020304" pitchFamily="18" charset="0"/>
              </a:rPr>
              <a:t>Zener</a:t>
            </a:r>
            <a:r>
              <a:rPr lang="en-US" sz="2400" dirty="0">
                <a:solidFill>
                  <a:schemeClr val="bg1"/>
                </a:solidFill>
                <a:latin typeface="Times New Roman" panose="02020603050405020304" pitchFamily="18" charset="0"/>
                <a:cs typeface="Times New Roman" panose="02020603050405020304" pitchFamily="18" charset="0"/>
              </a:rPr>
              <a:t> diode's operation depends on the heavy doping </a:t>
            </a:r>
            <a:r>
              <a:rPr lang="en-US" sz="2400" dirty="0" smtClean="0">
                <a:solidFill>
                  <a:schemeClr val="bg1"/>
                </a:solidFill>
                <a:latin typeface="Times New Roman" panose="02020603050405020304" pitchFamily="18" charset="0"/>
                <a:cs typeface="Times New Roman" panose="02020603050405020304" pitchFamily="18" charset="0"/>
              </a:rPr>
              <a:t>of its</a:t>
            </a:r>
            <a:r>
              <a:rPr lang="en-US" sz="2400" dirty="0">
                <a:solidFill>
                  <a:schemeClr val="bg1"/>
                </a:solidFill>
                <a:latin typeface="Times New Roman" panose="02020603050405020304" pitchFamily="18" charset="0"/>
                <a:cs typeface="Times New Roman" panose="02020603050405020304" pitchFamily="18" charset="0"/>
              </a:rPr>
              <a:t> p-n junction. The depletion region formed in the diode is very thin </a:t>
            </a:r>
            <a:r>
              <a:rPr lang="en-US" sz="2400" dirty="0" smtClean="0">
                <a:solidFill>
                  <a:schemeClr val="bg1"/>
                </a:solidFill>
                <a:latin typeface="Times New Roman" panose="02020603050405020304" pitchFamily="18" charset="0"/>
                <a:cs typeface="Times New Roman" panose="02020603050405020304" pitchFamily="18" charset="0"/>
              </a:rPr>
              <a:t>and </a:t>
            </a:r>
            <a:r>
              <a:rPr lang="en-US" sz="2400" dirty="0">
                <a:solidFill>
                  <a:schemeClr val="bg1"/>
                </a:solidFill>
                <a:latin typeface="Times New Roman" panose="02020603050405020304" pitchFamily="18" charset="0"/>
                <a:cs typeface="Times New Roman" panose="02020603050405020304" pitchFamily="18" charset="0"/>
              </a:rPr>
              <a:t>the electric field is consequently very </a:t>
            </a:r>
            <a:r>
              <a:rPr lang="en-US" sz="2400" dirty="0" smtClean="0">
                <a:solidFill>
                  <a:schemeClr val="bg1"/>
                </a:solidFill>
                <a:latin typeface="Times New Roman" panose="02020603050405020304" pitchFamily="18" charset="0"/>
                <a:cs typeface="Times New Roman" panose="02020603050405020304" pitchFamily="18" charset="0"/>
              </a:rPr>
              <a:t>high.</a:t>
            </a:r>
            <a:endParaRPr lang="en-US" sz="2400" dirty="0" smtClean="0">
              <a:solidFill>
                <a:schemeClr val="bg1"/>
              </a:solidFill>
              <a:latin typeface="Times New Roman" panose="02020603050405020304" pitchFamily="18" charset="0"/>
              <a:cs typeface="Times New Roman" panose="02020603050405020304" pitchFamily="18" charset="0"/>
            </a:endParaRPr>
          </a:p>
          <a:p>
            <a:pPr marL="514350" indent="-514350" algn="just">
              <a:buNone/>
            </a:pPr>
            <a:endParaRPr lang="en-US" sz="2400" dirty="0">
              <a:solidFill>
                <a:schemeClr val="bg1"/>
              </a:solidFill>
              <a:latin typeface="Times New Roman" panose="02020603050405020304" pitchFamily="18" charset="0"/>
              <a:cs typeface="Times New Roman" panose="02020603050405020304" pitchFamily="18" charset="0"/>
            </a:endParaRPr>
          </a:p>
          <a:p>
            <a:pPr marL="514350" indent="-514350" algn="just">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diode is designed to operate under reverse bias in the breakdown region and used as a voltage regulator</a:t>
            </a:r>
            <a:endParaRPr lang="en-US" sz="24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IN" altLang="en-US" sz="2000"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Symbol</a:t>
            </a:r>
            <a:endParaRPr lang="en-US" sz="20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248400"/>
            <a:ext cx="1219200" cy="365125"/>
          </a:xfrm>
          <a:solidFill>
            <a:schemeClr val="accent3">
              <a:lumMod val="60000"/>
              <a:lumOff val="40000"/>
            </a:schemeClr>
          </a:solidFill>
        </p:spPr>
        <p:txBody>
          <a:bodyPr/>
          <a:lstStyle/>
          <a:p>
            <a:r>
              <a:rPr lang="en-US" dirty="0">
                <a:solidFill>
                  <a:prstClr val="black"/>
                </a:solidFill>
              </a:rPr>
              <a:t>Lecture </a:t>
            </a:r>
            <a:r>
              <a:rPr lang="en-IN" altLang="en-US" dirty="0" smtClean="0">
                <a:solidFill>
                  <a:prstClr val="black"/>
                </a:solidFill>
              </a:rPr>
              <a:t>26</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AutoShape 4" descr="What is Zener Diode? - Definition, Working, Characteristic Curve &amp;  Applications - Circuit Glo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sp>
        <p:nvSpPr>
          <p:cNvPr id="3" name="AutoShape 6" descr="What is Zener Diode? - Definition, Working, Characteristic Curve &amp;  Applications - Circuit Glo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prstClr val="black"/>
              </a:solidFill>
            </a:endParaRPr>
          </a:p>
        </p:txBody>
      </p:sp>
      <p:pic>
        <p:nvPicPr>
          <p:cNvPr id="10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4343400"/>
            <a:ext cx="28575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551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50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762000"/>
          </a:xfrm>
          <a:solidFill>
            <a:srgbClr val="00B050"/>
          </a:solidFill>
        </p:spPr>
        <p:txBody>
          <a:bodyPr>
            <a:normAutofit fontScale="90000"/>
          </a:bodyPr>
          <a:lstStyle/>
          <a:p>
            <a:r>
              <a:rPr lang="en-US" sz="3200" dirty="0" smtClean="0">
                <a:solidFill>
                  <a:schemeClr val="bg1"/>
                </a:solidFill>
                <a:latin typeface="Times New Roman" panose="02020603050405020304" pitchFamily="18" charset="0"/>
                <a:cs typeface="Times New Roman" panose="02020603050405020304" pitchFamily="18" charset="0"/>
              </a:rPr>
              <a:t>I</a:t>
            </a:r>
            <a:r>
              <a:rPr lang="en-IN" altLang="en-US" sz="3200" dirty="0" smtClean="0">
                <a:solidFill>
                  <a:schemeClr val="bg1"/>
                </a:solidFill>
                <a:latin typeface="Times New Roman" panose="02020603050405020304" pitchFamily="18" charset="0"/>
                <a:cs typeface="Times New Roman" panose="02020603050405020304" pitchFamily="18" charset="0"/>
              </a:rPr>
              <a:t>-V</a:t>
            </a:r>
            <a:r>
              <a:rPr lang="en-US" sz="3200" dirty="0" smtClean="0">
                <a:solidFill>
                  <a:schemeClr val="bg1"/>
                </a:solidFill>
                <a:latin typeface="Times New Roman" panose="02020603050405020304" pitchFamily="18" charset="0"/>
                <a:cs typeface="Times New Roman" panose="02020603050405020304" pitchFamily="18" charset="0"/>
              </a:rPr>
              <a:t> characteristics</a:t>
            </a:r>
            <a:r>
              <a:rPr lang="en-IN" altLang="en-US" sz="3200" dirty="0" smtClean="0">
                <a:solidFill>
                  <a:schemeClr val="bg1"/>
                </a:solidFill>
                <a:latin typeface="Times New Roman" panose="02020603050405020304" pitchFamily="18" charset="0"/>
                <a:cs typeface="Times New Roman" panose="02020603050405020304" pitchFamily="18" charset="0"/>
              </a:rPr>
              <a:t> </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19200"/>
            <a:ext cx="8229600" cy="4906963"/>
          </a:xfrm>
          <a:solidFill>
            <a:srgbClr val="00B050"/>
          </a:solidFill>
        </p:spPr>
        <p:txBody>
          <a:bodyPr>
            <a:noAutofit/>
          </a:bodyPr>
          <a:lstStyle/>
          <a:p>
            <a:pPr marL="514350" indent="-514350">
              <a:buNone/>
            </a:pP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diodes </a:t>
            </a:r>
            <a:r>
              <a:rPr lang="en-US" sz="2000" dirty="0">
                <a:solidFill>
                  <a:schemeClr val="bg1"/>
                </a:solidFill>
                <a:latin typeface="Times New Roman" panose="02020603050405020304" pitchFamily="18" charset="0"/>
                <a:cs typeface="Times New Roman" panose="02020603050405020304" pitchFamily="18" charset="0"/>
              </a:rPr>
              <a:t>can operate in any of three regions: </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indent="-514350" algn="ctr">
              <a:buNone/>
            </a:pPr>
            <a:r>
              <a:rPr lang="en-US" sz="2000" b="1" dirty="0">
                <a:solidFill>
                  <a:schemeClr val="bg1"/>
                </a:solidFill>
                <a:latin typeface="Times New Roman" panose="02020603050405020304" pitchFamily="18" charset="0"/>
                <a:cs typeface="Times New Roman" panose="02020603050405020304" pitchFamily="18" charset="0"/>
              </a:rPr>
              <a:t>F</a:t>
            </a:r>
            <a:r>
              <a:rPr lang="en-US" sz="2000" b="1" dirty="0" smtClean="0">
                <a:solidFill>
                  <a:schemeClr val="bg1"/>
                </a:solidFill>
                <a:latin typeface="Times New Roman" panose="02020603050405020304" pitchFamily="18" charset="0"/>
                <a:cs typeface="Times New Roman" panose="02020603050405020304" pitchFamily="18" charset="0"/>
              </a:rPr>
              <a:t>orward</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Leakage</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 Breakdown</a:t>
            </a:r>
            <a:r>
              <a:rPr lang="en-US" sz="1800" b="1" dirty="0">
                <a:solidFill>
                  <a:schemeClr val="bg1"/>
                </a:solidFill>
                <a:latin typeface="Times New Roman" panose="02020603050405020304" pitchFamily="18" charset="0"/>
                <a:cs typeface="Times New Roman" panose="02020603050405020304" pitchFamily="18" charset="0"/>
              </a:rPr>
              <a:t>. </a:t>
            </a:r>
            <a:endParaRPr lang="en-US" sz="1800" b="1"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IN" altLang="en-US"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Fig.1 </a:t>
            </a:r>
            <a:r>
              <a:rPr lang="en-US" sz="1800" dirty="0">
                <a:solidFill>
                  <a:schemeClr val="bg1"/>
                </a:solidFill>
                <a:latin typeface="Times New Roman" panose="02020603050405020304" pitchFamily="18" charset="0"/>
                <a:cs typeface="Times New Roman" panose="02020603050405020304" pitchFamily="18" charset="0"/>
              </a:rPr>
              <a:t>shows the VI graph of a </a:t>
            </a:r>
            <a:r>
              <a:rPr lang="en-US" sz="1800" dirty="0" err="1">
                <a:solidFill>
                  <a:schemeClr val="bg1"/>
                </a:solidFill>
                <a:latin typeface="Times New Roman" panose="02020603050405020304" pitchFamily="18" charset="0"/>
                <a:cs typeface="Times New Roman" panose="02020603050405020304" pitchFamily="18" charset="0"/>
              </a:rPr>
              <a:t>zener</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diode</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b="1" dirty="0" smtClean="0">
                <a:solidFill>
                  <a:schemeClr val="bg1"/>
                </a:solidFill>
                <a:latin typeface="Times New Roman" panose="02020603050405020304" pitchFamily="18" charset="0"/>
                <a:cs typeface="Times New Roman" panose="02020603050405020304" pitchFamily="18" charset="0"/>
              </a:rPr>
              <a:t>Forward region</a:t>
            </a:r>
            <a:r>
              <a:rPr lang="en-US" sz="2000" b="1" dirty="0">
                <a:solidFill>
                  <a:schemeClr val="bg1"/>
                </a:solidFill>
                <a:latin typeface="Times New Roman" panose="02020603050405020304" pitchFamily="18" charset="0"/>
                <a:cs typeface="Times New Roman" panose="02020603050405020304" pitchFamily="18" charset="0"/>
              </a:rPr>
              <a:t> </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a:t>
            </a:r>
            <a:r>
              <a:rPr lang="en-US" sz="2000" dirty="0" smtClean="0">
                <a:solidFill>
                  <a:schemeClr val="bg1"/>
                </a:solidFill>
                <a:latin typeface="Times New Roman" panose="02020603050405020304" pitchFamily="18" charset="0"/>
                <a:cs typeface="Times New Roman" panose="02020603050405020304" pitchFamily="18" charset="0"/>
              </a:rPr>
              <a:t>t </a:t>
            </a:r>
            <a:r>
              <a:rPr lang="en-US" sz="2000" dirty="0">
                <a:solidFill>
                  <a:schemeClr val="bg1"/>
                </a:solidFill>
                <a:latin typeface="Times New Roman" panose="02020603050405020304" pitchFamily="18" charset="0"/>
                <a:cs typeface="Times New Roman" panose="02020603050405020304" pitchFamily="18" charset="0"/>
              </a:rPr>
              <a:t>starts conducting around 0.7 V, just like an </a:t>
            </a:r>
            <a:r>
              <a:rPr lang="en-US" sz="2000" dirty="0" smtClean="0">
                <a:solidFill>
                  <a:schemeClr val="bg1"/>
                </a:solidFill>
                <a:latin typeface="Times New Roman" panose="02020603050405020304" pitchFamily="18" charset="0"/>
                <a:cs typeface="Times New Roman" panose="02020603050405020304" pitchFamily="18" charset="0"/>
              </a:rPr>
              <a:t>ordinary silicon </a:t>
            </a:r>
            <a:r>
              <a:rPr lang="en-US" sz="2000" dirty="0">
                <a:solidFill>
                  <a:schemeClr val="bg1"/>
                </a:solidFill>
                <a:latin typeface="Times New Roman" panose="02020603050405020304" pitchFamily="18" charset="0"/>
                <a:cs typeface="Times New Roman" panose="02020603050405020304" pitchFamily="18" charset="0"/>
              </a:rPr>
              <a:t>diode</a:t>
            </a:r>
            <a:r>
              <a:rPr lang="en-US" sz="1800" dirty="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2209800"/>
            <a:ext cx="3649345"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70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9" end="9"/>
                                            </p:txEl>
                                          </p:spTgt>
                                        </p:tgtEl>
                                        <p:attrNameLst>
                                          <p:attrName>style.visibility</p:attrName>
                                        </p:attrNameLst>
                                      </p:cBhvr>
                                      <p:to>
                                        <p:strVal val="visible"/>
                                      </p:to>
                                    </p:set>
                                    <p:animEffect transition="in" filter="wipe(left)">
                                      <p:cBhvr>
                                        <p:cTn id="20" dur="5000"/>
                                        <p:tgtEl>
                                          <p:spTgt spid="5">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Effect transition="in" filter="wipe(left)">
                                      <p:cBhvr>
                                        <p:cTn id="25" dur="5000"/>
                                        <p:tgtEl>
                                          <p:spTgt spid="5">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314"/>
                                        </p:tgtEl>
                                        <p:attrNameLst>
                                          <p:attrName>style.visibility</p:attrName>
                                        </p:attrNameLst>
                                      </p:cBhvr>
                                      <p:to>
                                        <p:strVal val="visible"/>
                                      </p:to>
                                    </p:set>
                                    <p:animEffect transition="in" filter="wipe(left)">
                                      <p:cBhvr>
                                        <p:cTn id="30" dur="5000"/>
                                        <p:tgtEl>
                                          <p:spTgt spid="133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wipe(left)">
                                      <p:cBhvr>
                                        <p:cTn id="35" dur="5000"/>
                                        <p:tgtEl>
                                          <p:spTgt spid="5">
                                            <p:txEl>
                                              <p:pRg st="12" end="12"/>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animEffect transition="in" filter="wipe(left)">
                                      <p:cBhvr>
                                        <p:cTn id="38" dur="50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 I</a:t>
            </a:r>
            <a:r>
              <a:rPr lang="en-IN" altLang="en-US" sz="3200" dirty="0">
                <a:solidFill>
                  <a:schemeClr val="bg1"/>
                </a:solidFill>
                <a:latin typeface="Times New Roman" panose="02020603050405020304" pitchFamily="18" charset="0"/>
                <a:cs typeface="Times New Roman" panose="02020603050405020304" pitchFamily="18" charset="0"/>
              </a:rPr>
              <a:t>-V</a:t>
            </a:r>
            <a:r>
              <a:rPr lang="en-US" sz="3200" dirty="0">
                <a:solidFill>
                  <a:schemeClr val="bg1"/>
                </a:solidFill>
                <a:latin typeface="Times New Roman" panose="02020603050405020304" pitchFamily="18" charset="0"/>
                <a:cs typeface="Times New Roman" panose="02020603050405020304" pitchFamily="18" charset="0"/>
              </a:rPr>
              <a:t>characteristics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07060" y="953135"/>
            <a:ext cx="8285480" cy="5173345"/>
          </a:xfrm>
          <a:solidFill>
            <a:srgbClr val="00B050"/>
          </a:solidFill>
        </p:spPr>
        <p:txBody>
          <a:bodyPr>
            <a:noAutofit/>
          </a:bodyPr>
          <a:lstStyle/>
          <a:p>
            <a:pPr marL="0" lv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In </a:t>
            </a:r>
            <a:r>
              <a:rPr lang="en-US" sz="2000" dirty="0">
                <a:solidFill>
                  <a:schemeClr val="bg1"/>
                </a:solidFill>
                <a:latin typeface="Times New Roman" panose="02020603050405020304" pitchFamily="18" charset="0"/>
                <a:cs typeface="Times New Roman" panose="02020603050405020304" pitchFamily="18" charset="0"/>
              </a:rPr>
              <a:t>the leakage region (between zero and breakdown), it has only a small reverse current</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lgn="just">
              <a:buNone/>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lgn="just">
              <a:buNone/>
            </a:pPr>
            <a:endParaRPr lang="en-US" sz="2000" dirty="0">
              <a:solidFill>
                <a:schemeClr val="bg1"/>
              </a:solidFill>
              <a:latin typeface="Times New Roman" panose="02020603050405020304" pitchFamily="18" charset="0"/>
              <a:cs typeface="Times New Roman" panose="02020603050405020304" pitchFamily="18" charset="0"/>
            </a:endParaRPr>
          </a:p>
          <a:p>
            <a:pPr marL="514350" lvl="0" indent="-51435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514350" lvl="0" indent="-51435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In </a:t>
            </a:r>
            <a:r>
              <a:rPr lang="en-US" sz="2000" dirty="0">
                <a:solidFill>
                  <a:schemeClr val="bg1"/>
                </a:solidFill>
                <a:latin typeface="Times New Roman" panose="02020603050405020304" pitchFamily="18" charset="0"/>
                <a:cs typeface="Times New Roman" panose="02020603050405020304" pitchFamily="18" charset="0"/>
              </a:rPr>
              <a:t>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the breakdown has a very sharp knee, followed by an almost vertical increase in current. </a:t>
            </a:r>
            <a:r>
              <a:rPr lang="en-US" sz="2000" dirty="0" smtClean="0">
                <a:solidFill>
                  <a:schemeClr val="bg1"/>
                </a:solidFill>
                <a:latin typeface="Times New Roman" panose="02020603050405020304" pitchFamily="18" charset="0"/>
                <a:cs typeface="Times New Roman" panose="02020603050405020304" pitchFamily="18" charset="0"/>
              </a:rPr>
              <a:t>Note </a:t>
            </a:r>
            <a:r>
              <a:rPr lang="en-US" sz="2000" dirty="0">
                <a:solidFill>
                  <a:schemeClr val="bg1"/>
                </a:solidFill>
                <a:latin typeface="Times New Roman" panose="02020603050405020304" pitchFamily="18" charset="0"/>
                <a:cs typeface="Times New Roman" panose="02020603050405020304" pitchFamily="18" charset="0"/>
              </a:rPr>
              <a:t>that the voltage is almost constant, approximately equal to </a:t>
            </a:r>
            <a:r>
              <a:rPr lang="en-US" sz="2000" dirty="0" err="1">
                <a:solidFill>
                  <a:schemeClr val="bg1"/>
                </a:solidFill>
                <a:latin typeface="Times New Roman" panose="02020603050405020304" pitchFamily="18" charset="0"/>
                <a:cs typeface="Times New Roman" panose="02020603050405020304" pitchFamily="18" charset="0"/>
              </a:rPr>
              <a:t>Vz</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over </a:t>
            </a:r>
            <a:r>
              <a:rPr lang="en-US" sz="2000" dirty="0">
                <a:solidFill>
                  <a:schemeClr val="bg1"/>
                </a:solidFill>
                <a:latin typeface="Times New Roman" panose="02020603050405020304" pitchFamily="18" charset="0"/>
                <a:cs typeface="Times New Roman" panose="02020603050405020304" pitchFamily="18" charset="0"/>
              </a:rPr>
              <a:t>most of the breakdown region.</a:t>
            </a:r>
            <a:endParaRPr lang="en-US" sz="2000" dirty="0">
              <a:solidFill>
                <a:schemeClr val="bg1"/>
              </a:solidFill>
              <a:latin typeface="Times New Roman" panose="02020603050405020304" pitchFamily="18" charset="0"/>
              <a:cs typeface="Times New Roman" panose="02020603050405020304" pitchFamily="18" charset="0"/>
            </a:endParaRPr>
          </a:p>
          <a:p>
            <a:pPr marL="514350" lvl="0" indent="-514350" algn="just">
              <a:buNone/>
            </a:pP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000" dirty="0" err="1">
                <a:solidFill>
                  <a:schemeClr val="bg1"/>
                </a:solidFill>
                <a:latin typeface="Times New Roman" panose="02020603050405020304" pitchFamily="18" charset="0"/>
                <a:cs typeface="Times New Roman" panose="02020603050405020304" pitchFamily="18" charset="0"/>
              </a:rPr>
              <a:t>Vz</a:t>
            </a:r>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voltage refers to the reverse breakdown </a:t>
            </a:r>
            <a:r>
              <a:rPr lang="en-US" sz="2000" dirty="0" smtClean="0">
                <a:solidFill>
                  <a:schemeClr val="bg1"/>
                </a:solidFill>
                <a:latin typeface="Times New Roman" panose="02020603050405020304" pitchFamily="18" charset="0"/>
                <a:cs typeface="Times New Roman" panose="02020603050405020304" pitchFamily="18" charset="0"/>
              </a:rPr>
              <a:t>voltage</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000" kern="0" dirty="0" smtClean="0">
                <a:solidFill>
                  <a:schemeClr val="bg1"/>
                </a:solidFill>
                <a:latin typeface="Times New Roman" panose="02020603050405020304" pitchFamily="18" charset="0"/>
                <a:cs typeface="Times New Roman" panose="02020603050405020304" pitchFamily="18" charset="0"/>
              </a:rPr>
              <a:t> I</a:t>
            </a:r>
            <a:r>
              <a:rPr lang="en-US" sz="2000" kern="0" baseline="-25000" dirty="0" smtClean="0">
                <a:solidFill>
                  <a:schemeClr val="bg1"/>
                </a:solidFill>
                <a:latin typeface="Times New Roman" panose="02020603050405020304" pitchFamily="18" charset="0"/>
                <a:cs typeface="Times New Roman" panose="02020603050405020304" pitchFamily="18" charset="0"/>
              </a:rPr>
              <a:t>ZM</a:t>
            </a:r>
            <a:r>
              <a:rPr lang="en-US" sz="2000" kern="0" dirty="0" smtClean="0">
                <a:solidFill>
                  <a:schemeClr val="bg1"/>
                </a:solidFill>
                <a:latin typeface="Times New Roman" panose="02020603050405020304" pitchFamily="18" charset="0"/>
                <a:cs typeface="Times New Roman" panose="02020603050405020304" pitchFamily="18" charset="0"/>
              </a:rPr>
              <a:t> </a:t>
            </a:r>
            <a:r>
              <a:rPr lang="en-US" sz="2000" kern="0" dirty="0">
                <a:solidFill>
                  <a:schemeClr val="bg1"/>
                </a:solidFill>
                <a:latin typeface="Times New Roman" panose="02020603050405020304" pitchFamily="18" charset="0"/>
                <a:cs typeface="Times New Roman" panose="02020603050405020304" pitchFamily="18" charset="0"/>
              </a:rPr>
              <a:t>– max. amount of current the diode can handle without </a:t>
            </a:r>
            <a:r>
              <a:rPr lang="en-US" sz="2000" kern="0" dirty="0" smtClean="0">
                <a:solidFill>
                  <a:schemeClr val="bg1"/>
                </a:solidFill>
                <a:latin typeface="Times New Roman" panose="02020603050405020304" pitchFamily="18" charset="0"/>
                <a:cs typeface="Times New Roman" panose="02020603050405020304" pitchFamily="18" charset="0"/>
              </a:rPr>
              <a:t>being destroyed</a:t>
            </a:r>
            <a:endParaRPr lang="en-US" sz="2000" kern="0" dirty="0">
              <a:solidFill>
                <a:schemeClr val="bg1"/>
              </a:solidFill>
              <a:latin typeface="Times New Roman" panose="02020603050405020304" pitchFamily="18" charset="0"/>
              <a:cs typeface="Times New Roman" panose="02020603050405020304" pitchFamily="18" charset="0"/>
            </a:endParaRPr>
          </a:p>
          <a:p>
            <a:pPr marL="0" lvl="0" indent="0" algn="just" fontAlgn="base">
              <a:lnSpc>
                <a:spcPct val="80000"/>
              </a:lnSpc>
              <a:spcAft>
                <a:spcPct val="0"/>
              </a:spcAft>
              <a:buClr>
                <a:srgbClr val="0066FF"/>
              </a:buClr>
              <a:buSzPct val="80000"/>
              <a:buNone/>
            </a:pPr>
            <a:r>
              <a:rPr lang="en-US" sz="2000" kern="0" dirty="0" smtClean="0">
                <a:solidFill>
                  <a:schemeClr val="bg1"/>
                </a:solidFill>
                <a:latin typeface="Times New Roman" panose="02020603050405020304" pitchFamily="18" charset="0"/>
                <a:cs typeface="Times New Roman" panose="02020603050405020304" pitchFamily="18" charset="0"/>
              </a:rPr>
              <a:t> I</a:t>
            </a:r>
            <a:r>
              <a:rPr lang="en-US" sz="2000" kern="0" baseline="-25000" dirty="0" smtClean="0">
                <a:solidFill>
                  <a:schemeClr val="bg1"/>
                </a:solidFill>
                <a:latin typeface="Times New Roman" panose="02020603050405020304" pitchFamily="18" charset="0"/>
                <a:cs typeface="Times New Roman" panose="02020603050405020304" pitchFamily="18" charset="0"/>
              </a:rPr>
              <a:t>ZT</a:t>
            </a:r>
            <a:r>
              <a:rPr lang="en-US" sz="2000" kern="0" dirty="0" smtClean="0">
                <a:solidFill>
                  <a:schemeClr val="bg1"/>
                </a:solidFill>
                <a:latin typeface="Times New Roman" panose="02020603050405020304" pitchFamily="18" charset="0"/>
                <a:cs typeface="Times New Roman" panose="02020603050405020304" pitchFamily="18" charset="0"/>
              </a:rPr>
              <a:t> </a:t>
            </a:r>
            <a:r>
              <a:rPr lang="en-US" sz="2000" kern="0" dirty="0">
                <a:solidFill>
                  <a:schemeClr val="bg1"/>
                </a:solidFill>
                <a:latin typeface="Times New Roman" panose="02020603050405020304" pitchFamily="18" charset="0"/>
                <a:cs typeface="Times New Roman" panose="02020603050405020304" pitchFamily="18" charset="0"/>
              </a:rPr>
              <a:t>– the current level at which the V</a:t>
            </a:r>
            <a:r>
              <a:rPr lang="en-US" sz="2000" kern="0" baseline="-25000" dirty="0">
                <a:solidFill>
                  <a:schemeClr val="bg1"/>
                </a:solidFill>
                <a:latin typeface="Times New Roman" panose="02020603050405020304" pitchFamily="18" charset="0"/>
                <a:cs typeface="Times New Roman" panose="02020603050405020304" pitchFamily="18" charset="0"/>
              </a:rPr>
              <a:t>Z</a:t>
            </a:r>
            <a:r>
              <a:rPr lang="en-US" sz="2000" kern="0" dirty="0">
                <a:solidFill>
                  <a:schemeClr val="bg1"/>
                </a:solidFill>
                <a:latin typeface="Times New Roman" panose="02020603050405020304" pitchFamily="18" charset="0"/>
                <a:cs typeface="Times New Roman" panose="02020603050405020304" pitchFamily="18" charset="0"/>
              </a:rPr>
              <a:t> rating of diode is measured</a:t>
            </a:r>
            <a:endParaRPr lang="en-US" sz="2000" dirty="0">
              <a:solidFill>
                <a:schemeClr val="bg1"/>
              </a:solidFill>
              <a:latin typeface="Times New Roman" panose="02020603050405020304" pitchFamily="18" charset="0"/>
              <a:cs typeface="Times New Roman" panose="02020603050405020304" pitchFamily="18" charset="0"/>
            </a:endParaRPr>
          </a:p>
          <a:p>
            <a:pPr lvl="0" algn="just">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1600200"/>
            <a:ext cx="291592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855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0"/>
                                        <p:tgtEl>
                                          <p:spTgt spid="5">
                                            <p:txEl>
                                              <p:pRg st="8" end="8"/>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left)">
                                      <p:cBhvr>
                                        <p:cTn id="35" dur="5000"/>
                                        <p:tgtEl>
                                          <p:spTgt spid="5">
                                            <p:txEl>
                                              <p:pRg st="9" end="9"/>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wipe(left)">
                                      <p:cBhvr>
                                        <p:cTn id="38" dur="5000"/>
                                        <p:tgtEl>
                                          <p:spTgt spid="5">
                                            <p:txEl>
                                              <p:pRg st="10" end="10"/>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wipe(left)">
                                      <p:cBhvr>
                                        <p:cTn id="41" dur="5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Z</a:t>
            </a:r>
            <a:r>
              <a:rPr lang="en-US" sz="3200" b="1" dirty="0" err="1" smtClean="0">
                <a:solidFill>
                  <a:schemeClr val="bg1"/>
                </a:solidFill>
                <a:latin typeface="Times New Roman" panose="02020603050405020304" pitchFamily="18" charset="0"/>
                <a:cs typeface="Times New Roman" panose="02020603050405020304" pitchFamily="18" charset="0"/>
              </a:rPr>
              <a:t>ener</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resistance</a:t>
            </a:r>
            <a:r>
              <a:rPr lang="en-US" sz="3200" i="1" dirty="0">
                <a:solidFill>
                  <a:schemeClr val="bg1"/>
                </a:solidFill>
                <a:latin typeface="Times New Roman" panose="02020603050405020304" pitchFamily="18" charset="0"/>
                <a:cs typeface="Times New Roman" panose="02020603050405020304" pitchFamily="18" charset="0"/>
              </a:rPr>
              <a:t>.</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endParaRPr lang="en-US" sz="2400" dirty="0" smtClean="0">
              <a:latin typeface="Times New Roman" panose="02020603050405020304" pitchFamily="18" charset="0"/>
              <a:cs typeface="Times New Roman" panose="02020603050405020304" pitchFamily="18" charset="0"/>
            </a:endParaRPr>
          </a:p>
          <a:p>
            <a:pPr lvl="0" algn="just"/>
            <a:r>
              <a:rPr lang="en-US" sz="2400" dirty="0">
                <a:solidFill>
                  <a:schemeClr val="bg1"/>
                </a:solidFill>
                <a:latin typeface="Times New Roman" panose="02020603050405020304" pitchFamily="18" charset="0"/>
                <a:cs typeface="Times New Roman" panose="02020603050405020304" pitchFamily="18" charset="0"/>
              </a:rPr>
              <a:t>As long as the reverse current is less than</a:t>
            </a:r>
            <a:r>
              <a:rPr lang="en-US" sz="2400" kern="0" dirty="0">
                <a:solidFill>
                  <a:schemeClr val="bg1"/>
                </a:solidFill>
                <a:latin typeface="Times New Roman" panose="02020603050405020304" pitchFamily="18" charset="0"/>
                <a:cs typeface="Times New Roman" panose="02020603050405020304" pitchFamily="18" charset="0"/>
              </a:rPr>
              <a:t> I</a:t>
            </a:r>
            <a:r>
              <a:rPr lang="en-US" sz="2400" kern="0" baseline="-25000" dirty="0">
                <a:solidFill>
                  <a:schemeClr val="bg1"/>
                </a:solidFill>
                <a:latin typeface="Times New Roman" panose="02020603050405020304" pitchFamily="18" charset="0"/>
                <a:cs typeface="Times New Roman" panose="02020603050405020304" pitchFamily="18" charset="0"/>
              </a:rPr>
              <a:t>ZM</a:t>
            </a:r>
            <a:r>
              <a:rPr lang="en-US" sz="2400" dirty="0">
                <a:solidFill>
                  <a:schemeClr val="bg1"/>
                </a:solidFill>
                <a:latin typeface="Times New Roman" panose="02020603050405020304" pitchFamily="18" charset="0"/>
                <a:cs typeface="Times New Roman" panose="02020603050405020304" pitchFamily="18" charset="0"/>
              </a:rPr>
              <a:t>, the diode is operating within its safe range. If the current is greater than </a:t>
            </a:r>
            <a:r>
              <a:rPr lang="en-US" sz="2400" kern="0" dirty="0">
                <a:solidFill>
                  <a:schemeClr val="bg1"/>
                </a:solidFill>
                <a:latin typeface="Times New Roman" panose="02020603050405020304" pitchFamily="18" charset="0"/>
                <a:cs typeface="Times New Roman" panose="02020603050405020304" pitchFamily="18" charset="0"/>
              </a:rPr>
              <a:t> I</a:t>
            </a:r>
            <a:r>
              <a:rPr lang="en-US" sz="2400" kern="0" baseline="-25000" dirty="0">
                <a:solidFill>
                  <a:schemeClr val="bg1"/>
                </a:solidFill>
                <a:latin typeface="Times New Roman" panose="02020603050405020304" pitchFamily="18" charset="0"/>
                <a:cs typeface="Times New Roman" panose="02020603050405020304" pitchFamily="18" charset="0"/>
              </a:rPr>
              <a:t>ZM</a:t>
            </a:r>
            <a:r>
              <a:rPr lang="en-US" sz="2400" dirty="0">
                <a:solidFill>
                  <a:schemeClr val="bg1"/>
                </a:solidFill>
                <a:latin typeface="Times New Roman" panose="02020603050405020304" pitchFamily="18" charset="0"/>
                <a:cs typeface="Times New Roman" panose="02020603050405020304" pitchFamily="18" charset="0"/>
              </a:rPr>
              <a:t>, the diode will be destroyed. To prevent excessive reverse current, a current-limiting resistor must be used</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smtClean="0">
                <a:solidFill>
                  <a:schemeClr val="bg1"/>
                </a:solidFill>
                <a:latin typeface="Times New Roman" panose="02020603050405020304" pitchFamily="18" charset="0"/>
                <a:cs typeface="Times New Roman" panose="02020603050405020304" pitchFamily="18" charset="0"/>
              </a:rPr>
              <a:t>In the breakdown region, the reverse voltage across a diode equals the breakdown voltage plus the additional voltage across the bulk resistance. In the </a:t>
            </a:r>
            <a:r>
              <a:rPr lang="en-US" sz="2400" dirty="0">
                <a:solidFill>
                  <a:schemeClr val="bg1"/>
                </a:solidFill>
                <a:latin typeface="Times New Roman" panose="02020603050405020304" pitchFamily="18" charset="0"/>
                <a:cs typeface="Times New Roman" panose="02020603050405020304" pitchFamily="18" charset="0"/>
              </a:rPr>
              <a:t>reverse region, the bulk resistance is referred to as the </a:t>
            </a:r>
            <a:r>
              <a:rPr lang="en-US" sz="2400" b="1" dirty="0" err="1">
                <a:solidFill>
                  <a:schemeClr val="bg1"/>
                </a:solidFill>
                <a:latin typeface="Times New Roman" panose="02020603050405020304" pitchFamily="18" charset="0"/>
                <a:cs typeface="Times New Roman" panose="02020603050405020304" pitchFamily="18" charset="0"/>
              </a:rPr>
              <a:t>zener</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resistance</a:t>
            </a:r>
            <a:r>
              <a:rPr lang="en-US" sz="2400" i="1"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616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pPr marL="342900" lvl="0" indent="-342900">
              <a:spcBef>
                <a:spcPct val="20000"/>
              </a:spcBef>
            </a:pPr>
            <a:r>
              <a:rPr lang="en-US" sz="3200" b="1" dirty="0">
                <a:solidFill>
                  <a:prstClr val="white"/>
                </a:solidFill>
                <a:latin typeface="Times New Roman" panose="02020603050405020304" pitchFamily="18" charset="0"/>
                <a:ea typeface="+mn-ea"/>
                <a:cs typeface="Times New Roman" panose="02020603050405020304" pitchFamily="18" charset="0"/>
              </a:rPr>
              <a:t>Avalanche </a:t>
            </a:r>
            <a:r>
              <a:rPr lang="en-US" sz="3200" b="1" dirty="0" smtClean="0">
                <a:solidFill>
                  <a:prstClr val="white"/>
                </a:solidFill>
                <a:latin typeface="Times New Roman" panose="02020603050405020304" pitchFamily="18" charset="0"/>
                <a:ea typeface="+mn-ea"/>
                <a:cs typeface="Times New Roman" panose="02020603050405020304" pitchFamily="18" charset="0"/>
              </a:rPr>
              <a:t>breakdown</a:t>
            </a:r>
            <a:br>
              <a:rPr lang="en-US" sz="3200" b="1" dirty="0">
                <a:solidFill>
                  <a:prstClr val="white"/>
                </a:solidFill>
                <a:latin typeface="Times New Roman" panose="02020603050405020304" pitchFamily="18" charset="0"/>
                <a:ea typeface="+mn-ea"/>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lgn="just">
              <a:buNone/>
            </a:pPr>
            <a:r>
              <a:rPr lang="en-US" sz="2400" dirty="0">
                <a:solidFill>
                  <a:prstClr val="white"/>
                </a:solidFill>
                <a:latin typeface="Times New Roman" panose="02020603050405020304" pitchFamily="18" charset="0"/>
                <a:cs typeface="Times New Roman" panose="02020603050405020304" pitchFamily="18" charset="0"/>
              </a:rPr>
              <a:t>The avalanche breakdown occurs when a high reverse voltage is applied across the diode. </a:t>
            </a: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prstClr val="white"/>
                </a:solidFill>
                <a:latin typeface="Times New Roman" panose="02020603050405020304" pitchFamily="18" charset="0"/>
                <a:cs typeface="Times New Roman" panose="02020603050405020304" pitchFamily="18" charset="0"/>
              </a:rPr>
              <a:t>As </a:t>
            </a:r>
            <a:r>
              <a:rPr lang="en-US" sz="2400" dirty="0">
                <a:solidFill>
                  <a:prstClr val="white"/>
                </a:solidFill>
                <a:latin typeface="Times New Roman" panose="02020603050405020304" pitchFamily="18" charset="0"/>
                <a:cs typeface="Times New Roman" panose="02020603050405020304" pitchFamily="18" charset="0"/>
              </a:rPr>
              <a:t>we increase the applied reverse voltage, the electric field across the junction increases. This electric field exerts a force on the electrons at the junction and frees them from covalent bonds</a:t>
            </a:r>
            <a:r>
              <a:rPr lang="en-US" sz="2400" dirty="0" smtClean="0">
                <a:solidFill>
                  <a:prstClr val="white"/>
                </a:solidFill>
                <a:latin typeface="Times New Roman" panose="02020603050405020304" pitchFamily="18" charset="0"/>
                <a:cs typeface="Times New Roman" panose="02020603050405020304" pitchFamily="18" charset="0"/>
              </a:rPr>
              <a:t>.</a:t>
            </a:r>
            <a:endParaRPr lang="en-US" sz="2400" dirty="0" smtClean="0">
              <a:solidFill>
                <a:prstClr val="white"/>
              </a:solidFill>
              <a:latin typeface="Times New Roman" panose="02020603050405020304" pitchFamily="18" charset="0"/>
              <a:cs typeface="Times New Roman" panose="02020603050405020304" pitchFamily="18" charset="0"/>
            </a:endParaRPr>
          </a:p>
          <a:p>
            <a:pPr marL="0" lvl="0" indent="0" algn="just">
              <a:buNone/>
            </a:pPr>
            <a:endParaRPr lang="en-US" sz="2400" dirty="0">
              <a:solidFill>
                <a:prstClr val="white"/>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prstClr val="white"/>
                </a:solidFill>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These free electrons start moving with high velocity across the junction and collide with the other atoms, thus creating more free electrons. This results in a rapid increase in current. </a:t>
            </a:r>
            <a:endParaRPr lang="en-US" sz="2400" b="1" dirty="0">
              <a:solidFill>
                <a:prstClr val="white"/>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50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1143000"/>
          </a:xfrm>
          <a:solidFill>
            <a:srgbClr val="00B050"/>
          </a:solidFill>
        </p:spPr>
        <p:txBody>
          <a:bodyPr>
            <a:normAutofit/>
          </a:bodyPr>
          <a:lstStyle/>
          <a:p>
            <a:r>
              <a:rPr lang="en-US" sz="3200" dirty="0" err="1" smtClean="0">
                <a:solidFill>
                  <a:schemeClr val="bg1"/>
                </a:solidFill>
                <a:latin typeface="Times New Roman" panose="02020603050405020304" pitchFamily="18" charset="0"/>
                <a:cs typeface="Times New Roman" panose="02020603050405020304" pitchFamily="18" charset="0"/>
              </a:rPr>
              <a:t>Zener</a:t>
            </a:r>
            <a:r>
              <a:rPr lang="en-US" sz="3200" dirty="0" smtClean="0">
                <a:solidFill>
                  <a:schemeClr val="bg1"/>
                </a:solidFill>
                <a:latin typeface="Times New Roman" panose="02020603050405020304" pitchFamily="18" charset="0"/>
                <a:cs typeface="Times New Roman" panose="02020603050405020304" pitchFamily="18" charset="0"/>
              </a:rPr>
              <a:t> breakdown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33425" y="874395"/>
            <a:ext cx="8229600" cy="5242560"/>
          </a:xfrm>
          <a:solidFill>
            <a:srgbClr val="00B050"/>
          </a:solidFill>
        </p:spPr>
        <p:txBody>
          <a:bodyPr>
            <a:noAutofit/>
          </a:bodyPr>
          <a:lstStyle/>
          <a:p>
            <a:pPr marL="0" indent="0">
              <a:buNone/>
            </a:pPr>
            <a:r>
              <a:rPr lang="en-US" sz="2400" b="1" dirty="0" err="1" smtClean="0">
                <a:solidFill>
                  <a:schemeClr val="bg1"/>
                </a:solidFill>
                <a:latin typeface="Times New Roman" panose="02020603050405020304" pitchFamily="18" charset="0"/>
                <a:cs typeface="Times New Roman" panose="02020603050405020304" pitchFamily="18" charset="0"/>
              </a:rPr>
              <a:t>Zener</a:t>
            </a:r>
            <a:r>
              <a:rPr lang="en-US" sz="2400" b="1" dirty="0" smtClean="0">
                <a:solidFill>
                  <a:schemeClr val="bg1"/>
                </a:solidFill>
                <a:latin typeface="Times New Roman" panose="02020603050405020304" pitchFamily="18" charset="0"/>
                <a:cs typeface="Times New Roman" panose="02020603050405020304" pitchFamily="18" charset="0"/>
              </a:rPr>
              <a:t> effect  or </a:t>
            </a:r>
            <a:r>
              <a:rPr lang="en-US" sz="2400" b="1" dirty="0" err="1" smtClean="0">
                <a:solidFill>
                  <a:schemeClr val="bg1"/>
                </a:solidFill>
                <a:latin typeface="Times New Roman" panose="02020603050405020304" pitchFamily="18" charset="0"/>
                <a:cs typeface="Times New Roman" panose="02020603050405020304" pitchFamily="18" charset="0"/>
              </a:rPr>
              <a:t>Zener</a:t>
            </a:r>
            <a:r>
              <a:rPr lang="en-US" sz="2400" b="1" dirty="0" smtClean="0">
                <a:solidFill>
                  <a:schemeClr val="bg1"/>
                </a:solidFill>
                <a:latin typeface="Times New Roman" panose="02020603050405020304" pitchFamily="18" charset="0"/>
                <a:cs typeface="Times New Roman" panose="02020603050405020304" pitchFamily="18" charset="0"/>
              </a:rPr>
              <a:t> breakdown</a:t>
            </a:r>
            <a:endParaRPr lang="en-US" sz="2400" b="1"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bg1"/>
                </a:solidFill>
                <a:latin typeface="Times New Roman" panose="02020603050405020304" pitchFamily="18" charset="0"/>
                <a:cs typeface="Times New Roman" panose="02020603050405020304" pitchFamily="18" charset="0"/>
              </a:rPr>
              <a:t>When </a:t>
            </a:r>
            <a:r>
              <a:rPr lang="en-US" sz="2400" dirty="0">
                <a:solidFill>
                  <a:schemeClr val="bg1"/>
                </a:solidFill>
                <a:latin typeface="Times New Roman" panose="02020603050405020304" pitchFamily="18" charset="0"/>
                <a:cs typeface="Times New Roman" panose="02020603050405020304" pitchFamily="18" charset="0"/>
              </a:rPr>
              <a:t>a diode is heavily doped, the </a:t>
            </a:r>
            <a:r>
              <a:rPr lang="en-US" sz="2400" dirty="0" smtClean="0">
                <a:solidFill>
                  <a:schemeClr val="bg1"/>
                </a:solidFill>
                <a:latin typeface="Times New Roman" panose="02020603050405020304" pitchFamily="18" charset="0"/>
                <a:cs typeface="Times New Roman" panose="02020603050405020304" pitchFamily="18" charset="0"/>
              </a:rPr>
              <a:t>depletion layer </a:t>
            </a:r>
            <a:r>
              <a:rPr lang="en-US" sz="2400" dirty="0">
                <a:solidFill>
                  <a:schemeClr val="bg1"/>
                </a:solidFill>
                <a:latin typeface="Times New Roman" panose="02020603050405020304" pitchFamily="18" charset="0"/>
                <a:cs typeface="Times New Roman" panose="02020603050405020304" pitchFamily="18" charset="0"/>
              </a:rPr>
              <a:t>becomes very narrow. Because of this, the electric </a:t>
            </a:r>
            <a:r>
              <a:rPr lang="en-US" sz="2400" dirty="0" smtClean="0">
                <a:solidFill>
                  <a:schemeClr val="bg1"/>
                </a:solidFill>
                <a:latin typeface="Times New Roman" panose="02020603050405020304" pitchFamily="18" charset="0"/>
                <a:cs typeface="Times New Roman" panose="02020603050405020304" pitchFamily="18" charset="0"/>
              </a:rPr>
              <a:t>field </a:t>
            </a:r>
            <a:r>
              <a:rPr lang="en-US" sz="2400" dirty="0">
                <a:solidFill>
                  <a:schemeClr val="bg1"/>
                </a:solidFill>
                <a:latin typeface="Times New Roman" panose="02020603050405020304" pitchFamily="18" charset="0"/>
                <a:cs typeface="Times New Roman" panose="02020603050405020304" pitchFamily="18" charset="0"/>
              </a:rPr>
              <a:t>across the </a:t>
            </a:r>
            <a:r>
              <a:rPr lang="en-US" sz="2400" dirty="0" smtClean="0">
                <a:solidFill>
                  <a:schemeClr val="bg1"/>
                </a:solidFill>
                <a:latin typeface="Times New Roman" panose="02020603050405020304" pitchFamily="18" charset="0"/>
                <a:cs typeface="Times New Roman" panose="02020603050405020304" pitchFamily="18" charset="0"/>
              </a:rPr>
              <a:t>depletion layer  </a:t>
            </a:r>
            <a:r>
              <a:rPr lang="en-US" sz="2400" dirty="0">
                <a:solidFill>
                  <a:schemeClr val="bg1"/>
                </a:solidFill>
                <a:latin typeface="Times New Roman" panose="02020603050405020304" pitchFamily="18" charset="0"/>
                <a:cs typeface="Times New Roman" panose="02020603050405020304" pitchFamily="18" charset="0"/>
              </a:rPr>
              <a:t>is very intense. </a:t>
            </a:r>
            <a:r>
              <a:rPr lang="en-US" sz="2400" dirty="0">
                <a:solidFill>
                  <a:schemeClr val="bg1"/>
                </a:solidFill>
                <a:latin typeface="Times New Roman" panose="02020603050405020304" pitchFamily="18" charset="0"/>
                <a:ea typeface="Calibri" panose="020F0502020204030204"/>
                <a:cs typeface="Times New Roman" panose="02020603050405020304" pitchFamily="18" charset="0"/>
              </a:rPr>
              <a:t>The electric field intensity increases the kinetic energy of the free charge carriers. Thereby the carriers start jumping from one region to another. These energetic charge carriers collide with the atoms of the p-type and n-type material and produce the electron-hole </a:t>
            </a:r>
            <a:r>
              <a:rPr lang="en-US" sz="2400" dirty="0" smtClean="0">
                <a:solidFill>
                  <a:schemeClr val="bg1"/>
                </a:solidFill>
                <a:ea typeface="Calibri" panose="020F0502020204030204"/>
                <a:cs typeface="Times New Roman" panose="02020603050405020304"/>
              </a:rPr>
              <a:t>.</a:t>
            </a:r>
            <a:endParaRPr lang="en-US" sz="2400" dirty="0" smtClean="0">
              <a:solidFill>
                <a:schemeClr val="bg1"/>
              </a:solidFill>
              <a:ea typeface="Calibri" panose="020F0502020204030204"/>
              <a:cs typeface="Times New Roman" panose="02020603050405020304"/>
            </a:endParaRPr>
          </a:p>
          <a:p>
            <a:pPr marL="0" indent="0">
              <a:buNone/>
            </a:pPr>
            <a:endParaRPr lang="en-US" sz="2400" dirty="0" smtClean="0">
              <a:solidFill>
                <a:schemeClr val="bg1"/>
              </a:solidFill>
              <a:ea typeface="Calibri" panose="020F0502020204030204"/>
              <a:cs typeface="Times New Roman" panose="02020603050405020304"/>
            </a:endParaRPr>
          </a:p>
          <a:p>
            <a:pPr>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less than 4 </a:t>
            </a:r>
            <a:r>
              <a:rPr lang="en-US" sz="2400" dirty="0" smtClean="0">
                <a:solidFill>
                  <a:schemeClr val="bg1"/>
                </a:solidFill>
                <a:latin typeface="Times New Roman" panose="02020603050405020304" pitchFamily="18" charset="0"/>
                <a:cs typeface="Times New Roman" panose="02020603050405020304" pitchFamily="18" charset="0"/>
              </a:rPr>
              <a:t>V</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effect </a:t>
            </a:r>
            <a:r>
              <a:rPr lang="en-US" sz="2400" dirty="0" smtClean="0">
                <a:solidFill>
                  <a:schemeClr val="bg1"/>
                </a:solidFill>
                <a:latin typeface="Times New Roman" panose="02020603050405020304" pitchFamily="18" charset="0"/>
                <a:cs typeface="Times New Roman" panose="02020603050405020304" pitchFamily="18" charset="0"/>
              </a:rPr>
              <a:t>occurs.</a:t>
            </a:r>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greater than 6 </a:t>
            </a:r>
            <a:r>
              <a:rPr lang="en-US" sz="2400" dirty="0" smtClean="0">
                <a:solidFill>
                  <a:schemeClr val="bg1"/>
                </a:solidFill>
                <a:latin typeface="Times New Roman" panose="02020603050405020304" pitchFamily="18" charset="0"/>
                <a:cs typeface="Times New Roman" panose="02020603050405020304" pitchFamily="18" charset="0"/>
              </a:rPr>
              <a:t>V-   </a:t>
            </a:r>
            <a:r>
              <a:rPr lang="en-US" sz="2400" dirty="0" smtClean="0">
                <a:solidFill>
                  <a:schemeClr val="bg1"/>
                </a:solidFill>
                <a:latin typeface="Times New Roman" panose="02020603050405020304" pitchFamily="18" charset="0"/>
                <a:cs typeface="Times New Roman" panose="02020603050405020304" pitchFamily="18" charset="0"/>
              </a:rPr>
              <a:t>avalanche effect  </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Breakdown </a:t>
            </a:r>
            <a:r>
              <a:rPr lang="en-US" sz="2400" dirty="0">
                <a:solidFill>
                  <a:schemeClr val="bg1"/>
                </a:solidFill>
                <a:latin typeface="Times New Roman" panose="02020603050405020304" pitchFamily="18" charset="0"/>
                <a:cs typeface="Times New Roman" panose="02020603050405020304" pitchFamily="18" charset="0"/>
              </a:rPr>
              <a:t>voltage is between 4   </a:t>
            </a:r>
            <a:r>
              <a:rPr lang="en-US" sz="2400" dirty="0" smtClean="0">
                <a:solidFill>
                  <a:schemeClr val="bg1"/>
                </a:solidFill>
                <a:latin typeface="Times New Roman" panose="02020603050405020304" pitchFamily="18" charset="0"/>
                <a:cs typeface="Times New Roman" panose="02020603050405020304" pitchFamily="18" charset="0"/>
              </a:rPr>
              <a:t>to 6 V -</a:t>
            </a:r>
            <a:r>
              <a:rPr lang="en-IN" altLang="en-US" sz="2400"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both </a:t>
            </a:r>
            <a:r>
              <a:rPr lang="en-US" sz="2400" dirty="0">
                <a:solidFill>
                  <a:schemeClr val="bg1"/>
                </a:solidFill>
                <a:latin typeface="Times New Roman" panose="02020603050405020304" pitchFamily="18" charset="0"/>
                <a:cs typeface="Times New Roman" panose="02020603050405020304" pitchFamily="18" charset="0"/>
              </a:rPr>
              <a:t>effects </a:t>
            </a:r>
            <a:r>
              <a:rPr lang="en-US" sz="2400" dirty="0" smtClean="0">
                <a:solidFill>
                  <a:schemeClr val="bg1"/>
                </a:solidFill>
                <a:latin typeface="Times New Roman" panose="02020603050405020304" pitchFamily="18" charset="0"/>
                <a:cs typeface="Times New Roman" panose="02020603050405020304" pitchFamily="18" charset="0"/>
              </a:rPr>
              <a:t>are  present</a:t>
            </a:r>
            <a:r>
              <a:rPr 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799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0"/>
                                        <p:tgtEl>
                                          <p:spTgt spid="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0"/>
                                        <p:tgtEl>
                                          <p:spTgt spid="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0"/>
                                        <p:tgtEl>
                                          <p:spTgt spid="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Temperature  </a:t>
            </a:r>
            <a:r>
              <a:rPr lang="en-US" sz="3200" dirty="0" smtClean="0">
                <a:solidFill>
                  <a:schemeClr val="bg1"/>
                </a:solidFill>
                <a:latin typeface="Times New Roman" panose="02020603050405020304" pitchFamily="18" charset="0"/>
                <a:cs typeface="Times New Roman" panose="02020603050405020304" pitchFamily="18" charset="0"/>
              </a:rPr>
              <a:t>effect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When the ambient temperature changes, the </a:t>
            </a:r>
            <a:r>
              <a:rPr lang="en-US" sz="2400" dirty="0" err="1">
                <a:solidFill>
                  <a:schemeClr val="bg1"/>
                </a:solidFill>
                <a:latin typeface="Times New Roman" panose="02020603050405020304" pitchFamily="18" charset="0"/>
                <a:cs typeface="Times New Roman" panose="02020603050405020304" pitchFamily="18" charset="0"/>
              </a:rPr>
              <a:t>zener</a:t>
            </a:r>
            <a:r>
              <a:rPr lang="en-US" sz="2400" dirty="0">
                <a:solidFill>
                  <a:schemeClr val="bg1"/>
                </a:solidFill>
                <a:latin typeface="Times New Roman" panose="02020603050405020304" pitchFamily="18" charset="0"/>
                <a:cs typeface="Times New Roman" panose="02020603050405020304" pitchFamily="18" charset="0"/>
              </a:rPr>
              <a:t> voltage will change slightly. </a:t>
            </a:r>
            <a:r>
              <a:rPr lang="en-US" sz="2400" dirty="0" smtClean="0">
                <a:solidFill>
                  <a:schemeClr val="bg1"/>
                </a:solidFill>
                <a:latin typeface="Times New Roman" panose="02020603050405020304" pitchFamily="18" charset="0"/>
                <a:cs typeface="Times New Roman" panose="02020603050405020304" pitchFamily="18" charset="0"/>
              </a:rPr>
              <a:t>The temperature coefficient </a:t>
            </a:r>
            <a:r>
              <a:rPr lang="en-US" sz="2400" dirty="0">
                <a:solidFill>
                  <a:schemeClr val="bg1"/>
                </a:solidFill>
                <a:latin typeface="Times New Roman" panose="02020603050405020304" pitchFamily="18" charset="0"/>
                <a:cs typeface="Times New Roman" panose="02020603050405020304" pitchFamily="18" charset="0"/>
              </a:rPr>
              <a:t>is negative for breakdown voltages less than 4 V </a:t>
            </a:r>
            <a:r>
              <a:rPr lang="en-US" sz="2400" dirty="0" smtClean="0">
                <a:solidFill>
                  <a:schemeClr val="bg1"/>
                </a:solidFill>
                <a:latin typeface="Times New Roman" panose="02020603050405020304" pitchFamily="18" charset="0"/>
                <a:cs typeface="Times New Roman" panose="02020603050405020304" pitchFamily="18" charset="0"/>
              </a:rPr>
              <a:t>(</a:t>
            </a:r>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effect</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endParaRPr lang="en-US" sz="2400" dirty="0" smtClean="0">
              <a:solidFill>
                <a:schemeClr val="bg1"/>
              </a:solidFill>
              <a:latin typeface="Times New Roman" panose="02020603050405020304" pitchFamily="18" charset="0"/>
              <a:cs typeface="Times New Roman" panose="02020603050405020304" pitchFamily="18" charset="0"/>
            </a:endParaRPr>
          </a:p>
          <a:p>
            <a:pPr algn="just"/>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temperature </a:t>
            </a:r>
            <a:r>
              <a:rPr lang="en-US" sz="2400" dirty="0" smtClean="0">
                <a:solidFill>
                  <a:schemeClr val="bg1"/>
                </a:solidFill>
                <a:latin typeface="Times New Roman" panose="02020603050405020304" pitchFamily="18" charset="0"/>
                <a:cs typeface="Times New Roman" panose="02020603050405020304" pitchFamily="18" charset="0"/>
              </a:rPr>
              <a:t>coefficient </a:t>
            </a:r>
            <a:r>
              <a:rPr lang="en-US" sz="2400" dirty="0">
                <a:solidFill>
                  <a:schemeClr val="bg1"/>
                </a:solidFill>
                <a:latin typeface="Times New Roman" panose="02020603050405020304" pitchFamily="18" charset="0"/>
                <a:cs typeface="Times New Roman" panose="02020603050405020304" pitchFamily="18" charset="0"/>
              </a:rPr>
              <a:t>is positive for </a:t>
            </a:r>
            <a:r>
              <a:rPr lang="en-US" sz="2400" dirty="0" smtClean="0">
                <a:solidFill>
                  <a:schemeClr val="bg1"/>
                </a:solidFill>
                <a:latin typeface="Times New Roman" panose="02020603050405020304" pitchFamily="18" charset="0"/>
                <a:cs typeface="Times New Roman" panose="02020603050405020304" pitchFamily="18" charset="0"/>
              </a:rPr>
              <a:t>breakdown voltages </a:t>
            </a:r>
            <a:r>
              <a:rPr lang="en-US" sz="2400" dirty="0">
                <a:solidFill>
                  <a:schemeClr val="bg1"/>
                </a:solidFill>
                <a:latin typeface="Times New Roman" panose="02020603050405020304" pitchFamily="18" charset="0"/>
                <a:cs typeface="Times New Roman" panose="02020603050405020304" pitchFamily="18" charset="0"/>
              </a:rPr>
              <a:t>greater than 6 V </a:t>
            </a:r>
            <a:r>
              <a:rPr lang="en-US" sz="2400" dirty="0" smtClean="0">
                <a:solidFill>
                  <a:schemeClr val="bg1"/>
                </a:solidFill>
                <a:latin typeface="Times New Roman" panose="02020603050405020304" pitchFamily="18" charset="0"/>
                <a:cs typeface="Times New Roman" panose="02020603050405020304" pitchFamily="18" charset="0"/>
              </a:rPr>
              <a:t>(Avalanche </a:t>
            </a:r>
            <a:r>
              <a:rPr lang="en-US" sz="2400" dirty="0">
                <a:solidFill>
                  <a:schemeClr val="bg1"/>
                </a:solidFill>
                <a:latin typeface="Times New Roman" panose="02020603050405020304" pitchFamily="18" charset="0"/>
                <a:cs typeface="Times New Roman" panose="02020603050405020304" pitchFamily="18" charset="0"/>
              </a:rPr>
              <a:t>effect</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r>
              <a:rPr lang="en-US" sz="2400" dirty="0" err="1" smtClean="0">
                <a:solidFill>
                  <a:schemeClr val="bg1"/>
                </a:solidFill>
                <a:latin typeface="Times New Roman" panose="02020603050405020304" pitchFamily="18" charset="0"/>
                <a:cs typeface="Times New Roman" panose="02020603050405020304" pitchFamily="18" charset="0"/>
              </a:rPr>
              <a:t>Zener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diodes with breakdown voltages </a:t>
            </a:r>
            <a:r>
              <a:rPr lang="en-US" sz="2400" dirty="0" smtClean="0">
                <a:solidFill>
                  <a:schemeClr val="bg1"/>
                </a:solidFill>
                <a:latin typeface="Times New Roman" panose="02020603050405020304" pitchFamily="18" charset="0"/>
                <a:cs typeface="Times New Roman" panose="02020603050405020304" pitchFamily="18" charset="0"/>
              </a:rPr>
              <a:t>between  4 </a:t>
            </a:r>
            <a:r>
              <a:rPr lang="en-US" sz="2400" dirty="0">
                <a:solidFill>
                  <a:schemeClr val="bg1"/>
                </a:solidFill>
                <a:latin typeface="Times New Roman" panose="02020603050405020304" pitchFamily="18" charset="0"/>
                <a:cs typeface="Times New Roman" panose="02020603050405020304" pitchFamily="18" charset="0"/>
              </a:rPr>
              <a:t>and 6 V in which the temperature </a:t>
            </a:r>
            <a:r>
              <a:rPr lang="en-US" sz="2400" dirty="0" smtClean="0">
                <a:solidFill>
                  <a:schemeClr val="bg1"/>
                </a:solidFill>
                <a:latin typeface="Times New Roman" panose="02020603050405020304" pitchFamily="18" charset="0"/>
                <a:cs typeface="Times New Roman" panose="02020603050405020304" pitchFamily="18" charset="0"/>
              </a:rPr>
              <a:t>coefficient </a:t>
            </a:r>
            <a:r>
              <a:rPr lang="en-US" sz="2400" dirty="0">
                <a:solidFill>
                  <a:schemeClr val="bg1"/>
                </a:solidFill>
                <a:latin typeface="Times New Roman" panose="02020603050405020304" pitchFamily="18" charset="0"/>
                <a:cs typeface="Times New Roman" panose="02020603050405020304" pitchFamily="18" charset="0"/>
              </a:rPr>
              <a:t>equals zero.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1022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a:solidFill>
            <a:srgbClr val="00B050"/>
          </a:solidFill>
        </p:spPr>
        <p:txBody>
          <a:bodyPr>
            <a:normAutofit/>
          </a:bodyPr>
          <a:lstStyle/>
          <a:p>
            <a:r>
              <a:rPr lang="en-US" sz="3200" b="1" dirty="0" err="1">
                <a:solidFill>
                  <a:schemeClr val="bg1"/>
                </a:solidFill>
                <a:latin typeface="Times New Roman" panose="02020603050405020304" pitchFamily="18" charset="0"/>
                <a:cs typeface="Times New Roman" panose="02020603050405020304" pitchFamily="18" charset="0"/>
              </a:rPr>
              <a:t>Zener</a:t>
            </a:r>
            <a:r>
              <a:rPr lang="en-US" sz="3200" b="1" dirty="0">
                <a:solidFill>
                  <a:schemeClr val="bg1"/>
                </a:solidFill>
                <a:latin typeface="Times New Roman" panose="02020603050405020304" pitchFamily="18" charset="0"/>
                <a:cs typeface="Times New Roman" panose="02020603050405020304" pitchFamily="18" charset="0"/>
              </a:rPr>
              <a:t> Regulator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998220"/>
            <a:ext cx="8229600" cy="5128260"/>
          </a:xfrm>
          <a:solidFill>
            <a:srgbClr val="00B050"/>
          </a:solidFill>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A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is  called as a </a:t>
            </a:r>
            <a:r>
              <a:rPr lang="en-US" sz="2000" i="1" dirty="0" smtClean="0">
                <a:solidFill>
                  <a:schemeClr val="bg1"/>
                </a:solidFill>
                <a:latin typeface="Times New Roman" panose="02020603050405020304" pitchFamily="18" charset="0"/>
                <a:cs typeface="Times New Roman" panose="02020603050405020304" pitchFamily="18" charset="0"/>
              </a:rPr>
              <a:t>voltage-regulator </a:t>
            </a:r>
            <a:r>
              <a:rPr lang="en-US" sz="2000" i="1" dirty="0">
                <a:solidFill>
                  <a:schemeClr val="bg1"/>
                </a:solidFill>
                <a:latin typeface="Times New Roman" panose="02020603050405020304" pitchFamily="18" charset="0"/>
                <a:cs typeface="Times New Roman" panose="02020603050405020304" pitchFamily="18" charset="0"/>
              </a:rPr>
              <a:t>diode</a:t>
            </a:r>
            <a:r>
              <a:rPr lang="en-US" sz="2000" dirty="0">
                <a:solidFill>
                  <a:schemeClr val="bg1"/>
                </a:solidFill>
                <a:latin typeface="Times New Roman" panose="02020603050405020304" pitchFamily="18" charset="0"/>
                <a:cs typeface="Times New Roman" panose="02020603050405020304" pitchFamily="18" charset="0"/>
              </a:rPr>
              <a:t>,</a:t>
            </a:r>
            <a:r>
              <a:rPr lang="en-IN" alt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maintains a </a:t>
            </a:r>
            <a:r>
              <a:rPr lang="en-US" sz="2000" dirty="0">
                <a:solidFill>
                  <a:schemeClr val="bg1"/>
                </a:solidFill>
                <a:latin typeface="Times New Roman" panose="02020603050405020304" pitchFamily="18" charset="0"/>
                <a:cs typeface="Times New Roman" panose="02020603050405020304" pitchFamily="18" charset="0"/>
              </a:rPr>
              <a:t>constant output voltage </a:t>
            </a:r>
            <a:r>
              <a:rPr lang="en-US" sz="2000" dirty="0" smtClean="0">
                <a:solidFill>
                  <a:schemeClr val="bg1"/>
                </a:solidFill>
                <a:latin typeface="Times New Roman" panose="02020603050405020304" pitchFamily="18" charset="0"/>
                <a:cs typeface="Times New Roman" panose="02020603050405020304" pitchFamily="18" charset="0"/>
              </a:rPr>
              <a:t>when  </a:t>
            </a:r>
            <a:r>
              <a:rPr lang="en-US" sz="2000" dirty="0">
                <a:solidFill>
                  <a:schemeClr val="bg1"/>
                </a:solidFill>
                <a:latin typeface="Times New Roman" panose="02020603050405020304" pitchFamily="18" charset="0"/>
                <a:cs typeface="Times New Roman" panose="02020603050405020304" pitchFamily="18" charset="0"/>
              </a:rPr>
              <a:t>the current  </a:t>
            </a:r>
            <a:r>
              <a:rPr lang="en-US" sz="2000" dirty="0" smtClean="0">
                <a:solidFill>
                  <a:schemeClr val="bg1"/>
                </a:solidFill>
                <a:latin typeface="Times New Roman" panose="02020603050405020304" pitchFamily="18" charset="0"/>
                <a:cs typeface="Times New Roman" panose="02020603050405020304" pitchFamily="18" charset="0"/>
              </a:rPr>
              <a:t>changes</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In the Reverse-biased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diode, </a:t>
            </a:r>
            <a:r>
              <a:rPr lang="en-US" sz="2000" dirty="0" smtClean="0">
                <a:solidFill>
                  <a:schemeClr val="bg1"/>
                </a:solidFill>
                <a:latin typeface="Times New Roman" panose="02020603050405020304" pitchFamily="18" charset="0"/>
                <a:cs typeface="Times New Roman" panose="02020603050405020304" pitchFamily="18" charset="0"/>
              </a:rPr>
              <a:t>to get breakdown </a:t>
            </a:r>
            <a:r>
              <a:rPr lang="en-US" sz="2000" dirty="0">
                <a:solidFill>
                  <a:schemeClr val="bg1"/>
                </a:solidFill>
                <a:latin typeface="Times New Roman" panose="02020603050405020304" pitchFamily="18" charset="0"/>
                <a:cs typeface="Times New Roman" panose="02020603050405020304" pitchFamily="18" charset="0"/>
              </a:rPr>
              <a:t>operation, the source </a:t>
            </a:r>
            <a:r>
              <a:rPr lang="en-US" sz="2000" dirty="0" smtClean="0">
                <a:solidFill>
                  <a:schemeClr val="bg1"/>
                </a:solidFill>
                <a:latin typeface="Times New Roman" panose="02020603050405020304" pitchFamily="18" charset="0"/>
                <a:cs typeface="Times New Roman" panose="02020603050405020304" pitchFamily="18" charset="0"/>
              </a:rPr>
              <a:t>voltage  V</a:t>
            </a:r>
            <a:r>
              <a:rPr lang="en-US" sz="2000" i="1" baseline="-25000" dirty="0" smtClean="0">
                <a:solidFill>
                  <a:schemeClr val="bg1"/>
                </a:solidFill>
                <a:latin typeface="Times New Roman" panose="02020603050405020304" pitchFamily="18" charset="0"/>
                <a:cs typeface="Times New Roman" panose="02020603050405020304" pitchFamily="18" charset="0"/>
              </a:rPr>
              <a:t>S   </a:t>
            </a:r>
            <a:r>
              <a:rPr lang="en-US" sz="2000" dirty="0" smtClean="0">
                <a:solidFill>
                  <a:schemeClr val="bg1"/>
                </a:solidFill>
                <a:latin typeface="Times New Roman" panose="02020603050405020304" pitchFamily="18" charset="0"/>
                <a:cs typeface="Times New Roman" panose="02020603050405020304" pitchFamily="18" charset="0"/>
              </a:rPr>
              <a:t>must </a:t>
            </a:r>
            <a:r>
              <a:rPr lang="en-US" sz="2000" dirty="0">
                <a:solidFill>
                  <a:schemeClr val="bg1"/>
                </a:solidFill>
                <a:latin typeface="Times New Roman" panose="02020603050405020304" pitchFamily="18" charset="0"/>
                <a:cs typeface="Times New Roman" panose="02020603050405020304" pitchFamily="18" charset="0"/>
              </a:rPr>
              <a:t>be greater </a:t>
            </a:r>
            <a:r>
              <a:rPr lang="en-US" sz="2000" dirty="0" smtClean="0">
                <a:solidFill>
                  <a:schemeClr val="bg1"/>
                </a:solidFill>
                <a:latin typeface="Times New Roman" panose="02020603050405020304" pitchFamily="18" charset="0"/>
                <a:cs typeface="Times New Roman" panose="02020603050405020304" pitchFamily="18" charset="0"/>
              </a:rPr>
              <a:t>than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breakdown voltage </a:t>
            </a:r>
            <a:r>
              <a:rPr lang="en-US" sz="2000" i="1" dirty="0" err="1" smtClean="0">
                <a:solidFill>
                  <a:schemeClr val="bg1"/>
                </a:solidFill>
                <a:latin typeface="Times New Roman" panose="02020603050405020304" pitchFamily="18" charset="0"/>
                <a:cs typeface="Times New Roman" panose="02020603050405020304" pitchFamily="18" charset="0"/>
              </a:rPr>
              <a:t>V</a:t>
            </a:r>
            <a:r>
              <a:rPr lang="en-US" sz="2000" i="1" baseline="-25000" dirty="0" err="1" smtClean="0">
                <a:solidFill>
                  <a:schemeClr val="bg1"/>
                </a:solidFill>
                <a:latin typeface="Times New Roman" panose="02020603050405020304" pitchFamily="18" charset="0"/>
                <a:cs typeface="Times New Roman" panose="02020603050405020304" pitchFamily="18" charset="0"/>
              </a:rPr>
              <a:t>z</a:t>
            </a:r>
            <a:r>
              <a:rPr lang="en-US" sz="2000" i="1" baseline="-25000"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 series resistor </a:t>
            </a:r>
            <a:r>
              <a:rPr lang="en-US" sz="2000" i="1" dirty="0" smtClean="0">
                <a:solidFill>
                  <a:schemeClr val="bg1"/>
                </a:solidFill>
                <a:latin typeface="Times New Roman" panose="02020603050405020304" pitchFamily="18" charset="0"/>
                <a:cs typeface="Times New Roman" panose="02020603050405020304" pitchFamily="18" charset="0"/>
              </a:rPr>
              <a:t>R </a:t>
            </a:r>
            <a:r>
              <a:rPr lang="en-US" sz="2000" i="1" baseline="-25000" dirty="0" smtClean="0">
                <a:solidFill>
                  <a:schemeClr val="bg1"/>
                </a:solidFill>
                <a:latin typeface="Times New Roman" panose="02020603050405020304" pitchFamily="18" charset="0"/>
                <a:cs typeface="Times New Roman" panose="02020603050405020304" pitchFamily="18" charset="0"/>
              </a:rPr>
              <a:t>s</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is </a:t>
            </a:r>
            <a:r>
              <a:rPr lang="en-US" sz="2000" dirty="0">
                <a:solidFill>
                  <a:schemeClr val="bg1"/>
                </a:solidFill>
                <a:latin typeface="Times New Roman" panose="02020603050405020304" pitchFamily="18" charset="0"/>
                <a:cs typeface="Times New Roman" panose="02020603050405020304" pitchFamily="18" charset="0"/>
              </a:rPr>
              <a:t>always used to limit </a:t>
            </a: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err="1" smtClean="0">
                <a:solidFill>
                  <a:schemeClr val="bg1"/>
                </a:solidFill>
                <a:latin typeface="Times New Roman" panose="02020603050405020304" pitchFamily="18" charset="0"/>
                <a:cs typeface="Times New Roman" panose="02020603050405020304" pitchFamily="18" charset="0"/>
              </a:rPr>
              <a:t>zener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current to less than its maximum current rating. </a:t>
            </a:r>
            <a:r>
              <a:rPr lang="en-US" sz="2000" dirty="0" smtClean="0">
                <a:solidFill>
                  <a:schemeClr val="bg1"/>
                </a:solidFill>
                <a:latin typeface="Times New Roman" panose="02020603050405020304" pitchFamily="18" charset="0"/>
                <a:cs typeface="Times New Roman" panose="02020603050405020304" pitchFamily="18" charset="0"/>
              </a:rPr>
              <a:t>Otherwise</a:t>
            </a:r>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err="1">
                <a:solidFill>
                  <a:schemeClr val="bg1"/>
                </a:solidFill>
                <a:latin typeface="Times New Roman" panose="02020603050405020304" pitchFamily="18" charset="0"/>
                <a:cs typeface="Times New Roman" panose="02020603050405020304" pitchFamily="18" charset="0"/>
              </a:rPr>
              <a:t>zener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diode will </a:t>
            </a:r>
            <a:r>
              <a:rPr lang="en-US" sz="2000" dirty="0">
                <a:solidFill>
                  <a:schemeClr val="bg1"/>
                </a:solidFill>
                <a:latin typeface="Times New Roman" panose="02020603050405020304" pitchFamily="18" charset="0"/>
                <a:cs typeface="Times New Roman" panose="02020603050405020304" pitchFamily="18" charset="0"/>
              </a:rPr>
              <a:t>burn </a:t>
            </a:r>
            <a:r>
              <a:rPr lang="en-US" sz="2000" dirty="0" smtClean="0">
                <a:solidFill>
                  <a:schemeClr val="bg1"/>
                </a:solidFill>
                <a:latin typeface="Times New Roman" panose="02020603050405020304" pitchFamily="18" charset="0"/>
                <a:cs typeface="Times New Roman" panose="02020603050405020304" pitchFamily="18" charset="0"/>
              </a:rPr>
              <a:t>out.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Therefore</a:t>
            </a:r>
            <a:r>
              <a:rPr lang="en-US" sz="2000" dirty="0">
                <a:solidFill>
                  <a:schemeClr val="bg1"/>
                </a:solidFill>
                <a:latin typeface="Times New Roman" panose="02020603050405020304" pitchFamily="18" charset="0"/>
                <a:cs typeface="Times New Roman" panose="02020603050405020304" pitchFamily="18" charset="0"/>
              </a:rPr>
              <a:t>, the </a:t>
            </a:r>
            <a:r>
              <a:rPr lang="en-US" sz="2000" dirty="0" smtClean="0">
                <a:solidFill>
                  <a:schemeClr val="bg1"/>
                </a:solidFill>
                <a:latin typeface="Times New Roman" panose="02020603050405020304" pitchFamily="18" charset="0"/>
                <a:cs typeface="Times New Roman" panose="02020603050405020304" pitchFamily="18" charset="0"/>
              </a:rPr>
              <a:t>current through </a:t>
            </a:r>
            <a:r>
              <a:rPr lang="en-US" sz="2000" dirty="0">
                <a:solidFill>
                  <a:schemeClr val="bg1"/>
                </a:solidFill>
                <a:latin typeface="Times New Roman" panose="02020603050405020304" pitchFamily="18" charset="0"/>
                <a:cs typeface="Times New Roman" panose="02020603050405020304" pitchFamily="18" charset="0"/>
              </a:rPr>
              <a:t>the resistor is</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26</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7275" y="4191000"/>
            <a:ext cx="2574925" cy="1985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 y="4528185"/>
            <a:ext cx="2217420" cy="103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330" y="4191000"/>
            <a:ext cx="1757045" cy="169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727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0"/>
                                        <p:tgtEl>
                                          <p:spTgt spid="4099"/>
                                        </p:tgtEl>
                                      </p:cBhvr>
                                    </p:animEffect>
                                  </p:childTnLst>
                                </p:cTn>
                              </p:par>
                              <p:par>
                                <p:cTn id="13" presetID="22" presetClass="entr" presetSubtype="8"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wipe(left)">
                                      <p:cBhvr>
                                        <p:cTn id="15" dur="5000"/>
                                        <p:tgtEl>
                                          <p:spTgt spid="4098"/>
                                        </p:tgtEl>
                                      </p:cBhvr>
                                    </p:animEffect>
                                  </p:childTnLst>
                                </p:cTn>
                              </p:par>
                              <p:par>
                                <p:cTn id="16" presetID="22" presetClass="entr" presetSubtype="8"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wipe(left)">
                                      <p:cBhvr>
                                        <p:cTn id="18" dur="50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0"/>
                                        <p:tgtEl>
                                          <p:spTgt spid="5">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0"/>
                                        <p:tgtEl>
                                          <p:spTgt spid="5">
                                            <p:txEl>
                                              <p:pRg st="2" end="2"/>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0"/>
                                        <p:tgtEl>
                                          <p:spTgt spid="5">
                                            <p:txEl>
                                              <p:pRg st="3" end="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p="http://schemas.openxmlformats.org/presentationml/2006/main">
  <p:tag name="TIMING" val="|0.3"/>
</p:tagLst>
</file>

<file path=ppt/tags/tag10.xml><?xml version="1.0" encoding="utf-8"?>
<p:tagLst xmlns:p="http://schemas.openxmlformats.org/presentationml/2006/main">
  <p:tag name="TIMING" val="|1.7"/>
</p:tagLst>
</file>

<file path=ppt/tags/tag11.xml><?xml version="1.0" encoding="utf-8"?>
<p:tagLst xmlns:p="http://schemas.openxmlformats.org/presentationml/2006/main">
  <p:tag name="TIMING" val="|0.8"/>
</p:tagLst>
</file>

<file path=ppt/tags/tag12.xml><?xml version="1.0" encoding="utf-8"?>
<p:tagLst xmlns:p="http://schemas.openxmlformats.org/presentationml/2006/main">
  <p:tag name="TIMING" val="|2.2"/>
</p:tagLst>
</file>

<file path=ppt/tags/tag13.xml><?xml version="1.0" encoding="utf-8"?>
<p:tagLst xmlns:p="http://schemas.openxmlformats.org/presentationml/2006/main">
  <p:tag name="TIMING" val="|0.9"/>
</p:tagLst>
</file>

<file path=ppt/tags/tag14.xml><?xml version="1.0" encoding="utf-8"?>
<p:tagLst xmlns:p="http://schemas.openxmlformats.org/presentationml/2006/main">
  <p:tag name="TIMING" val="|1.6"/>
</p:tagLst>
</file>

<file path=ppt/tags/tag15.xml><?xml version="1.0" encoding="utf-8"?>
<p:tagLst xmlns:p="http://schemas.openxmlformats.org/presentationml/2006/main">
  <p:tag name="TIMING" val="|1"/>
</p:tagLst>
</file>

<file path=ppt/tags/tag16.xml><?xml version="1.0" encoding="utf-8"?>
<p:tagLst xmlns:p="http://schemas.openxmlformats.org/presentationml/2006/main">
  <p:tag name="TIMING" val="|1.1"/>
</p:tagLst>
</file>

<file path=ppt/tags/tag2.xml><?xml version="1.0" encoding="utf-8"?>
<p:tagLst xmlns:p="http://schemas.openxmlformats.org/presentationml/2006/main">
  <p:tag name="TIMING" val="|0.9|2|1.9|21.4"/>
</p:tagLst>
</file>

<file path=ppt/tags/tag3.xml><?xml version="1.0" encoding="utf-8"?>
<p:tagLst xmlns:p="http://schemas.openxmlformats.org/presentationml/2006/main">
  <p:tag name="TIMING" val="|1|5.8|4|6.6|21.2"/>
</p:tagLst>
</file>

<file path=ppt/tags/tag4.xml><?xml version="1.0" encoding="utf-8"?>
<p:tagLst xmlns:p="http://schemas.openxmlformats.org/presentationml/2006/main">
  <p:tag name="TIMING" val="|1|4.5|4.8|13.2"/>
</p:tagLst>
</file>

<file path=ppt/tags/tag5.xml><?xml version="1.0" encoding="utf-8"?>
<p:tagLst xmlns:p="http://schemas.openxmlformats.org/presentationml/2006/main">
  <p:tag name="TIMING" val="|0.8|6.2|31.6"/>
</p:tagLst>
</file>

<file path=ppt/tags/tag6.xml><?xml version="1.0" encoding="utf-8"?>
<p:tagLst xmlns:p="http://schemas.openxmlformats.org/presentationml/2006/main">
  <p:tag name="TIMING" val="|0.9|3.2"/>
</p:tagLst>
</file>

<file path=ppt/tags/tag7.xml><?xml version="1.0" encoding="utf-8"?>
<p:tagLst xmlns:p="http://schemas.openxmlformats.org/presentationml/2006/main">
  <p:tag name="TIMING" val="|1|3.4|40.1"/>
</p:tagLst>
</file>

<file path=ppt/tags/tag8.xml><?xml version="1.0" encoding="utf-8"?>
<p:tagLst xmlns:p="http://schemas.openxmlformats.org/presentationml/2006/main">
  <p:tag name="TIMING" val="|1.1|10.4|42.2"/>
</p:tagLst>
</file>

<file path=ppt/tags/tag9.xml><?xml version="1.0" encoding="utf-8"?>
<p:tagLst xmlns:p="http://schemas.openxmlformats.org/presentationml/2006/main">
  <p:tag name="TIMING" val="|0.8|4.6|10.5"/>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6144</Words>
  <Application>WPS Presentation</Application>
  <PresentationFormat>On-screen Show (4:3)</PresentationFormat>
  <Paragraphs>262</Paragraphs>
  <Slides>18</Slides>
  <Notes>1</Notes>
  <HiddenSlides>0</HiddenSlides>
  <MMClips>24</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Times New Roman</vt:lpstr>
      <vt:lpstr>TimesLTStd-Roman</vt:lpstr>
      <vt:lpstr>Calibri</vt:lpstr>
      <vt:lpstr>Times New Roman</vt:lpstr>
      <vt:lpstr>Microsoft YaHei</vt:lpstr>
      <vt:lpstr>Arial Unicode MS</vt:lpstr>
      <vt:lpstr>Segoe Print</vt:lpstr>
      <vt:lpstr>TimesNewRoman</vt:lpstr>
      <vt:lpstr>TimesNewRoman,Italic</vt:lpstr>
      <vt:lpstr>Calibri</vt:lpstr>
      <vt:lpstr>2_Office Theme</vt:lpstr>
      <vt:lpstr>Zener  Diode Characteristics</vt:lpstr>
      <vt:lpstr>Introduction</vt:lpstr>
      <vt:lpstr>I-V characteristics  </vt:lpstr>
      <vt:lpstr> I-Vcharacteristics</vt:lpstr>
      <vt:lpstr>Zener resistance. </vt:lpstr>
      <vt:lpstr>Avalanche breakdown </vt:lpstr>
      <vt:lpstr>Zener breakdown</vt:lpstr>
      <vt:lpstr>Temperature  effect</vt:lpstr>
      <vt:lpstr>Zener Regulator</vt:lpstr>
      <vt:lpstr>Problem</vt:lpstr>
      <vt:lpstr>Loaded Zener Regulator</vt:lpstr>
      <vt:lpstr>Loaded Zener Regulator</vt:lpstr>
      <vt:lpstr>Problem</vt:lpstr>
      <vt:lpstr>Problem (cont)</vt:lpstr>
      <vt:lpstr>Problem</vt:lpstr>
      <vt:lpstr>Problem (cont)</vt:lpstr>
      <vt:lpstr>Zener parameters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Zener  Diode</dc:title>
  <dc:creator>Karthika</dc:creator>
  <cp:lastModifiedBy>lenovo</cp:lastModifiedBy>
  <cp:revision>31</cp:revision>
  <dcterms:created xsi:type="dcterms:W3CDTF">2020-11-01T05:57:00Z</dcterms:created>
  <dcterms:modified xsi:type="dcterms:W3CDTF">2021-04-21T10:11:24Z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