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7" r:id="rId3"/>
    <p:sldId id="292" r:id="rId4"/>
    <p:sldId id="282" r:id="rId5"/>
    <p:sldId id="283" r:id="rId6"/>
    <p:sldId id="284" r:id="rId7"/>
    <p:sldId id="290" r:id="rId8"/>
    <p:sldId id="291" r:id="rId9"/>
    <p:sldId id="285" r:id="rId10"/>
    <p:sldId id="286" r:id="rId11"/>
    <p:sldId id="287" r:id="rId12"/>
    <p:sldId id="289" r:id="rId13"/>
    <p:sldId id="288" r:id="rId14"/>
    <p:sldId id="27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5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DA5CD-8BEE-43ED-B4E2-8AC9D4C4F84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A666E-1AA8-4D31-834F-4F86435B022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393F95-D4D4-4DBF-B833-66FAEC6975E9}" type="datetime1">
              <a:rPr lang="en-US" smtClean="0"/>
            </a:fld>
            <a:endParaRPr lang="en-US"/>
          </a:p>
        </p:txBody>
      </p:sp>
      <p:sp>
        <p:nvSpPr>
          <p:cNvPr id="5" name="Footer Placeholder 4"/>
          <p:cNvSpPr>
            <a:spLocks noGrp="1"/>
          </p:cNvSpPr>
          <p:nvPr>
            <p:ph type="ftr" sz="quarter" idx="11"/>
          </p:nvPr>
        </p:nvSpPr>
        <p:spPr/>
        <p:txBody>
          <a:bodyPr/>
          <a:lstStyle/>
          <a:p>
            <a:r>
              <a:rPr lang="en-US" smtClean="0"/>
              <a:t>Lecture 1</a:t>
            </a:r>
            <a:endParaRPr lang="en-US"/>
          </a:p>
        </p:txBody>
      </p:sp>
      <p:sp>
        <p:nvSpPr>
          <p:cNvPr id="6" name="Slide Number Placeholder 5"/>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99A6C39-508A-4487-AF01-8C43FD01542F}" type="datetime1">
              <a:rPr lang="en-US" smtClean="0"/>
            </a:fld>
            <a:endParaRPr lang="en-US"/>
          </a:p>
        </p:txBody>
      </p:sp>
      <p:sp>
        <p:nvSpPr>
          <p:cNvPr id="5" name="Footer Placeholder 4"/>
          <p:cNvSpPr>
            <a:spLocks noGrp="1"/>
          </p:cNvSpPr>
          <p:nvPr>
            <p:ph type="ftr" sz="quarter" idx="11"/>
          </p:nvPr>
        </p:nvSpPr>
        <p:spPr/>
        <p:txBody>
          <a:bodyPr/>
          <a:lstStyle/>
          <a:p>
            <a:r>
              <a:rPr lang="en-US" smtClean="0"/>
              <a:t>Lecture 1</a:t>
            </a:r>
            <a:endParaRPr lang="en-US"/>
          </a:p>
        </p:txBody>
      </p:sp>
      <p:sp>
        <p:nvSpPr>
          <p:cNvPr id="6" name="Slide Number Placeholder 5"/>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76C7ED-B20D-454C-A222-C3CF1C5279B2}" type="datetime1">
              <a:rPr lang="en-US" smtClean="0"/>
            </a:fld>
            <a:endParaRPr lang="en-US"/>
          </a:p>
        </p:txBody>
      </p:sp>
      <p:sp>
        <p:nvSpPr>
          <p:cNvPr id="5" name="Footer Placeholder 4"/>
          <p:cNvSpPr>
            <a:spLocks noGrp="1"/>
          </p:cNvSpPr>
          <p:nvPr>
            <p:ph type="ftr" sz="quarter" idx="11"/>
          </p:nvPr>
        </p:nvSpPr>
        <p:spPr/>
        <p:txBody>
          <a:bodyPr/>
          <a:lstStyle/>
          <a:p>
            <a:r>
              <a:rPr lang="en-US" smtClean="0"/>
              <a:t>Lecture 1</a:t>
            </a:r>
            <a:endParaRPr lang="en-US"/>
          </a:p>
        </p:txBody>
      </p:sp>
      <p:sp>
        <p:nvSpPr>
          <p:cNvPr id="6" name="Slide Number Placeholder 5"/>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5AAA7B4-FD11-4028-8546-F13CB946CC68}" type="datetime1">
              <a:rPr lang="en-US" smtClean="0"/>
            </a:fld>
            <a:endParaRPr lang="en-US"/>
          </a:p>
        </p:txBody>
      </p:sp>
      <p:sp>
        <p:nvSpPr>
          <p:cNvPr id="5" name="Footer Placeholder 4"/>
          <p:cNvSpPr>
            <a:spLocks noGrp="1"/>
          </p:cNvSpPr>
          <p:nvPr>
            <p:ph type="ftr" sz="quarter" idx="11"/>
          </p:nvPr>
        </p:nvSpPr>
        <p:spPr/>
        <p:txBody>
          <a:bodyPr/>
          <a:lstStyle/>
          <a:p>
            <a:r>
              <a:rPr lang="en-US" smtClean="0"/>
              <a:t>Lecture 1</a:t>
            </a:r>
            <a:endParaRPr lang="en-US"/>
          </a:p>
        </p:txBody>
      </p:sp>
      <p:sp>
        <p:nvSpPr>
          <p:cNvPr id="6" name="Slide Number Placeholder 5"/>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0F42659-19C9-48E9-8E7E-CA00DA429FC7}" type="datetime1">
              <a:rPr lang="en-US" smtClean="0"/>
            </a:fld>
            <a:endParaRPr lang="en-US"/>
          </a:p>
        </p:txBody>
      </p:sp>
      <p:sp>
        <p:nvSpPr>
          <p:cNvPr id="5" name="Footer Placeholder 4"/>
          <p:cNvSpPr>
            <a:spLocks noGrp="1"/>
          </p:cNvSpPr>
          <p:nvPr>
            <p:ph type="ftr" sz="quarter" idx="11"/>
          </p:nvPr>
        </p:nvSpPr>
        <p:spPr/>
        <p:txBody>
          <a:bodyPr/>
          <a:lstStyle/>
          <a:p>
            <a:r>
              <a:rPr lang="en-US" smtClean="0"/>
              <a:t>Lecture 1</a:t>
            </a:r>
            <a:endParaRPr lang="en-US"/>
          </a:p>
        </p:txBody>
      </p:sp>
      <p:sp>
        <p:nvSpPr>
          <p:cNvPr id="6" name="Slide Number Placeholder 5"/>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26227FE-6921-45AD-AEDA-6A5B1EC9BA0F}" type="datetime1">
              <a:rPr lang="en-US" smtClean="0"/>
            </a:fld>
            <a:endParaRPr lang="en-US"/>
          </a:p>
        </p:txBody>
      </p:sp>
      <p:sp>
        <p:nvSpPr>
          <p:cNvPr id="6" name="Footer Placeholder 5"/>
          <p:cNvSpPr>
            <a:spLocks noGrp="1"/>
          </p:cNvSpPr>
          <p:nvPr>
            <p:ph type="ftr" sz="quarter" idx="11"/>
          </p:nvPr>
        </p:nvSpPr>
        <p:spPr/>
        <p:txBody>
          <a:bodyPr/>
          <a:lstStyle/>
          <a:p>
            <a:r>
              <a:rPr lang="en-US" smtClean="0"/>
              <a:t>Lecture 1</a:t>
            </a:r>
            <a:endParaRPr lang="en-US"/>
          </a:p>
        </p:txBody>
      </p:sp>
      <p:sp>
        <p:nvSpPr>
          <p:cNvPr id="7" name="Slide Number Placeholder 6"/>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5EC33FE-B98F-4789-84D6-3898E6814641}" type="datetime1">
              <a:rPr lang="en-US" smtClean="0"/>
            </a:fld>
            <a:endParaRPr lang="en-US"/>
          </a:p>
        </p:txBody>
      </p:sp>
      <p:sp>
        <p:nvSpPr>
          <p:cNvPr id="8" name="Footer Placeholder 7"/>
          <p:cNvSpPr>
            <a:spLocks noGrp="1"/>
          </p:cNvSpPr>
          <p:nvPr>
            <p:ph type="ftr" sz="quarter" idx="11"/>
          </p:nvPr>
        </p:nvSpPr>
        <p:spPr/>
        <p:txBody>
          <a:bodyPr/>
          <a:lstStyle/>
          <a:p>
            <a:r>
              <a:rPr lang="en-US" smtClean="0"/>
              <a:t>Lecture 1</a:t>
            </a:r>
            <a:endParaRPr lang="en-US"/>
          </a:p>
        </p:txBody>
      </p:sp>
      <p:sp>
        <p:nvSpPr>
          <p:cNvPr id="9" name="Slide Number Placeholder 8"/>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49AE8-1ABD-4A73-941C-88A69C80533C}" type="datetime1">
              <a:rPr lang="en-US" smtClean="0"/>
            </a:fld>
            <a:endParaRPr lang="en-US"/>
          </a:p>
        </p:txBody>
      </p:sp>
      <p:sp>
        <p:nvSpPr>
          <p:cNvPr id="4" name="Footer Placeholder 3"/>
          <p:cNvSpPr>
            <a:spLocks noGrp="1"/>
          </p:cNvSpPr>
          <p:nvPr>
            <p:ph type="ftr" sz="quarter" idx="11"/>
          </p:nvPr>
        </p:nvSpPr>
        <p:spPr/>
        <p:txBody>
          <a:bodyPr/>
          <a:lstStyle/>
          <a:p>
            <a:r>
              <a:rPr lang="en-US" smtClean="0"/>
              <a:t>Lecture 1</a:t>
            </a:r>
            <a:endParaRPr lang="en-US"/>
          </a:p>
        </p:txBody>
      </p:sp>
      <p:sp>
        <p:nvSpPr>
          <p:cNvPr id="5" name="Slide Number Placeholder 4"/>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fld>
            <a:endParaRPr lang="en-US"/>
          </a:p>
        </p:txBody>
      </p:sp>
      <p:sp>
        <p:nvSpPr>
          <p:cNvPr id="3" name="Footer Placeholder 2"/>
          <p:cNvSpPr>
            <a:spLocks noGrp="1"/>
          </p:cNvSpPr>
          <p:nvPr>
            <p:ph type="ftr" sz="quarter" idx="11"/>
          </p:nvPr>
        </p:nvSpPr>
        <p:spPr/>
        <p:txBody>
          <a:bodyPr/>
          <a:lstStyle/>
          <a:p>
            <a:r>
              <a:rPr lang="en-US" smtClean="0"/>
              <a:t>Lecture 1</a:t>
            </a:r>
            <a:endParaRPr lang="en-US"/>
          </a:p>
        </p:txBody>
      </p:sp>
      <p:sp>
        <p:nvSpPr>
          <p:cNvPr id="4" name="Slide Number Placeholder 3"/>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DDCB66D-858E-429B-90FB-0576161CA1F4}" type="datetime1">
              <a:rPr lang="en-US" smtClean="0"/>
            </a:fld>
            <a:endParaRPr lang="en-US"/>
          </a:p>
        </p:txBody>
      </p:sp>
      <p:sp>
        <p:nvSpPr>
          <p:cNvPr id="6" name="Footer Placeholder 5"/>
          <p:cNvSpPr>
            <a:spLocks noGrp="1"/>
          </p:cNvSpPr>
          <p:nvPr>
            <p:ph type="ftr" sz="quarter" idx="11"/>
          </p:nvPr>
        </p:nvSpPr>
        <p:spPr/>
        <p:txBody>
          <a:bodyPr/>
          <a:lstStyle/>
          <a:p>
            <a:r>
              <a:rPr lang="en-US" smtClean="0"/>
              <a:t>Lecture 1</a:t>
            </a:r>
            <a:endParaRPr lang="en-US"/>
          </a:p>
        </p:txBody>
      </p:sp>
      <p:sp>
        <p:nvSpPr>
          <p:cNvPr id="7" name="Slide Number Placeholder 6"/>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63D388-D54F-4B77-B6E2-AE852A3A0C24}" type="datetime1">
              <a:rPr lang="en-US" smtClean="0"/>
            </a:fld>
            <a:endParaRPr lang="en-US"/>
          </a:p>
        </p:txBody>
      </p:sp>
      <p:sp>
        <p:nvSpPr>
          <p:cNvPr id="6" name="Footer Placeholder 5"/>
          <p:cNvSpPr>
            <a:spLocks noGrp="1"/>
          </p:cNvSpPr>
          <p:nvPr>
            <p:ph type="ftr" sz="quarter" idx="11"/>
          </p:nvPr>
        </p:nvSpPr>
        <p:spPr/>
        <p:txBody>
          <a:bodyPr/>
          <a:lstStyle/>
          <a:p>
            <a:r>
              <a:rPr lang="en-US" smtClean="0"/>
              <a:t>Lecture 1</a:t>
            </a:r>
            <a:endParaRPr lang="en-US"/>
          </a:p>
        </p:txBody>
      </p:sp>
      <p:sp>
        <p:nvSpPr>
          <p:cNvPr id="7" name="Slide Number Placeholder 6"/>
          <p:cNvSpPr>
            <a:spLocks noGrp="1"/>
          </p:cNvSpPr>
          <p:nvPr>
            <p:ph type="sldNum" sz="quarter" idx="12"/>
          </p:nvPr>
        </p:nvSpPr>
        <p:spPr/>
        <p:txBody>
          <a:bodyPr/>
          <a:lstStyle/>
          <a:p>
            <a:fld id="{25670DEB-9C44-4965-9766-CB9D5C50E23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2.emf"/><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4.emf"/><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6.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8.GIF"/><Relationship Id="rId1"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828800"/>
          </a:xfrm>
        </p:spPr>
        <p:txBody>
          <a:bodyPr>
            <a:normAutofit/>
          </a:bodyPr>
          <a:lstStyle/>
          <a:p>
            <a:r>
              <a:rPr lang="en-IN" altLang="en-US" sz="4800" dirty="0">
                <a:solidFill>
                  <a:schemeClr val="bg1"/>
                </a:solidFill>
                <a:latin typeface="Times New Roman" panose="02020603050405020304" pitchFamily="18" charset="0"/>
                <a:cs typeface="Times New Roman" panose="02020603050405020304" pitchFamily="18" charset="0"/>
              </a:rPr>
              <a:t>Lecture - 27</a:t>
            </a:r>
            <a:br>
              <a:rPr lang="en-IN" altLang="en-US" sz="4800" dirty="0">
                <a:solidFill>
                  <a:schemeClr val="bg1"/>
                </a:solidFill>
                <a:latin typeface="Times New Roman" panose="02020603050405020304" pitchFamily="18" charset="0"/>
                <a:cs typeface="Times New Roman" panose="02020603050405020304" pitchFamily="18" charset="0"/>
              </a:rPr>
            </a:br>
            <a:r>
              <a:rPr lang="en-IN" altLang="en-US" sz="4800" dirty="0">
                <a:solidFill>
                  <a:schemeClr val="bg1"/>
                </a:solidFill>
                <a:latin typeface="Times New Roman" panose="02020603050405020304" pitchFamily="18" charset="0"/>
                <a:cs typeface="Times New Roman" panose="02020603050405020304" pitchFamily="18" charset="0"/>
              </a:rPr>
              <a:t> Opto Electronic Devices</a:t>
            </a:r>
            <a:endParaRPr lang="en-IN" altLang="en-US" sz="4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Photo diode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lvl="0" indent="0" algn="just">
              <a:buNone/>
            </a:pPr>
            <a:r>
              <a:rPr lang="en-US" sz="2400" dirty="0">
                <a:solidFill>
                  <a:schemeClr val="bg1"/>
                </a:solidFill>
                <a:latin typeface="Times New Roman" panose="02020603050405020304" pitchFamily="18" charset="0"/>
                <a:cs typeface="Times New Roman" panose="02020603050405020304" pitchFamily="18" charset="0"/>
              </a:rPr>
              <a:t>When light (photons) falls on the </a:t>
            </a:r>
            <a:r>
              <a:rPr lang="en-US" sz="2400" i="1" dirty="0" err="1" smtClean="0">
                <a:solidFill>
                  <a:schemeClr val="bg1"/>
                </a:solidFill>
                <a:latin typeface="Times New Roman" panose="02020603050405020304" pitchFamily="18" charset="0"/>
                <a:cs typeface="Times New Roman" panose="02020603050405020304" pitchFamily="18" charset="0"/>
              </a:rPr>
              <a:t>pn</a:t>
            </a:r>
            <a:r>
              <a:rPr lang="en-US" sz="2400" i="1"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junction, the energy is imparted </a:t>
            </a:r>
            <a:r>
              <a:rPr lang="en-US" sz="2400" dirty="0" smtClean="0">
                <a:solidFill>
                  <a:schemeClr val="bg1"/>
                </a:solidFill>
                <a:latin typeface="Times New Roman" panose="02020603050405020304" pitchFamily="18" charset="0"/>
                <a:cs typeface="Times New Roman" panose="02020603050405020304" pitchFamily="18" charset="0"/>
              </a:rPr>
              <a:t>by the </a:t>
            </a:r>
            <a:r>
              <a:rPr lang="en-US" sz="2400" dirty="0">
                <a:solidFill>
                  <a:schemeClr val="bg1"/>
                </a:solidFill>
                <a:latin typeface="Times New Roman" panose="02020603050405020304" pitchFamily="18" charset="0"/>
                <a:cs typeface="Times New Roman" panose="02020603050405020304" pitchFamily="18" charset="0"/>
              </a:rPr>
              <a:t>photons to the atoms in the junction. This will create more free </a:t>
            </a:r>
            <a:r>
              <a:rPr lang="en-US" sz="2400" dirty="0" err="1" smtClean="0">
                <a:solidFill>
                  <a:schemeClr val="bg1"/>
                </a:solidFill>
                <a:latin typeface="Times New Roman" panose="02020603050405020304" pitchFamily="18" charset="0"/>
                <a:cs typeface="Times New Roman" panose="02020603050405020304" pitchFamily="18" charset="0"/>
              </a:rPr>
              <a:t>electrons.These</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additional free electrons will increase the reverse current</a:t>
            </a:r>
            <a:r>
              <a:rPr lang="en-US"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marL="0" lvl="0" indent="0" algn="just">
              <a:buNone/>
            </a:pPr>
            <a:endParaRPr lang="en-US" sz="2400" dirty="0" smtClean="0">
              <a:solidFill>
                <a:schemeClr val="bg1"/>
              </a:solidFill>
              <a:latin typeface="Times New Roman" panose="02020603050405020304" pitchFamily="18" charset="0"/>
              <a:cs typeface="Times New Roman" panose="02020603050405020304" pitchFamily="18" charset="0"/>
            </a:endParaRPr>
          </a:p>
          <a:p>
            <a:pPr marL="0" lvl="0" indent="0" algn="just">
              <a:buNone/>
            </a:pP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As the intensity of light incident on the </a:t>
            </a:r>
            <a:r>
              <a:rPr lang="en-US" sz="2400" i="1" dirty="0" err="1">
                <a:solidFill>
                  <a:schemeClr val="bg1"/>
                </a:solidFill>
                <a:latin typeface="Times New Roman" panose="02020603050405020304" pitchFamily="18" charset="0"/>
                <a:cs typeface="Times New Roman" panose="02020603050405020304" pitchFamily="18" charset="0"/>
              </a:rPr>
              <a:t>pn</a:t>
            </a:r>
            <a:r>
              <a:rPr lang="en-US" sz="2400" i="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junction increases, the reverse current also increases. In other words, as the incident light </a:t>
            </a:r>
            <a:r>
              <a:rPr lang="en-US" sz="2400" dirty="0" smtClean="0">
                <a:solidFill>
                  <a:schemeClr val="bg1"/>
                </a:solidFill>
                <a:latin typeface="Times New Roman" panose="02020603050405020304" pitchFamily="18" charset="0"/>
                <a:cs typeface="Times New Roman" panose="02020603050405020304" pitchFamily="18" charset="0"/>
              </a:rPr>
              <a:t>intensity  increases</a:t>
            </a:r>
            <a:r>
              <a:rPr lang="en-US" sz="2400" dirty="0">
                <a:solidFill>
                  <a:schemeClr val="bg1"/>
                </a:solidFill>
                <a:latin typeface="Times New Roman" panose="02020603050405020304" pitchFamily="18" charset="0"/>
                <a:cs typeface="Times New Roman" panose="02020603050405020304" pitchFamily="18" charset="0"/>
              </a:rPr>
              <a:t>, the resistance of the device (photo-diode)  </a:t>
            </a:r>
            <a:r>
              <a:rPr lang="en-US" sz="2400" dirty="0" smtClean="0">
                <a:solidFill>
                  <a:schemeClr val="bg1"/>
                </a:solidFill>
                <a:latin typeface="Times New Roman" panose="02020603050405020304" pitchFamily="18" charset="0"/>
                <a:cs typeface="Times New Roman" panose="02020603050405020304" pitchFamily="18" charset="0"/>
              </a:rPr>
              <a:t>decreases.</a:t>
            </a:r>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27</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368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00B050"/>
          </a:solidFill>
        </p:spPr>
        <p:txBody>
          <a:bodyPr>
            <a:normAutofit/>
          </a:bodyPr>
          <a:lstStyle/>
          <a:p>
            <a:r>
              <a:rPr lang="en-IN" altLang="en-US" sz="3200" b="1" dirty="0">
                <a:solidFill>
                  <a:schemeClr val="bg1"/>
                </a:solidFill>
                <a:latin typeface="Times New Roman" panose="02020603050405020304" pitchFamily="18" charset="0"/>
                <a:cs typeface="Times New Roman" panose="02020603050405020304" pitchFamily="18" charset="0"/>
              </a:rPr>
              <a:t>Solar cell </a:t>
            </a:r>
            <a:endParaRPr lang="en-IN" altLang="en-US" sz="3200" b="1"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27</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
        <p:nvSpPr>
          <p:cNvPr id="3" name="Content Placeholder 1"/>
          <p:cNvSpPr/>
          <p:nvPr/>
        </p:nvSpPr>
        <p:spPr>
          <a:xfrm>
            <a:off x="457200" y="1219200"/>
            <a:ext cx="82296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Solar cells are typically illuminated with sun light and are intended to convert the solar energy into electrical energy. A significant part of the solar spectrum is in the visible range of the spectrum (400 - 700 nm). The power density is approximately 100mW/ cm2.</a:t>
            </a:r>
            <a:endParaRPr lang="en-US" sz="200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a:solidFill>
                  <a:schemeClr val="bg1"/>
                </a:solidFill>
                <a:latin typeface="Times New Roman" panose="02020603050405020304" pitchFamily="18" charset="0"/>
                <a:cs typeface="Times New Roman" panose="02020603050405020304" pitchFamily="18" charset="0"/>
              </a:rPr>
              <a:t>Only part of solar spectrum actually reaches the earth’s surface.  Scattering and absorption in the earth’s atmosphere and the incident angle affects the incident power density. Thus available power density depends on the time of the day, the season and the latitude of a specific location. </a:t>
            </a:r>
            <a:endParaRPr lang="en-US" sz="2000">
              <a:solidFill>
                <a:schemeClr val="bg1"/>
              </a:solidFill>
              <a:latin typeface="Times New Roman" panose="02020603050405020304" pitchFamily="18" charset="0"/>
              <a:cs typeface="Times New Roman" panose="02020603050405020304" pitchFamily="18" charset="0"/>
            </a:endParaRPr>
          </a:p>
          <a:p>
            <a:pPr algn="just">
              <a:buNone/>
            </a:pPr>
            <a:endParaRPr lang="en-US" sz="2000">
              <a:solidFill>
                <a:schemeClr val="bg1"/>
              </a:solidFill>
              <a:latin typeface="Times New Roman" panose="02020603050405020304" pitchFamily="18" charset="0"/>
              <a:cs typeface="Times New Roman" panose="02020603050405020304" pitchFamily="18" charset="0"/>
            </a:endParaRPr>
          </a:p>
        </p:txBody>
      </p:sp>
      <p:pic>
        <p:nvPicPr>
          <p:cNvPr id="8" name="Content Placeholder 7"/>
          <p:cNvPicPr>
            <a:picLocks noChangeAspect="1"/>
          </p:cNvPicPr>
          <p:nvPr>
            <p:ph idx="1"/>
          </p:nvPr>
        </p:nvPicPr>
        <p:blipFill>
          <a:blip r:embed="rId1"/>
          <a:stretch>
            <a:fillRect/>
          </a:stretch>
        </p:blipFill>
        <p:spPr>
          <a:xfrm>
            <a:off x="2675890" y="4114800"/>
            <a:ext cx="3792220" cy="2123440"/>
          </a:xfrm>
          <a:prstGeom prst="rect">
            <a:avLst/>
          </a:prstGeom>
        </p:spPr>
      </p:pic>
    </p:spTree>
    <p:custDataLst>
      <p:tags r:id="rId2"/>
    </p:custDataLst>
  </p:cSld>
  <p:clrMapOvr>
    <a:masterClrMapping/>
  </p:clrMapOvr>
  <p:transition spd="slow" advTm="368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IN" altLang="en-US" sz="3200" b="1" dirty="0">
                <a:solidFill>
                  <a:schemeClr val="bg1"/>
                </a:solidFill>
                <a:latin typeface="Times New Roman" panose="02020603050405020304" pitchFamily="18" charset="0"/>
                <a:cs typeface="Times New Roman" panose="02020603050405020304" pitchFamily="18" charset="0"/>
              </a:rPr>
              <a:t>Solar Cell</a:t>
            </a:r>
            <a:endParaRPr lang="en-IN" altLang="en-US" sz="32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lvl="0" algn="just">
              <a:buFont typeface="Arial" panose="020B0604020202020204" pitchFamily="34" charset="0"/>
              <a:buChar char="•"/>
            </a:pPr>
            <a:r>
              <a:rPr lang="en-IN" altLang="en-US" sz="2000" dirty="0">
                <a:solidFill>
                  <a:schemeClr val="bg1"/>
                </a:solidFill>
                <a:latin typeface="Times New Roman" panose="02020603050405020304" pitchFamily="18" charset="0"/>
                <a:cs typeface="Times New Roman" panose="02020603050405020304" pitchFamily="18" charset="0"/>
              </a:rPr>
              <a:t>S</a:t>
            </a:r>
            <a:r>
              <a:rPr lang="en-US" sz="2000" dirty="0">
                <a:solidFill>
                  <a:schemeClr val="bg1"/>
                </a:solidFill>
                <a:latin typeface="Times New Roman" panose="02020603050405020304" pitchFamily="18" charset="0"/>
                <a:cs typeface="Times New Roman" panose="02020603050405020304" pitchFamily="18" charset="0"/>
              </a:rPr>
              <a:t>olar light which reaches a solar cell, only photon with energy larger than the energy band gap of the semi-conductor generate electron hole pairs. </a:t>
            </a:r>
            <a:endParaRPr lang="en-US" sz="2000" dirty="0">
              <a:solidFill>
                <a:schemeClr val="bg1"/>
              </a:solidFill>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overall power conversion efficiency of a single crystalline solar cell ranges from 10 to 30% yielding 10-30 mW/cm2. </a:t>
            </a:r>
            <a:endParaRPr lang="en-US" sz="2000" dirty="0">
              <a:solidFill>
                <a:schemeClr val="bg1"/>
              </a:solidFill>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circuit diagram and sign convention of a p-n diode solar cell connected to a resistive load is as shown in figure below.</a:t>
            </a:r>
            <a:endParaRPr lang="en-US" sz="2000" dirty="0">
              <a:solidFill>
                <a:schemeClr val="bg1"/>
              </a:solidFill>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0" lvl="0" indent="0" algn="just">
              <a:buFont typeface="Arial" panose="020B0604020202020204" pitchFamily="34" charset="0"/>
              <a:buNone/>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27</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3600450" y="4495800"/>
            <a:ext cx="2160905" cy="1737360"/>
          </a:xfrm>
          <a:prstGeom prst="rect">
            <a:avLst/>
          </a:prstGeom>
        </p:spPr>
      </p:pic>
    </p:spTree>
    <p:custDataLst>
      <p:tags r:id="rId2"/>
    </p:custDataLst>
  </p:cSld>
  <p:clrMapOvr>
    <a:masterClrMapping/>
  </p:clrMapOvr>
  <p:transition spd="slow" advTm="368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00B050"/>
          </a:solidFill>
        </p:spPr>
        <p:txBody>
          <a:bodyPr>
            <a:normAutofit/>
          </a:bodyPr>
          <a:lstStyle/>
          <a:p>
            <a:r>
              <a:rPr lang="en-US" sz="3600" dirty="0" smtClean="0">
                <a:solidFill>
                  <a:schemeClr val="bg1"/>
                </a:solidFill>
                <a:latin typeface="Times New Roman" panose="02020603050405020304" pitchFamily="18" charset="0"/>
                <a:cs typeface="Times New Roman" panose="02020603050405020304" pitchFamily="18" charset="0"/>
              </a:rPr>
              <a:t>Reference</a:t>
            </a:r>
            <a:endParaRPr lang="en-US" sz="13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rmAutofit/>
          </a:bodyPr>
          <a:lstStyle/>
          <a:p>
            <a:pPr marL="514350" indent="-51435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Principles of Semiconductor Diodes, B. Van Zeghbroeck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schemeClr val="bg1"/>
                </a:solidFill>
                <a:latin typeface="Times New Roman" panose="02020603050405020304" pitchFamily="18" charset="0"/>
                <a:cs typeface="Times New Roman" panose="02020603050405020304" pitchFamily="18" charset="0"/>
              </a:rPr>
            </a:fld>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0"/>
            <a:ext cx="8229600" cy="1447800"/>
          </a:xfrm>
          <a:solidFill>
            <a:srgbClr val="00B050"/>
          </a:solidFill>
        </p:spPr>
        <p:txBody>
          <a:bodyPr>
            <a:normAutofit/>
          </a:bodyPr>
          <a:lstStyle/>
          <a:p>
            <a:r>
              <a:rPr lang="en-US" sz="4800" dirty="0" smtClean="0">
                <a:solidFill>
                  <a:schemeClr val="bg1"/>
                </a:solidFill>
                <a:latin typeface="Times New Roman" panose="02020603050405020304" pitchFamily="18" charset="0"/>
                <a:cs typeface="Times New Roman" panose="02020603050405020304" pitchFamily="18" charset="0"/>
              </a:rPr>
              <a:t>Thank You</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schemeClr val="bg1"/>
                </a:solidFill>
                <a:latin typeface="Times New Roman" panose="02020603050405020304" pitchFamily="18" charset="0"/>
                <a:cs typeface="Times New Roman" panose="02020603050405020304" pitchFamily="18" charset="0"/>
              </a:rPr>
            </a:fld>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a:solidFill>
            <a:srgbClr val="00B050"/>
          </a:solidFill>
        </p:spPr>
        <p:txBody>
          <a:bodyPr>
            <a:normAutofit/>
          </a:bodyPr>
          <a:lstStyle/>
          <a:p>
            <a:r>
              <a:rPr lang="en-IN" altLang="en-US" sz="3200" b="1" dirty="0" smtClean="0">
                <a:solidFill>
                  <a:schemeClr val="bg1"/>
                </a:solidFill>
                <a:latin typeface="Times New Roman" panose="02020603050405020304" pitchFamily="18" charset="0"/>
                <a:cs typeface="Times New Roman" panose="02020603050405020304" pitchFamily="18" charset="0"/>
              </a:rPr>
              <a:t>Opto Electronic Devices</a:t>
            </a:r>
            <a:endParaRPr lang="en-IN" altLang="en-US" sz="3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27</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
        <p:nvSpPr>
          <p:cNvPr id="100" name="Text Box 99"/>
          <p:cNvSpPr txBox="1"/>
          <p:nvPr/>
        </p:nvSpPr>
        <p:spPr>
          <a:xfrm>
            <a:off x="457200" y="1219200"/>
            <a:ext cx="7933690" cy="5015865"/>
          </a:xfrm>
          <a:prstGeom prst="rect">
            <a:avLst/>
          </a:prstGeom>
          <a:noFill/>
          <a:ln w="9525">
            <a:noFill/>
          </a:ln>
        </p:spPr>
        <p:txBody>
          <a:bodyPr wrap="square">
            <a:spAutoFit/>
          </a:bodyPr>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P-n junctions are an integral part of several optoelectronic devices. These include photodiodes, solar cells light emitting diodes (LEDs) and semiconductor lasers.</a:t>
            </a:r>
            <a:endParaRPr lang="en-US" sz="2000" b="0">
              <a:solidFill>
                <a:schemeClr val="bg1"/>
              </a:solidFill>
              <a:latin typeface="Times New Roman" panose="02020603050405020304" pitchFamily="18" charset="0"/>
              <a:cs typeface="Calibri" panose="020F0502020204030204" charset="0"/>
            </a:endParaRPr>
          </a:p>
          <a:p>
            <a:pPr indent="0" algn="just">
              <a:buFont typeface="Arial" panose="020B0604020202020204" pitchFamily="34" charset="0"/>
              <a:buNone/>
            </a:pP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 A large number of optoelectronic devices consist of a p-type and n-type region, just like a regular p-n diode. </a:t>
            </a: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The key difference is that there is an additional interaction between the electrons and holes in the semiconductor and light. This interaction is not restricted to optoelectronic devices. </a:t>
            </a: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Regular diodes are also known to be light sensitive and in some cases also emit light. The key difference is that optoelectronic devices such as photodiodes, solar cells, LEDs and laser diodes are specifically designed to optimize the light absorption and emission, resulting in a high conversion efficiency.</a:t>
            </a:r>
            <a:endParaRPr lang="en-US" sz="2000" b="0">
              <a:solidFill>
                <a:schemeClr val="bg1"/>
              </a:solidFill>
              <a:latin typeface="Times New Roman" panose="02020603050405020304" pitchFamily="18" charset="0"/>
              <a:cs typeface="Calibri" panose="020F0502020204030204" charset="0"/>
            </a:endParaRPr>
          </a:p>
        </p:txBody>
      </p:sp>
    </p:spTree>
    <p:custDataLst>
      <p:tags r:id="rId1"/>
    </p:custDataLst>
  </p:cSld>
  <p:clrMapOvr>
    <a:masterClrMapping/>
  </p:clrMapOvr>
  <p:transition spd="slow" advTm="81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Light Emitting </a:t>
            </a:r>
            <a:r>
              <a:rPr lang="en-US" sz="3200" b="1" dirty="0">
                <a:solidFill>
                  <a:schemeClr val="bg1"/>
                </a:solidFill>
                <a:latin typeface="Times New Roman" panose="02020603050405020304" pitchFamily="18" charset="0"/>
                <a:cs typeface="Times New Roman" panose="02020603050405020304" pitchFamily="18" charset="0"/>
              </a:rPr>
              <a:t>Diode (LED)</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089660"/>
            <a:ext cx="8229600" cy="5036820"/>
          </a:xfrm>
          <a:solidFill>
            <a:srgbClr val="00B050"/>
          </a:solidFill>
        </p:spPr>
        <p:txBody>
          <a:bodyPr>
            <a:noAutofit/>
          </a:bodyPr>
          <a:lstStyle/>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A light-emitting diode (LED) is a diode that gives off visible light when forward biased</a:t>
            </a:r>
            <a:r>
              <a:rPr lang="en-US" sz="2000" i="1" dirty="0" smtClean="0">
                <a:solidFill>
                  <a:schemeClr val="bg1"/>
                </a:solidFill>
                <a:latin typeface="Times New Roman" panose="02020603050405020304" pitchFamily="18" charset="0"/>
                <a:cs typeface="Times New Roman" panose="02020603050405020304" pitchFamily="18" charset="0"/>
              </a:rPr>
              <a:t>.</a:t>
            </a:r>
            <a:endParaRPr lang="en-US" sz="2000" i="1" dirty="0" smtClean="0">
              <a:solidFill>
                <a:schemeClr val="bg1"/>
              </a:solidFill>
              <a:latin typeface="Times New Roman" panose="02020603050405020304" pitchFamily="18" charset="0"/>
              <a:cs typeface="Times New Roman" panose="02020603050405020304" pitchFamily="18" charset="0"/>
            </a:endParaRPr>
          </a:p>
          <a:p>
            <a:pPr algn="just"/>
            <a:endParaRPr lang="en-US" sz="2000" i="1" dirty="0">
              <a:latin typeface="Times New Roman" panose="02020603050405020304" pitchFamily="18" charset="0"/>
              <a:cs typeface="Times New Roman" panose="02020603050405020304" pitchFamily="18" charset="0"/>
            </a:endParaRPr>
          </a:p>
          <a:p>
            <a:pPr algn="just"/>
            <a:endParaRPr lang="en-US" sz="2000" i="1" dirty="0" smtClean="0">
              <a:latin typeface="Times New Roman" panose="02020603050405020304" pitchFamily="18" charset="0"/>
              <a:cs typeface="Times New Roman" panose="02020603050405020304" pitchFamily="18" charset="0"/>
            </a:endParaRPr>
          </a:p>
          <a:p>
            <a:pPr algn="just"/>
            <a:endParaRPr lang="en-US" sz="2000" i="1" dirty="0" smtClean="0">
              <a:latin typeface="Times New Roman" panose="02020603050405020304" pitchFamily="18" charset="0"/>
              <a:cs typeface="Times New Roman" panose="02020603050405020304" pitchFamily="18" charset="0"/>
            </a:endParaRPr>
          </a:p>
          <a:p>
            <a:pPr algn="just"/>
            <a:endParaRPr lang="en-US" sz="2000" i="1" dirty="0" smtClean="0">
              <a:latin typeface="Times New Roman" panose="02020603050405020304" pitchFamily="18" charset="0"/>
              <a:cs typeface="Times New Roman" panose="02020603050405020304" pitchFamily="18" charset="0"/>
            </a:endParaRPr>
          </a:p>
          <a:p>
            <a:pPr algn="just"/>
            <a:endParaRPr lang="en-US" sz="2000" i="1" dirty="0">
              <a:latin typeface="Times New Roman" panose="02020603050405020304" pitchFamily="18" charset="0"/>
              <a:cs typeface="Times New Roman" panose="02020603050405020304" pitchFamily="18" charset="0"/>
            </a:endParaRPr>
          </a:p>
          <a:p>
            <a:pPr algn="just"/>
            <a:endParaRPr lang="en-US" sz="2000" i="1" dirty="0" smtClean="0">
              <a:latin typeface="Times New Roman" panose="02020603050405020304" pitchFamily="18" charset="0"/>
              <a:cs typeface="Times New Roman" panose="02020603050405020304" pitchFamily="18" charset="0"/>
            </a:endParaRPr>
          </a:p>
          <a:p>
            <a:pPr marL="0" indent="0" algn="just">
              <a:buNone/>
            </a:pPr>
            <a:r>
              <a:rPr lang="en-US" sz="2000" dirty="0">
                <a:solidFill>
                  <a:schemeClr val="bg1"/>
                </a:solidFill>
                <a:latin typeface="Times New Roman" panose="02020603050405020304" pitchFamily="18" charset="0"/>
                <a:cs typeface="Times New Roman" panose="02020603050405020304" pitchFamily="18" charset="0"/>
              </a:rPr>
              <a:t>Light-emitting diodes </a:t>
            </a:r>
            <a:r>
              <a:rPr lang="en-US" sz="2000" dirty="0" smtClean="0">
                <a:solidFill>
                  <a:schemeClr val="bg1"/>
                </a:solidFill>
                <a:latin typeface="Times New Roman" panose="02020603050405020304" pitchFamily="18" charset="0"/>
                <a:cs typeface="Times New Roman" panose="02020603050405020304" pitchFamily="18" charset="0"/>
              </a:rPr>
              <a:t>made </a:t>
            </a:r>
            <a:r>
              <a:rPr lang="en-US" sz="2000" dirty="0">
                <a:solidFill>
                  <a:schemeClr val="bg1"/>
                </a:solidFill>
                <a:latin typeface="Times New Roman" panose="02020603050405020304" pitchFamily="18" charset="0"/>
                <a:cs typeface="Times New Roman" panose="02020603050405020304" pitchFamily="18" charset="0"/>
              </a:rPr>
              <a:t>by using elements </a:t>
            </a:r>
            <a:r>
              <a:rPr lang="en-US" sz="2000" dirty="0" smtClean="0">
                <a:solidFill>
                  <a:schemeClr val="bg1"/>
                </a:solidFill>
                <a:latin typeface="Times New Roman" panose="02020603050405020304" pitchFamily="18" charset="0"/>
                <a:cs typeface="Times New Roman" panose="02020603050405020304" pitchFamily="18" charset="0"/>
              </a:rPr>
              <a:t>like gallium</a:t>
            </a:r>
            <a:r>
              <a:rPr lang="en-US" sz="2000" dirty="0">
                <a:solidFill>
                  <a:schemeClr val="bg1"/>
                </a:solidFill>
                <a:latin typeface="Times New Roman" panose="02020603050405020304" pitchFamily="18" charset="0"/>
                <a:cs typeface="Times New Roman" panose="02020603050405020304" pitchFamily="18" charset="0"/>
              </a:rPr>
              <a:t>, phosphorus and arsenic. By varying </a:t>
            </a:r>
            <a:r>
              <a:rPr lang="en-US" sz="2000" dirty="0" smtClean="0">
                <a:solidFill>
                  <a:schemeClr val="bg1"/>
                </a:solidFill>
                <a:latin typeface="Times New Roman" panose="02020603050405020304" pitchFamily="18" charset="0"/>
                <a:cs typeface="Times New Roman" panose="02020603050405020304" pitchFamily="18" charset="0"/>
              </a:rPr>
              <a:t>the quantities </a:t>
            </a:r>
            <a:r>
              <a:rPr lang="en-US" sz="2000" dirty="0">
                <a:solidFill>
                  <a:schemeClr val="bg1"/>
                </a:solidFill>
                <a:latin typeface="Times New Roman" panose="02020603050405020304" pitchFamily="18" charset="0"/>
                <a:cs typeface="Times New Roman" panose="02020603050405020304" pitchFamily="18" charset="0"/>
              </a:rPr>
              <a:t>of these elements, it is possible to </a:t>
            </a:r>
            <a:r>
              <a:rPr lang="en-US" sz="2000" dirty="0" smtClean="0">
                <a:solidFill>
                  <a:schemeClr val="bg1"/>
                </a:solidFill>
                <a:latin typeface="Times New Roman" panose="02020603050405020304" pitchFamily="18" charset="0"/>
                <a:cs typeface="Times New Roman" panose="02020603050405020304" pitchFamily="18" charset="0"/>
              </a:rPr>
              <a:t>produce light </a:t>
            </a:r>
            <a:r>
              <a:rPr lang="en-US" sz="2000" dirty="0">
                <a:solidFill>
                  <a:schemeClr val="bg1"/>
                </a:solidFill>
                <a:latin typeface="Times New Roman" panose="02020603050405020304" pitchFamily="18" charset="0"/>
                <a:cs typeface="Times New Roman" panose="02020603050405020304" pitchFamily="18" charset="0"/>
              </a:rPr>
              <a:t>of different wavelengths with </a:t>
            </a:r>
            <a:r>
              <a:rPr lang="en-US" sz="2000" dirty="0" err="1">
                <a:solidFill>
                  <a:schemeClr val="bg1"/>
                </a:solidFill>
                <a:latin typeface="Times New Roman" panose="02020603050405020304" pitchFamily="18" charset="0"/>
                <a:cs typeface="Times New Roman" panose="02020603050405020304" pitchFamily="18" charset="0"/>
              </a:rPr>
              <a:t>colours</a:t>
            </a:r>
            <a:r>
              <a:rPr lang="en-US" sz="2000" dirty="0">
                <a:solidFill>
                  <a:schemeClr val="bg1"/>
                </a:solidFill>
                <a:latin typeface="Times New Roman" panose="02020603050405020304" pitchFamily="18" charset="0"/>
                <a:cs typeface="Times New Roman" panose="02020603050405020304" pitchFamily="18" charset="0"/>
              </a:rPr>
              <a:t> that </a:t>
            </a:r>
            <a:r>
              <a:rPr lang="en-US" sz="2000" dirty="0" smtClean="0">
                <a:solidFill>
                  <a:schemeClr val="bg1"/>
                </a:solidFill>
                <a:latin typeface="Times New Roman" panose="02020603050405020304" pitchFamily="18" charset="0"/>
                <a:cs typeface="Times New Roman" panose="02020603050405020304" pitchFamily="18" charset="0"/>
              </a:rPr>
              <a:t>include red</a:t>
            </a:r>
            <a:r>
              <a:rPr lang="en-US" sz="2000" dirty="0">
                <a:solidFill>
                  <a:schemeClr val="bg1"/>
                </a:solidFill>
                <a:latin typeface="Times New Roman" panose="02020603050405020304" pitchFamily="18" charset="0"/>
                <a:cs typeface="Times New Roman" panose="02020603050405020304" pitchFamily="18" charset="0"/>
              </a:rPr>
              <a:t>, green, yellow and blue. </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For </a:t>
            </a:r>
            <a:r>
              <a:rPr lang="en-US" sz="2000" dirty="0">
                <a:solidFill>
                  <a:schemeClr val="bg1"/>
                </a:solidFill>
                <a:latin typeface="Times New Roman" panose="02020603050405020304" pitchFamily="18" charset="0"/>
                <a:cs typeface="Times New Roman" panose="02020603050405020304" pitchFamily="18" charset="0"/>
              </a:rPr>
              <a:t>example, </a:t>
            </a:r>
            <a:r>
              <a:rPr lang="en-US" sz="2000" dirty="0" smtClean="0">
                <a:solidFill>
                  <a:schemeClr val="bg1"/>
                </a:solidFill>
                <a:latin typeface="Times New Roman" panose="02020603050405020304" pitchFamily="18" charset="0"/>
                <a:cs typeface="Times New Roman" panose="02020603050405020304" pitchFamily="18" charset="0"/>
              </a:rPr>
              <a:t>when a </a:t>
            </a:r>
            <a:r>
              <a:rPr lang="en-US" sz="2000" dirty="0">
                <a:solidFill>
                  <a:schemeClr val="bg1"/>
                </a:solidFill>
                <a:latin typeface="Times New Roman" panose="02020603050405020304" pitchFamily="18" charset="0"/>
                <a:cs typeface="Times New Roman" panose="02020603050405020304" pitchFamily="18" charset="0"/>
              </a:rPr>
              <a:t>LED is manufactured using gallium arsenide, it </a:t>
            </a:r>
            <a:r>
              <a:rPr lang="en-US" sz="2000" dirty="0" smtClean="0">
                <a:solidFill>
                  <a:schemeClr val="bg1"/>
                </a:solidFill>
                <a:latin typeface="Times New Roman" panose="02020603050405020304" pitchFamily="18" charset="0"/>
                <a:cs typeface="Times New Roman" panose="02020603050405020304" pitchFamily="18" charset="0"/>
              </a:rPr>
              <a:t>will produce </a:t>
            </a:r>
            <a:r>
              <a:rPr lang="en-US" sz="2000" dirty="0">
                <a:solidFill>
                  <a:schemeClr val="bg1"/>
                </a:solidFill>
                <a:latin typeface="Times New Roman" panose="02020603050405020304" pitchFamily="18" charset="0"/>
                <a:cs typeface="Times New Roman" panose="02020603050405020304" pitchFamily="18" charset="0"/>
              </a:rPr>
              <a:t>a red light. If the LED is made with </a:t>
            </a:r>
            <a:r>
              <a:rPr lang="en-US" sz="2000" dirty="0" smtClean="0">
                <a:solidFill>
                  <a:schemeClr val="bg1"/>
                </a:solidFill>
                <a:latin typeface="Times New Roman" panose="02020603050405020304" pitchFamily="18" charset="0"/>
                <a:cs typeface="Times New Roman" panose="02020603050405020304" pitchFamily="18" charset="0"/>
              </a:rPr>
              <a:t>gallium phosphide</a:t>
            </a:r>
            <a:r>
              <a:rPr lang="en-US" sz="2000" dirty="0">
                <a:solidFill>
                  <a:schemeClr val="bg1"/>
                </a:solidFill>
                <a:latin typeface="Times New Roman" panose="02020603050405020304" pitchFamily="18" charset="0"/>
                <a:cs typeface="Times New Roman" panose="02020603050405020304" pitchFamily="18" charset="0"/>
              </a:rPr>
              <a:t>, it will produce a green light.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27</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210116"/>
            <a:ext cx="19050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752917"/>
            <a:ext cx="31146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81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left)">
                                      <p:cBhvr>
                                        <p:cTn id="17" dur="5000"/>
                                        <p:tgtEl>
                                          <p:spTgt spid="2050"/>
                                        </p:tgtEl>
                                      </p:cBhvr>
                                    </p:animEffect>
                                  </p:childTnLst>
                                </p:cTn>
                              </p:par>
                              <p:par>
                                <p:cTn id="18" presetID="22" presetClass="entr" presetSubtype="8" fill="hold" nodeType="with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wipe(left)">
                                      <p:cBhvr>
                                        <p:cTn id="20" dur="5000"/>
                                        <p:tgtEl>
                                          <p:spTgt spid="20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left)">
                                      <p:cBhvr>
                                        <p:cTn id="25" dur="5000"/>
                                        <p:tgtEl>
                                          <p:spTgt spid="5">
                                            <p:txEl>
                                              <p:pRg st="7" end="7"/>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wipe(left)">
                                      <p:cBhvr>
                                        <p:cTn id="28" dur="5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a:solidFill>
                  <a:prstClr val="white"/>
                </a:solidFill>
                <a:latin typeface="Times New Roman" panose="02020603050405020304" pitchFamily="18" charset="0"/>
                <a:cs typeface="Times New Roman" panose="02020603050405020304" pitchFamily="18" charset="0"/>
              </a:rPr>
              <a:t>Light Emitting Diode (LED)</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When light-emitting diode (LED) is </a:t>
            </a:r>
            <a:r>
              <a:rPr lang="en-US" sz="2000" dirty="0" smtClean="0">
                <a:solidFill>
                  <a:schemeClr val="bg1"/>
                </a:solidFill>
                <a:latin typeface="Times New Roman" panose="02020603050405020304" pitchFamily="18" charset="0"/>
                <a:cs typeface="Times New Roman" panose="02020603050405020304" pitchFamily="18" charset="0"/>
              </a:rPr>
              <a:t>forward biased ,the electrons from </a:t>
            </a:r>
            <a:r>
              <a:rPr lang="en-US" sz="2000" dirty="0">
                <a:solidFill>
                  <a:schemeClr val="bg1"/>
                </a:solidFill>
                <a:latin typeface="Times New Roman" panose="02020603050405020304" pitchFamily="18" charset="0"/>
                <a:cs typeface="Times New Roman" panose="02020603050405020304" pitchFamily="18" charset="0"/>
              </a:rPr>
              <a:t>the </a:t>
            </a:r>
            <a:r>
              <a:rPr lang="en-US" sz="2000" i="1" dirty="0">
                <a:solidFill>
                  <a:schemeClr val="bg1"/>
                </a:solidFill>
                <a:latin typeface="Times New Roman" panose="02020603050405020304" pitchFamily="18" charset="0"/>
                <a:cs typeface="Times New Roman" panose="02020603050405020304" pitchFamily="18" charset="0"/>
              </a:rPr>
              <a:t>n</a:t>
            </a:r>
            <a:r>
              <a:rPr lang="en-US" sz="2000" dirty="0">
                <a:solidFill>
                  <a:schemeClr val="bg1"/>
                </a:solidFill>
                <a:latin typeface="Times New Roman" panose="02020603050405020304" pitchFamily="18" charset="0"/>
                <a:cs typeface="Times New Roman" panose="02020603050405020304" pitchFamily="18" charset="0"/>
              </a:rPr>
              <a:t>-type material cross the </a:t>
            </a:r>
            <a:r>
              <a:rPr lang="en-US" sz="2000" i="1" dirty="0" err="1">
                <a:solidFill>
                  <a:schemeClr val="bg1"/>
                </a:solidFill>
                <a:latin typeface="Times New Roman" panose="02020603050405020304" pitchFamily="18" charset="0"/>
                <a:cs typeface="Times New Roman" panose="02020603050405020304" pitchFamily="18" charset="0"/>
              </a:rPr>
              <a:t>pn</a:t>
            </a:r>
            <a:r>
              <a:rPr lang="en-US" sz="2000" i="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junction </a:t>
            </a:r>
            <a:r>
              <a:rPr lang="en-US" sz="2000" dirty="0" smtClean="0">
                <a:solidFill>
                  <a:schemeClr val="bg1"/>
                </a:solidFill>
                <a:latin typeface="Times New Roman" panose="02020603050405020304" pitchFamily="18" charset="0"/>
                <a:cs typeface="Times New Roman" panose="02020603050405020304" pitchFamily="18" charset="0"/>
              </a:rPr>
              <a:t>and recombine </a:t>
            </a:r>
            <a:r>
              <a:rPr lang="en-US" sz="2000" dirty="0">
                <a:solidFill>
                  <a:schemeClr val="bg1"/>
                </a:solidFill>
                <a:latin typeface="Times New Roman" panose="02020603050405020304" pitchFamily="18" charset="0"/>
                <a:cs typeface="Times New Roman" panose="02020603050405020304" pitchFamily="18" charset="0"/>
              </a:rPr>
              <a:t>with holes in the </a:t>
            </a:r>
            <a:r>
              <a:rPr lang="en-US" sz="2000" i="1" dirty="0">
                <a:solidFill>
                  <a:schemeClr val="bg1"/>
                </a:solidFill>
                <a:latin typeface="Times New Roman" panose="02020603050405020304" pitchFamily="18" charset="0"/>
                <a:cs typeface="Times New Roman" panose="02020603050405020304" pitchFamily="18" charset="0"/>
              </a:rPr>
              <a:t>p</a:t>
            </a:r>
            <a:r>
              <a:rPr lang="en-US" sz="2000" dirty="0">
                <a:solidFill>
                  <a:schemeClr val="bg1"/>
                </a:solidFill>
                <a:latin typeface="Times New Roman" panose="02020603050405020304" pitchFamily="18" charset="0"/>
                <a:cs typeface="Times New Roman" panose="02020603050405020304" pitchFamily="18" charset="0"/>
              </a:rPr>
              <a:t>-type material</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F</a:t>
            </a:r>
            <a:r>
              <a:rPr lang="en-US" sz="2000" dirty="0" smtClean="0">
                <a:solidFill>
                  <a:schemeClr val="bg1"/>
                </a:solidFill>
                <a:latin typeface="Times New Roman" panose="02020603050405020304" pitchFamily="18" charset="0"/>
                <a:cs typeface="Times New Roman" panose="02020603050405020304" pitchFamily="18" charset="0"/>
              </a:rPr>
              <a:t>ree </a:t>
            </a:r>
            <a:r>
              <a:rPr lang="en-US" sz="2000" dirty="0">
                <a:solidFill>
                  <a:schemeClr val="bg1"/>
                </a:solidFill>
                <a:latin typeface="Times New Roman" panose="02020603050405020304" pitchFamily="18" charset="0"/>
                <a:cs typeface="Times New Roman" panose="02020603050405020304" pitchFamily="18" charset="0"/>
              </a:rPr>
              <a:t>electrons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in the conduction </a:t>
            </a:r>
            <a:r>
              <a:rPr lang="en-US" sz="2000" dirty="0" smtClean="0">
                <a:solidFill>
                  <a:schemeClr val="bg1"/>
                </a:solidFill>
                <a:latin typeface="Times New Roman" panose="02020603050405020304" pitchFamily="18" charset="0"/>
                <a:cs typeface="Times New Roman" panose="02020603050405020304" pitchFamily="18" charset="0"/>
              </a:rPr>
              <a:t>band </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are at </a:t>
            </a:r>
            <a:r>
              <a:rPr lang="en-US" sz="2000" dirty="0">
                <a:solidFill>
                  <a:schemeClr val="bg1"/>
                </a:solidFill>
                <a:latin typeface="Times New Roman" panose="02020603050405020304" pitchFamily="18" charset="0"/>
                <a:cs typeface="Times New Roman" panose="02020603050405020304" pitchFamily="18" charset="0"/>
              </a:rPr>
              <a:t>a higher energy level than the holes in the </a:t>
            </a:r>
            <a:r>
              <a:rPr lang="en-US" sz="2000" dirty="0" smtClean="0">
                <a:solidFill>
                  <a:schemeClr val="bg1"/>
                </a:solidFill>
                <a:latin typeface="Times New Roman" panose="02020603050405020304" pitchFamily="18" charset="0"/>
                <a:cs typeface="Times New Roman" panose="02020603050405020304" pitchFamily="18" charset="0"/>
              </a:rPr>
              <a:t>valence band</a:t>
            </a:r>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algn="just"/>
            <a:r>
              <a:rPr lang="en-US" sz="2000" dirty="0" smtClean="0">
                <a:solidFill>
                  <a:schemeClr val="bg1"/>
                </a:solidFill>
                <a:latin typeface="Times New Roman" panose="02020603050405020304" pitchFamily="18" charset="0"/>
                <a:cs typeface="Times New Roman" panose="02020603050405020304" pitchFamily="18" charset="0"/>
              </a:rPr>
              <a:t>When </a:t>
            </a:r>
            <a:r>
              <a:rPr lang="en-US" sz="2000" dirty="0">
                <a:solidFill>
                  <a:schemeClr val="bg1"/>
                </a:solidFill>
                <a:latin typeface="Times New Roman" panose="02020603050405020304" pitchFamily="18" charset="0"/>
                <a:cs typeface="Times New Roman" panose="02020603050405020304" pitchFamily="18" charset="0"/>
              </a:rPr>
              <a:t>recombination takes place, the </a:t>
            </a:r>
            <a:r>
              <a:rPr lang="en-US" sz="2000" dirty="0" smtClean="0">
                <a:solidFill>
                  <a:schemeClr val="bg1"/>
                </a:solidFill>
                <a:latin typeface="Times New Roman" panose="02020603050405020304" pitchFamily="18" charset="0"/>
                <a:cs typeface="Times New Roman" panose="02020603050405020304" pitchFamily="18" charset="0"/>
              </a:rPr>
              <a:t>recombining electrons </a:t>
            </a:r>
            <a:r>
              <a:rPr lang="en-US" sz="2000" dirty="0">
                <a:solidFill>
                  <a:schemeClr val="bg1"/>
                </a:solidFill>
                <a:latin typeface="Times New Roman" panose="02020603050405020304" pitchFamily="18" charset="0"/>
                <a:cs typeface="Times New Roman" panose="02020603050405020304" pitchFamily="18" charset="0"/>
              </a:rPr>
              <a:t>release energy in the form of heat and light. In germanium and silicon diodes</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almost the entire energy is given up in the form of heat and emitted light is insignificant. </a:t>
            </a:r>
            <a:endParaRPr lang="en-US" sz="20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algn="just"/>
            <a:r>
              <a:rPr lang="en-US" sz="2000" dirty="0" smtClean="0">
                <a:solidFill>
                  <a:schemeClr val="bg1"/>
                </a:solidFill>
                <a:latin typeface="Times New Roman" panose="02020603050405020304" pitchFamily="18" charset="0"/>
                <a:cs typeface="Times New Roman" panose="02020603050405020304" pitchFamily="18" charset="0"/>
              </a:rPr>
              <a:t>However</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in materials </a:t>
            </a:r>
            <a:r>
              <a:rPr lang="en-US" sz="2000" dirty="0">
                <a:solidFill>
                  <a:schemeClr val="bg1"/>
                </a:solidFill>
                <a:latin typeface="Times New Roman" panose="02020603050405020304" pitchFamily="18" charset="0"/>
                <a:cs typeface="Times New Roman" panose="02020603050405020304" pitchFamily="18" charset="0"/>
              </a:rPr>
              <a:t>like gallium arsenide, the number of photons of light energy is sufficient to produce </a:t>
            </a:r>
            <a:r>
              <a:rPr lang="en-US" sz="2000" dirty="0" smtClean="0">
                <a:solidFill>
                  <a:schemeClr val="bg1"/>
                </a:solidFill>
                <a:latin typeface="Times New Roman" panose="02020603050405020304" pitchFamily="18" charset="0"/>
                <a:cs typeface="Times New Roman" panose="02020603050405020304" pitchFamily="18" charset="0"/>
              </a:rPr>
              <a:t>quite intense </a:t>
            </a:r>
            <a:r>
              <a:rPr lang="en-US" sz="2000" dirty="0">
                <a:solidFill>
                  <a:schemeClr val="bg1"/>
                </a:solidFill>
                <a:latin typeface="Times New Roman" panose="02020603050405020304" pitchFamily="18" charset="0"/>
                <a:cs typeface="Times New Roman" panose="02020603050405020304" pitchFamily="18" charset="0"/>
              </a:rPr>
              <a:t>visible light.</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smtClean="0">
                <a:solidFill>
                  <a:prstClr val="black"/>
                </a:solidFill>
              </a:rPr>
              <a:t>Lecture </a:t>
            </a:r>
            <a:r>
              <a:rPr lang="en-IN" altLang="en-US" dirty="0" smtClean="0">
                <a:solidFill>
                  <a:prstClr val="black"/>
                </a:solidFill>
              </a:rPr>
              <a:t>27</a:t>
            </a:r>
            <a:endParaRPr lang="en-IN" altLang="en-US" dirty="0" smtClean="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651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LED Voltage and Current</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algn="just">
              <a:buNone/>
            </a:pPr>
            <a:r>
              <a:rPr lang="en-US" sz="2000" dirty="0" smtClean="0">
                <a:solidFill>
                  <a:schemeClr val="bg1"/>
                </a:solidFill>
                <a:latin typeface="Times New Roman" panose="02020603050405020304" pitchFamily="18" charset="0"/>
                <a:cs typeface="Times New Roman" panose="02020603050405020304" pitchFamily="18" charset="0"/>
              </a:rPr>
              <a:t>The  current through </a:t>
            </a:r>
            <a:r>
              <a:rPr lang="en-US" sz="2000" dirty="0">
                <a:solidFill>
                  <a:schemeClr val="bg1"/>
                </a:solidFill>
                <a:latin typeface="Times New Roman" panose="02020603050405020304" pitchFamily="18" charset="0"/>
                <a:cs typeface="Times New Roman" panose="02020603050405020304" pitchFamily="18" charset="0"/>
              </a:rPr>
              <a:t>the LED does not exceed the safe value, a resistor </a:t>
            </a:r>
            <a:r>
              <a:rPr lang="en-US" sz="2000" i="1" dirty="0">
                <a:solidFill>
                  <a:schemeClr val="bg1"/>
                </a:solidFill>
                <a:latin typeface="Times New Roman" panose="02020603050405020304" pitchFamily="18" charset="0"/>
                <a:cs typeface="Times New Roman" panose="02020603050405020304" pitchFamily="18" charset="0"/>
              </a:rPr>
              <a:t>R</a:t>
            </a:r>
            <a:r>
              <a:rPr lang="en-US" sz="2000" i="1" baseline="-25000" dirty="0">
                <a:solidFill>
                  <a:schemeClr val="bg1"/>
                </a:solidFill>
                <a:latin typeface="Times New Roman" panose="02020603050405020304" pitchFamily="18" charset="0"/>
                <a:cs typeface="Times New Roman" panose="02020603050405020304" pitchFamily="18" charset="0"/>
              </a:rPr>
              <a:t>S</a:t>
            </a:r>
            <a:r>
              <a:rPr lang="en-US" sz="2000" i="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is </a:t>
            </a:r>
            <a:r>
              <a:rPr lang="en-US" sz="2000" dirty="0" smtClean="0">
                <a:solidFill>
                  <a:schemeClr val="bg1"/>
                </a:solidFill>
                <a:latin typeface="Times New Roman" panose="02020603050405020304" pitchFamily="18" charset="0"/>
                <a:cs typeface="Times New Roman" panose="02020603050405020304" pitchFamily="18" charset="0"/>
              </a:rPr>
              <a:t>connected in </a:t>
            </a:r>
            <a:r>
              <a:rPr lang="en-US" sz="2000" dirty="0">
                <a:solidFill>
                  <a:schemeClr val="bg1"/>
                </a:solidFill>
                <a:latin typeface="Times New Roman" panose="02020603050405020304" pitchFamily="18" charset="0"/>
                <a:cs typeface="Times New Roman" panose="02020603050405020304" pitchFamily="18" charset="0"/>
              </a:rPr>
              <a:t>series with it </a:t>
            </a:r>
            <a:r>
              <a:rPr lang="en-US" sz="2000" dirty="0" smtClean="0">
                <a:solidFill>
                  <a:schemeClr val="bg1"/>
                </a:solidFill>
                <a:latin typeface="Times New Roman" panose="02020603050405020304" pitchFamily="18" charset="0"/>
                <a:cs typeface="Times New Roman" panose="02020603050405020304" pitchFamily="18" charset="0"/>
              </a:rPr>
              <a:t>. The </a:t>
            </a:r>
            <a:r>
              <a:rPr lang="en-US" sz="2000" dirty="0">
                <a:solidFill>
                  <a:schemeClr val="bg1"/>
                </a:solidFill>
                <a:latin typeface="Times New Roman" panose="02020603050405020304" pitchFamily="18" charset="0"/>
                <a:cs typeface="Times New Roman" panose="02020603050405020304" pitchFamily="18" charset="0"/>
              </a:rPr>
              <a:t>input voltage </a:t>
            </a:r>
            <a:r>
              <a:rPr lang="en-US" sz="2000" dirty="0" smtClean="0">
                <a:solidFill>
                  <a:schemeClr val="bg1"/>
                </a:solidFill>
                <a:latin typeface="Times New Roman" panose="02020603050405020304" pitchFamily="18" charset="0"/>
                <a:cs typeface="Times New Roman" panose="02020603050405020304" pitchFamily="18" charset="0"/>
              </a:rPr>
              <a:t>is </a:t>
            </a:r>
            <a:r>
              <a:rPr lang="en-US" sz="2000" i="1" dirty="0">
                <a:solidFill>
                  <a:schemeClr val="bg1"/>
                </a:solidFill>
                <a:latin typeface="Times New Roman" panose="02020603050405020304" pitchFamily="18" charset="0"/>
                <a:cs typeface="Times New Roman" panose="02020603050405020304" pitchFamily="18" charset="0"/>
              </a:rPr>
              <a:t>V</a:t>
            </a:r>
            <a:r>
              <a:rPr lang="en-US" sz="2000" i="1" baseline="-25000" dirty="0">
                <a:solidFill>
                  <a:schemeClr val="bg1"/>
                </a:solidFill>
                <a:latin typeface="Times New Roman" panose="02020603050405020304" pitchFamily="18" charset="0"/>
                <a:cs typeface="Times New Roman" panose="02020603050405020304" pitchFamily="18" charset="0"/>
              </a:rPr>
              <a:t>S</a:t>
            </a:r>
            <a:r>
              <a:rPr lang="en-US" sz="2000" i="1" dirty="0">
                <a:solidFill>
                  <a:schemeClr val="bg1"/>
                </a:solidFill>
                <a:latin typeface="Times New Roman" panose="02020603050405020304" pitchFamily="18" charset="0"/>
                <a:cs typeface="Times New Roman" panose="02020603050405020304" pitchFamily="18" charset="0"/>
              </a:rPr>
              <a:t> </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and the </a:t>
            </a:r>
            <a:r>
              <a:rPr lang="en-US" sz="2000" dirty="0">
                <a:solidFill>
                  <a:schemeClr val="bg1"/>
                </a:solidFill>
                <a:latin typeface="Times New Roman" panose="02020603050405020304" pitchFamily="18" charset="0"/>
                <a:cs typeface="Times New Roman" panose="02020603050405020304" pitchFamily="18" charset="0"/>
              </a:rPr>
              <a:t>voltage across LED is </a:t>
            </a:r>
            <a:r>
              <a:rPr lang="en-US" sz="2000" i="1" dirty="0">
                <a:solidFill>
                  <a:schemeClr val="bg1"/>
                </a:solidFill>
                <a:latin typeface="Times New Roman" panose="02020603050405020304" pitchFamily="18" charset="0"/>
                <a:cs typeface="Times New Roman" panose="02020603050405020304" pitchFamily="18" charset="0"/>
              </a:rPr>
              <a:t>V</a:t>
            </a:r>
            <a:r>
              <a:rPr lang="en-US" sz="2000" i="1" baseline="-25000" dirty="0">
                <a:solidFill>
                  <a:schemeClr val="bg1"/>
                </a:solidFill>
                <a:latin typeface="Times New Roman" panose="02020603050405020304" pitchFamily="18" charset="0"/>
                <a:cs typeface="Times New Roman" panose="02020603050405020304" pitchFamily="18" charset="0"/>
              </a:rPr>
              <a:t>D</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smtClean="0">
                <a:solidFill>
                  <a:prstClr val="black"/>
                </a:solidFill>
              </a:rPr>
              <a:t>27</a:t>
            </a:r>
            <a:endParaRPr lang="en-IN" altLang="en-US" dirty="0" smtClean="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0" y="2667000"/>
            <a:ext cx="2971799"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648200"/>
            <a:ext cx="7010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489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883"/>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sym typeface="+mn-ea"/>
              </a:rPr>
              <a:t>LED</a:t>
            </a:r>
            <a:r>
              <a:rPr lang="en-IN" altLang="en-US" sz="3200" b="1" dirty="0" smtClean="0">
                <a:solidFill>
                  <a:schemeClr val="bg1"/>
                </a:solidFill>
                <a:latin typeface="Times New Roman" panose="02020603050405020304" pitchFamily="18" charset="0"/>
                <a:cs typeface="Times New Roman" panose="02020603050405020304" pitchFamily="18" charset="0"/>
                <a:sym typeface="+mn-ea"/>
              </a:rPr>
              <a:t> - </a:t>
            </a:r>
            <a:r>
              <a:rPr lang="en-IN" altLang="en-US" sz="3200" b="1" dirty="0" smtClean="0">
                <a:solidFill>
                  <a:schemeClr val="bg1"/>
                </a:solidFill>
                <a:latin typeface="Times New Roman" panose="02020603050405020304" pitchFamily="18" charset="0"/>
                <a:cs typeface="Times New Roman" panose="02020603050405020304" pitchFamily="18" charset="0"/>
              </a:rPr>
              <a:t>Seven segment display</a:t>
            </a:r>
            <a:r>
              <a:rPr lang="en-US" sz="3200" b="1" dirty="0" smtClean="0">
                <a:solidFill>
                  <a:schemeClr val="bg1"/>
                </a:solidFill>
                <a:latin typeface="Times New Roman" panose="02020603050405020304" pitchFamily="18" charset="0"/>
                <a:cs typeface="Times New Roman" panose="02020603050405020304" pitchFamily="18" charset="0"/>
              </a:rPr>
              <a:t> </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4114800" y="6324600"/>
            <a:ext cx="1334135" cy="365125"/>
          </a:xfrm>
          <a:solidFill>
            <a:schemeClr val="accent3">
              <a:lumMod val="60000"/>
              <a:lumOff val="40000"/>
            </a:schemeClr>
          </a:solidFill>
        </p:spPr>
        <p:txBody>
          <a:bodyPr/>
          <a:lstStyle/>
          <a:p>
            <a:pPr algn="ctr"/>
            <a:r>
              <a:rPr lang="en-US" dirty="0">
                <a:solidFill>
                  <a:prstClr val="black"/>
                </a:solidFill>
              </a:rPr>
              <a:t>Lecture </a:t>
            </a:r>
            <a:r>
              <a:rPr lang="en-IN" altLang="en-US" dirty="0" smtClean="0">
                <a:solidFill>
                  <a:prstClr val="black"/>
                </a:solidFill>
              </a:rPr>
              <a:t>27</a:t>
            </a:r>
            <a:endParaRPr lang="en-IN" altLang="en-US" dirty="0" smtClean="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48665" y="1417955"/>
            <a:ext cx="7485380" cy="2317115"/>
          </a:xfrm>
          <a:prstGeom prst="rect">
            <a:avLst/>
          </a:prstGeom>
          <a:noFill/>
          <a:ln>
            <a:noFill/>
          </a:ln>
        </p:spPr>
      </p:pic>
      <p:sp>
        <p:nvSpPr>
          <p:cNvPr id="100" name="Text Box 99"/>
          <p:cNvSpPr txBox="1"/>
          <p:nvPr/>
        </p:nvSpPr>
        <p:spPr>
          <a:xfrm>
            <a:off x="381000" y="4191000"/>
            <a:ext cx="8103235" cy="1630045"/>
          </a:xfrm>
          <a:prstGeom prst="rect">
            <a:avLst/>
          </a:prstGeom>
          <a:noFill/>
          <a:ln w="9525">
            <a:noFill/>
          </a:ln>
        </p:spPr>
        <p:txBody>
          <a:bodyPr wrap="square">
            <a:spAutoFit/>
          </a:bodyPr>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The light emitting region is available in lengths from 0.1 to 1 in. Numbers can be created by segments such as shown in Fig. </a:t>
            </a: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By applying a forward bias to the proper </a:t>
            </a:r>
            <a:r>
              <a:rPr lang="en-US" sz="2000" b="0" i="1">
                <a:solidFill>
                  <a:schemeClr val="bg1"/>
                </a:solidFill>
                <a:latin typeface="Times New Roman" panose="02020603050405020304" pitchFamily="18" charset="0"/>
                <a:cs typeface="Calibri" panose="020F0502020204030204" charset="0"/>
              </a:rPr>
              <a:t>p-</a:t>
            </a:r>
            <a:r>
              <a:rPr lang="en-US" sz="2000" b="0">
                <a:solidFill>
                  <a:schemeClr val="bg1"/>
                </a:solidFill>
                <a:latin typeface="Times New Roman" panose="02020603050405020304" pitchFamily="18" charset="0"/>
                <a:cs typeface="Calibri" panose="020F0502020204030204" charset="0"/>
              </a:rPr>
              <a:t>type material segment, any number from 0 to 9 can be displayed</a:t>
            </a:r>
            <a:endParaRPr lang="en-US" sz="2000" b="0">
              <a:solidFill>
                <a:schemeClr val="bg1"/>
              </a:solidFill>
              <a:latin typeface="Times New Roman" panose="02020603050405020304" pitchFamily="18" charset="0"/>
              <a:cs typeface="Calibri" panose="020F0502020204030204" charset="0"/>
            </a:endParaRPr>
          </a:p>
        </p:txBody>
      </p:sp>
    </p:spTree>
    <p:custDataLst>
      <p:tags r:id="rId2"/>
    </p:custDataLst>
  </p:cSld>
  <p:clrMapOvr>
    <a:masterClrMapping/>
  </p:clrMapOvr>
  <p:transition spd="slow" advTm="489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smtClean="0">
                <a:solidFill>
                  <a:prstClr val="black"/>
                </a:solidFill>
              </a:rPr>
              <a:t>27</a:t>
            </a:r>
            <a:endParaRPr lang="en-IN" altLang="en-US" dirty="0" smtClean="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
        <p:nvSpPr>
          <p:cNvPr id="100" name="Text Box 99"/>
          <p:cNvSpPr txBox="1"/>
          <p:nvPr/>
        </p:nvSpPr>
        <p:spPr>
          <a:xfrm>
            <a:off x="603885" y="1524000"/>
            <a:ext cx="7936230" cy="4092575"/>
          </a:xfrm>
          <a:prstGeom prst="rect">
            <a:avLst/>
          </a:prstGeom>
          <a:noFill/>
          <a:ln w="9525">
            <a:noFill/>
          </a:ln>
        </p:spPr>
        <p:txBody>
          <a:bodyPr wrap="square">
            <a:spAutoFit/>
          </a:bodyPr>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There are also two-lead LED lamps that contain two LEDs, so that a reversal in biasing will change the color from green to red, or vice versa. </a:t>
            </a: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LEDs are presently available in red, green, yellow, orange, and white, and white with blue soon to be commercially available. </a:t>
            </a: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In general, LEDs operate at voltage levels from 1.7 to 3.3 V, which makes them completely compatible with solid-state circuits.</a:t>
            </a: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 The power requirement is typically from 10 to 150 mW with a lifetime of 100,000_ hours. </a:t>
            </a: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endParaRPr lang="en-US" sz="2000" b="0">
              <a:solidFill>
                <a:schemeClr val="bg1"/>
              </a:solidFill>
              <a:latin typeface="Times New Roman" panose="02020603050405020304" pitchFamily="18" charset="0"/>
              <a:cs typeface="Calibri" panose="020F0502020204030204" charset="0"/>
            </a:endParaRPr>
          </a:p>
          <a:p>
            <a:pPr marL="342900" indent="-342900" algn="just">
              <a:buFont typeface="Arial" panose="020B0604020202020204" pitchFamily="34" charset="0"/>
              <a:buChar char="•"/>
            </a:pPr>
            <a:r>
              <a:rPr lang="en-US" sz="2000" b="0">
                <a:solidFill>
                  <a:schemeClr val="bg1"/>
                </a:solidFill>
                <a:latin typeface="Times New Roman" panose="02020603050405020304" pitchFamily="18" charset="0"/>
                <a:cs typeface="Calibri" panose="020F0502020204030204" charset="0"/>
              </a:rPr>
              <a:t>Their semiconductor construction adds a significant ruggedness factor.</a:t>
            </a:r>
            <a:endParaRPr lang="en-US" sz="2000" b="0">
              <a:solidFill>
                <a:schemeClr val="bg1"/>
              </a:solidFill>
              <a:latin typeface="Times New Roman" panose="02020603050405020304" pitchFamily="18" charset="0"/>
              <a:cs typeface="Calibri" panose="020F0502020204030204" charset="0"/>
            </a:endParaRPr>
          </a:p>
        </p:txBody>
      </p:sp>
      <p:sp>
        <p:nvSpPr>
          <p:cNvPr id="8" name="Title 7"/>
          <p:cNvSpPr>
            <a:spLocks noGrp="1"/>
          </p:cNvSpPr>
          <p:nvPr>
            <p:ph type="title"/>
          </p:nvPr>
        </p:nvSpPr>
        <p:spPr>
          <a:xfrm>
            <a:off x="457200" y="75883"/>
            <a:ext cx="8229600" cy="1143000"/>
          </a:xfrm>
          <a:solidFill>
            <a:srgbClr val="00B050"/>
          </a:solidFill>
        </p:spPr>
        <p:txBody>
          <a:bodyPr>
            <a:normAutofit/>
          </a:bodyPr>
          <a:p>
            <a:r>
              <a:rPr lang="en-US" sz="3200" b="1" dirty="0" smtClean="0">
                <a:solidFill>
                  <a:schemeClr val="bg1"/>
                </a:solidFill>
                <a:latin typeface="Times New Roman" panose="02020603050405020304" pitchFamily="18" charset="0"/>
                <a:cs typeface="Times New Roman" panose="02020603050405020304" pitchFamily="18" charset="0"/>
                <a:sym typeface="+mn-ea"/>
              </a:rPr>
              <a:t>LED</a:t>
            </a:r>
            <a:r>
              <a:rPr lang="en-IN" altLang="en-US" sz="3200" b="1" dirty="0" smtClean="0">
                <a:solidFill>
                  <a:schemeClr val="bg1"/>
                </a:solidFill>
                <a:latin typeface="Times New Roman" panose="02020603050405020304" pitchFamily="18" charset="0"/>
                <a:cs typeface="Times New Roman" panose="02020603050405020304" pitchFamily="18" charset="0"/>
                <a:sym typeface="+mn-ea"/>
              </a:rPr>
              <a:t> - </a:t>
            </a:r>
            <a:r>
              <a:rPr lang="en-IN" altLang="en-US" sz="3200" b="1" dirty="0" smtClean="0">
                <a:solidFill>
                  <a:schemeClr val="bg1"/>
                </a:solidFill>
                <a:latin typeface="Times New Roman" panose="02020603050405020304" pitchFamily="18" charset="0"/>
                <a:cs typeface="Times New Roman" panose="02020603050405020304" pitchFamily="18" charset="0"/>
              </a:rPr>
              <a:t>Seven segment display</a:t>
            </a:r>
            <a:r>
              <a:rPr lang="en-US" sz="3200" b="1" dirty="0" smtClean="0">
                <a:solidFill>
                  <a:schemeClr val="bg1"/>
                </a:solidFill>
                <a:latin typeface="Times New Roman" panose="02020603050405020304" pitchFamily="18" charset="0"/>
                <a:cs typeface="Times New Roman" panose="02020603050405020304" pitchFamily="18" charset="0"/>
              </a:rPr>
              <a:t> </a:t>
            </a:r>
            <a:endParaRPr lang="en-US" sz="3200" dirty="0">
              <a:solidFill>
                <a:schemeClr val="bg1"/>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489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Problem</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0376" y="1570037"/>
            <a:ext cx="8229600" cy="4525963"/>
          </a:xfrm>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What value of series resistor is required to limit the current through a LED to</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20 mA with a forward voltage drop of 1.6 V when connected to a 10V supply </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smtClean="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R</a:t>
            </a:r>
            <a:r>
              <a:rPr lang="en-US" sz="2000" baseline="-25000" dirty="0" smtClean="0">
                <a:solidFill>
                  <a:schemeClr val="bg1"/>
                </a:solidFill>
                <a:latin typeface="Times New Roman" panose="02020603050405020304" pitchFamily="18" charset="0"/>
                <a:cs typeface="Times New Roman" panose="02020603050405020304" pitchFamily="18" charset="0"/>
              </a:rPr>
              <a:t>S</a:t>
            </a:r>
            <a:r>
              <a:rPr lang="en-US" sz="2000" dirty="0" smtClean="0">
                <a:solidFill>
                  <a:schemeClr val="bg1"/>
                </a:solidFill>
                <a:latin typeface="Times New Roman" panose="02020603050405020304" pitchFamily="18" charset="0"/>
                <a:cs typeface="Times New Roman" panose="02020603050405020304" pitchFamily="18" charset="0"/>
              </a:rPr>
              <a:t> =0.42 K ohm</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27</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1" y="2667000"/>
            <a:ext cx="7696200" cy="1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464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a:solidFill>
            <a:srgbClr val="00B05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Photo diode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982980"/>
            <a:ext cx="8229600" cy="5143500"/>
          </a:xfrm>
          <a:solidFill>
            <a:srgbClr val="00B050"/>
          </a:solidFill>
        </p:spPr>
        <p:txBody>
          <a:bodyPr>
            <a:noAutofit/>
          </a:bodyPr>
          <a:lstStyle/>
          <a:p>
            <a:pPr algn="just"/>
            <a:r>
              <a:rPr lang="en-US" sz="2000" dirty="0" smtClean="0">
                <a:solidFill>
                  <a:schemeClr val="bg1"/>
                </a:solidFill>
                <a:latin typeface="Times New Roman" panose="02020603050405020304" pitchFamily="18" charset="0"/>
                <a:cs typeface="Times New Roman" panose="02020603050405020304" pitchFamily="18" charset="0"/>
              </a:rPr>
              <a:t>A </a:t>
            </a:r>
            <a:r>
              <a:rPr lang="en-US" sz="2000" b="1" dirty="0" smtClean="0">
                <a:solidFill>
                  <a:schemeClr val="bg1"/>
                </a:solidFill>
                <a:latin typeface="Times New Roman" panose="02020603050405020304" pitchFamily="18" charset="0"/>
                <a:cs typeface="Times New Roman" panose="02020603050405020304" pitchFamily="18" charset="0"/>
              </a:rPr>
              <a:t>photo-diode </a:t>
            </a:r>
            <a:r>
              <a:rPr lang="en-US" sz="2000" dirty="0" smtClean="0">
                <a:solidFill>
                  <a:schemeClr val="bg1"/>
                </a:solidFill>
                <a:latin typeface="Times New Roman" panose="02020603050405020304" pitchFamily="18" charset="0"/>
                <a:cs typeface="Times New Roman" panose="02020603050405020304" pitchFamily="18" charset="0"/>
              </a:rPr>
              <a:t>is a reverse-biased silicon or germanium </a:t>
            </a:r>
            <a:r>
              <a:rPr lang="en-US" sz="2000" dirty="0" err="1" smtClean="0">
                <a:solidFill>
                  <a:schemeClr val="bg1"/>
                </a:solidFill>
                <a:latin typeface="Times New Roman" panose="02020603050405020304" pitchFamily="18" charset="0"/>
                <a:cs typeface="Times New Roman" panose="02020603050405020304" pitchFamily="18" charset="0"/>
              </a:rPr>
              <a:t>pn</a:t>
            </a:r>
            <a:r>
              <a:rPr lang="en-US" sz="2000" dirty="0" smtClean="0">
                <a:solidFill>
                  <a:schemeClr val="bg1"/>
                </a:solidFill>
                <a:latin typeface="Times New Roman" panose="02020603050405020304" pitchFamily="18" charset="0"/>
                <a:cs typeface="Times New Roman" panose="02020603050405020304" pitchFamily="18" charset="0"/>
              </a:rPr>
              <a:t> junction in which reverse current increases when the junction is exposed to light.</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chemeClr val="bg1"/>
              </a:solidFill>
              <a:latin typeface="Times New Roman" panose="02020603050405020304" pitchFamily="18" charset="0"/>
              <a:cs typeface="Times New Roman" panose="02020603050405020304" pitchFamily="18" charset="0"/>
            </a:endParaRPr>
          </a:p>
          <a:p>
            <a:pPr algn="just"/>
            <a:r>
              <a:rPr lang="en-US" sz="2000" dirty="0" smtClean="0">
                <a:solidFill>
                  <a:schemeClr val="bg1"/>
                </a:solidFill>
                <a:latin typeface="Times New Roman" panose="02020603050405020304" pitchFamily="18" charset="0"/>
                <a:cs typeface="Times New Roman" panose="02020603050405020304" pitchFamily="18" charset="0"/>
              </a:rPr>
              <a:t>The reverse current in a photo-diode is directly proportional to the intensity of light falling on its </a:t>
            </a:r>
            <a:r>
              <a:rPr lang="en-US" sz="2000" i="1" dirty="0" err="1" smtClean="0">
                <a:solidFill>
                  <a:schemeClr val="bg1"/>
                </a:solidFill>
                <a:latin typeface="Times New Roman" panose="02020603050405020304" pitchFamily="18" charset="0"/>
                <a:cs typeface="Times New Roman" panose="02020603050405020304" pitchFamily="18" charset="0"/>
              </a:rPr>
              <a:t>pn</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junction. This means that greater the intensity of light falling on the </a:t>
            </a:r>
            <a:r>
              <a:rPr lang="en-US" sz="2000" i="1" dirty="0" err="1" smtClean="0">
                <a:solidFill>
                  <a:schemeClr val="bg1"/>
                </a:solidFill>
                <a:latin typeface="Times New Roman" panose="02020603050405020304" pitchFamily="18" charset="0"/>
                <a:cs typeface="Times New Roman" panose="02020603050405020304" pitchFamily="18" charset="0"/>
              </a:rPr>
              <a:t>pn</a:t>
            </a:r>
            <a:r>
              <a:rPr lang="en-US" sz="2000" i="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junction of photo-diode, the greater will be the reverse current.</a:t>
            </a:r>
            <a:endParaRPr lang="en-US" sz="2000" dirty="0" smtClean="0">
              <a:solidFill>
                <a:schemeClr val="bg1"/>
              </a:solidFill>
              <a:latin typeface="Times New Roman" panose="02020603050405020304" pitchFamily="18" charset="0"/>
              <a:cs typeface="Times New Roman" panose="02020603050405020304" pitchFamily="18" charset="0"/>
            </a:endParaRPr>
          </a:p>
          <a:p>
            <a:pPr algn="just"/>
            <a:endParaRPr lang="en-US" sz="1800" dirty="0">
              <a:solidFill>
                <a:srgbClr val="231F20"/>
              </a:solidFill>
              <a:latin typeface="TimesNewRoman"/>
            </a:endParaRPr>
          </a:p>
          <a:p>
            <a:pPr algn="just"/>
            <a:endParaRPr lang="en-US" sz="1800" dirty="0" smtClean="0">
              <a:solidFill>
                <a:srgbClr val="231F20"/>
              </a:solidFill>
              <a:latin typeface="TimesNewRoman"/>
            </a:endParaRPr>
          </a:p>
          <a:p>
            <a:pPr algn="just"/>
            <a:endParaRPr lang="en-US" sz="1800" dirty="0">
              <a:solidFill>
                <a:srgbClr val="231F20"/>
              </a:solidFill>
              <a:latin typeface="TimesNewRoman"/>
            </a:endParaRPr>
          </a:p>
          <a:p>
            <a:pPr algn="just"/>
            <a:endParaRPr lang="en-US" sz="1800" dirty="0" smtClean="0">
              <a:solidFill>
                <a:srgbClr val="231F20"/>
              </a:solidFill>
              <a:latin typeface="TimesNewRoman"/>
            </a:endParaRPr>
          </a:p>
          <a:p>
            <a:pPr algn="just"/>
            <a:endParaRPr lang="en-US" sz="1800" dirty="0">
              <a:solidFill>
                <a:srgbClr val="231F20"/>
              </a:solidFill>
              <a:latin typeface="TimesNewRoman"/>
            </a:endParaRPr>
          </a:p>
          <a:p>
            <a:pPr algn="just"/>
            <a:endParaRPr lang="en-US" sz="1800" dirty="0" smtClean="0">
              <a:solidFill>
                <a:srgbClr val="231F20"/>
              </a:solidFill>
              <a:latin typeface="TimesNewRoman"/>
            </a:endParaRPr>
          </a:p>
          <a:p>
            <a:pPr algn="just"/>
            <a:endParaRPr lang="en-US" sz="1800" dirty="0">
              <a:solidFill>
                <a:srgbClr val="231F20"/>
              </a:solidFill>
              <a:latin typeface="TimesNewRoman"/>
            </a:endParaRPr>
          </a:p>
          <a:p>
            <a:pPr algn="just"/>
            <a:r>
              <a:rPr lang="en-US" sz="2000" dirty="0">
                <a:solidFill>
                  <a:schemeClr val="bg1"/>
                </a:solidFill>
                <a:latin typeface="Times New Roman" panose="02020603050405020304" pitchFamily="18" charset="0"/>
                <a:cs typeface="Times New Roman" panose="02020603050405020304" pitchFamily="18" charset="0"/>
              </a:rPr>
              <a:t>The inward </a:t>
            </a:r>
            <a:r>
              <a:rPr lang="en-US" sz="2000" dirty="0" smtClean="0">
                <a:solidFill>
                  <a:schemeClr val="bg1"/>
                </a:solidFill>
                <a:latin typeface="Times New Roman" panose="02020603050405020304" pitchFamily="18" charset="0"/>
                <a:cs typeface="Times New Roman" panose="02020603050405020304" pitchFamily="18" charset="0"/>
              </a:rPr>
              <a:t>arrow </a:t>
            </a:r>
            <a:r>
              <a:rPr lang="en-US" sz="2000" dirty="0">
                <a:solidFill>
                  <a:schemeClr val="bg1"/>
                </a:solidFill>
                <a:latin typeface="Times New Roman" panose="02020603050405020304" pitchFamily="18" charset="0"/>
                <a:cs typeface="Times New Roman" panose="02020603050405020304" pitchFamily="18" charset="0"/>
              </a:rPr>
              <a:t>represent </a:t>
            </a:r>
            <a:r>
              <a:rPr lang="en-US" sz="2000" dirty="0" smtClean="0">
                <a:solidFill>
                  <a:schemeClr val="bg1"/>
                </a:solidFill>
                <a:latin typeface="Times New Roman" panose="02020603050405020304" pitchFamily="18" charset="0"/>
                <a:cs typeface="Times New Roman" panose="02020603050405020304" pitchFamily="18" charset="0"/>
              </a:rPr>
              <a:t>the  incoming </a:t>
            </a:r>
            <a:r>
              <a:rPr lang="en-US" sz="2000" dirty="0">
                <a:solidFill>
                  <a:schemeClr val="bg1"/>
                </a:solidFill>
                <a:latin typeface="Times New Roman" panose="02020603050405020304" pitchFamily="18" charset="0"/>
                <a:cs typeface="Times New Roman" panose="02020603050405020304" pitchFamily="18" charset="0"/>
              </a:rPr>
              <a:t>light.</a:t>
            </a:r>
            <a:endParaRPr lang="en-US" sz="2000" dirty="0" smtClean="0">
              <a:solidFill>
                <a:schemeClr val="bg1"/>
              </a:solidFill>
              <a:latin typeface="Times New Roman" panose="02020603050405020304" pitchFamily="18" charset="0"/>
              <a:cs typeface="Times New Roman" panose="02020603050405020304" pitchFamily="18" charset="0"/>
            </a:endParaRPr>
          </a:p>
          <a:p>
            <a:pPr algn="just"/>
            <a:endParaRPr lang="en-US" sz="1800" dirty="0" smtClean="0">
              <a:solidFill>
                <a:schemeClr val="bg1"/>
              </a:solidFill>
              <a:latin typeface="TimesNewRoman"/>
            </a:endParaRPr>
          </a:p>
          <a:p>
            <a:pPr algn="just"/>
            <a:endParaRPr lang="en-US" sz="1800" dirty="0" smtClean="0">
              <a:solidFill>
                <a:srgbClr val="231F20"/>
              </a:solidFill>
              <a:latin typeface="TimesNewRoman"/>
            </a:endParaRPr>
          </a:p>
          <a:p>
            <a:pPr algn="just"/>
            <a:endParaRPr lang="en-US" sz="1800" dirty="0" smtClean="0">
              <a:solidFill>
                <a:srgbClr val="231F20"/>
              </a:solidFill>
              <a:latin typeface="TimesNewRoman"/>
            </a:endParaRPr>
          </a:p>
          <a:p>
            <a:pPr algn="just"/>
            <a:endParaRPr lang="en-US" sz="1800" dirty="0" smtClean="0">
              <a:solidFill>
                <a:srgbClr val="231F20"/>
              </a:solidFill>
              <a:latin typeface="TimesNewRoman"/>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IN" altLang="en-US" dirty="0">
                <a:solidFill>
                  <a:prstClr val="black"/>
                </a:solidFill>
              </a:rPr>
              <a:t>27</a:t>
            </a:r>
            <a:endParaRPr lang="en-IN" alt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2200" y="3655610"/>
            <a:ext cx="17049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4" descr="C:\Users\ANU G KUMAR\Desktop\fig4_6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86400" y="3278505"/>
            <a:ext cx="2999105" cy="2122170"/>
          </a:xfrm>
          <a:prstGeom prst="rect">
            <a:avLst/>
          </a:prstGeom>
          <a:noFill/>
          <a:ln>
            <a:noFill/>
          </a:ln>
        </p:spPr>
      </p:pic>
    </p:spTree>
    <p:custDataLst>
      <p:tags r:id="rId3"/>
    </p:custDataLst>
  </p:cSld>
  <p:clrMapOvr>
    <a:masterClrMapping/>
  </p:clrMapOvr>
  <p:transition spd="slow" advTm="439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wipe(left)">
                                      <p:cBhvr>
                                        <p:cTn id="12" dur="500"/>
                                        <p:tgtEl>
                                          <p:spTgt spid="5">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wipe(left)">
                                      <p:cBhvr>
                                        <p:cTn id="22" dur="500"/>
                                        <p:tgtEl>
                                          <p:spTgt spid="5">
                                            <p:txEl>
                                              <p:pRg st="10" end="10"/>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wipe(left)">
                                      <p:cBhvr>
                                        <p:cTn id="25" dur="500"/>
                                        <p:tgtEl>
                                          <p:spTgt spid="51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wipe(left)">
                                      <p:cBhvr>
                                        <p:cTn id="30" dur="5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build="p"/>
    </p:bldLst>
  </p:timing>
</p:sld>
</file>

<file path=ppt/tags/tag1.xml><?xml version="1.0" encoding="utf-8"?>
<p:tagLst xmlns:p="http://schemas.openxmlformats.org/presentationml/2006/main">
  <p:tag name="TIMING" val="|1.3|4.2|6.8|17.5"/>
</p:tagLst>
</file>

<file path=ppt/tags/tag10.xml><?xml version="1.0" encoding="utf-8"?>
<p:tagLst xmlns:p="http://schemas.openxmlformats.org/presentationml/2006/main">
  <p:tag name="TIMING" val="|0.8|3.6|13.3"/>
</p:tagLst>
</file>

<file path=ppt/tags/tag11.xml><?xml version="1.0" encoding="utf-8"?>
<p:tagLst xmlns:p="http://schemas.openxmlformats.org/presentationml/2006/main">
  <p:tag name="TIMING" val="|0.8|3.6|13.3"/>
</p:tagLst>
</file>

<file path=ppt/tags/tag2.xml><?xml version="1.0" encoding="utf-8"?>
<p:tagLst xmlns:p="http://schemas.openxmlformats.org/presentationml/2006/main">
  <p:tag name="TIMING" val="|1.3|4.2|6.8|17.5"/>
</p:tagLst>
</file>

<file path=ppt/tags/tag3.xml><?xml version="1.0" encoding="utf-8"?>
<p:tagLst xmlns:p="http://schemas.openxmlformats.org/presentationml/2006/main">
  <p:tag name="TIMING" val="|0.9|4.4|34.7"/>
</p:tagLst>
</file>

<file path=ppt/tags/tag4.xml><?xml version="1.0" encoding="utf-8"?>
<p:tagLst xmlns:p="http://schemas.openxmlformats.org/presentationml/2006/main">
  <p:tag name="TIMING" val="|1.5"/>
</p:tagLst>
</file>

<file path=ppt/tags/tag5.xml><?xml version="1.0" encoding="utf-8"?>
<p:tagLst xmlns:p="http://schemas.openxmlformats.org/presentationml/2006/main">
  <p:tag name="TIMING" val="|1.5"/>
</p:tagLst>
</file>

<file path=ppt/tags/tag6.xml><?xml version="1.0" encoding="utf-8"?>
<p:tagLst xmlns:p="http://schemas.openxmlformats.org/presentationml/2006/main">
  <p:tag name="TIMING" val="|1.5"/>
</p:tagLst>
</file>

<file path=ppt/tags/tag7.xml><?xml version="1.0" encoding="utf-8"?>
<p:tagLst xmlns:p="http://schemas.openxmlformats.org/presentationml/2006/main">
  <p:tag name="TIMING" val="|1.3"/>
</p:tagLst>
</file>

<file path=ppt/tags/tag8.xml><?xml version="1.0" encoding="utf-8"?>
<p:tagLst xmlns:p="http://schemas.openxmlformats.org/presentationml/2006/main">
  <p:tag name="TIMING" val="|0.8|2.5|1.2|2.7|1.7"/>
</p:tagLst>
</file>

<file path=ppt/tags/tag9.xml><?xml version="1.0" encoding="utf-8"?>
<p:tagLst xmlns:p="http://schemas.openxmlformats.org/presentationml/2006/main">
  <p:tag name="TIMING" val="|0.8|3.6|1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5268</Words>
  <Application>WPS Presentation</Application>
  <PresentationFormat>On-screen Show (4:3)</PresentationFormat>
  <Paragraphs>164</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Microsoft YaHei</vt:lpstr>
      <vt:lpstr>Arial Unicode MS</vt:lpstr>
      <vt:lpstr>Calibri</vt:lpstr>
      <vt:lpstr>TimesNewRoman</vt:lpstr>
      <vt:lpstr>Segoe Print</vt:lpstr>
      <vt:lpstr>TimesNewRoman,Italic</vt:lpstr>
      <vt:lpstr>Office Theme</vt:lpstr>
      <vt:lpstr>Series and parallel connection - Inductor</vt:lpstr>
      <vt:lpstr>Light Emitting Diode (LED)</vt:lpstr>
      <vt:lpstr>Light Emitting Diode (LED)</vt:lpstr>
      <vt:lpstr>Light Emitting Diode (LED)</vt:lpstr>
      <vt:lpstr>LED Voltage and Current</vt:lpstr>
      <vt:lpstr>LED Voltage and Current</vt:lpstr>
      <vt:lpstr>LED - Seven segment display </vt:lpstr>
      <vt:lpstr>Problem</vt:lpstr>
      <vt:lpstr>Photo diode</vt:lpstr>
      <vt:lpstr>Photo diode</vt:lpstr>
      <vt:lpstr>Photo diode</vt:lpstr>
      <vt:lpstr>Photo diode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 Introduction</dc:title>
  <dc:creator>USER</dc:creator>
  <cp:lastModifiedBy>lenovo</cp:lastModifiedBy>
  <cp:revision>57</cp:revision>
  <dcterms:created xsi:type="dcterms:W3CDTF">2020-09-18T16:28:00Z</dcterms:created>
  <dcterms:modified xsi:type="dcterms:W3CDTF">2021-04-21T10:07:02Z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