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57" r:id="rId3"/>
    <p:sldId id="256" r:id="rId4"/>
    <p:sldId id="258" r:id="rId5"/>
    <p:sldId id="305" r:id="rId6"/>
    <p:sldId id="263" r:id="rId7"/>
    <p:sldId id="306" r:id="rId8"/>
    <p:sldId id="266" r:id="rId9"/>
    <p:sldId id="287" r:id="rId10"/>
    <p:sldId id="267" r:id="rId11"/>
    <p:sldId id="268" r:id="rId12"/>
    <p:sldId id="282" r:id="rId13"/>
    <p:sldId id="283" r:id="rId14"/>
    <p:sldId id="284" r:id="rId15"/>
    <p:sldId id="273" r:id="rId16"/>
    <p:sldId id="274" r:id="rId17"/>
    <p:sldId id="271" r:id="rId18"/>
    <p:sldId id="289" r:id="rId19"/>
    <p:sldId id="290" r:id="rId20"/>
    <p:sldId id="297" r:id="rId21"/>
    <p:sldId id="303" r:id="rId22"/>
    <p:sldId id="298" r:id="rId23"/>
    <p:sldId id="279" r:id="rId24"/>
    <p:sldId id="280" r:id="rId25"/>
    <p:sldId id="272" r:id="rId26"/>
    <p:sldId id="276" r:id="rId27"/>
    <p:sldId id="278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373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applied bias increases in magnitude the depletion region will continue to decrease in width until a flood of electrons can pass through 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resulting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exponential rise in current as shown in the forward-bias region of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characteristics.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in voltage-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forward voltage at which the current through the junction starts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increase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810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712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effect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When the temperature increases,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decreases.  At a constant current ,the voltage drop decreases by approximately 2 m V for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1°C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saturation current Is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 double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magnitude for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every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10°C increase in temperature.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46672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42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latin typeface="dcr1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the external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applied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junction. The theoretical equation for the current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……………….[1]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saturation current, η is the emission coefficient or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idealty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factor, and V</a:t>
            </a:r>
            <a:r>
              <a:rPr lang="en-US" sz="1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/q is the thermal voltage. Where k is the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boltzman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constant ( 1.38x10 </a:t>
            </a:r>
            <a:r>
              <a:rPr lang="en-US" sz="18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J/K) and q is the charge of electron.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 T = 300 K, the thermal voltage has the value V</a:t>
            </a:r>
            <a:r>
              <a:rPr lang="en-US" sz="1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0.0259V.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silicon diodes that are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fabricated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part of an integrated circuit have the value η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Silicon diodes that are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fabricated as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an integrated circuit have the value η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41623" y="6675437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Lecture  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48" y="2590800"/>
            <a:ext cx="22383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62272"/>
            <a:ext cx="6705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ransition spd="slow" advTm="910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 the forward bias  characteristic curve ,the plot of an exponential curve  increases so rapidly ,that it appears to approach an almost vertical line at v = 0.7 V . Let us investigate the change in voltage with current in this region.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IS , Eq. (1) can be approximated by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44112"/>
            <a:ext cx="17430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95" y="5076825"/>
            <a:ext cx="2466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5562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 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example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i2 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temperature, we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ηVT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(10)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=0.06η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that the change in voltage necessary to change the current by a decade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=.06 V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η = 1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0.12V for η = 2.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 change in voltage causes a large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4685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526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 Reverse bias, the   external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volts is applied across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such that the positive terminal is connected to the n-type material and the negative terminal is connected to the p-type material as shown in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 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ions in the depletion region of the n-type material will increase due to the large number of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drawn to the positive potential of the applied voltage.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5562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42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 </a:t>
            </a:r>
            <a:r>
              <a:rPr lang="fr-FR" sz="320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ions will increase in the p-type material. The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effect,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widening of the depletion region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widening of the depletion region will establish barrier for the majority carriers to overcome, effectively reducing the majority carrier flow to zero.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that exists under reverse-bias conditions is called the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reverse  saturation current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represented by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Is, due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minority carriers.</a:t>
            </a: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 value is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in the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nanoampere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silicon devices and in the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microampere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for germanium. 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05200" y="6400800"/>
            <a:ext cx="16764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 29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28"/>
    </mc:Choice>
    <mc:Fallback>
      <p:transition spd="slow" advTm="7382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Diode models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usually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a device or system by its equivalent circuit. An equivalent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of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device 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diode, transistor etc.) is a combination of electric elements,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connected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circuit, acts exactly as does the device when connected in the same circuit.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of a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Ideal diode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Constant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model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53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deal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diode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diode conducts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in the forward direction and poorly in the reverse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direction. Ideally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diode acts like a perfect conductor (zero resistance) when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like a perfect insulator (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resistance) when reverse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ordinary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has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resistance when closed and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when open. Therefore,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acts like a switch that closes when forward biased and opens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reverse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solidFill>
                  <a:schemeClr val="bg1"/>
                </a:solidFill>
                <a:latin typeface="Arial" panose="020B0604020202020204"/>
              </a:rPr>
              <a:t>The  </a:t>
            </a: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/>
              </a:rPr>
              <a:t>Ideal diode model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/>
              </a:rPr>
              <a:t>treats a forward-biased diode like a closed switch with a voltage drop of zero volts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38004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561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model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Figure </a:t>
            </a:r>
            <a:r>
              <a:rPr lang="en-US" sz="1800" i="1" dirty="0" smtClean="0">
                <a:solidFill>
                  <a:schemeClr val="bg1"/>
                </a:solidFill>
              </a:rPr>
              <a:t>a</a:t>
            </a:r>
            <a:r>
              <a:rPr lang="en-US" sz="1800" dirty="0" smtClean="0">
                <a:solidFill>
                  <a:schemeClr val="bg1"/>
                </a:solidFill>
              </a:rPr>
              <a:t> shows a current </a:t>
            </a:r>
            <a:r>
              <a:rPr lang="en-US" sz="1800" dirty="0">
                <a:solidFill>
                  <a:schemeClr val="bg1"/>
                </a:solidFill>
              </a:rPr>
              <a:t>versus voltage for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model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No </a:t>
            </a:r>
            <a:r>
              <a:rPr lang="en-US" sz="1800" dirty="0">
                <a:solidFill>
                  <a:schemeClr val="bg1"/>
                </a:solidFill>
              </a:rPr>
              <a:t>current -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until 0.7 V </a:t>
            </a:r>
            <a:r>
              <a:rPr lang="en-US" sz="1800" dirty="0" smtClean="0">
                <a:solidFill>
                  <a:schemeClr val="bg1"/>
                </a:solidFill>
              </a:rPr>
              <a:t>appear </a:t>
            </a:r>
            <a:r>
              <a:rPr lang="en-US" sz="1800" dirty="0">
                <a:solidFill>
                  <a:schemeClr val="bg1"/>
                </a:solidFill>
              </a:rPr>
              <a:t>across </a:t>
            </a:r>
            <a:r>
              <a:rPr lang="en-US" sz="1800" dirty="0" smtClean="0">
                <a:solidFill>
                  <a:schemeClr val="bg1"/>
                </a:solidFill>
              </a:rPr>
              <a:t>the diode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smtClean="0">
                <a:solidFill>
                  <a:schemeClr val="bg1"/>
                </a:solidFill>
              </a:rPr>
              <a:t>When the voltage  reaches 0.7 v  the diode </a:t>
            </a:r>
            <a:r>
              <a:rPr lang="en-US" sz="1800" dirty="0">
                <a:solidFill>
                  <a:schemeClr val="bg1"/>
                </a:solidFill>
              </a:rPr>
              <a:t>turns </a:t>
            </a:r>
            <a:r>
              <a:rPr lang="en-US" sz="1800" dirty="0" smtClean="0">
                <a:solidFill>
                  <a:schemeClr val="bg1"/>
                </a:solidFill>
              </a:rPr>
              <a:t>on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0.7 V can appear </a:t>
            </a:r>
            <a:r>
              <a:rPr lang="en-US" sz="1800" dirty="0" smtClean="0">
                <a:solidFill>
                  <a:schemeClr val="bg1"/>
                </a:solidFill>
              </a:rPr>
              <a:t>across the diode.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Figure </a:t>
            </a:r>
            <a:r>
              <a:rPr lang="en-US" sz="1800" i="1" dirty="0" smtClean="0">
                <a:solidFill>
                  <a:schemeClr val="bg1"/>
                </a:solidFill>
              </a:rPr>
              <a:t>b </a:t>
            </a:r>
            <a:r>
              <a:rPr lang="en-US" sz="1800" dirty="0">
                <a:solidFill>
                  <a:schemeClr val="bg1"/>
                </a:solidFill>
              </a:rPr>
              <a:t>shows the equivalent circuit for 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voltage drop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silicon diode. </a:t>
            </a:r>
            <a:r>
              <a:rPr lang="en-US" sz="1800" dirty="0" smtClean="0">
                <a:solidFill>
                  <a:schemeClr val="bg1"/>
                </a:solidFill>
              </a:rPr>
              <a:t>The  diode act  </a:t>
            </a:r>
            <a:r>
              <a:rPr lang="en-US" sz="1800" dirty="0">
                <a:solidFill>
                  <a:schemeClr val="bg1"/>
                </a:solidFill>
              </a:rPr>
              <a:t>as a switch in series with a barrier potential </a:t>
            </a:r>
            <a:r>
              <a:rPr lang="en-US" sz="1800" dirty="0" smtClean="0">
                <a:solidFill>
                  <a:schemeClr val="bg1"/>
                </a:solidFill>
              </a:rPr>
              <a:t>of 0.7 </a:t>
            </a:r>
            <a:r>
              <a:rPr lang="en-US" sz="1800" dirty="0">
                <a:solidFill>
                  <a:schemeClr val="bg1"/>
                </a:solidFill>
              </a:rPr>
              <a:t>V. 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If </a:t>
            </a: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 smtClean="0">
                <a:solidFill>
                  <a:schemeClr val="bg1"/>
                </a:solidFill>
              </a:rPr>
              <a:t>voltage  across the  </a:t>
            </a:r>
            <a:r>
              <a:rPr lang="en-US" sz="1800" dirty="0">
                <a:solidFill>
                  <a:schemeClr val="bg1"/>
                </a:solidFill>
              </a:rPr>
              <a:t>diode is greater than 0.7 V, the switch </a:t>
            </a:r>
            <a:r>
              <a:rPr lang="en-US" sz="1800" dirty="0" smtClean="0">
                <a:solidFill>
                  <a:schemeClr val="bg1"/>
                </a:solidFill>
              </a:rPr>
              <a:t>will close. On </a:t>
            </a:r>
            <a:r>
              <a:rPr lang="en-US" sz="1800" dirty="0">
                <a:solidFill>
                  <a:schemeClr val="bg1"/>
                </a:solidFill>
              </a:rPr>
              <a:t>the other hand, if the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voltage is less than 0.7 V, the </a:t>
            </a:r>
            <a:r>
              <a:rPr lang="en-US" sz="1800" dirty="0" smtClean="0">
                <a:solidFill>
                  <a:schemeClr val="bg1"/>
                </a:solidFill>
              </a:rPr>
              <a:t>switch will </a:t>
            </a:r>
            <a:r>
              <a:rPr lang="en-US" sz="1800" dirty="0">
                <a:solidFill>
                  <a:schemeClr val="bg1"/>
                </a:solidFill>
              </a:rPr>
              <a:t>open. In this case, there is no current through the diode.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42576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682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with electrical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between conductor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Silicon,Germanium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 Semiconductors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ntrinsic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is a pure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xtrinsic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One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increase conductivity of a semiconductor is by doping. This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adding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impurity atoms to an intrinsic crystal to alter its electrical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conductivity. A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doped semiconductor is called an extrinsic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semiconductor.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semiconductor can be doped to have an excess of free electrons or an excess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holes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doped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-Type Semiconductor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 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06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models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209800"/>
            <a:ext cx="676275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546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forward bias current of a Si diode when forward bias voltage of 0.4V is applied, the reverse saturation current is 1.17×10</a:t>
            </a:r>
            <a:r>
              <a:rPr lang="en-US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is 25.2mV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for diode current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I=I</a:t>
            </a:r>
            <a:r>
              <a:rPr lang="en-US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(V/</a:t>
            </a:r>
            <a:r>
              <a:rPr lang="en-US" sz="2000" baseline="3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ηV</a:t>
            </a:r>
            <a:r>
              <a:rPr lang="en-US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</a:t>
            </a:r>
            <a:r>
              <a:rPr lang="en-US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reverse saturation current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= ideality factor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thermal voltage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applied voltage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in this question ideality factor is not mentioned it can be taken as one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1.17 x 10</a:t>
            </a:r>
            <a:r>
              <a:rPr lang="en-US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V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0.0252V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η = 1, V = 0.4V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I=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1.17×10</a:t>
            </a:r>
            <a:r>
              <a:rPr lang="en-US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e </a:t>
            </a:r>
            <a:r>
              <a:rPr lang="en-US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0.4/0.025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-1 = 9.156mA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77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parameters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rating.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power that can be dissipated at 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without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damaging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current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highest instantaneous forward current that a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junction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conduct without damage to the junction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voltage. 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reverse voltage that a diode can withstand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destroying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junction.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908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parameters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forward region, the voltage at which the current starts to increase rapidly is called the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or Cut in voltage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diode. The knee voltage equals the barrier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 (Si)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(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E1846"/>
                </a:solidFill>
                <a:latin typeface="TimesNewRoman,Bold"/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or leakage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current that flows through a reverse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 diode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current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minority carriers.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522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ideal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model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load voltage and load current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forward biased, it is equivalent to a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switch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V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Ohm’s law, the load current is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09616"/>
            <a:ext cx="266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06" y="2209800"/>
            <a:ext cx="1666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/>
                </a:solidFill>
              </a:rPr>
              <a:t>Lecture 29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13"/>
    </mc:Choice>
    <mc:Fallback>
      <p:transition spd="slow" advTm="5361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lvl="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 Constant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  to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load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 and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current,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forward biased, it is equivalent to a battery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0.7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-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 V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=9.3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Ohm’s law, the load current is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" y="3954367"/>
            <a:ext cx="2286000" cy="67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79444"/>
            <a:ext cx="18954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5562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series diode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 given in the Figure,  determine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Constant voltage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drop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model)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 diode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“on” state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6" y="2971800"/>
            <a:ext cx="26193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79" y="4800600"/>
            <a:ext cx="32289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ransition spd="slow" advTm="819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N-Type Semiconductor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29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60" y="1295400"/>
            <a:ext cx="322624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" y="4419599"/>
            <a:ext cx="8531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n-type is created by introducing the impurity elements that have five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valence   electrons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entavalent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such as antimony, arsenic, and phosphorus.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25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nserted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impurity atom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 donated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to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impurities with five valence electrons are called donor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n-type material ,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is called the majority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and hole  is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minority carrier.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886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Fig. 1 Antimony impurity 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-type material.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 advTm="700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N-Type Semiconductor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Diffused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impurities with five valence electrons are called donor atoms.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n-type material ,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 ,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  -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 carrier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43217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388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P-Type 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p-type material is formed by doping a pure germanium or silicon crystal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impurity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having three valence electrons. The elements most frequently used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are boron, gallium, and indium.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5" y="2590800"/>
            <a:ext cx="2543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5137667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diffused impurities with three valence electrons are called acceptor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p-type material the hole is the majority carrier and the electron is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minority carrier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4768334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impurity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 type material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08" y="2590800"/>
            <a:ext cx="2943225" cy="198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17526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 29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758"/>
    </mc:Choice>
    <mc:Fallback>
      <p:transition spd="slow" advTm="72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Diode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The PN  junction diode is formed  by joining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- and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-type materials together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 symbol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a two-terminal device, the application of a voltage across its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 leaves three possibilities: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V),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667000"/>
            <a:ext cx="2590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429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V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-junction formation, the free electrons near the junction in the n region begin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diffuse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the junction into the p region where they combine with holes near the junction.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that n region loses free electrons as they diffuse into the junction. This creates a layer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positive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(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pentavalent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Donor 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ions) near the junction.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electrons move across the junction, the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region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loses holes as the electrons and holes combine.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is that there is a layer of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charges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(trivalent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acceptor  ions)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the junction.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These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layers of positive and negative charges form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depletion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layer. 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depletion is due to the fact that near the junction,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depleted 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charge carries (free electrons and holes) due to diffusion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  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845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V), </a:t>
            </a:r>
            <a:b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difference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the depletion layer and is called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potential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potential of a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upon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semiconductor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 used.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potential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silicon,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0.7 V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germanium,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0.3 V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40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orward 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3050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forward-bias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by applying the positive potential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 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p-type material and the negative potential to the n-type material as shown in 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Figure.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 potential VD will 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in the  n-type material and holes in the p-type material to recombine with the ions near the boundary and reduce the width of the depletion region 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minority-carrier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electrons from the p-type material to the n-type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(and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holes from the n-type material to the p-type material) has not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in magnitude.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Lecture </a:t>
            </a:r>
            <a:r>
              <a:rPr lang="en-US" dirty="0" smtClean="0">
                <a:solidFill>
                  <a:prstClr val="black"/>
                </a:solidFill>
              </a:rPr>
              <a:t> 29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37242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66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TIMING" val="|1.9|3.4|23.5|64"/>
</p:tagLst>
</file>

<file path=ppt/tags/tag10.xml><?xml version="1.0" encoding="utf-8"?>
<p:tagLst xmlns:p="http://schemas.openxmlformats.org/presentationml/2006/main">
  <p:tag name="TIMING" val="|1|1.2|14.8"/>
</p:tagLst>
</file>

<file path=ppt/tags/tag11.xml><?xml version="1.0" encoding="utf-8"?>
<p:tagLst xmlns:p="http://schemas.openxmlformats.org/presentationml/2006/main">
  <p:tag name="TIMING" val="|1.2|3.7|38.8"/>
</p:tagLst>
</file>

<file path=ppt/tags/tag12.xml><?xml version="1.0" encoding="utf-8"?>
<p:tagLst xmlns:p="http://schemas.openxmlformats.org/presentationml/2006/main">
  <p:tag name="TIMING" val="|1|1.9|7.3|7"/>
</p:tagLst>
</file>

<file path=ppt/tags/tag13.xml><?xml version="1.0" encoding="utf-8"?>
<p:tagLst xmlns:p="http://schemas.openxmlformats.org/presentationml/2006/main">
  <p:tag name="TIMING" val="|1|3.3|19.5"/>
</p:tagLst>
</file>

<file path=ppt/tags/tag14.xml><?xml version="1.0" encoding="utf-8"?>
<p:tagLst xmlns:p="http://schemas.openxmlformats.org/presentationml/2006/main">
  <p:tag name="TIMING" val="|2.3"/>
</p:tagLst>
</file>

<file path=ppt/tags/tag15.xml><?xml version="1.0" encoding="utf-8"?>
<p:tagLst xmlns:p="http://schemas.openxmlformats.org/presentationml/2006/main">
  <p:tag name="TIMING" val="|1.3|5.3|6.3"/>
</p:tagLst>
</file>

<file path=ppt/tags/tag16.xml><?xml version="1.0" encoding="utf-8"?>
<p:tagLst xmlns:p="http://schemas.openxmlformats.org/presentationml/2006/main">
  <p:tag name="TIMING" val="|1.1|1.4"/>
</p:tagLst>
</file>

<file path=ppt/tags/tag17.xml><?xml version="1.0" encoding="utf-8"?>
<p:tagLst xmlns:p="http://schemas.openxmlformats.org/presentationml/2006/main">
  <p:tag name="TIMING" val="|1|1.8"/>
</p:tagLst>
</file>

<file path=ppt/tags/tag18.xml><?xml version="1.0" encoding="utf-8"?>
<p:tagLst xmlns:p="http://schemas.openxmlformats.org/presentationml/2006/main">
  <p:tag name="TIMING" val="|1|1.8|26.3|23.6"/>
</p:tagLst>
</file>

<file path=ppt/tags/tag19.xml><?xml version="1.0" encoding="utf-8"?>
<p:tagLst xmlns:p="http://schemas.openxmlformats.org/presentationml/2006/main">
  <p:tag name="TIMING" val="|0.9|3.4|5.5"/>
</p:tagLst>
</file>

<file path=ppt/tags/tag2.xml><?xml version="1.0" encoding="utf-8"?>
<p:tagLst xmlns:p="http://schemas.openxmlformats.org/presentationml/2006/main">
  <p:tag name="TIMING" val="|1.3|5.4|6.8|21.6"/>
</p:tagLst>
</file>

<file path=ppt/tags/tag20.xml><?xml version="1.0" encoding="utf-8"?>
<p:tagLst xmlns:p="http://schemas.openxmlformats.org/presentationml/2006/main">
  <p:tag name="TIMING" val="|2"/>
</p:tagLst>
</file>

<file path=ppt/tags/tag21.xml><?xml version="1.0" encoding="utf-8"?>
<p:tagLst xmlns:p="http://schemas.openxmlformats.org/presentationml/2006/main">
  <p:tag name="TIMING" val="|1.6"/>
</p:tagLst>
</file>

<file path=ppt/tags/tag3.xml><?xml version="1.0" encoding="utf-8"?>
<p:tagLst xmlns:p="http://schemas.openxmlformats.org/presentationml/2006/main">
  <p:tag name="TIMING" val="|1.1|2.8|4.7"/>
</p:tagLst>
</file>

<file path=ppt/tags/tag4.xml><?xml version="1.0" encoding="utf-8"?>
<p:tagLst xmlns:p="http://schemas.openxmlformats.org/presentationml/2006/main">
  <p:tag name="TIMING" val="|1.4|2.7|14.8|35.6"/>
</p:tagLst>
</file>

<file path=ppt/tags/tag5.xml><?xml version="1.0" encoding="utf-8"?>
<p:tagLst xmlns:p="http://schemas.openxmlformats.org/presentationml/2006/main">
  <p:tag name="TIMING" val="|1.7"/>
</p:tagLst>
</file>

<file path=ppt/tags/tag6.xml><?xml version="1.0" encoding="utf-8"?>
<p:tagLst xmlns:p="http://schemas.openxmlformats.org/presentationml/2006/main">
  <p:tag name="TIMING" val="|1.1|4.2|30.5|20.2"/>
</p:tagLst>
</file>

<file path=ppt/tags/tag7.xml><?xml version="1.0" encoding="utf-8"?>
<p:tagLst xmlns:p="http://schemas.openxmlformats.org/presentationml/2006/main">
  <p:tag name="TIMING" val="|1.3|2.1|19.8"/>
</p:tagLst>
</file>

<file path=ppt/tags/tag8.xml><?xml version="1.0" encoding="utf-8"?>
<p:tagLst xmlns:p="http://schemas.openxmlformats.org/presentationml/2006/main">
  <p:tag name="TIMING" val="|1.7|3.2|11.3|2.9|40.8"/>
</p:tagLst>
</file>

<file path=ppt/tags/tag9.xml><?xml version="1.0" encoding="utf-8"?>
<p:tagLst xmlns:p="http://schemas.openxmlformats.org/presentationml/2006/main">
  <p:tag name="TIMING" val="|0.9|3.4|9.7|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11161</Words>
  <Application>WPS Presentation</Application>
  <PresentationFormat>On-screen Show (4:3)</PresentationFormat>
  <Paragraphs>354</Paragraphs>
  <Slides>27</Slides>
  <Notes>0</Notes>
  <HiddenSlides>0</HiddenSlides>
  <MMClips>27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dcr10</vt:lpstr>
      <vt:lpstr>Arial</vt:lpstr>
      <vt:lpstr>TimesNewRoman,Bold</vt:lpstr>
      <vt:lpstr>Segoe Print</vt:lpstr>
      <vt:lpstr>Office Theme</vt:lpstr>
      <vt:lpstr>Diodes</vt:lpstr>
      <vt:lpstr>Semiconductors</vt:lpstr>
      <vt:lpstr> N-Type Semiconductor </vt:lpstr>
      <vt:lpstr>N-Type Semiconductor </vt:lpstr>
      <vt:lpstr> P-Type Semiconductor</vt:lpstr>
      <vt:lpstr>Semiconductor Diode</vt:lpstr>
      <vt:lpstr>No bias (VD  = 0 V)  </vt:lpstr>
      <vt:lpstr>No bias (VD  = 0 V),  </vt:lpstr>
      <vt:lpstr>Forward bias</vt:lpstr>
      <vt:lpstr>VI Characteristics</vt:lpstr>
      <vt:lpstr>Temperature effect</vt:lpstr>
      <vt:lpstr>Forward bias</vt:lpstr>
      <vt:lpstr>Forward bias</vt:lpstr>
      <vt:lpstr>Example</vt:lpstr>
      <vt:lpstr>Reverse bias </vt:lpstr>
      <vt:lpstr>Reverse  Bias</vt:lpstr>
      <vt:lpstr> Diode models</vt:lpstr>
      <vt:lpstr>Ideal diode</vt:lpstr>
      <vt:lpstr>Constant voltage drop model</vt:lpstr>
      <vt:lpstr>Diode models</vt:lpstr>
      <vt:lpstr>Problem</vt:lpstr>
      <vt:lpstr>Diode parameters</vt:lpstr>
      <vt:lpstr>Diode parameters</vt:lpstr>
      <vt:lpstr>Problem</vt:lpstr>
      <vt:lpstr>Problem</vt:lpstr>
      <vt:lpstr>Problem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126</cp:revision>
  <dcterms:created xsi:type="dcterms:W3CDTF">2020-09-18T16:28:00Z</dcterms:created>
  <dcterms:modified xsi:type="dcterms:W3CDTF">2021-11-18T05:26:28Z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1B7E4292695948F99D3C7987E5A7F061</vt:lpwstr>
  </property>
  <property fmtid="{D5CDD505-2E9C-101B-9397-08002B2CF9AE}" pid="3" name="KSOProductBuildVer">
    <vt:lpwstr>1033-11.2.0.10351</vt:lpwstr>
  </property>
</Properties>
</file>