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sldIdLst>
    <p:sldId id="263" r:id="rId7"/>
    <p:sldId id="259" r:id="rId8"/>
    <p:sldId id="295" r:id="rId9"/>
    <p:sldId id="260" r:id="rId10"/>
    <p:sldId id="261" r:id="rId11"/>
    <p:sldId id="262" r:id="rId12"/>
    <p:sldId id="264" r:id="rId13"/>
    <p:sldId id="265" r:id="rId14"/>
    <p:sldId id="266" r:id="rId15"/>
    <p:sldId id="267" r:id="rId16"/>
    <p:sldId id="268" r:id="rId17"/>
    <p:sldId id="269" r:id="rId18"/>
    <p:sldId id="270" r:id="rId19"/>
    <p:sldId id="272" r:id="rId20"/>
    <p:sldId id="286" r:id="rId21"/>
    <p:sldId id="288" r:id="rId22"/>
    <p:sldId id="289" r:id="rId23"/>
    <p:sldId id="290" r:id="rId24"/>
    <p:sldId id="291" r:id="rId25"/>
    <p:sldId id="292" r:id="rId26"/>
    <p:sldId id="293" r:id="rId27"/>
    <p:sldId id="296"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70" d="100"/>
          <a:sy n="70" d="100"/>
        </p:scale>
        <p:origin x="-1512" y="-102"/>
      </p:cViewPr>
      <p:guideLst>
        <p:guide orient="horz" pos="2160"/>
        <p:guide pos="2880"/>
      </p:guideLst>
    </p:cSldViewPr>
  </p:slideViewPr>
  <p:notesTextViewPr>
    <p:cViewPr>
      <p:scale>
        <a:sx n="1" d="1"/>
        <a:sy n="1" d="1"/>
      </p:scale>
      <p:origin x="0" y="0"/>
    </p:cViewPr>
  </p:notesTextViewPr>
  <p:sorterViewPr>
    <p:cViewPr>
      <p:scale>
        <a:sx n="100" d="100"/>
        <a:sy n="100" d="100"/>
      </p:scale>
      <p:origin x="0" y="307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F42659-19C9-48E9-8E7E-CA00DA429FC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DCB66D-858E-429B-90FB-0576161CA1F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63D388-D54F-4B77-B6E2-AE852A3A0C2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F42659-19C9-48E9-8E7E-CA00DA429FC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F42659-19C9-48E9-8E7E-CA00DA429FC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DCB66D-858E-429B-90FB-0576161CA1F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63D388-D54F-4B77-B6E2-AE852A3A0C2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F42659-19C9-48E9-8E7E-CA00DA429FC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DCB66D-858E-429B-90FB-0576161CA1F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63D388-D54F-4B77-B6E2-AE852A3A0C2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E393F95-D4D4-4DBF-B833-66FAEC6975E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AAA7B4-FD11-4028-8546-F13CB946CC68}"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0F42659-19C9-48E9-8E7E-CA00DA429FC7}"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6227FE-6921-45AD-AEDA-6A5B1EC9BA0F}"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5EC33FE-B98F-4789-84D6-3898E6814641}" type="datetime1">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DCB66D-858E-429B-90FB-0576161CA1F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63D388-D54F-4B77-B6E2-AE852A3A0C2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9A6C39-508A-4487-AF01-8C43FD01542F}"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76C7ED-B20D-454C-A222-C3CF1C5279B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149AE8-1ABD-4A73-941C-88A69C80533C}" type="datetime1">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46B2B-7C9D-4231-8BE0-F877CF1AEAF1}" type="datetime1">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DDCB66D-858E-429B-90FB-0576161CA1F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C63D388-D54F-4B77-B6E2-AE852A3A0C24}" type="datetime1">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Lecture 1</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A1F4E6-701C-4AD6-87CE-6C55CD62EF4A}"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Lecture 1</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70DEB-9C44-4965-9766-CB9D5C50E23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9.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0.xml"/><Relationship Id="rId1"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1.xml"/><Relationship Id="rId1"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12.xml"/><Relationship Id="rId1" Type="http://schemas.openxmlformats.org/officeDocument/2006/relationships/image" Target="../media/image13.emf"/></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1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tags" Target="../tags/tag14.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5.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4.xml"/><Relationship Id="rId2" Type="http://schemas.openxmlformats.org/officeDocument/2006/relationships/image" Target="../media/image3.emf"/><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5.emf"/><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6.xml"/><Relationship Id="rId1"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828800"/>
          </a:xfrm>
        </p:spPr>
        <p:txBody>
          <a:bodyPr>
            <a:normAutofit/>
          </a:bodyPr>
          <a:lstStyle/>
          <a:p>
            <a:r>
              <a:rPr lang="en-US" sz="4800" dirty="0" smtClean="0">
                <a:solidFill>
                  <a:schemeClr val="bg1"/>
                </a:solidFill>
                <a:latin typeface="Times New Roman" panose="02020603050405020304" pitchFamily="18" charset="0"/>
                <a:cs typeface="Times New Roman" panose="02020603050405020304" pitchFamily="18" charset="0"/>
              </a:rPr>
              <a:t>Rectifiers</a:t>
            </a:r>
            <a:endParaRPr lang="en-US" sz="4800" dirty="0">
              <a:solidFill>
                <a:schemeClr val="bg1"/>
              </a:solidFill>
              <a:latin typeface="Times New Roman" panose="02020603050405020304" pitchFamily="18" charset="0"/>
              <a:cs typeface="Times New Roman" panose="02020603050405020304" pitchFamily="18" charset="0"/>
            </a:endParaRPr>
          </a:p>
        </p:txBody>
      </p:sp>
      <p:sp>
        <p:nvSpPr>
          <p:cNvPr id="6" name="Title 1"/>
          <p:cNvSpPr txBox="1"/>
          <p:nvPr/>
        </p:nvSpPr>
        <p:spPr>
          <a:xfrm>
            <a:off x="838200" y="3657600"/>
            <a:ext cx="7924800" cy="2743200"/>
          </a:xfrm>
          <a:prstGeom prst="rect">
            <a:avLst/>
          </a:prstGeom>
        </p:spPr>
        <p:txBody>
          <a:bodyPr vert="horz" lIns="91440" tIns="45720" rIns="91440" bIns="45720" rtlCol="0" anchor="ctr">
            <a:normAutofit fontScale="70000" lnSpcReduction="20000"/>
          </a:bodyPr>
          <a:lstStyle/>
          <a:p>
            <a:pP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spcBef>
                <a:spcPct val="0"/>
              </a:spcBef>
              <a:defRPr/>
            </a:pPr>
            <a:endParaRPr lang="en-US" sz="62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endParaRPr lang="en-US" sz="62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endParaRPr lang="en-US" sz="2600" dirty="0">
              <a:solidFill>
                <a:prstClr val="white"/>
              </a:solidFill>
              <a:latin typeface="Times New Roman" panose="02020603050405020304" pitchFamily="18" charset="0"/>
              <a:cs typeface="Times New Roman" panose="02020603050405020304" pitchFamily="18" charset="0"/>
            </a:endParaRPr>
          </a:p>
          <a:p>
            <a:pPr algn="ctr">
              <a:spcBef>
                <a:spcPct val="0"/>
              </a:spcBef>
              <a:defRPr/>
            </a:pPr>
            <a:br>
              <a:rPr lang="en-US" sz="4800" dirty="0">
                <a:solidFill>
                  <a:prstClr val="white"/>
                </a:solidFill>
                <a:latin typeface="Times New Roman" panose="02020603050405020304" pitchFamily="18" charset="0"/>
                <a:cs typeface="Times New Roman" panose="02020603050405020304" pitchFamily="18" charset="0"/>
              </a:rPr>
            </a:br>
            <a:endParaRPr lang="en-US" sz="4800"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ransition spd="slow" advTm="4842">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
            <a:ext cx="8229600" cy="1143000"/>
          </a:xfrm>
          <a:solidFill>
            <a:srgbClr val="00B050"/>
          </a:solidFill>
        </p:spPr>
        <p:txBody>
          <a:bodyPr>
            <a:normAutofit/>
          </a:bodyPr>
          <a:lstStyle/>
          <a:p>
            <a:r>
              <a:rPr lang="en-US" sz="3200" dirty="0">
                <a:solidFill>
                  <a:prstClr val="white"/>
                </a:solidFill>
                <a:latin typeface="Times New Roman" panose="02020603050405020304" pitchFamily="18" charset="0"/>
                <a:cs typeface="Times New Roman" panose="02020603050405020304" pitchFamily="18" charset="0"/>
              </a:rPr>
              <a:t>Center  tapped  Full 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0472" y="1524000"/>
            <a:ext cx="8229600" cy="4525963"/>
          </a:xfrm>
          <a:solidFill>
            <a:srgbClr val="00B050"/>
          </a:solidFill>
        </p:spPr>
        <p:txBody>
          <a:bodyPr>
            <a:noAutofit/>
          </a:bodyPr>
          <a:lstStyle/>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                              Fig</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8  Input </a:t>
            </a:r>
            <a:r>
              <a:rPr lang="en-US" sz="1800" dirty="0">
                <a:solidFill>
                  <a:schemeClr val="bg1"/>
                </a:solidFill>
                <a:latin typeface="Times New Roman" panose="02020603050405020304" pitchFamily="18" charset="0"/>
                <a:cs typeface="Times New Roman" panose="02020603050405020304" pitchFamily="18" charset="0"/>
              </a:rPr>
              <a:t>and output wave forms </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1981200"/>
            <a:ext cx="5562600"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328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smtClean="0">
                <a:solidFill>
                  <a:schemeClr val="bg1"/>
                </a:solidFill>
                <a:latin typeface="Times New Roman" panose="02020603050405020304" pitchFamily="18" charset="0"/>
                <a:cs typeface="Times New Roman" panose="02020603050405020304" pitchFamily="18" charset="0"/>
              </a:rPr>
              <a:t>Bridge </a:t>
            </a:r>
            <a:r>
              <a:rPr lang="en-US" sz="3200" dirty="0">
                <a:solidFill>
                  <a:schemeClr val="bg1"/>
                </a:solidFill>
                <a:latin typeface="Times New Roman" panose="02020603050405020304" pitchFamily="18" charset="0"/>
                <a:cs typeface="Times New Roman" panose="02020603050405020304" pitchFamily="18" charset="0"/>
              </a:rPr>
              <a:t>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This type of  </a:t>
            </a:r>
            <a:r>
              <a:rPr lang="en-US" sz="2000" dirty="0" smtClean="0">
                <a:solidFill>
                  <a:schemeClr val="bg1"/>
                </a:solidFill>
                <a:latin typeface="Times New Roman" panose="02020603050405020304" pitchFamily="18" charset="0"/>
                <a:cs typeface="Times New Roman" panose="02020603050405020304" pitchFamily="18" charset="0"/>
              </a:rPr>
              <a:t>full wave  </a:t>
            </a:r>
            <a:r>
              <a:rPr lang="en-US" sz="2000" dirty="0">
                <a:solidFill>
                  <a:schemeClr val="bg1"/>
                </a:solidFill>
                <a:latin typeface="Times New Roman" panose="02020603050405020304" pitchFamily="18" charset="0"/>
                <a:cs typeface="Times New Roman" panose="02020603050405020304" pitchFamily="18" charset="0"/>
              </a:rPr>
              <a:t>rectifier uses four </a:t>
            </a:r>
            <a:r>
              <a:rPr lang="en-US" sz="2000" dirty="0" smtClean="0">
                <a:solidFill>
                  <a:schemeClr val="bg1"/>
                </a:solidFill>
                <a:latin typeface="Times New Roman" panose="02020603050405020304" pitchFamily="18" charset="0"/>
                <a:cs typeface="Times New Roman" panose="02020603050405020304" pitchFamily="18" charset="0"/>
              </a:rPr>
              <a:t>diodes </a:t>
            </a:r>
            <a:r>
              <a:rPr lang="en-US" sz="2000" dirty="0">
                <a:solidFill>
                  <a:schemeClr val="bg1"/>
                </a:solidFill>
                <a:latin typeface="Times New Roman" panose="02020603050405020304" pitchFamily="18" charset="0"/>
                <a:cs typeface="Times New Roman" panose="02020603050405020304" pitchFamily="18" charset="0"/>
              </a:rPr>
              <a:t>connected in a </a:t>
            </a:r>
            <a:r>
              <a:rPr lang="en-US" sz="2000" dirty="0" smtClean="0">
                <a:solidFill>
                  <a:schemeClr val="bg1"/>
                </a:solidFill>
                <a:latin typeface="Times New Roman" panose="02020603050405020304" pitchFamily="18" charset="0"/>
                <a:cs typeface="Times New Roman" panose="02020603050405020304" pitchFamily="18" charset="0"/>
              </a:rPr>
              <a:t> bridge </a:t>
            </a:r>
            <a:r>
              <a:rPr lang="en-US" sz="2000" dirty="0">
                <a:solidFill>
                  <a:schemeClr val="bg1"/>
                </a:solidFill>
                <a:latin typeface="Times New Roman" panose="02020603050405020304" pitchFamily="18" charset="0"/>
                <a:cs typeface="Times New Roman" panose="02020603050405020304" pitchFamily="18" charset="0"/>
              </a:rPr>
              <a:t>configuration to produce the desired output.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main advantage of this bridge circuit is that it does not require a special </a:t>
            </a:r>
            <a:r>
              <a:rPr lang="en-US" sz="2000" dirty="0" err="1">
                <a:solidFill>
                  <a:schemeClr val="bg1"/>
                </a:solidFill>
                <a:latin typeface="Times New Roman" panose="02020603050405020304" pitchFamily="18" charset="0"/>
                <a:cs typeface="Times New Roman" panose="02020603050405020304" pitchFamily="18" charset="0"/>
              </a:rPr>
              <a:t>centre</a:t>
            </a:r>
            <a:r>
              <a:rPr lang="en-US" sz="2000" dirty="0">
                <a:solidFill>
                  <a:schemeClr val="bg1"/>
                </a:solidFill>
                <a:latin typeface="Times New Roman" panose="02020603050405020304" pitchFamily="18" charset="0"/>
                <a:cs typeface="Times New Roman" panose="02020603050405020304" pitchFamily="18" charset="0"/>
              </a:rPr>
              <a:t> tapped transformer, thereby reducing its size and </a:t>
            </a:r>
            <a:r>
              <a:rPr lang="en-US" sz="2000" dirty="0" smtClean="0">
                <a:solidFill>
                  <a:schemeClr val="bg1"/>
                </a:solidFill>
                <a:latin typeface="Times New Roman" panose="02020603050405020304" pitchFamily="18" charset="0"/>
                <a:cs typeface="Times New Roman" panose="02020603050405020304" pitchFamily="18" charset="0"/>
              </a:rPr>
              <a:t>cost. </a:t>
            </a:r>
            <a:r>
              <a:rPr lang="en-US" sz="2000" dirty="0">
                <a:solidFill>
                  <a:schemeClr val="bg1"/>
                </a:solidFill>
                <a:latin typeface="Times New Roman" panose="02020603050405020304" pitchFamily="18" charset="0"/>
                <a:cs typeface="Times New Roman" panose="02020603050405020304" pitchFamily="18" charset="0"/>
              </a:rPr>
              <a:t>F</a:t>
            </a:r>
            <a:r>
              <a:rPr lang="en-US" sz="2000" dirty="0" smtClean="0">
                <a:solidFill>
                  <a:schemeClr val="bg1"/>
                </a:solidFill>
                <a:latin typeface="Times New Roman" panose="02020603050405020304" pitchFamily="18" charset="0"/>
                <a:cs typeface="Times New Roman" panose="02020603050405020304" pitchFamily="18" charset="0"/>
              </a:rPr>
              <a:t>our </a:t>
            </a:r>
            <a:r>
              <a:rPr lang="en-US" sz="2000" dirty="0">
                <a:solidFill>
                  <a:schemeClr val="bg1"/>
                </a:solidFill>
                <a:latin typeface="Times New Roman" panose="02020603050405020304" pitchFamily="18" charset="0"/>
                <a:cs typeface="Times New Roman" panose="02020603050405020304" pitchFamily="18" charset="0"/>
              </a:rPr>
              <a:t>diodes </a:t>
            </a:r>
            <a:r>
              <a:rPr lang="en-US" sz="2000" dirty="0" smtClean="0">
                <a:solidFill>
                  <a:schemeClr val="bg1"/>
                </a:solidFill>
                <a:latin typeface="Times New Roman" panose="02020603050405020304" pitchFamily="18" charset="0"/>
                <a:cs typeface="Times New Roman" panose="02020603050405020304" pitchFamily="18" charset="0"/>
              </a:rPr>
              <a:t>labeled </a:t>
            </a:r>
            <a:r>
              <a:rPr lang="en-US" sz="2000" dirty="0">
                <a:solidFill>
                  <a:schemeClr val="bg1"/>
                </a:solidFill>
                <a:latin typeface="Times New Roman" panose="02020603050405020304" pitchFamily="18" charset="0"/>
                <a:cs typeface="Times New Roman" panose="02020603050405020304" pitchFamily="18" charset="0"/>
              </a:rPr>
              <a:t>D</a:t>
            </a:r>
            <a:r>
              <a:rPr lang="en-US" sz="2000" baseline="-25000" dirty="0">
                <a:solidFill>
                  <a:schemeClr val="bg1"/>
                </a:solidFill>
                <a:latin typeface="Times New Roman" panose="02020603050405020304" pitchFamily="18" charset="0"/>
                <a:cs typeface="Times New Roman" panose="02020603050405020304" pitchFamily="18" charset="0"/>
              </a:rPr>
              <a:t>1</a:t>
            </a:r>
            <a:r>
              <a:rPr lang="en-US" sz="2000" dirty="0">
                <a:solidFill>
                  <a:schemeClr val="bg1"/>
                </a:solidFill>
                <a:latin typeface="Times New Roman" panose="02020603050405020304" pitchFamily="18" charset="0"/>
                <a:cs typeface="Times New Roman" panose="02020603050405020304" pitchFamily="18" charset="0"/>
              </a:rPr>
              <a:t> to D</a:t>
            </a:r>
            <a:r>
              <a:rPr lang="en-US" sz="2000" baseline="-25000" dirty="0">
                <a:solidFill>
                  <a:schemeClr val="bg1"/>
                </a:solidFill>
                <a:latin typeface="Times New Roman" panose="02020603050405020304" pitchFamily="18" charset="0"/>
                <a:cs typeface="Times New Roman" panose="02020603050405020304" pitchFamily="18" charset="0"/>
              </a:rPr>
              <a:t>4</a:t>
            </a:r>
            <a:r>
              <a:rPr lang="en-US" sz="2000" dirty="0">
                <a:solidFill>
                  <a:schemeClr val="bg1"/>
                </a:solidFill>
                <a:latin typeface="Times New Roman" panose="02020603050405020304" pitchFamily="18" charset="0"/>
                <a:cs typeface="Times New Roman" panose="02020603050405020304" pitchFamily="18" charset="0"/>
              </a:rPr>
              <a:t> are arranged  </a:t>
            </a:r>
            <a:r>
              <a:rPr lang="en-US" sz="2000" dirty="0" smtClean="0">
                <a:solidFill>
                  <a:schemeClr val="bg1"/>
                </a:solidFill>
                <a:latin typeface="Times New Roman" panose="02020603050405020304" pitchFamily="18" charset="0"/>
                <a:cs typeface="Times New Roman" panose="02020603050405020304" pitchFamily="18" charset="0"/>
              </a:rPr>
              <a:t>as shown in Fig 9 </a:t>
            </a:r>
            <a:r>
              <a:rPr lang="en-US" sz="2000" dirty="0">
                <a:solidFill>
                  <a:schemeClr val="bg1"/>
                </a:solidFill>
                <a:latin typeface="Times New Roman" panose="02020603050405020304" pitchFamily="18" charset="0"/>
                <a:cs typeface="Times New Roman" panose="02020603050405020304" pitchFamily="18" charset="0"/>
              </a:rPr>
              <a:t>with only two diodes conducting </a:t>
            </a:r>
            <a:r>
              <a:rPr lang="en-US" sz="2000" dirty="0" smtClean="0">
                <a:solidFill>
                  <a:schemeClr val="bg1"/>
                </a:solidFill>
                <a:latin typeface="Times New Roman" panose="02020603050405020304" pitchFamily="18" charset="0"/>
                <a:cs typeface="Times New Roman" panose="02020603050405020304" pitchFamily="18" charset="0"/>
              </a:rPr>
              <a:t>current </a:t>
            </a:r>
            <a:r>
              <a:rPr lang="en-US" sz="2000" dirty="0">
                <a:solidFill>
                  <a:schemeClr val="bg1"/>
                </a:solidFill>
                <a:latin typeface="Times New Roman" panose="02020603050405020304" pitchFamily="18" charset="0"/>
                <a:cs typeface="Times New Roman" panose="02020603050405020304" pitchFamily="18" charset="0"/>
              </a:rPr>
              <a:t>during each half </a:t>
            </a:r>
            <a:r>
              <a:rPr lang="en-US" sz="2000" dirty="0" smtClean="0">
                <a:solidFill>
                  <a:schemeClr val="bg1"/>
                </a:solidFill>
                <a:latin typeface="Times New Roman" panose="02020603050405020304" pitchFamily="18" charset="0"/>
                <a:cs typeface="Times New Roman" panose="02020603050405020304" pitchFamily="18" charset="0"/>
              </a:rPr>
              <a:t>cycle</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600" dirty="0" smtClean="0">
              <a:solidFill>
                <a:prstClr val="black"/>
              </a:solidFill>
              <a:ea typeface="+mj-ea"/>
              <a:cs typeface="+mj-cs"/>
            </a:endParaRPr>
          </a:p>
          <a:p>
            <a:pPr marL="0" indent="0">
              <a:buNone/>
            </a:pPr>
            <a:endParaRPr lang="en-US" sz="1600" dirty="0">
              <a:solidFill>
                <a:prstClr val="black"/>
              </a:solidFill>
              <a:ea typeface="+mj-ea"/>
              <a:cs typeface="+mj-cs"/>
            </a:endParaRPr>
          </a:p>
          <a:p>
            <a:pPr marL="0" indent="0">
              <a:buNone/>
            </a:pPr>
            <a:endParaRPr lang="en-US" sz="1600" dirty="0" smtClean="0">
              <a:solidFill>
                <a:prstClr val="black"/>
              </a:solidFill>
              <a:ea typeface="+mj-ea"/>
              <a:cs typeface="+mj-cs"/>
            </a:endParaRPr>
          </a:p>
          <a:p>
            <a:pPr marL="0" indent="0">
              <a:buNone/>
            </a:pPr>
            <a:endParaRPr lang="en-US" sz="1600" dirty="0">
              <a:solidFill>
                <a:prstClr val="black"/>
              </a:solidFill>
              <a:ea typeface="+mj-ea"/>
              <a:cs typeface="+mj-cs"/>
            </a:endParaRPr>
          </a:p>
          <a:p>
            <a:pPr marL="0" indent="0">
              <a:buNone/>
            </a:pPr>
            <a:endParaRPr lang="en-US" sz="1600" dirty="0" smtClean="0">
              <a:solidFill>
                <a:prstClr val="black"/>
              </a:solidFill>
              <a:ea typeface="+mj-ea"/>
              <a:cs typeface="+mj-cs"/>
            </a:endParaRPr>
          </a:p>
          <a:p>
            <a:pPr marL="0" indent="0">
              <a:buNone/>
            </a:pPr>
            <a:endParaRPr lang="en-US" sz="1600" dirty="0">
              <a:solidFill>
                <a:prstClr val="black"/>
              </a:solidFill>
              <a:ea typeface="+mj-ea"/>
              <a:cs typeface="+mj-cs"/>
            </a:endParaRPr>
          </a:p>
          <a:p>
            <a:pPr marL="0" indent="0">
              <a:buNone/>
            </a:pPr>
            <a:endParaRPr lang="en-US" sz="1600" dirty="0" smtClean="0">
              <a:solidFill>
                <a:prstClr val="black"/>
              </a:solidFill>
              <a:ea typeface="+mj-ea"/>
              <a:cs typeface="+mj-cs"/>
            </a:endParaRPr>
          </a:p>
          <a:p>
            <a:pPr marL="0" indent="0">
              <a:buNone/>
            </a:pPr>
            <a:r>
              <a:rPr lang="en-US" sz="1600" dirty="0" smtClean="0">
                <a:solidFill>
                  <a:prstClr val="black"/>
                </a:solidFill>
                <a:ea typeface="+mj-ea"/>
                <a:cs typeface="+mj-cs"/>
              </a:rPr>
              <a:t>                                                                                                  </a:t>
            </a:r>
            <a:endParaRPr lang="en-US" sz="1600" dirty="0" smtClean="0">
              <a:solidFill>
                <a:prstClr val="black"/>
              </a:solidFill>
              <a:ea typeface="+mj-ea"/>
              <a:cs typeface="+mj-cs"/>
            </a:endParaRPr>
          </a:p>
          <a:p>
            <a:pPr marL="0" indent="0">
              <a:buNone/>
            </a:pPr>
            <a:r>
              <a:rPr lang="en-US" sz="1600" dirty="0">
                <a:solidFill>
                  <a:schemeClr val="bg1"/>
                </a:solidFill>
                <a:ea typeface="+mj-ea"/>
                <a:cs typeface="+mj-cs"/>
              </a:rPr>
              <a:t> </a:t>
            </a:r>
            <a:r>
              <a:rPr lang="en-US" sz="1600" dirty="0" smtClean="0">
                <a:solidFill>
                  <a:schemeClr val="bg1"/>
                </a:solidFill>
                <a:ea typeface="+mj-ea"/>
                <a:cs typeface="+mj-cs"/>
              </a:rPr>
              <a:t>                                                </a:t>
            </a:r>
            <a:r>
              <a:rPr lang="en-US" sz="1600" dirty="0">
                <a:solidFill>
                  <a:schemeClr val="bg1"/>
                </a:solidFill>
              </a:rPr>
              <a:t>Fig </a:t>
            </a:r>
            <a:r>
              <a:rPr lang="en-US" sz="1600" dirty="0" smtClean="0">
                <a:solidFill>
                  <a:schemeClr val="bg1"/>
                </a:solidFill>
              </a:rPr>
              <a:t>9</a:t>
            </a:r>
            <a:r>
              <a:rPr lang="en-US" sz="1600" dirty="0">
                <a:solidFill>
                  <a:schemeClr val="bg1"/>
                </a:solidFill>
                <a:ea typeface="+mj-ea"/>
                <a:cs typeface="+mj-cs"/>
              </a:rPr>
              <a:t>.</a:t>
            </a:r>
            <a:r>
              <a:rPr lang="en-US" sz="1600" dirty="0" smtClean="0">
                <a:solidFill>
                  <a:schemeClr val="bg1"/>
                </a:solidFill>
                <a:ea typeface="+mj-ea"/>
                <a:cs typeface="+mj-cs"/>
              </a:rPr>
              <a:t> Full </a:t>
            </a:r>
            <a:r>
              <a:rPr lang="en-US" sz="1600" dirty="0">
                <a:solidFill>
                  <a:schemeClr val="bg1"/>
                </a:solidFill>
                <a:ea typeface="+mj-ea"/>
                <a:cs typeface="+mj-cs"/>
              </a:rPr>
              <a:t>Wave Bridge Rectifier</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3733800"/>
            <a:ext cx="408622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378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Bridge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 During the positive half cycle of the supply, diodes </a:t>
            </a:r>
            <a:r>
              <a:rPr lang="en-US" sz="2000" dirty="0" smtClean="0">
                <a:solidFill>
                  <a:schemeClr val="bg1"/>
                </a:solidFill>
                <a:latin typeface="Times New Roman" panose="02020603050405020304" pitchFamily="18" charset="0"/>
                <a:cs typeface="Times New Roman" panose="02020603050405020304" pitchFamily="18" charset="0"/>
              </a:rPr>
              <a:t>D2 </a:t>
            </a:r>
            <a:r>
              <a:rPr lang="en-US" sz="2000" dirty="0">
                <a:solidFill>
                  <a:schemeClr val="bg1"/>
                </a:solidFill>
                <a:latin typeface="Times New Roman" panose="02020603050405020304" pitchFamily="18" charset="0"/>
                <a:cs typeface="Times New Roman" panose="02020603050405020304" pitchFamily="18" charset="0"/>
              </a:rPr>
              <a:t>and </a:t>
            </a:r>
            <a:r>
              <a:rPr lang="en-US" sz="2000" dirty="0" smtClean="0">
                <a:solidFill>
                  <a:schemeClr val="bg1"/>
                </a:solidFill>
                <a:latin typeface="Times New Roman" panose="02020603050405020304" pitchFamily="18" charset="0"/>
                <a:cs typeface="Times New Roman" panose="02020603050405020304" pitchFamily="18" charset="0"/>
              </a:rPr>
              <a:t>D3conduct </a:t>
            </a:r>
            <a:r>
              <a:rPr lang="en-US" sz="2000" dirty="0">
                <a:solidFill>
                  <a:schemeClr val="bg1"/>
                </a:solidFill>
                <a:latin typeface="Times New Roman" panose="02020603050405020304" pitchFamily="18" charset="0"/>
                <a:cs typeface="Times New Roman" panose="02020603050405020304" pitchFamily="18" charset="0"/>
              </a:rPr>
              <a:t>in series while diodes </a:t>
            </a:r>
            <a:r>
              <a:rPr lang="en-US" sz="2000" dirty="0" smtClean="0">
                <a:solidFill>
                  <a:schemeClr val="bg1"/>
                </a:solidFill>
                <a:latin typeface="Times New Roman" panose="02020603050405020304" pitchFamily="18" charset="0"/>
                <a:cs typeface="Times New Roman" panose="02020603050405020304" pitchFamily="18" charset="0"/>
              </a:rPr>
              <a:t>D1 </a:t>
            </a:r>
            <a:r>
              <a:rPr lang="en-US" sz="2000" dirty="0">
                <a:solidFill>
                  <a:schemeClr val="bg1"/>
                </a:solidFill>
                <a:latin typeface="Times New Roman" panose="02020603050405020304" pitchFamily="18" charset="0"/>
                <a:cs typeface="Times New Roman" panose="02020603050405020304" pitchFamily="18" charset="0"/>
              </a:rPr>
              <a:t>and D4 are reverse biased and the current flows through the load as shown </a:t>
            </a:r>
            <a:r>
              <a:rPr lang="en-US" sz="2000" dirty="0" smtClean="0">
                <a:solidFill>
                  <a:schemeClr val="bg1"/>
                </a:solidFill>
                <a:latin typeface="Times New Roman" panose="02020603050405020304" pitchFamily="18" charset="0"/>
                <a:cs typeface="Times New Roman" panose="02020603050405020304" pitchFamily="18" charset="0"/>
              </a:rPr>
              <a:t>below</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a:t> </a:t>
            </a:r>
            <a:r>
              <a:rPr lang="en-US" sz="1800" dirty="0" smtClean="0"/>
              <a:t>                       </a:t>
            </a:r>
            <a:r>
              <a:rPr lang="en-US" sz="2000" dirty="0" smtClean="0">
                <a:solidFill>
                  <a:schemeClr val="bg1"/>
                </a:solidFill>
                <a:latin typeface="Times New Roman" panose="02020603050405020304" pitchFamily="18" charset="0"/>
                <a:cs typeface="Times New Roman" panose="02020603050405020304" pitchFamily="18" charset="0"/>
              </a:rPr>
              <a:t>Fig.10 Conduction </a:t>
            </a:r>
            <a:r>
              <a:rPr lang="en-US" sz="2000" dirty="0">
                <a:solidFill>
                  <a:schemeClr val="bg1"/>
                </a:solidFill>
                <a:latin typeface="Times New Roman" panose="02020603050405020304" pitchFamily="18" charset="0"/>
                <a:cs typeface="Times New Roman" panose="02020603050405020304" pitchFamily="18" charset="0"/>
              </a:rPr>
              <a:t>path for the positive region of vi.</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200" y="2971800"/>
            <a:ext cx="623887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443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
            <a:ext cx="8229600" cy="1143000"/>
          </a:xfrm>
          <a:solidFill>
            <a:srgbClr val="00B050"/>
          </a:solidFill>
        </p:spPr>
        <p:txBody>
          <a:bodyPr>
            <a:normAutofit/>
          </a:bodyPr>
          <a:lstStyle/>
          <a:p>
            <a:r>
              <a:rPr lang="en-US" sz="3200" dirty="0">
                <a:solidFill>
                  <a:prstClr val="white"/>
                </a:solidFill>
                <a:latin typeface="Times New Roman" panose="02020603050405020304" pitchFamily="18" charset="0"/>
                <a:cs typeface="Times New Roman" panose="02020603050405020304" pitchFamily="18" charset="0"/>
              </a:rPr>
              <a:t>Bridge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609601" y="1752600"/>
            <a:ext cx="7848600" cy="4525963"/>
          </a:xfrm>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During the negative half cycle of the supply, diodes </a:t>
            </a:r>
            <a:r>
              <a:rPr lang="en-US" sz="2000" dirty="0" smtClean="0">
                <a:solidFill>
                  <a:schemeClr val="bg1"/>
                </a:solidFill>
                <a:latin typeface="Times New Roman" panose="02020603050405020304" pitchFamily="18" charset="0"/>
                <a:cs typeface="Times New Roman" panose="02020603050405020304" pitchFamily="18" charset="0"/>
              </a:rPr>
              <a:t>D1 </a:t>
            </a:r>
            <a:r>
              <a:rPr lang="en-US" sz="2000" dirty="0">
                <a:solidFill>
                  <a:schemeClr val="bg1"/>
                </a:solidFill>
                <a:latin typeface="Times New Roman" panose="02020603050405020304" pitchFamily="18" charset="0"/>
                <a:cs typeface="Times New Roman" panose="02020603050405020304" pitchFamily="18" charset="0"/>
              </a:rPr>
              <a:t>and D4 conduct in series </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but diodes </a:t>
            </a:r>
            <a:r>
              <a:rPr lang="en-US" sz="2000" dirty="0" smtClean="0">
                <a:solidFill>
                  <a:schemeClr val="bg1"/>
                </a:solidFill>
                <a:latin typeface="Times New Roman" panose="02020603050405020304" pitchFamily="18" charset="0"/>
                <a:cs typeface="Times New Roman" panose="02020603050405020304" pitchFamily="18" charset="0"/>
              </a:rPr>
              <a:t>   D2 </a:t>
            </a:r>
            <a:r>
              <a:rPr lang="en-US" sz="2000" dirty="0">
                <a:solidFill>
                  <a:schemeClr val="bg1"/>
                </a:solidFill>
                <a:latin typeface="Times New Roman" panose="02020603050405020304" pitchFamily="18" charset="0"/>
                <a:cs typeface="Times New Roman" panose="02020603050405020304" pitchFamily="18" charset="0"/>
              </a:rPr>
              <a:t>and </a:t>
            </a:r>
            <a:r>
              <a:rPr lang="en-US" sz="2000" dirty="0" smtClean="0">
                <a:solidFill>
                  <a:schemeClr val="bg1"/>
                </a:solidFill>
                <a:latin typeface="Times New Roman" panose="02020603050405020304" pitchFamily="18" charset="0"/>
                <a:cs typeface="Times New Roman" panose="02020603050405020304" pitchFamily="18" charset="0"/>
              </a:rPr>
              <a:t>D 3 switch </a:t>
            </a:r>
            <a:r>
              <a:rPr lang="en-US" sz="2000" dirty="0">
                <a:solidFill>
                  <a:schemeClr val="bg1"/>
                </a:solidFill>
                <a:latin typeface="Times New Roman" panose="02020603050405020304" pitchFamily="18" charset="0"/>
                <a:cs typeface="Times New Roman" panose="02020603050405020304" pitchFamily="18" charset="0"/>
              </a:rPr>
              <a:t>“OFF” as they </a:t>
            </a:r>
            <a:r>
              <a:rPr lang="en-US" sz="2000" dirty="0" smtClean="0">
                <a:solidFill>
                  <a:schemeClr val="bg1"/>
                </a:solidFill>
                <a:latin typeface="Times New Roman" panose="02020603050405020304" pitchFamily="18" charset="0"/>
                <a:cs typeface="Times New Roman" panose="02020603050405020304" pitchFamily="18" charset="0"/>
              </a:rPr>
              <a:t>are </a:t>
            </a:r>
            <a:r>
              <a:rPr lang="en-US" sz="2000" dirty="0">
                <a:solidFill>
                  <a:schemeClr val="bg1"/>
                </a:solidFill>
                <a:latin typeface="Times New Roman" panose="02020603050405020304" pitchFamily="18" charset="0"/>
                <a:cs typeface="Times New Roman" panose="02020603050405020304" pitchFamily="18" charset="0"/>
              </a:rPr>
              <a:t>reverse biased. </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The </a:t>
            </a:r>
            <a:r>
              <a:rPr lang="en-US" sz="2000" dirty="0">
                <a:solidFill>
                  <a:schemeClr val="bg1"/>
                </a:solidFill>
                <a:latin typeface="Times New Roman" panose="02020603050405020304" pitchFamily="18" charset="0"/>
                <a:cs typeface="Times New Roman" panose="02020603050405020304" pitchFamily="18" charset="0"/>
              </a:rPr>
              <a:t>current flowing through the load is the same direction as before</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bg1"/>
                </a:solidFill>
                <a:latin typeface="Times New Roman" panose="02020603050405020304" pitchFamily="18" charset="0"/>
                <a:cs typeface="Times New Roman" panose="02020603050405020304" pitchFamily="18" charset="0"/>
              </a:rPr>
              <a:t>                    Fig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11  Conduction </a:t>
            </a:r>
            <a:r>
              <a:rPr lang="en-US" sz="2000" dirty="0">
                <a:solidFill>
                  <a:schemeClr val="bg1"/>
                </a:solidFill>
                <a:latin typeface="Times New Roman" panose="02020603050405020304" pitchFamily="18" charset="0"/>
                <a:cs typeface="Times New Roman" panose="02020603050405020304" pitchFamily="18" charset="0"/>
              </a:rPr>
              <a:t>path for the negative region of </a:t>
            </a:r>
            <a:r>
              <a:rPr lang="en-US" sz="2000" dirty="0" smtClean="0">
                <a:solidFill>
                  <a:schemeClr val="bg1"/>
                </a:solidFill>
                <a:latin typeface="Times New Roman" panose="02020603050405020304" pitchFamily="18" charset="0"/>
                <a:cs typeface="Times New Roman" panose="02020603050405020304" pitchFamily="18" charset="0"/>
              </a:rPr>
              <a:t>  vi</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3124200"/>
            <a:ext cx="60102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266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prstClr val="white"/>
                </a:solidFill>
                <a:latin typeface="Times New Roman" panose="02020603050405020304" pitchFamily="18" charset="0"/>
                <a:cs typeface="Times New Roman" panose="02020603050405020304" pitchFamily="18" charset="0"/>
              </a:rPr>
              <a:t>Bridge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a:buNone/>
            </a:pPr>
            <a:r>
              <a:rPr lang="en-US" sz="1800" dirty="0">
                <a:solidFill>
                  <a:schemeClr val="bg1"/>
                </a:solidFill>
                <a:latin typeface="Times New Roman" panose="02020603050405020304" pitchFamily="18" charset="0"/>
                <a:cs typeface="Times New Roman" panose="02020603050405020304" pitchFamily="18" charset="0"/>
              </a:rPr>
              <a:t>Over one full cycle the input and output voltages will appear</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solidFill>
                  <a:schemeClr val="bg1"/>
                </a:solidFill>
                <a:latin typeface="Times New Roman" panose="02020603050405020304" pitchFamily="18" charset="0"/>
                <a:cs typeface="Times New Roman" panose="02020603050405020304" pitchFamily="18" charset="0"/>
              </a:rPr>
              <a:t>as shown in </a:t>
            </a:r>
            <a:r>
              <a:rPr lang="en-US" sz="1800" dirty="0" smtClean="0">
                <a:solidFill>
                  <a:schemeClr val="bg1"/>
                </a:solidFill>
                <a:latin typeface="Times New Roman" panose="02020603050405020304" pitchFamily="18" charset="0"/>
                <a:cs typeface="Times New Roman" panose="02020603050405020304" pitchFamily="18" charset="0"/>
              </a:rPr>
              <a:t>Fig.12</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                                Fig.12  Input </a:t>
            </a:r>
            <a:r>
              <a:rPr lang="en-US" sz="1800" dirty="0">
                <a:solidFill>
                  <a:schemeClr val="bg1"/>
                </a:solidFill>
                <a:latin typeface="Times New Roman" panose="02020603050405020304" pitchFamily="18" charset="0"/>
                <a:cs typeface="Times New Roman" panose="02020603050405020304" pitchFamily="18" charset="0"/>
              </a:rPr>
              <a:t>and </a:t>
            </a:r>
            <a:r>
              <a:rPr lang="en-US" sz="1800" dirty="0" smtClean="0">
                <a:solidFill>
                  <a:schemeClr val="bg1"/>
                </a:solidFill>
                <a:latin typeface="Times New Roman" panose="02020603050405020304" pitchFamily="18" charset="0"/>
                <a:cs typeface="Times New Roman" panose="02020603050405020304" pitchFamily="18" charset="0"/>
              </a:rPr>
              <a:t>output   waveforms </a:t>
            </a:r>
            <a:r>
              <a:rPr lang="en-US" sz="1800" dirty="0">
                <a:solidFill>
                  <a:schemeClr val="bg1"/>
                </a:solidFill>
                <a:latin typeface="Times New Roman" panose="02020603050405020304" pitchFamily="18" charset="0"/>
                <a:cs typeface="Times New Roman" panose="02020603050405020304" pitchFamily="18" charset="0"/>
              </a:rPr>
              <a:t>for a full-wave rectifier</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latin typeface="Berkeley-Book"/>
              </a:rPr>
              <a:t>.</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0" y="2819400"/>
            <a:ext cx="5105400"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347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572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Analysis of Full-Wave Rectifier </a:t>
            </a:r>
            <a:br>
              <a:rPr lang="en-US" sz="3200" dirty="0">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14053" y="1600200"/>
            <a:ext cx="8229600" cy="4373563"/>
          </a:xfrm>
          <a:solidFill>
            <a:srgbClr val="00B050"/>
          </a:solidFill>
        </p:spPr>
        <p:txBody>
          <a:bodyPr>
            <a:noAutofit/>
          </a:bodyPr>
          <a:lstStyle/>
          <a:p>
            <a:pPr marL="0" lvl="0" indent="0">
              <a:spcBef>
                <a:spcPts val="0"/>
              </a:spcBef>
              <a:buNone/>
              <a:defRPr/>
            </a:pPr>
            <a:r>
              <a:rPr lang="en-US" sz="2000" b="1" dirty="0">
                <a:solidFill>
                  <a:schemeClr val="bg1"/>
                </a:solidFill>
                <a:latin typeface="Times New Roman" panose="02020603050405020304" pitchFamily="18" charset="0"/>
                <a:cs typeface="Times New Roman" panose="02020603050405020304" pitchFamily="18" charset="0"/>
              </a:rPr>
              <a:t>Peak Current</a:t>
            </a: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r>
              <a:rPr lang="en-US" sz="1800" dirty="0" smtClean="0">
                <a:solidFill>
                  <a:schemeClr val="bg1"/>
                </a:solidFill>
                <a:latin typeface="Times New Roman" panose="02020603050405020304" pitchFamily="18" charset="0"/>
                <a:cs typeface="Times New Roman" panose="02020603050405020304" pitchFamily="18" charset="0"/>
              </a:rPr>
              <a:t>The value of peak current (I</a:t>
            </a:r>
            <a:r>
              <a:rPr lang="en-US" sz="1800" baseline="-25000" dirty="0" smtClean="0">
                <a:solidFill>
                  <a:schemeClr val="bg1"/>
                </a:solidFill>
                <a:latin typeface="Times New Roman" panose="02020603050405020304" pitchFamily="18" charset="0"/>
                <a:cs typeface="Times New Roman" panose="02020603050405020304" pitchFamily="18" charset="0"/>
              </a:rPr>
              <a:t>max</a:t>
            </a:r>
            <a:r>
              <a:rPr lang="en-US" sz="1800" dirty="0" smtClean="0">
                <a:solidFill>
                  <a:schemeClr val="bg1"/>
                </a:solidFill>
                <a:latin typeface="Times New Roman" panose="02020603050405020304" pitchFamily="18" charset="0"/>
                <a:cs typeface="Times New Roman" panose="02020603050405020304" pitchFamily="18" charset="0"/>
              </a:rPr>
              <a:t>) can be derived with the help of instantaneous value of applied voltage and the resistance of the diodes. The value of instantaneous voltage applied to the  rectifier circuit can be given as:-</a:t>
            </a: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r>
              <a:rPr lang="en-US" sz="1800" dirty="0" smtClean="0">
                <a:solidFill>
                  <a:schemeClr val="bg1"/>
                </a:solidFill>
                <a:latin typeface="Times New Roman" panose="02020603050405020304" pitchFamily="18" charset="0"/>
                <a:cs typeface="Times New Roman" panose="02020603050405020304" pitchFamily="18" charset="0"/>
              </a:rPr>
              <a:t>Let’s assume the forward resistance -  </a:t>
            </a:r>
            <a:r>
              <a:rPr lang="en-US" sz="1800" dirty="0" err="1" smtClean="0">
                <a:solidFill>
                  <a:schemeClr val="bg1"/>
                </a:solidFill>
                <a:latin typeface="Times New Roman" panose="02020603050405020304" pitchFamily="18" charset="0"/>
                <a:cs typeface="Times New Roman" panose="02020603050405020304" pitchFamily="18" charset="0"/>
              </a:rPr>
              <a:t>Rf</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 load resistor  </a:t>
            </a:r>
            <a:r>
              <a:rPr lang="en-US" sz="1800" dirty="0" smtClean="0">
                <a:solidFill>
                  <a:schemeClr val="bg1"/>
                </a:solidFill>
                <a:latin typeface="Times New Roman" panose="02020603050405020304" pitchFamily="18" charset="0"/>
                <a:cs typeface="Times New Roman" panose="02020603050405020304" pitchFamily="18" charset="0"/>
              </a:rPr>
              <a:t>R</a:t>
            </a:r>
            <a:r>
              <a:rPr lang="en-US" sz="1800" baseline="-25000" dirty="0" smtClean="0">
                <a:solidFill>
                  <a:schemeClr val="bg1"/>
                </a:solidFill>
                <a:latin typeface="Times New Roman" panose="02020603050405020304" pitchFamily="18" charset="0"/>
                <a:cs typeface="Times New Roman" panose="02020603050405020304" pitchFamily="18" charset="0"/>
              </a:rPr>
              <a:t>L</a:t>
            </a:r>
            <a:r>
              <a:rPr lang="en-US" sz="1800" dirty="0" smtClean="0">
                <a:solidFill>
                  <a:schemeClr val="bg1"/>
                </a:solidFill>
                <a:latin typeface="Times New Roman" panose="02020603050405020304" pitchFamily="18" charset="0"/>
                <a:cs typeface="Times New Roman" panose="02020603050405020304" pitchFamily="18" charset="0"/>
              </a:rPr>
              <a:t>   then the current flowing through the load resistor can be given as:-</a:t>
            </a: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1800" dirty="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1800" dirty="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r>
              <a:rPr lang="en-US" sz="1800" dirty="0" smtClean="0">
                <a:solidFill>
                  <a:schemeClr val="bg1"/>
                </a:solidFill>
                <a:latin typeface="Times New Roman" panose="02020603050405020304" pitchFamily="18" charset="0"/>
                <a:cs typeface="Times New Roman" panose="02020603050405020304" pitchFamily="18" charset="0"/>
              </a:rPr>
              <a:t>the </a:t>
            </a:r>
            <a:r>
              <a:rPr lang="en-US" sz="1800" dirty="0">
                <a:solidFill>
                  <a:schemeClr val="bg1"/>
                </a:solidFill>
                <a:latin typeface="Times New Roman" panose="02020603050405020304" pitchFamily="18" charset="0"/>
                <a:cs typeface="Times New Roman" panose="02020603050405020304" pitchFamily="18" charset="0"/>
              </a:rPr>
              <a:t>total current </a:t>
            </a:r>
            <a:r>
              <a:rPr lang="en-US" sz="1800" dirty="0" err="1">
                <a:solidFill>
                  <a:schemeClr val="bg1"/>
                </a:solidFill>
                <a:latin typeface="Times New Roman" panose="02020603050405020304" pitchFamily="18" charset="0"/>
                <a:cs typeface="Times New Roman" panose="02020603050405020304" pitchFamily="18" charset="0"/>
              </a:rPr>
              <a:t>i</a:t>
            </a:r>
            <a:r>
              <a:rPr lang="en-US" sz="1800" dirty="0">
                <a:solidFill>
                  <a:schemeClr val="bg1"/>
                </a:solidFill>
                <a:latin typeface="Times New Roman" panose="02020603050405020304" pitchFamily="18" charset="0"/>
                <a:cs typeface="Times New Roman" panose="02020603050405020304" pitchFamily="18" charset="0"/>
              </a:rPr>
              <a:t> can be obtained by the sum of i</a:t>
            </a:r>
            <a:r>
              <a:rPr lang="en-US" sz="1800" baseline="-25000" dirty="0">
                <a:solidFill>
                  <a:schemeClr val="bg1"/>
                </a:solidFill>
                <a:latin typeface="Times New Roman" panose="02020603050405020304" pitchFamily="18" charset="0"/>
                <a:cs typeface="Times New Roman" panose="02020603050405020304" pitchFamily="18" charset="0"/>
              </a:rPr>
              <a:t>1</a:t>
            </a:r>
            <a:r>
              <a:rPr lang="en-US" sz="1800" dirty="0">
                <a:solidFill>
                  <a:schemeClr val="bg1"/>
                </a:solidFill>
                <a:latin typeface="Times New Roman" panose="02020603050405020304" pitchFamily="18" charset="0"/>
                <a:cs typeface="Times New Roman" panose="02020603050405020304" pitchFamily="18" charset="0"/>
              </a:rPr>
              <a:t> and i</a:t>
            </a:r>
            <a:r>
              <a:rPr lang="en-US" sz="1800" baseline="-25000" dirty="0">
                <a:solidFill>
                  <a:schemeClr val="bg1"/>
                </a:solidFill>
                <a:latin typeface="Times New Roman" panose="02020603050405020304" pitchFamily="18" charset="0"/>
                <a:cs typeface="Times New Roman" panose="02020603050405020304" pitchFamily="18" charset="0"/>
              </a:rPr>
              <a:t>2 </a:t>
            </a:r>
            <a:r>
              <a:rPr lang="en-US" sz="1800" dirty="0">
                <a:solidFill>
                  <a:schemeClr val="bg1"/>
                </a:solidFill>
                <a:latin typeface="Times New Roman" panose="02020603050405020304" pitchFamily="18" charset="0"/>
                <a:cs typeface="Times New Roman" panose="02020603050405020304" pitchFamily="18" charset="0"/>
              </a:rPr>
              <a:t>for the whole cycle</a:t>
            </a:r>
            <a:r>
              <a:rPr lang="en-US" dirty="0" smtClean="0">
                <a:solidFill>
                  <a:srgbClr val="222222"/>
                </a:solidFill>
                <a:latin typeface="Arial" panose="020B0604020202020204"/>
              </a:rPr>
              <a:t>.</a:t>
            </a:r>
            <a:endParaRPr lang="en-US" dirty="0">
              <a:solidFill>
                <a:prstClr val="black"/>
              </a:solidFill>
              <a:cs typeface="Arial" panose="020B0604020202020204" pitchFamily="34"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8" name="Picture 7" descr="Equation 23 Full wave rectifier circuit"/>
          <p:cNvPicPr/>
          <p:nvPr/>
        </p:nvPicPr>
        <p:blipFill>
          <a:blip r:embed="rId1">
            <a:extLst>
              <a:ext uri="{28A0092B-C50C-407E-A947-70E740481C1C}">
                <a14:useLocalDpi xmlns:a14="http://schemas.microsoft.com/office/drawing/2010/main" val="0"/>
              </a:ext>
            </a:extLst>
          </a:blip>
          <a:srcRect/>
          <a:stretch>
            <a:fillRect/>
          </a:stretch>
        </p:blipFill>
        <p:spPr bwMode="auto">
          <a:xfrm>
            <a:off x="2514600" y="3952875"/>
            <a:ext cx="3962400" cy="742950"/>
          </a:xfrm>
          <a:prstGeom prst="rect">
            <a:avLst/>
          </a:prstGeom>
          <a:noFill/>
          <a:ln>
            <a:noFill/>
          </a:ln>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410200"/>
            <a:ext cx="19288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787" y="2781016"/>
            <a:ext cx="14192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4"/>
    </p:custDataLst>
  </p:cSld>
  <p:clrMapOvr>
    <a:masterClrMapping/>
  </p:clrMapOvr>
  <p:transition spd="slow" advTm="8250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prstClr val="white"/>
                </a:solidFill>
                <a:latin typeface="Times New Roman" panose="02020603050405020304" pitchFamily="18" charset="0"/>
                <a:cs typeface="Times New Roman" panose="02020603050405020304" pitchFamily="18" charset="0"/>
              </a:rPr>
              <a:t>Analysis of Full-Wave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533400" y="1600200"/>
            <a:ext cx="8229600" cy="4525963"/>
          </a:xfrm>
          <a:solidFill>
            <a:srgbClr val="00B050"/>
          </a:solidFill>
        </p:spPr>
        <p:txBody>
          <a:bodyPr>
            <a:noAutofit/>
          </a:bodyPr>
          <a:lstStyle/>
          <a:p>
            <a:pPr marL="0" indent="0" fontAlgn="base">
              <a:buNone/>
            </a:pPr>
            <a:r>
              <a:rPr lang="en-US" sz="1800" b="1" dirty="0" smtClean="0">
                <a:solidFill>
                  <a:schemeClr val="bg1"/>
                </a:solidFill>
                <a:latin typeface="Times New Roman" panose="02020603050405020304" pitchFamily="18" charset="0"/>
                <a:cs typeface="Times New Roman" panose="02020603050405020304" pitchFamily="18" charset="0"/>
              </a:rPr>
              <a:t>Output Current</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sz="1800" dirty="0" smtClean="0">
                <a:solidFill>
                  <a:schemeClr val="bg1"/>
                </a:solidFill>
                <a:latin typeface="Times New Roman" panose="02020603050405020304" pitchFamily="18" charset="0"/>
                <a:cs typeface="Times New Roman" panose="02020603050405020304" pitchFamily="18" charset="0"/>
              </a:rPr>
              <a:t>The current through the load is the same for both the cycles of the ac signal thus, the dc output current can be given as</a:t>
            </a:r>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sz="1800" b="1" dirty="0" smtClean="0">
                <a:solidFill>
                  <a:schemeClr val="bg1"/>
                </a:solidFill>
                <a:latin typeface="Times New Roman" panose="02020603050405020304" pitchFamily="18" charset="0"/>
                <a:cs typeface="Times New Roman" panose="02020603050405020304" pitchFamily="18" charset="0"/>
              </a:rPr>
              <a:t>DC </a:t>
            </a:r>
            <a:r>
              <a:rPr lang="en-US" sz="1800" b="1" dirty="0">
                <a:solidFill>
                  <a:schemeClr val="bg1"/>
                </a:solidFill>
                <a:latin typeface="Times New Roman" panose="02020603050405020304" pitchFamily="18" charset="0"/>
                <a:cs typeface="Times New Roman" panose="02020603050405020304" pitchFamily="18" charset="0"/>
              </a:rPr>
              <a:t>output voltage</a:t>
            </a:r>
            <a:endParaRPr lang="en-US" sz="1800"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sz="1800" dirty="0">
                <a:solidFill>
                  <a:schemeClr val="bg1"/>
                </a:solidFill>
                <a:latin typeface="Times New Roman" panose="02020603050405020304" pitchFamily="18" charset="0"/>
                <a:cs typeface="Times New Roman" panose="02020603050405020304" pitchFamily="18" charset="0"/>
              </a:rPr>
              <a:t>The average dc voltage is given as</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br>
              <a:rPr lang="en-US" sz="1800" dirty="0" smtClean="0"/>
            </a:b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8053" y="2667000"/>
            <a:ext cx="37623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5740" y="541020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516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Analysis of Full-Wave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fontAlgn="base">
              <a:buNone/>
            </a:pPr>
            <a:r>
              <a:rPr lang="en-US" sz="2000" dirty="0">
                <a:solidFill>
                  <a:schemeClr val="bg1"/>
                </a:solidFill>
                <a:latin typeface="Times New Roman" panose="02020603050405020304" pitchFamily="18" charset="0"/>
                <a:cs typeface="Times New Roman" panose="02020603050405020304" pitchFamily="18" charset="0"/>
              </a:rPr>
              <a:t>RMS Current</a:t>
            </a:r>
            <a:endParaRPr lang="en-US" sz="2000" dirty="0">
              <a:solidFill>
                <a:schemeClr val="bg1"/>
              </a:solidFill>
              <a:latin typeface="Times New Roman" panose="02020603050405020304" pitchFamily="18" charset="0"/>
              <a:cs typeface="Times New Roman" panose="02020603050405020304" pitchFamily="18" charset="0"/>
            </a:endParaRPr>
          </a:p>
          <a:p>
            <a:pPr marL="0" indent="0" fontAlgn="base">
              <a:buNone/>
            </a:pPr>
            <a:r>
              <a:rPr lang="en-US" sz="2000" dirty="0">
                <a:solidFill>
                  <a:schemeClr val="bg1"/>
                </a:solidFill>
                <a:latin typeface="Times New Roman" panose="02020603050405020304" pitchFamily="18" charset="0"/>
                <a:cs typeface="Times New Roman" panose="02020603050405020304" pitchFamily="18" charset="0"/>
              </a:rPr>
              <a:t>The </a:t>
            </a:r>
            <a:r>
              <a:rPr lang="en-US" sz="2000" dirty="0" err="1">
                <a:solidFill>
                  <a:schemeClr val="bg1"/>
                </a:solidFill>
                <a:latin typeface="Times New Roman" panose="02020603050405020304" pitchFamily="18" charset="0"/>
                <a:cs typeface="Times New Roman" panose="02020603050405020304" pitchFamily="18" charset="0"/>
              </a:rPr>
              <a:t>rms</a:t>
            </a:r>
            <a:r>
              <a:rPr lang="en-US" sz="2000" dirty="0">
                <a:solidFill>
                  <a:schemeClr val="bg1"/>
                </a:solidFill>
                <a:latin typeface="Times New Roman" panose="02020603050405020304" pitchFamily="18" charset="0"/>
                <a:cs typeface="Times New Roman" panose="02020603050405020304" pitchFamily="18" charset="0"/>
              </a:rPr>
              <a:t> current through the load R</a:t>
            </a:r>
            <a:r>
              <a:rPr lang="en-US" sz="2000" baseline="-25000" dirty="0">
                <a:solidFill>
                  <a:schemeClr val="bg1"/>
                </a:solidFill>
                <a:latin typeface="Times New Roman" panose="02020603050405020304" pitchFamily="18" charset="0"/>
                <a:cs typeface="Times New Roman" panose="02020603050405020304" pitchFamily="18" charset="0"/>
              </a:rPr>
              <a:t>L</a:t>
            </a:r>
            <a:r>
              <a:rPr lang="en-US" sz="2000" dirty="0">
                <a:solidFill>
                  <a:schemeClr val="bg1"/>
                </a:solidFill>
                <a:latin typeface="Times New Roman" panose="02020603050405020304" pitchFamily="18" charset="0"/>
                <a:cs typeface="Times New Roman" panose="02020603050405020304" pitchFamily="18" charset="0"/>
              </a:rPr>
              <a:t> is given </a:t>
            </a:r>
            <a:r>
              <a:rPr lang="en-US" sz="2000" dirty="0" smtClean="0">
                <a:solidFill>
                  <a:schemeClr val="bg1"/>
                </a:solidFill>
                <a:latin typeface="Times New Roman" panose="02020603050405020304" pitchFamily="18" charset="0"/>
                <a:cs typeface="Times New Roman" panose="02020603050405020304" pitchFamily="18" charset="0"/>
              </a:rPr>
              <a:t>as</a:t>
            </a:r>
            <a:endParaRPr lang="en-US" sz="2000" dirty="0" smtClean="0">
              <a:solidFill>
                <a:schemeClr val="bg1"/>
              </a:solidFill>
              <a:latin typeface="Times New Roman" panose="02020603050405020304" pitchFamily="18" charset="0"/>
              <a:cs typeface="Times New Roman" panose="02020603050405020304" pitchFamily="18" charset="0"/>
            </a:endParaRPr>
          </a:p>
          <a:p>
            <a:pPr fontAlgn="base"/>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895600"/>
            <a:ext cx="39814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44484"/>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prstClr val="white"/>
                </a:solidFill>
                <a:latin typeface="Times New Roman" panose="02020603050405020304" pitchFamily="18" charset="0"/>
                <a:cs typeface="Times New Roman" panose="02020603050405020304" pitchFamily="18" charset="0"/>
              </a:rPr>
              <a:t>Analysis of Full-Wave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spcBef>
                <a:spcPts val="0"/>
              </a:spcBef>
              <a:buNone/>
              <a:defRPr/>
            </a:pPr>
            <a:r>
              <a:rPr lang="en-US" sz="2000" b="1" dirty="0" smtClean="0">
                <a:solidFill>
                  <a:schemeClr val="bg1"/>
                </a:solidFill>
                <a:latin typeface="Times New Roman" panose="02020603050405020304" pitchFamily="18" charset="0"/>
                <a:cs typeface="Times New Roman" panose="02020603050405020304" pitchFamily="18" charset="0"/>
              </a:rPr>
              <a:t>RMS Voltage</a:t>
            </a:r>
            <a:endParaRPr lang="en-US" sz="2000" b="1"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r>
              <a:rPr lang="en-US" sz="2000" dirty="0">
                <a:solidFill>
                  <a:schemeClr val="bg1"/>
                </a:solidFill>
                <a:latin typeface="Times New Roman" panose="02020603050405020304" pitchFamily="18" charset="0"/>
                <a:cs typeface="Times New Roman" panose="02020603050405020304" pitchFamily="18" charset="0"/>
              </a:rPr>
              <a:t>The </a:t>
            </a:r>
            <a:r>
              <a:rPr lang="en-US" sz="2000" dirty="0" err="1">
                <a:solidFill>
                  <a:schemeClr val="bg1"/>
                </a:solidFill>
                <a:latin typeface="Times New Roman" panose="02020603050405020304" pitchFamily="18" charset="0"/>
                <a:cs typeface="Times New Roman" panose="02020603050405020304" pitchFamily="18" charset="0"/>
              </a:rPr>
              <a:t>rms</a:t>
            </a:r>
            <a:r>
              <a:rPr lang="en-US" sz="2000" dirty="0">
                <a:solidFill>
                  <a:schemeClr val="bg1"/>
                </a:solidFill>
                <a:latin typeface="Times New Roman" panose="02020603050405020304" pitchFamily="18" charset="0"/>
                <a:cs typeface="Times New Roman" panose="02020603050405020304" pitchFamily="18" charset="0"/>
              </a:rPr>
              <a:t> value of a voltage across the load is given </a:t>
            </a:r>
            <a:r>
              <a:rPr lang="en-US" sz="2000" dirty="0" smtClean="0">
                <a:solidFill>
                  <a:schemeClr val="bg1"/>
                </a:solidFill>
                <a:latin typeface="Times New Roman" panose="02020603050405020304" pitchFamily="18" charset="0"/>
                <a:cs typeface="Times New Roman" panose="02020603050405020304" pitchFamily="18" charset="0"/>
              </a:rPr>
              <a:t>as</a:t>
            </a: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2000" dirty="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20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2000" dirty="0">
              <a:solidFill>
                <a:schemeClr val="bg1"/>
              </a:solidFill>
              <a:latin typeface="Times New Roman" panose="02020603050405020304" pitchFamily="18" charset="0"/>
              <a:cs typeface="Times New Roman" panose="02020603050405020304" pitchFamily="18" charset="0"/>
            </a:endParaRPr>
          </a:p>
          <a:p>
            <a:pPr fontAlgn="base"/>
            <a:r>
              <a:rPr lang="en-US" sz="2000" b="1" i="0" dirty="0" smtClean="0">
                <a:solidFill>
                  <a:schemeClr val="bg1"/>
                </a:solidFill>
                <a:effectLst/>
                <a:latin typeface="Times New Roman" panose="02020603050405020304" pitchFamily="18" charset="0"/>
                <a:cs typeface="Times New Roman" panose="02020603050405020304" pitchFamily="18" charset="0"/>
              </a:rPr>
              <a:t>Form factor</a:t>
            </a:r>
            <a:endParaRPr lang="en-US" sz="2000" b="0" i="0" dirty="0" smtClean="0">
              <a:solidFill>
                <a:schemeClr val="bg1"/>
              </a:solidFill>
              <a:effectLst/>
              <a:latin typeface="Times New Roman" panose="02020603050405020304" pitchFamily="18" charset="0"/>
              <a:cs typeface="Times New Roman" panose="02020603050405020304" pitchFamily="18" charset="0"/>
            </a:endParaRPr>
          </a:p>
          <a:p>
            <a:pPr fontAlgn="base"/>
            <a:r>
              <a:rPr lang="en-US" sz="2000" b="0" i="0" dirty="0" smtClean="0">
                <a:solidFill>
                  <a:schemeClr val="bg1"/>
                </a:solidFill>
                <a:effectLst/>
                <a:latin typeface="Times New Roman" panose="02020603050405020304" pitchFamily="18" charset="0"/>
                <a:cs typeface="Times New Roman" panose="02020603050405020304" pitchFamily="18" charset="0"/>
              </a:rPr>
              <a:t>The form factor is the ratio of </a:t>
            </a:r>
            <a:r>
              <a:rPr lang="en-US" sz="2000" b="0" i="0" dirty="0" err="1" smtClean="0">
                <a:solidFill>
                  <a:schemeClr val="bg1"/>
                </a:solidFill>
                <a:effectLst/>
                <a:latin typeface="Times New Roman" panose="02020603050405020304" pitchFamily="18" charset="0"/>
                <a:cs typeface="Times New Roman" panose="02020603050405020304" pitchFamily="18" charset="0"/>
              </a:rPr>
              <a:t>rms</a:t>
            </a:r>
            <a:r>
              <a:rPr lang="en-US" sz="2000" b="0" i="0" dirty="0" smtClean="0">
                <a:solidFill>
                  <a:schemeClr val="bg1"/>
                </a:solidFill>
                <a:effectLst/>
                <a:latin typeface="Times New Roman" panose="02020603050405020304" pitchFamily="18" charset="0"/>
                <a:cs typeface="Times New Roman" panose="02020603050405020304" pitchFamily="18" charset="0"/>
              </a:rPr>
              <a:t> value to the dc output value of current. It is given as</a:t>
            </a:r>
            <a:endParaRPr lang="en-US" sz="2000" b="0" i="0" dirty="0" smtClean="0">
              <a:solidFill>
                <a:schemeClr val="bg1"/>
              </a:solidFill>
              <a:effectLst/>
              <a:latin typeface="Times New Roman" panose="02020603050405020304" pitchFamily="18" charset="0"/>
              <a:cs typeface="Times New Roman" panose="02020603050405020304" pitchFamily="18" charset="0"/>
            </a:endParaRPr>
          </a:p>
          <a:p>
            <a:pPr fontAlgn="base"/>
            <a:endParaRPr lang="en-US" sz="1800" b="0" i="0" dirty="0" smtClean="0">
              <a:solidFill>
                <a:srgbClr val="3A3A3A"/>
              </a:solidFill>
              <a:effectLst/>
              <a:latin typeface="Lato"/>
            </a:endParaRPr>
          </a:p>
          <a:p>
            <a:pPr marL="0" lvl="0" indent="0">
              <a:spcBef>
                <a:spcPts val="0"/>
              </a:spcBef>
              <a:buNone/>
              <a:defRPr/>
            </a:pPr>
            <a:endParaRPr lang="en-US" sz="1800" dirty="0" smtClean="0">
              <a:solidFill>
                <a:srgbClr val="3A3A3A"/>
              </a:solidFill>
              <a:latin typeface="Lato"/>
            </a:endParaRPr>
          </a:p>
          <a:p>
            <a:pPr marL="0" lvl="0" indent="0">
              <a:spcBef>
                <a:spcPts val="0"/>
              </a:spcBef>
              <a:buNone/>
              <a:defRPr/>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2667000"/>
            <a:ext cx="285750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572000"/>
            <a:ext cx="28575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6426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Analysis of Full-Wave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fontAlgn="base">
              <a:buNone/>
            </a:pPr>
            <a:r>
              <a:rPr lang="en-US" sz="1800" b="1" i="0" dirty="0" smtClean="0">
                <a:solidFill>
                  <a:schemeClr val="bg1"/>
                </a:solidFill>
                <a:effectLst/>
                <a:latin typeface="Lato"/>
              </a:rPr>
              <a:t>Peak factor</a:t>
            </a:r>
            <a:endParaRPr lang="en-US" sz="1800" b="0" i="0" dirty="0" smtClean="0">
              <a:solidFill>
                <a:schemeClr val="bg1"/>
              </a:solidFill>
              <a:effectLst/>
              <a:latin typeface="Lato"/>
            </a:endParaRPr>
          </a:p>
          <a:p>
            <a:pPr marL="0" indent="0" fontAlgn="base">
              <a:buNone/>
            </a:pPr>
            <a:r>
              <a:rPr lang="en-US" sz="1800" b="0" i="0" dirty="0" smtClean="0">
                <a:solidFill>
                  <a:schemeClr val="bg1"/>
                </a:solidFill>
                <a:effectLst/>
                <a:latin typeface="Lato"/>
              </a:rPr>
              <a:t>It is the ratio of the peak value of current to the </a:t>
            </a:r>
            <a:r>
              <a:rPr lang="en-US" sz="1800" b="0" i="0" dirty="0" err="1" smtClean="0">
                <a:solidFill>
                  <a:schemeClr val="bg1"/>
                </a:solidFill>
                <a:effectLst/>
                <a:latin typeface="Lato"/>
              </a:rPr>
              <a:t>rms</a:t>
            </a:r>
            <a:r>
              <a:rPr lang="en-US" sz="1800" b="0" i="0" dirty="0" smtClean="0">
                <a:solidFill>
                  <a:schemeClr val="bg1"/>
                </a:solidFill>
                <a:effectLst/>
                <a:latin typeface="Lato"/>
              </a:rPr>
              <a:t> value of current</a:t>
            </a:r>
            <a:endParaRPr lang="en-US" sz="1800" b="0" i="0" dirty="0" smtClean="0">
              <a:solidFill>
                <a:schemeClr val="bg1"/>
              </a:solidFill>
              <a:effectLst/>
              <a:latin typeface="Lato"/>
            </a:endParaRPr>
          </a:p>
          <a:p>
            <a:pPr marL="0" indent="0">
              <a:buNone/>
            </a:pPr>
            <a:br>
              <a:rPr lang="en-US" sz="1800" dirty="0" smtClean="0"/>
            </a:br>
            <a:endParaRPr lang="en-US" sz="1800" dirty="0" smtClean="0"/>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b="1" i="0" dirty="0" smtClean="0">
                <a:solidFill>
                  <a:schemeClr val="bg1"/>
                </a:solidFill>
                <a:effectLst/>
                <a:latin typeface="Lato"/>
              </a:rPr>
              <a:t>Ripple factor</a:t>
            </a:r>
            <a:endParaRPr lang="en-US" sz="1800" b="1" i="0" dirty="0" smtClean="0">
              <a:solidFill>
                <a:schemeClr val="bg1"/>
              </a:solidFill>
              <a:effectLst/>
              <a:latin typeface="Lato"/>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51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2469107"/>
            <a:ext cx="28575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962400"/>
            <a:ext cx="16668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4910" y="5029200"/>
            <a:ext cx="3287689"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6526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Introduction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514350" indent="-514350" algn="just">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The application </a:t>
            </a:r>
            <a:r>
              <a:rPr lang="en-US" sz="2800" dirty="0">
                <a:solidFill>
                  <a:schemeClr val="bg1"/>
                </a:solidFill>
                <a:latin typeface="Times New Roman" panose="02020603050405020304" pitchFamily="18" charset="0"/>
                <a:cs typeface="Times New Roman" panose="02020603050405020304" pitchFamily="18" charset="0"/>
              </a:rPr>
              <a:t>of rectifier circuits is in the </a:t>
            </a:r>
            <a:r>
              <a:rPr lang="en-US" sz="2800" dirty="0" smtClean="0">
                <a:solidFill>
                  <a:schemeClr val="bg1"/>
                </a:solidFill>
                <a:latin typeface="Times New Roman" panose="02020603050405020304" pitchFamily="18" charset="0"/>
                <a:cs typeface="Times New Roman" panose="02020603050405020304" pitchFamily="18" charset="0"/>
              </a:rPr>
              <a:t>conversion </a:t>
            </a:r>
            <a:r>
              <a:rPr lang="en-US" sz="2800" dirty="0">
                <a:solidFill>
                  <a:schemeClr val="bg1"/>
                </a:solidFill>
                <a:latin typeface="Times New Roman" panose="02020603050405020304" pitchFamily="18" charset="0"/>
                <a:cs typeface="Times New Roman" panose="02020603050405020304" pitchFamily="18" charset="0"/>
              </a:rPr>
              <a:t>of AC to </a:t>
            </a:r>
            <a:r>
              <a:rPr lang="en-US" sz="2800" dirty="0" smtClean="0">
                <a:solidFill>
                  <a:schemeClr val="bg1"/>
                </a:solidFill>
                <a:latin typeface="Times New Roman" panose="02020603050405020304" pitchFamily="18" charset="0"/>
                <a:cs typeface="Times New Roman" panose="02020603050405020304" pitchFamily="18" charset="0"/>
              </a:rPr>
              <a:t>DC power</a:t>
            </a:r>
            <a:r>
              <a:rPr lang="en-US" sz="2800" dirty="0">
                <a:solidFill>
                  <a:schemeClr val="bg1"/>
                </a:solidFill>
                <a:latin typeface="Times New Roman" panose="02020603050405020304" pitchFamily="18" charset="0"/>
                <a:cs typeface="Times New Roman" panose="02020603050405020304" pitchFamily="18" charset="0"/>
              </a:rPr>
              <a:t>. A circuit that accomplishes this conversion is usually called a DC </a:t>
            </a:r>
            <a:r>
              <a:rPr lang="en-US" sz="2800" dirty="0" smtClean="0">
                <a:solidFill>
                  <a:schemeClr val="bg1"/>
                </a:solidFill>
                <a:latin typeface="Times New Roman" panose="02020603050405020304" pitchFamily="18" charset="0"/>
                <a:cs typeface="Times New Roman" panose="02020603050405020304" pitchFamily="18" charset="0"/>
              </a:rPr>
              <a:t>power supply</a:t>
            </a:r>
            <a:r>
              <a:rPr lang="en-US" sz="2800" dirty="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514350" indent="-514350" algn="just">
              <a:buNone/>
            </a:pPr>
            <a:r>
              <a:rPr lang="en-US" sz="2800" dirty="0" smtClean="0">
                <a:solidFill>
                  <a:schemeClr val="bg1"/>
                </a:solidFill>
                <a:latin typeface="Times New Roman" panose="02020603050405020304" pitchFamily="18" charset="0"/>
                <a:cs typeface="Times New Roman" panose="02020603050405020304" pitchFamily="18" charset="0"/>
              </a:rPr>
              <a:t>          </a:t>
            </a:r>
            <a:endParaRPr lang="en-US" sz="2800" dirty="0" smtClean="0">
              <a:solidFill>
                <a:schemeClr val="bg1"/>
              </a:solidFill>
              <a:latin typeface="Times New Roman" panose="02020603050405020304" pitchFamily="18" charset="0"/>
              <a:cs typeface="Times New Roman" panose="02020603050405020304" pitchFamily="18" charset="0"/>
            </a:endParaRPr>
          </a:p>
          <a:p>
            <a:pPr marL="514350" indent="-514350" algn="just">
              <a:buNone/>
            </a:pPr>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Many </a:t>
            </a:r>
            <a:r>
              <a:rPr lang="en-US" sz="2800" dirty="0">
                <a:solidFill>
                  <a:schemeClr val="bg1"/>
                </a:solidFill>
                <a:latin typeface="Times New Roman" panose="02020603050405020304" pitchFamily="18" charset="0"/>
                <a:cs typeface="Times New Roman" panose="02020603050405020304" pitchFamily="18" charset="0"/>
              </a:rPr>
              <a:t>familiar electrical and electronic </a:t>
            </a:r>
            <a:r>
              <a:rPr lang="en-US" sz="2800" dirty="0" smtClean="0">
                <a:solidFill>
                  <a:schemeClr val="bg1"/>
                </a:solidFill>
                <a:latin typeface="Times New Roman" panose="02020603050405020304" pitchFamily="18" charset="0"/>
                <a:cs typeface="Times New Roman" panose="02020603050405020304" pitchFamily="18" charset="0"/>
              </a:rPr>
              <a:t>appliances (e.g</a:t>
            </a:r>
            <a:r>
              <a:rPr lang="en-US" sz="2800" dirty="0">
                <a:solidFill>
                  <a:schemeClr val="bg1"/>
                </a:solidFill>
                <a:latin typeface="Times New Roman" panose="02020603050405020304" pitchFamily="18" charset="0"/>
                <a:cs typeface="Times New Roman" panose="02020603050405020304" pitchFamily="18" charset="0"/>
              </a:rPr>
              <a:t>., radios, personal computers, TVs) require DC power to operate. For most applications, it is desirable that the DC </a:t>
            </a:r>
            <a:r>
              <a:rPr lang="en-US" sz="2800" dirty="0" smtClean="0">
                <a:solidFill>
                  <a:schemeClr val="bg1"/>
                </a:solidFill>
                <a:latin typeface="Times New Roman" panose="02020603050405020304" pitchFamily="18" charset="0"/>
                <a:cs typeface="Times New Roman" panose="02020603050405020304" pitchFamily="18" charset="0"/>
              </a:rPr>
              <a:t>supply to </a:t>
            </a:r>
            <a:r>
              <a:rPr lang="en-US" sz="2800" dirty="0">
                <a:solidFill>
                  <a:schemeClr val="bg1"/>
                </a:solidFill>
                <a:latin typeface="Times New Roman" panose="02020603050405020304" pitchFamily="18" charset="0"/>
                <a:cs typeface="Times New Roman" panose="02020603050405020304" pitchFamily="18" charset="0"/>
              </a:rPr>
              <a:t>be as steady and ripple-free as </a:t>
            </a:r>
            <a:r>
              <a:rPr lang="en-US" sz="2800" dirty="0" smtClean="0">
                <a:solidFill>
                  <a:schemeClr val="bg1"/>
                </a:solidFill>
                <a:latin typeface="Times New Roman" panose="02020603050405020304" pitchFamily="18" charset="0"/>
                <a:cs typeface="Times New Roman" panose="02020603050405020304" pitchFamily="18" charset="0"/>
              </a:rPr>
              <a:t>possible.</a:t>
            </a:r>
            <a:endParaRPr lang="en-US" sz="2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368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Analysis of Full-Wave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spcBef>
                <a:spcPts val="0"/>
              </a:spcBef>
              <a:buNone/>
              <a:defRPr/>
            </a:pPr>
            <a:r>
              <a:rPr lang="en-US" sz="1800" dirty="0">
                <a:solidFill>
                  <a:schemeClr val="bg1"/>
                </a:solidFill>
                <a:latin typeface="Times New Roman" panose="02020603050405020304" pitchFamily="18" charset="0"/>
                <a:cs typeface="Times New Roman" panose="02020603050405020304" pitchFamily="18" charset="0"/>
              </a:rPr>
              <a:t>The </a:t>
            </a:r>
            <a:r>
              <a:rPr lang="en-US" sz="1800" b="1" dirty="0">
                <a:solidFill>
                  <a:schemeClr val="bg1"/>
                </a:solidFill>
                <a:latin typeface="Times New Roman" panose="02020603050405020304" pitchFamily="18" charset="0"/>
                <a:cs typeface="Times New Roman" panose="02020603050405020304" pitchFamily="18" charset="0"/>
              </a:rPr>
              <a:t>peak inverse voltage (PIV) </a:t>
            </a:r>
            <a:r>
              <a:rPr lang="en-US" sz="1800" dirty="0">
                <a:solidFill>
                  <a:schemeClr val="bg1"/>
                </a:solidFill>
                <a:latin typeface="Times New Roman" panose="02020603050405020304" pitchFamily="18" charset="0"/>
                <a:cs typeface="Times New Roman" panose="02020603050405020304" pitchFamily="18" charset="0"/>
              </a:rPr>
              <a:t>of the diode is the peak value of the voltage that a diode can withstand when it is reversed biased </a:t>
            </a:r>
            <a:r>
              <a:rPr lang="en-US" sz="1800" dirty="0" smtClean="0">
                <a:solidFill>
                  <a:schemeClr val="bg1"/>
                </a:solidFill>
                <a:latin typeface="Times New Roman" panose="02020603050405020304" pitchFamily="18" charset="0"/>
                <a:cs typeface="Times New Roman" panose="02020603050405020304" pitchFamily="18" charset="0"/>
              </a:rPr>
              <a:t>.The </a:t>
            </a:r>
            <a:r>
              <a:rPr lang="en-US" sz="1800" dirty="0">
                <a:solidFill>
                  <a:schemeClr val="bg1"/>
                </a:solidFill>
                <a:latin typeface="Times New Roman" panose="02020603050405020304" pitchFamily="18" charset="0"/>
                <a:cs typeface="Times New Roman" panose="02020603050405020304" pitchFamily="18" charset="0"/>
              </a:rPr>
              <a:t>peak inverse voltage of diode in center tapped full wave rectifier </a:t>
            </a:r>
            <a:r>
              <a:rPr lang="en-US" sz="1800" dirty="0" smtClean="0">
                <a:solidFill>
                  <a:schemeClr val="bg1"/>
                </a:solidFill>
                <a:latin typeface="Times New Roman" panose="02020603050405020304" pitchFamily="18" charset="0"/>
                <a:cs typeface="Times New Roman" panose="02020603050405020304" pitchFamily="18" charset="0"/>
              </a:rPr>
              <a:t> is 2 </a:t>
            </a:r>
            <a:r>
              <a:rPr lang="en-US" sz="1800" dirty="0" err="1">
                <a:solidFill>
                  <a:schemeClr val="bg1"/>
                </a:solidFill>
                <a:latin typeface="Times New Roman" panose="02020603050405020304" pitchFamily="18" charset="0"/>
                <a:cs typeface="Times New Roman" panose="02020603050405020304" pitchFamily="18" charset="0"/>
              </a:rPr>
              <a:t>Vsmax</a:t>
            </a:r>
            <a:r>
              <a:rPr lang="en-US" sz="1800" dirty="0">
                <a:solidFill>
                  <a:schemeClr val="bg1"/>
                </a:solidFill>
                <a:latin typeface="Times New Roman" panose="02020603050405020304" pitchFamily="18" charset="0"/>
                <a:cs typeface="Times New Roman" panose="02020603050405020304" pitchFamily="18" charset="0"/>
              </a:rPr>
              <a:t>  and </a:t>
            </a:r>
            <a:r>
              <a:rPr lang="en-US" sz="1800" dirty="0" smtClean="0">
                <a:solidFill>
                  <a:schemeClr val="bg1"/>
                </a:solidFill>
                <a:latin typeface="Times New Roman" panose="02020603050405020304" pitchFamily="18" charset="0"/>
                <a:cs typeface="Times New Roman" panose="02020603050405020304" pitchFamily="18" charset="0"/>
              </a:rPr>
              <a:t> Bridge </a:t>
            </a:r>
            <a:r>
              <a:rPr lang="en-US" sz="1800" dirty="0">
                <a:solidFill>
                  <a:schemeClr val="bg1"/>
                </a:solidFill>
                <a:latin typeface="Times New Roman" panose="02020603050405020304" pitchFamily="18" charset="0"/>
                <a:cs typeface="Times New Roman" panose="02020603050405020304" pitchFamily="18" charset="0"/>
              </a:rPr>
              <a:t>rectifier is </a:t>
            </a:r>
            <a:r>
              <a:rPr lang="en-US" sz="1800" dirty="0" err="1" smtClean="0">
                <a:solidFill>
                  <a:schemeClr val="bg1"/>
                </a:solidFill>
                <a:latin typeface="Times New Roman" panose="02020603050405020304" pitchFamily="18" charset="0"/>
                <a:cs typeface="Times New Roman" panose="02020603050405020304" pitchFamily="18" charset="0"/>
              </a:rPr>
              <a:t>Vsmax</a:t>
            </a:r>
            <a:r>
              <a:rPr lang="en-US" sz="1800" dirty="0" smtClean="0">
                <a:solidFill>
                  <a:schemeClr val="bg1"/>
                </a:solidFill>
                <a:latin typeface="Times New Roman" panose="02020603050405020304" pitchFamily="18" charset="0"/>
                <a:cs typeface="Times New Roman" panose="02020603050405020304" pitchFamily="18" charset="0"/>
              </a:rPr>
              <a:t>.</a:t>
            </a:r>
            <a:endParaRPr lang="en-US" sz="1800" b="1" dirty="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r>
              <a:rPr lang="en-US" sz="1800" b="1" dirty="0" smtClean="0">
                <a:solidFill>
                  <a:schemeClr val="bg1"/>
                </a:solidFill>
                <a:latin typeface="Times New Roman" panose="02020603050405020304" pitchFamily="18" charset="0"/>
                <a:cs typeface="Times New Roman" panose="02020603050405020304" pitchFamily="18" charset="0"/>
              </a:rPr>
              <a:t>Rectification Efficiency:</a:t>
            </a:r>
            <a:r>
              <a:rPr lang="en-US" sz="1800" dirty="0" smtClean="0">
                <a:solidFill>
                  <a:schemeClr val="bg1"/>
                </a:solidFill>
                <a:latin typeface="Times New Roman" panose="02020603050405020304" pitchFamily="18" charset="0"/>
                <a:cs typeface="Times New Roman" panose="02020603050405020304" pitchFamily="18" charset="0"/>
              </a:rPr>
              <a:t> The rectification efficiency of full wave rectifier can be obtained by the ratio of dc power delivered to load and ac power present in the output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1800" dirty="0"/>
          </a:p>
          <a:p>
            <a:pPr marL="0" lvl="0" indent="0">
              <a:spcBef>
                <a:spcPts val="0"/>
              </a:spcBef>
              <a:buNone/>
              <a:defRPr/>
            </a:pPr>
            <a:endParaRPr lang="en-US" sz="1800" dirty="0" smtClean="0"/>
          </a:p>
          <a:p>
            <a:pPr marL="0" lvl="0" indent="0">
              <a:spcBef>
                <a:spcPts val="0"/>
              </a:spcBef>
              <a:buNone/>
              <a:defRPr/>
            </a:pPr>
            <a:r>
              <a:rPr lang="en-US" sz="1800" dirty="0" smtClean="0">
                <a:solidFill>
                  <a:srgbClr val="3A3A3A"/>
                </a:solidFill>
                <a:latin typeface="Lato"/>
              </a:rPr>
              <a:t>                                            </a:t>
            </a:r>
            <a:endParaRPr lang="en-US" sz="1800" dirty="0" smtClean="0">
              <a:solidFill>
                <a:srgbClr val="3A3A3A"/>
              </a:solidFill>
              <a:latin typeface="Lato"/>
            </a:endParaRPr>
          </a:p>
          <a:p>
            <a:pPr marL="0" lvl="0" indent="0">
              <a:spcBef>
                <a:spcPts val="0"/>
              </a:spcBef>
              <a:buNone/>
              <a:defRPr/>
            </a:pPr>
            <a:r>
              <a:rPr lang="en-US" sz="1800" dirty="0" smtClean="0">
                <a:solidFill>
                  <a:schemeClr val="bg1"/>
                </a:solidFill>
                <a:latin typeface="Lato"/>
              </a:rPr>
              <a:t>  For </a:t>
            </a:r>
            <a:r>
              <a:rPr lang="en-US" sz="1800" dirty="0">
                <a:solidFill>
                  <a:schemeClr val="bg1"/>
                </a:solidFill>
                <a:latin typeface="Lato"/>
              </a:rPr>
              <a:t>bridge rectifier</a:t>
            </a:r>
            <a:r>
              <a:rPr lang="en-US" sz="1800" dirty="0" smtClean="0">
                <a:solidFill>
                  <a:schemeClr val="bg1"/>
                </a:solidFill>
                <a:latin typeface="Lato"/>
              </a:rPr>
              <a:t>,</a:t>
            </a:r>
            <a:endParaRPr lang="en-US" sz="1800" dirty="0">
              <a:solidFill>
                <a:schemeClr val="bg1"/>
              </a:solidFill>
              <a:latin typeface="Lato"/>
            </a:endParaRPr>
          </a:p>
          <a:p>
            <a:pPr marL="0" lvl="0" indent="0">
              <a:spcBef>
                <a:spcPts val="0"/>
              </a:spcBef>
              <a:buNone/>
              <a:defRPr/>
            </a:pPr>
            <a:endParaRPr lang="en-US" sz="1800" dirty="0" smtClean="0">
              <a:solidFill>
                <a:schemeClr val="bg1"/>
              </a:solidFill>
              <a:latin typeface="Lato"/>
            </a:endParaRPr>
          </a:p>
          <a:p>
            <a:pPr marL="0" lvl="0" indent="0">
              <a:spcBef>
                <a:spcPts val="0"/>
              </a:spcBef>
              <a:buNone/>
              <a:defRPr/>
            </a:pPr>
            <a:endParaRPr lang="en-US" sz="1800" dirty="0" smtClean="0"/>
          </a:p>
          <a:p>
            <a:pPr marL="0" lvl="0" indent="0">
              <a:spcBef>
                <a:spcPts val="0"/>
              </a:spcBef>
              <a:buNone/>
              <a:defRPr/>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4463" y="3442221"/>
            <a:ext cx="19812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887" y="4746435"/>
            <a:ext cx="2133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advTm="6018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Advantages of Full Wave Rectifiers</a:t>
            </a:r>
            <a:br>
              <a:rPr lang="en-US" sz="3200" dirty="0">
                <a:solidFill>
                  <a:schemeClr val="bg1"/>
                </a:solidFill>
                <a:latin typeface="Times New Roman" panose="02020603050405020304" pitchFamily="18" charset="0"/>
                <a:cs typeface="Times New Roman" panose="02020603050405020304" pitchFamily="18" charset="0"/>
              </a:rPr>
            </a:b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Advantages of Full Wave Rectifiers</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rectification efficiency of full wave rectifier is much higher than that of half wave rectifier. It is approximately double to that of half wave rectifier i.e. it is about 81%.</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filtering circuit required in full wave rectifier is simple because ripple factor in the case of full wave rectifier is very low as compared to that of half wave rectifier. The value of ripple factor in full wave rectifier is 0.482 while in half wave rectifier it is about 1.21.</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output voltage and output power obtained in full wave rectifiers are much more than that of full wave rectifiers</a:t>
            </a:r>
            <a:r>
              <a:rPr lang="en-US" sz="2000" dirty="0" smtClean="0">
                <a:solidFill>
                  <a:schemeClr val="bg1"/>
                </a:solidFill>
                <a:latin typeface="Times New Roman" panose="02020603050405020304" pitchFamily="18" charset="0"/>
                <a:cs typeface="Times New Roman" panose="02020603050405020304" pitchFamily="18" charset="0"/>
              </a:rPr>
              <a:t>.</a:t>
            </a:r>
            <a:endParaRPr lang="en-US" sz="20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Disadvantages of Full Wave Rectifiers</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The full wave rectifiers need more circuit elements than half wave rectifier which makes it costlier</a:t>
            </a:r>
            <a:endParaRPr lang="en-US" sz="2000" dirty="0">
              <a:solidFill>
                <a:schemeClr val="bg1"/>
              </a:solidFill>
              <a:latin typeface="Times New Roman" panose="02020603050405020304" pitchFamily="18" charset="0"/>
              <a:cs typeface="Times New Roman" panose="02020603050405020304" pitchFamily="18" charset="0"/>
            </a:endParaRPr>
          </a:p>
          <a:p>
            <a:endParaRPr lang="en-US" sz="1800" dirty="0"/>
          </a:p>
          <a:p>
            <a:pPr marL="0" lvl="0" indent="0">
              <a:spcBef>
                <a:spcPts val="0"/>
              </a:spcBef>
              <a:buNone/>
              <a:defRPr/>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ransition spd="slow" advTm="65281"/>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spcBef>
                <a:spcPts val="0"/>
              </a:spcBef>
              <a:buNone/>
              <a:defRPr/>
            </a:pPr>
            <a:r>
              <a:rPr lang="en-US" dirty="0">
                <a:solidFill>
                  <a:prstClr val="white"/>
                </a:solidFill>
                <a:latin typeface="Times New Roman" panose="02020603050405020304" pitchFamily="18" charset="0"/>
                <a:ea typeface="+mj-ea"/>
                <a:cs typeface="Times New Roman" panose="02020603050405020304" pitchFamily="18" charset="0"/>
              </a:rPr>
              <a:t>Analysis of </a:t>
            </a:r>
            <a:r>
              <a:rPr lang="en-US" dirty="0" smtClean="0">
                <a:solidFill>
                  <a:prstClr val="white"/>
                </a:solidFill>
                <a:latin typeface="Times New Roman" panose="02020603050405020304" pitchFamily="18" charset="0"/>
                <a:ea typeface="+mj-ea"/>
                <a:cs typeface="Times New Roman" panose="02020603050405020304" pitchFamily="18" charset="0"/>
              </a:rPr>
              <a:t>Half  Wave Rectifier---Self study</a:t>
            </a:r>
            <a:endParaRPr lang="en-US" dirty="0" smtClean="0">
              <a:solidFill>
                <a:prstClr val="black"/>
              </a:solidFill>
              <a:cs typeface="Arial" panose="020B0604020202020204" pitchFamily="34"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ransition spd="slow" advTm="1254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lvl="0" indent="0">
              <a:spcBef>
                <a:spcPts val="0"/>
              </a:spcBef>
              <a:buNone/>
              <a:defRPr/>
            </a:pPr>
            <a:r>
              <a:rPr lang="en-US" sz="1800" dirty="0" smtClean="0">
                <a:solidFill>
                  <a:schemeClr val="bg1"/>
                </a:solidFill>
                <a:latin typeface="Times New Roman" panose="02020603050405020304" pitchFamily="18" charset="0"/>
                <a:cs typeface="Times New Roman" panose="02020603050405020304" pitchFamily="18" charset="0"/>
              </a:rPr>
              <a:t>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endParaRPr lang="en-US" sz="1800" dirty="0">
              <a:solidFill>
                <a:schemeClr val="bg1"/>
              </a:solidFill>
              <a:latin typeface="Times New Roman" panose="02020603050405020304" pitchFamily="18" charset="0"/>
              <a:cs typeface="Times New Roman" panose="02020603050405020304" pitchFamily="18" charset="0"/>
            </a:endParaRPr>
          </a:p>
          <a:p>
            <a:pPr marL="0" lvl="0" indent="0">
              <a:spcBef>
                <a:spcPts val="0"/>
              </a:spcBef>
              <a:buNone/>
              <a:defRPr/>
            </a:pPr>
            <a:r>
              <a:rPr lang="en-US" sz="8000" dirty="0" smtClean="0">
                <a:solidFill>
                  <a:schemeClr val="bg1"/>
                </a:solidFill>
                <a:latin typeface="Times New Roman" panose="02020603050405020304" pitchFamily="18" charset="0"/>
                <a:cs typeface="Times New Roman" panose="02020603050405020304" pitchFamily="18" charset="0"/>
              </a:rPr>
              <a:t>     Thank you</a:t>
            </a:r>
            <a:endParaRPr lang="en-US" sz="80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ransition spd="slow" advTm="34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DC power supply</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smtClean="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4400" y="1981200"/>
            <a:ext cx="6669602" cy="171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266016" y="3244334"/>
            <a:ext cx="4559069" cy="1754326"/>
          </a:xfrm>
          <a:prstGeom prst="rect">
            <a:avLst/>
          </a:prstGeom>
        </p:spPr>
        <p:txBody>
          <a:bodyPr wrap="none">
            <a:spAutoFit/>
          </a:bodyPr>
          <a:lstStyle/>
          <a:p>
            <a:r>
              <a:rPr lang="en-US" dirty="0"/>
              <a:t> </a:t>
            </a:r>
            <a:endParaRPr lang="en-US" dirty="0" smtClean="0"/>
          </a:p>
          <a:p>
            <a:endParaRPr lang="en-US" dirty="0"/>
          </a:p>
          <a:p>
            <a:endParaRPr lang="en-US" dirty="0" smtClean="0"/>
          </a:p>
          <a:p>
            <a:endParaRPr lang="en-US" dirty="0"/>
          </a:p>
          <a:p>
            <a:r>
              <a:rPr lang="en-US" dirty="0" smtClean="0">
                <a:solidFill>
                  <a:schemeClr val="bg1"/>
                </a:solidFill>
              </a:rPr>
              <a:t>Fig.1  </a:t>
            </a:r>
            <a:r>
              <a:rPr lang="en-US" dirty="0">
                <a:solidFill>
                  <a:schemeClr val="bg1"/>
                </a:solidFill>
              </a:rPr>
              <a:t>Schematic diagram of a DC power </a:t>
            </a:r>
            <a:r>
              <a:rPr lang="en-US" dirty="0" smtClean="0">
                <a:solidFill>
                  <a:schemeClr val="bg1"/>
                </a:solidFill>
              </a:rPr>
              <a:t>supply</a:t>
            </a:r>
            <a:endParaRPr lang="en-US" dirty="0" smtClean="0">
              <a:solidFill>
                <a:schemeClr val="bg1"/>
              </a:solidFill>
            </a:endParaRPr>
          </a:p>
          <a:p>
            <a:endParaRPr lang="en-US" dirty="0"/>
          </a:p>
        </p:txBody>
      </p:sp>
    </p:spTree>
    <p:custDataLst>
      <p:tags r:id="rId2"/>
    </p:custDataLst>
  </p:cSld>
  <p:clrMapOvr>
    <a:masterClrMapping/>
  </p:clrMapOvr>
  <p:transition spd="slow" advTm="1007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left)">
                                      <p:cBhvr>
                                        <p:cTn id="12" dur="5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143000"/>
          </a:xfrm>
          <a:solidFill>
            <a:srgbClr val="00B050"/>
          </a:solidFill>
        </p:spPr>
        <p:txBody>
          <a:bodyPr>
            <a:normAutofit/>
          </a:bodyPr>
          <a:lstStyle/>
          <a:p>
            <a:r>
              <a:rPr lang="en-US" sz="3200" dirty="0" smtClean="0">
                <a:solidFill>
                  <a:schemeClr val="bg1"/>
                </a:solidFill>
                <a:latin typeface="Times New Roman" panose="02020603050405020304" pitchFamily="18" charset="0"/>
                <a:cs typeface="Times New Roman" panose="02020603050405020304" pitchFamily="18" charset="0"/>
              </a:rPr>
              <a:t>Classification of  </a:t>
            </a:r>
            <a:r>
              <a:rPr lang="en-US" sz="3200" dirty="0">
                <a:solidFill>
                  <a:schemeClr val="bg1"/>
                </a:solidFill>
                <a:latin typeface="Times New Roman" panose="02020603050405020304" pitchFamily="18" charset="0"/>
                <a:cs typeface="Times New Roman" panose="02020603050405020304" pitchFamily="18" charset="0"/>
              </a:rPr>
              <a:t>R</a:t>
            </a:r>
            <a:r>
              <a:rPr lang="en-US" sz="3200" dirty="0" smtClean="0">
                <a:solidFill>
                  <a:schemeClr val="bg1"/>
                </a:solidFill>
                <a:latin typeface="Times New Roman" panose="02020603050405020304" pitchFamily="18" charset="0"/>
                <a:cs typeface="Times New Roman" panose="02020603050405020304" pitchFamily="18" charset="0"/>
              </a:rPr>
              <a:t>ectifiers</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514350" indent="-514350">
              <a:buAutoNum type="arabicParenR"/>
            </a:pPr>
            <a:r>
              <a:rPr lang="en-US" sz="2800" dirty="0" smtClean="0">
                <a:solidFill>
                  <a:schemeClr val="bg1"/>
                </a:solidFill>
                <a:latin typeface="Times New Roman" panose="02020603050405020304" pitchFamily="18" charset="0"/>
                <a:cs typeface="Times New Roman" panose="02020603050405020304" pitchFamily="18" charset="0"/>
              </a:rPr>
              <a:t>Half </a:t>
            </a:r>
            <a:r>
              <a:rPr lang="en-US" sz="2800" dirty="0">
                <a:solidFill>
                  <a:schemeClr val="bg1"/>
                </a:solidFill>
                <a:latin typeface="Times New Roman" panose="02020603050405020304" pitchFamily="18" charset="0"/>
                <a:cs typeface="Times New Roman" panose="02020603050405020304" pitchFamily="18" charset="0"/>
              </a:rPr>
              <a:t>– Wave </a:t>
            </a:r>
            <a:r>
              <a:rPr lang="en-US" sz="2800" dirty="0" smtClean="0">
                <a:solidFill>
                  <a:schemeClr val="bg1"/>
                </a:solidFill>
                <a:latin typeface="Times New Roman" panose="02020603050405020304" pitchFamily="18" charset="0"/>
                <a:cs typeface="Times New Roman" panose="02020603050405020304" pitchFamily="18" charset="0"/>
              </a:rPr>
              <a:t>Rectifier</a:t>
            </a:r>
            <a:endParaRPr lang="en-US" sz="2800" dirty="0" smtClean="0">
              <a:solidFill>
                <a:schemeClr val="bg1"/>
              </a:solidFill>
              <a:latin typeface="Times New Roman" panose="02020603050405020304" pitchFamily="18" charset="0"/>
              <a:cs typeface="Times New Roman" panose="02020603050405020304" pitchFamily="18" charset="0"/>
            </a:endParaRPr>
          </a:p>
          <a:p>
            <a:pPr marL="514350" indent="-514350">
              <a:buAutoNum type="arabicParenR"/>
            </a:pP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Full </a:t>
            </a:r>
            <a:r>
              <a:rPr lang="en-US" sz="2800" dirty="0" smtClean="0">
                <a:solidFill>
                  <a:schemeClr val="bg1"/>
                </a:solidFill>
                <a:latin typeface="Times New Roman" panose="02020603050405020304" pitchFamily="18" charset="0"/>
                <a:cs typeface="Times New Roman" panose="02020603050405020304" pitchFamily="18" charset="0"/>
              </a:rPr>
              <a:t>Wave Rectifier</a:t>
            </a:r>
            <a:endParaRPr lang="en-US" sz="2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Center-Tapped  Full </a:t>
            </a:r>
            <a:r>
              <a:rPr lang="en-US" sz="2800" dirty="0">
                <a:solidFill>
                  <a:schemeClr val="bg1"/>
                </a:solidFill>
                <a:latin typeface="Times New Roman" panose="02020603050405020304" pitchFamily="18" charset="0"/>
                <a:cs typeface="Times New Roman" panose="02020603050405020304" pitchFamily="18" charset="0"/>
              </a:rPr>
              <a:t>Wave </a:t>
            </a:r>
            <a:r>
              <a:rPr lang="en-US" sz="2800" dirty="0" smtClean="0">
                <a:solidFill>
                  <a:schemeClr val="bg1"/>
                </a:solidFill>
                <a:latin typeface="Times New Roman" panose="02020603050405020304" pitchFamily="18" charset="0"/>
                <a:cs typeface="Times New Roman" panose="02020603050405020304" pitchFamily="18" charset="0"/>
              </a:rPr>
              <a:t>Rectifier</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            Bridge </a:t>
            </a:r>
            <a:r>
              <a:rPr lang="en-US" sz="2800" dirty="0">
                <a:solidFill>
                  <a:schemeClr val="bg1"/>
                </a:solidFill>
                <a:latin typeface="Times New Roman" panose="02020603050405020304" pitchFamily="18" charset="0"/>
                <a:cs typeface="Times New Roman" panose="02020603050405020304" pitchFamily="18" charset="0"/>
              </a:rPr>
              <a:t>Rectifier</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spd="slow" advTm="3332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0"/>
                                        <p:tgtEl>
                                          <p:spTgt spid="5">
                                            <p:txEl>
                                              <p:pRg st="1" end="1"/>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left)">
                                      <p:cBhvr>
                                        <p:cTn id="18"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0"/>
            <a:ext cx="8229600" cy="1143000"/>
          </a:xfrm>
          <a:solidFill>
            <a:srgbClr val="00B050"/>
          </a:solidFill>
        </p:spPr>
        <p:txBody>
          <a:bodyPr>
            <a:normAutofit/>
          </a:bodyPr>
          <a:lstStyle/>
          <a:p>
            <a:br>
              <a:rPr lang="en-US" sz="3200" b="1" dirty="0" smtClean="0"/>
            </a:br>
            <a:r>
              <a:rPr lang="en-US" sz="3200" dirty="0" smtClean="0">
                <a:solidFill>
                  <a:schemeClr val="bg1"/>
                </a:solidFill>
                <a:latin typeface="Times New Roman" panose="02020603050405020304" pitchFamily="18" charset="0"/>
                <a:cs typeface="Times New Roman" panose="02020603050405020304" pitchFamily="18" charset="0"/>
              </a:rPr>
              <a:t>Half </a:t>
            </a:r>
            <a:r>
              <a:rPr lang="en-US" sz="3200" dirty="0">
                <a:solidFill>
                  <a:schemeClr val="bg1"/>
                </a:solidFill>
                <a:latin typeface="Times New Roman" panose="02020603050405020304" pitchFamily="18" charset="0"/>
                <a:cs typeface="Times New Roman" panose="02020603050405020304" pitchFamily="18" charset="0"/>
              </a:rPr>
              <a:t>Wave </a:t>
            </a:r>
            <a:r>
              <a:rPr lang="en-US" sz="3200" dirty="0" smtClean="0">
                <a:solidFill>
                  <a:schemeClr val="bg1"/>
                </a:solidFill>
                <a:latin typeface="Times New Roman" panose="02020603050405020304" pitchFamily="18" charset="0"/>
                <a:cs typeface="Times New Roman" panose="02020603050405020304" pitchFamily="18" charset="0"/>
              </a:rPr>
              <a:t>Rectifier </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371600"/>
            <a:ext cx="8229600" cy="5486400"/>
          </a:xfrm>
          <a:solidFill>
            <a:srgbClr val="00B050"/>
          </a:solidFill>
        </p:spPr>
        <p:txBody>
          <a:bodyPr>
            <a:noAutofit/>
          </a:bodyPr>
          <a:lstStyle/>
          <a:p>
            <a:pPr marL="514350" indent="-514350">
              <a:buNone/>
            </a:pP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A </a:t>
            </a:r>
            <a:r>
              <a:rPr lang="en-US" sz="1800" b="1" dirty="0">
                <a:solidFill>
                  <a:schemeClr val="bg1"/>
                </a:solidFill>
                <a:latin typeface="Times New Roman" panose="02020603050405020304" pitchFamily="18" charset="0"/>
                <a:cs typeface="Times New Roman" panose="02020603050405020304" pitchFamily="18" charset="0"/>
              </a:rPr>
              <a:t>half wave rectifier</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 </a:t>
            </a:r>
            <a:r>
              <a:rPr lang="en-US" sz="1800" dirty="0">
                <a:solidFill>
                  <a:schemeClr val="bg1"/>
                </a:solidFill>
                <a:latin typeface="Times New Roman" panose="02020603050405020304" pitchFamily="18" charset="0"/>
                <a:cs typeface="Times New Roman" panose="02020603050405020304" pitchFamily="18" charset="0"/>
              </a:rPr>
              <a:t>allows one half-cycle of an AC voltage waveform to pass, blocking the other half-cycle</a:t>
            </a:r>
            <a:r>
              <a:rPr lang="en-US" sz="1800" dirty="0" smtClean="0">
                <a:solidFill>
                  <a:schemeClr val="bg1"/>
                </a:solidFill>
                <a:latin typeface="Times New Roman" panose="02020603050405020304" pitchFamily="18" charset="0"/>
                <a:cs typeface="Times New Roman" panose="02020603050405020304" pitchFamily="18" charset="0"/>
              </a:rPr>
              <a:t>. Half-wave </a:t>
            </a:r>
            <a:r>
              <a:rPr lang="en-US" sz="1800" dirty="0">
                <a:solidFill>
                  <a:schemeClr val="bg1"/>
                </a:solidFill>
                <a:latin typeface="Times New Roman" panose="02020603050405020304" pitchFamily="18" charset="0"/>
                <a:cs typeface="Times New Roman" panose="02020603050405020304" pitchFamily="18" charset="0"/>
              </a:rPr>
              <a:t>rectifiers are used to convert AC voltage to </a:t>
            </a:r>
            <a:r>
              <a:rPr lang="en-US" sz="1800" dirty="0" smtClean="0">
                <a:solidFill>
                  <a:schemeClr val="bg1"/>
                </a:solidFill>
                <a:latin typeface="Times New Roman" panose="02020603050405020304" pitchFamily="18" charset="0"/>
                <a:cs typeface="Times New Roman" panose="02020603050405020304" pitchFamily="18" charset="0"/>
              </a:rPr>
              <a:t> pulsating </a:t>
            </a:r>
            <a:r>
              <a:rPr lang="en-US" sz="1800" dirty="0">
                <a:solidFill>
                  <a:schemeClr val="bg1"/>
                </a:solidFill>
                <a:latin typeface="Times New Roman" panose="02020603050405020304" pitchFamily="18" charset="0"/>
                <a:cs typeface="Times New Roman" panose="02020603050405020304" pitchFamily="18" charset="0"/>
              </a:rPr>
              <a:t>voltage, and </a:t>
            </a:r>
            <a:r>
              <a:rPr lang="en-US" sz="1800" dirty="0" smtClean="0">
                <a:solidFill>
                  <a:schemeClr val="bg1"/>
                </a:solidFill>
                <a:latin typeface="Times New Roman" panose="02020603050405020304" pitchFamily="18" charset="0"/>
                <a:cs typeface="Times New Roman" panose="02020603050405020304" pitchFamily="18" charset="0"/>
              </a:rPr>
              <a:t>require </a:t>
            </a:r>
            <a:r>
              <a:rPr lang="en-US" sz="1800" dirty="0">
                <a:solidFill>
                  <a:schemeClr val="bg1"/>
                </a:solidFill>
                <a:latin typeface="Times New Roman" panose="02020603050405020304" pitchFamily="18" charset="0"/>
                <a:cs typeface="Times New Roman" panose="02020603050405020304" pitchFamily="18" charset="0"/>
              </a:rPr>
              <a:t>a single diode to </a:t>
            </a:r>
            <a:r>
              <a:rPr lang="en-US" sz="1800" dirty="0" smtClean="0">
                <a:solidFill>
                  <a:schemeClr val="bg1"/>
                </a:solidFill>
                <a:latin typeface="Times New Roman" panose="02020603050405020304" pitchFamily="18" charset="0"/>
                <a:cs typeface="Times New Roman" panose="02020603050405020304" pitchFamily="18" charset="0"/>
              </a:rPr>
              <a:t>construct</a:t>
            </a: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a:solidFill>
                <a:schemeClr val="bg1"/>
              </a:solidFill>
              <a:latin typeface="Times New Roman" panose="02020603050405020304" pitchFamily="18" charset="0"/>
              <a:cs typeface="Times New Roman" panose="02020603050405020304" pitchFamily="18" charset="0"/>
            </a:endParaRPr>
          </a:p>
          <a:p>
            <a:pPr marL="514350" indent="-51435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514350" indent="-514350">
              <a:buNone/>
            </a:pPr>
            <a:r>
              <a:rPr lang="en-US" sz="1800" dirty="0" smtClean="0">
                <a:latin typeface="Berkeley-Book"/>
              </a:rPr>
              <a:t>                                                      </a:t>
            </a:r>
            <a:r>
              <a:rPr lang="en-US" sz="1800" dirty="0" smtClean="0">
                <a:solidFill>
                  <a:schemeClr val="bg1"/>
                </a:solidFill>
                <a:latin typeface="Berkeley-Book"/>
              </a:rPr>
              <a:t>Fig.1  Half-wave </a:t>
            </a:r>
            <a:r>
              <a:rPr lang="en-US" sz="1800" dirty="0">
                <a:solidFill>
                  <a:schemeClr val="bg1"/>
                </a:solidFill>
                <a:latin typeface="Berkeley-Book"/>
              </a:rPr>
              <a:t>rectifier</a:t>
            </a:r>
            <a:r>
              <a:rPr lang="en-US" sz="1800" dirty="0" smtClean="0">
                <a:latin typeface="Berkeley-Book"/>
              </a:rPr>
              <a:t>.</a:t>
            </a:r>
            <a:endParaRPr lang="en-US" sz="1800" dirty="0" smtClean="0">
              <a:latin typeface="Berkeley-Book"/>
            </a:endParaRPr>
          </a:p>
          <a:p>
            <a:pPr marL="514350" indent="-514350">
              <a:buNone/>
            </a:pPr>
            <a:endParaRPr lang="en-US" sz="1800" dirty="0">
              <a:solidFill>
                <a:schemeClr val="bg1"/>
              </a:solidFill>
              <a:latin typeface="Berkeley-Book"/>
              <a:cs typeface="Times New Roman" panose="02020603050405020304" pitchFamily="18" charset="0"/>
            </a:endParaRPr>
          </a:p>
          <a:p>
            <a:pPr marL="514350" indent="-514350">
              <a:buNone/>
            </a:pPr>
            <a:endParaRPr lang="en-US" sz="1800" dirty="0" smtClean="0">
              <a:solidFill>
                <a:schemeClr val="bg1"/>
              </a:solidFill>
              <a:latin typeface="Berkeley-Book"/>
              <a:cs typeface="Times New Roman" panose="02020603050405020304" pitchFamily="18" charset="0"/>
            </a:endParaRPr>
          </a:p>
          <a:p>
            <a:pPr marL="514350" indent="-514350">
              <a:buNone/>
            </a:pPr>
            <a:r>
              <a:rPr lang="en-US" sz="1800" dirty="0" err="1" smtClean="0">
                <a:solidFill>
                  <a:srgbClr val="FF0000"/>
                </a:solidFill>
                <a:latin typeface="Berkeley-Book"/>
                <a:cs typeface="Times New Roman" panose="02020603050405020304" pitchFamily="18" charset="0"/>
              </a:rPr>
              <a:t>labelll</a:t>
            </a:r>
            <a:endParaRPr lang="en-US" sz="1800" dirty="0">
              <a:solidFill>
                <a:srgbClr val="FF0000"/>
              </a:solidFill>
              <a:latin typeface="Berkeley-Book"/>
              <a:cs typeface="Times New Roman" panose="02020603050405020304" pitchFamily="18" charset="0"/>
            </a:endParaRPr>
          </a:p>
          <a:p>
            <a:pPr marL="514350" indent="-514350">
              <a:buNone/>
            </a:pPr>
            <a:endParaRPr lang="en-US" sz="1800" dirty="0" smtClean="0">
              <a:solidFill>
                <a:schemeClr val="bg1"/>
              </a:solidFill>
              <a:latin typeface="Berkeley-Book"/>
              <a:cs typeface="Times New Roman" panose="02020603050405020304" pitchFamily="18" charset="0"/>
            </a:endParaRPr>
          </a:p>
          <a:p>
            <a:pPr marL="514350" indent="-514350">
              <a:buNone/>
            </a:pPr>
            <a:r>
              <a:rPr lang="en-US" sz="1800" dirty="0">
                <a:solidFill>
                  <a:schemeClr val="bg1"/>
                </a:solidFill>
                <a:latin typeface="Berkeley-Book"/>
                <a:cs typeface="Times New Roman" panose="02020603050405020304" pitchFamily="18" charset="0"/>
              </a:rPr>
              <a:t> </a:t>
            </a:r>
            <a:r>
              <a:rPr lang="en-US" sz="1800" dirty="0" smtClean="0">
                <a:solidFill>
                  <a:schemeClr val="bg1"/>
                </a:solidFill>
                <a:latin typeface="Berkeley-Book"/>
                <a:cs typeface="Times New Roman" panose="02020603050405020304" pitchFamily="18" charset="0"/>
              </a:rPr>
              <a:t>                                                Fig.2 </a:t>
            </a:r>
            <a:r>
              <a:rPr lang="en-US" sz="1800" dirty="0">
                <a:solidFill>
                  <a:schemeClr val="bg1"/>
                </a:solidFill>
                <a:latin typeface="Berkeley-Book"/>
              </a:rPr>
              <a:t>Conduction region (0 </a:t>
            </a:r>
            <a:r>
              <a:rPr lang="en-US" sz="1800" dirty="0" smtClean="0">
                <a:solidFill>
                  <a:schemeClr val="bg1"/>
                </a:solidFill>
                <a:latin typeface="Times New Roman" panose="02020603050405020304" pitchFamily="18" charset="0"/>
                <a:cs typeface="Times New Roman" panose="02020603050405020304" pitchFamily="18" charset="0"/>
              </a:rPr>
              <a:t> to</a:t>
            </a:r>
            <a:r>
              <a:rPr lang="en-US" sz="1800" dirty="0" smtClean="0">
                <a:solidFill>
                  <a:schemeClr val="bg1"/>
                </a:solidFill>
                <a:latin typeface="Symbol" panose="05050102010706020507"/>
              </a:rPr>
              <a:t> </a:t>
            </a:r>
            <a:r>
              <a:rPr lang="en-US" sz="1800" i="1" dirty="0">
                <a:solidFill>
                  <a:schemeClr val="bg1"/>
                </a:solidFill>
                <a:latin typeface="Berkeley-BookItalic"/>
              </a:rPr>
              <a:t>T</a:t>
            </a:r>
            <a:r>
              <a:rPr lang="en-US" sz="1800" dirty="0">
                <a:solidFill>
                  <a:schemeClr val="bg1"/>
                </a:solidFill>
                <a:latin typeface="Berkeley-Book"/>
              </a:rPr>
              <a:t>/2).</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265528"/>
            <a:ext cx="5867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4429836"/>
            <a:ext cx="597217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slow" advTm="8645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Half-wave </a:t>
            </a:r>
            <a:r>
              <a:rPr lang="en-US" sz="3200" dirty="0" smtClean="0">
                <a:solidFill>
                  <a:schemeClr val="bg1"/>
                </a:solidFill>
                <a:latin typeface="Times New Roman" panose="02020603050405020304" pitchFamily="18" charset="0"/>
                <a:cs typeface="Times New Roman" panose="02020603050405020304" pitchFamily="18" charset="0"/>
              </a:rPr>
              <a:t>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1</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95400" y="1219200"/>
            <a:ext cx="5638800" cy="1841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67499"/>
            <a:ext cx="6400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112209" y="3244334"/>
            <a:ext cx="184731" cy="646331"/>
          </a:xfrm>
          <a:prstGeom prst="rect">
            <a:avLst/>
          </a:prstGeom>
        </p:spPr>
        <p:txBody>
          <a:bodyPr wrap="none">
            <a:spAutoFit/>
          </a:bodyPr>
          <a:lstStyle/>
          <a:p>
            <a:endParaRPr lang="en-US" dirty="0" smtClean="0"/>
          </a:p>
          <a:p>
            <a:endParaRPr lang="en-US" dirty="0"/>
          </a:p>
        </p:txBody>
      </p:sp>
      <p:sp>
        <p:nvSpPr>
          <p:cNvPr id="3" name="Rectangle 2"/>
          <p:cNvSpPr/>
          <p:nvPr/>
        </p:nvSpPr>
        <p:spPr>
          <a:xfrm>
            <a:off x="3365483" y="3244334"/>
            <a:ext cx="3879780" cy="3447098"/>
          </a:xfrm>
          <a:prstGeom prst="rect">
            <a:avLst/>
          </a:prstGeom>
        </p:spPr>
        <p:txBody>
          <a:bodyPr wrap="none">
            <a:spAutoFit/>
          </a:bodyPr>
          <a:lstStyle/>
          <a:p>
            <a:r>
              <a:rPr lang="en-US" sz="2000" dirty="0" smtClean="0">
                <a:solidFill>
                  <a:schemeClr val="bg1"/>
                </a:solidFill>
                <a:latin typeface="Times New Roman" panose="02020603050405020304" pitchFamily="18" charset="0"/>
                <a:cs typeface="Times New Roman" panose="02020603050405020304" pitchFamily="18" charset="0"/>
              </a:rPr>
              <a:t>Fig.3  Conduction region ( </a:t>
            </a:r>
            <a:r>
              <a:rPr lang="en-US" sz="2000" i="1" dirty="0" smtClean="0">
                <a:solidFill>
                  <a:schemeClr val="bg1"/>
                </a:solidFill>
                <a:latin typeface="Times New Roman" panose="02020603050405020304" pitchFamily="18" charset="0"/>
                <a:cs typeface="Times New Roman" panose="02020603050405020304" pitchFamily="18" charset="0"/>
              </a:rPr>
              <a:t>T</a:t>
            </a:r>
            <a:r>
              <a:rPr lang="en-US" sz="2000" dirty="0" smtClean="0">
                <a:solidFill>
                  <a:schemeClr val="bg1"/>
                </a:solidFill>
                <a:latin typeface="Times New Roman" panose="02020603050405020304" pitchFamily="18" charset="0"/>
                <a:cs typeface="Times New Roman" panose="02020603050405020304" pitchFamily="18" charset="0"/>
              </a:rPr>
              <a:t>/2 to T)</a:t>
            </a:r>
            <a:endParaRPr lang="en-US" sz="2000" dirty="0" smtClean="0">
              <a:solidFill>
                <a:schemeClr val="bg1"/>
              </a:solidFill>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solidFill>
                  <a:schemeClr val="bg1"/>
                </a:solidFill>
                <a:latin typeface="Times New Roman" panose="02020603050405020304" pitchFamily="18" charset="0"/>
                <a:cs typeface="Times New Roman" panose="02020603050405020304" pitchFamily="18" charset="0"/>
              </a:rPr>
              <a:t>Fig.4 Half </a:t>
            </a:r>
            <a:r>
              <a:rPr lang="en-US" dirty="0" smtClean="0">
                <a:solidFill>
                  <a:schemeClr val="bg1"/>
                </a:solidFill>
                <a:latin typeface="Times New Roman" panose="02020603050405020304" pitchFamily="18" charset="0"/>
                <a:cs typeface="Times New Roman" panose="02020603050405020304" pitchFamily="18" charset="0"/>
              </a:rPr>
              <a:t>wa30e </a:t>
            </a:r>
            <a:r>
              <a:rPr lang="en-US" dirty="0" smtClean="0">
                <a:solidFill>
                  <a:schemeClr val="bg1"/>
                </a:solidFill>
                <a:latin typeface="Times New Roman" panose="02020603050405020304" pitchFamily="18" charset="0"/>
                <a:cs typeface="Times New Roman" panose="02020603050405020304" pitchFamily="18" charset="0"/>
              </a:rPr>
              <a:t>rectified signal.</a:t>
            </a:r>
            <a:endParaRPr 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advTm="53927"/>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
            <a:ext cx="8229600" cy="6858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 </a:t>
            </a:r>
            <a:r>
              <a:rPr lang="en-US" sz="3200" dirty="0" smtClean="0">
                <a:solidFill>
                  <a:schemeClr val="bg1"/>
                </a:solidFill>
                <a:latin typeface="Times New Roman" panose="02020603050405020304" pitchFamily="18" charset="0"/>
                <a:cs typeface="Times New Roman" panose="02020603050405020304" pitchFamily="18" charset="0"/>
              </a:rPr>
              <a:t>Center  tapped  </a:t>
            </a:r>
            <a:r>
              <a:rPr lang="en-US" sz="3200" dirty="0">
                <a:solidFill>
                  <a:schemeClr val="bg1"/>
                </a:solidFill>
                <a:latin typeface="Times New Roman" panose="02020603050405020304" pitchFamily="18" charset="0"/>
                <a:cs typeface="Times New Roman" panose="02020603050405020304" pitchFamily="18" charset="0"/>
              </a:rPr>
              <a:t>Full 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219200"/>
            <a:ext cx="8229600" cy="4906963"/>
          </a:xfrm>
          <a:solidFill>
            <a:srgbClr val="00B050"/>
          </a:solidFill>
        </p:spPr>
        <p:txBody>
          <a:bodyPr>
            <a:noAutofit/>
          </a:bodyPr>
          <a:lstStyle/>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A </a:t>
            </a:r>
            <a:r>
              <a:rPr lang="en-US" sz="1800" dirty="0">
                <a:solidFill>
                  <a:schemeClr val="bg1"/>
                </a:solidFill>
                <a:latin typeface="Times New Roman" panose="02020603050405020304" pitchFamily="18" charset="0"/>
                <a:cs typeface="Times New Roman" panose="02020603050405020304" pitchFamily="18" charset="0"/>
              </a:rPr>
              <a:t>full-wave rectifier converts an ac voltage into a pulsating dc voltage using both half cycles of the applied ac </a:t>
            </a:r>
            <a:r>
              <a:rPr lang="en-US" sz="1800" dirty="0" smtClean="0">
                <a:solidFill>
                  <a:schemeClr val="bg1"/>
                </a:solidFill>
                <a:latin typeface="Times New Roman" panose="02020603050405020304" pitchFamily="18" charset="0"/>
                <a:cs typeface="Times New Roman" panose="02020603050405020304" pitchFamily="18" charset="0"/>
              </a:rPr>
              <a:t>voltage.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ea typeface="Calibri" panose="020F0502020204030204"/>
                <a:cs typeface="Times New Roman" panose="02020603050405020304" pitchFamily="18" charset="0"/>
              </a:rPr>
              <a:t>A  </a:t>
            </a:r>
            <a:r>
              <a:rPr lang="en-US" sz="1800" dirty="0">
                <a:solidFill>
                  <a:schemeClr val="bg1"/>
                </a:solidFill>
                <a:latin typeface="Times New Roman" panose="02020603050405020304" pitchFamily="18" charset="0"/>
                <a:ea typeface="Calibri" panose="020F0502020204030204"/>
                <a:cs typeface="Times New Roman" panose="02020603050405020304" pitchFamily="18" charset="0"/>
              </a:rPr>
              <a:t>full-wave rectifier appears in Fig. </a:t>
            </a:r>
            <a:r>
              <a:rPr lang="en-US" sz="1800" dirty="0" smtClean="0">
                <a:solidFill>
                  <a:schemeClr val="bg1"/>
                </a:solidFill>
                <a:latin typeface="Times New Roman" panose="02020603050405020304" pitchFamily="18" charset="0"/>
                <a:ea typeface="Calibri" panose="020F0502020204030204"/>
                <a:cs typeface="Times New Roman" panose="02020603050405020304" pitchFamily="18" charset="0"/>
              </a:rPr>
              <a:t>5 </a:t>
            </a:r>
            <a:r>
              <a:rPr lang="en-US" sz="1800" dirty="0">
                <a:solidFill>
                  <a:schemeClr val="bg1"/>
                </a:solidFill>
                <a:latin typeface="Times New Roman" panose="02020603050405020304" pitchFamily="18" charset="0"/>
                <a:ea typeface="Calibri" panose="020F0502020204030204"/>
                <a:cs typeface="Times New Roman" panose="02020603050405020304" pitchFamily="18" charset="0"/>
              </a:rPr>
              <a:t>with </a:t>
            </a:r>
            <a:r>
              <a:rPr lang="en-US" sz="1800" dirty="0" smtClean="0">
                <a:solidFill>
                  <a:schemeClr val="bg1"/>
                </a:solidFill>
                <a:latin typeface="Times New Roman" panose="02020603050405020304" pitchFamily="18" charset="0"/>
                <a:ea typeface="Calibri" panose="020F0502020204030204"/>
                <a:cs typeface="Times New Roman" panose="02020603050405020304" pitchFamily="18" charset="0"/>
              </a:rPr>
              <a:t> </a:t>
            </a:r>
            <a:r>
              <a:rPr lang="en-US" sz="1800" dirty="0">
                <a:solidFill>
                  <a:schemeClr val="bg1"/>
                </a:solidFill>
                <a:latin typeface="Times New Roman" panose="02020603050405020304" pitchFamily="18" charset="0"/>
                <a:ea typeface="Calibri" panose="020F0502020204030204"/>
                <a:cs typeface="Times New Roman" panose="02020603050405020304" pitchFamily="18" charset="0"/>
              </a:rPr>
              <a:t>two diodes but requiring a center-tapped (CT) transformer to establish the input signal across each section of the secondary of the transformer</a:t>
            </a:r>
            <a:r>
              <a:rPr lang="en-US" sz="1800" dirty="0" smtClean="0">
                <a:solidFill>
                  <a:schemeClr val="bg1"/>
                </a:solidFill>
                <a:latin typeface="Times New Roman" panose="02020603050405020304" pitchFamily="18" charset="0"/>
                <a:ea typeface="Calibri" panose="020F0502020204030204"/>
                <a:cs typeface="Times New Roman" panose="02020603050405020304" pitchFamily="18" charset="0"/>
              </a:rPr>
              <a: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The diodes feed a common load R  with the help of a center-tap transformer.</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rgbClr val="000000"/>
              </a:solidFill>
              <a:latin typeface="Times New Roman" panose="02020603050405020304"/>
              <a:ea typeface="Calibri" panose="020F0502020204030204"/>
            </a:endParaRPr>
          </a:p>
          <a:p>
            <a:pPr marL="0" indent="0">
              <a:buNone/>
            </a:pPr>
            <a:endParaRPr lang="en-US" sz="1800" dirty="0" smtClean="0">
              <a:solidFill>
                <a:srgbClr val="000000"/>
              </a:solidFill>
              <a:latin typeface="Times New Roman" panose="02020603050405020304"/>
              <a:ea typeface="Calibri" panose="020F0502020204030204"/>
            </a:endParaRPr>
          </a:p>
          <a:p>
            <a:pPr marL="0" indent="0">
              <a:buNone/>
            </a:pPr>
            <a:r>
              <a:rPr lang="en-US" sz="1800" dirty="0" smtClean="0">
                <a:solidFill>
                  <a:srgbClr val="000000"/>
                </a:solidFill>
                <a:latin typeface="Times New Roman" panose="02020603050405020304"/>
                <a:ea typeface="Calibri" panose="020F0502020204030204"/>
              </a:rPr>
              <a:t> </a:t>
            </a:r>
            <a:endParaRPr lang="en-US" sz="1800" dirty="0" smtClean="0">
              <a:solidFill>
                <a:schemeClr val="bg1"/>
              </a:solidFill>
              <a:latin typeface="Times New Roman" panose="02020603050405020304" pitchFamily="18" charset="0"/>
              <a:cs typeface="Times New Roman" panose="02020603050405020304" pitchFamily="18" charset="0"/>
            </a:endParaRPr>
          </a:p>
          <a:p>
            <a:endParaRPr lang="en-US" sz="1800" dirty="0" smtClean="0"/>
          </a:p>
          <a:p>
            <a:endParaRPr lang="en-US" sz="1800" dirty="0"/>
          </a:p>
          <a:p>
            <a:pPr marL="0" indent="0">
              <a:buNone/>
            </a:pPr>
            <a:r>
              <a:rPr lang="en-US" sz="1800" dirty="0" smtClean="0"/>
              <a:t> </a:t>
            </a:r>
            <a:endParaRPr lang="en-US" sz="1800" dirty="0" smtClean="0"/>
          </a:p>
          <a:p>
            <a:pPr marL="0" indent="0">
              <a:buNone/>
            </a:pPr>
            <a:r>
              <a:rPr lang="en-US" sz="1800" dirty="0" smtClean="0">
                <a:solidFill>
                  <a:schemeClr val="bg1"/>
                </a:solidFill>
              </a:rPr>
              <a:t>                                         Fig.5 Center-tapped  transformer </a:t>
            </a:r>
            <a:r>
              <a:rPr lang="en-US" sz="1800" dirty="0">
                <a:solidFill>
                  <a:schemeClr val="bg1"/>
                </a:solidFill>
              </a:rPr>
              <a:t>full-wave rectifier.</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99263" y="2895600"/>
            <a:ext cx="38957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789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0"/>
                                        <p:tgtEl>
                                          <p:spTgt spid="5">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
            <a:ext cx="8229600" cy="1143000"/>
          </a:xfrm>
          <a:solidFill>
            <a:srgbClr val="00B050"/>
          </a:solidFill>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Center  tapped  Full 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57200" y="1600200"/>
            <a:ext cx="8229600" cy="5029200"/>
          </a:xfrm>
          <a:solidFill>
            <a:srgbClr val="00B050"/>
          </a:solidFill>
        </p:spPr>
        <p:txBody>
          <a:bodyPr>
            <a:noAutofit/>
          </a:bodyPr>
          <a:lstStyle/>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During </a:t>
            </a:r>
            <a:r>
              <a:rPr lang="en-US" sz="1800" dirty="0">
                <a:solidFill>
                  <a:schemeClr val="bg1"/>
                </a:solidFill>
                <a:latin typeface="Times New Roman" panose="02020603050405020304" pitchFamily="18" charset="0"/>
                <a:cs typeface="Times New Roman" panose="02020603050405020304" pitchFamily="18" charset="0"/>
              </a:rPr>
              <a:t>the positive portion of </a:t>
            </a:r>
            <a:r>
              <a:rPr lang="en-US" sz="1800" dirty="0" smtClean="0">
                <a:solidFill>
                  <a:schemeClr val="bg1"/>
                </a:solidFill>
                <a:latin typeface="Times New Roman" panose="02020603050405020304" pitchFamily="18" charset="0"/>
                <a:cs typeface="Times New Roman" panose="02020603050405020304" pitchFamily="18" charset="0"/>
              </a:rPr>
              <a:t> Vi </a:t>
            </a:r>
            <a:r>
              <a:rPr lang="en-US" sz="1800" dirty="0">
                <a:solidFill>
                  <a:schemeClr val="bg1"/>
                </a:solidFill>
                <a:latin typeface="Times New Roman" panose="02020603050405020304" pitchFamily="18" charset="0"/>
                <a:cs typeface="Times New Roman" panose="02020603050405020304" pitchFamily="18" charset="0"/>
              </a:rPr>
              <a:t>applied to the primary of the transformer, the network will appear as shown in Fig. </a:t>
            </a:r>
            <a:r>
              <a:rPr lang="en-US" sz="1800" dirty="0" smtClean="0">
                <a:solidFill>
                  <a:schemeClr val="bg1"/>
                </a:solidFill>
                <a:latin typeface="Times New Roman" panose="02020603050405020304" pitchFamily="18" charset="0"/>
                <a:cs typeface="Times New Roman" panose="02020603050405020304" pitchFamily="18" charset="0"/>
              </a:rPr>
              <a:t>6</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solidFill>
                  <a:schemeClr val="bg1"/>
                </a:solidFill>
                <a:latin typeface="Times New Roman" panose="02020603050405020304" pitchFamily="18" charset="0"/>
                <a:cs typeface="Times New Roman" panose="02020603050405020304" pitchFamily="18" charset="0"/>
              </a:rPr>
              <a:t>D1 -  </a:t>
            </a:r>
            <a:r>
              <a:rPr lang="en-US" sz="1800" dirty="0" smtClean="0">
                <a:solidFill>
                  <a:schemeClr val="bg1"/>
                </a:solidFill>
                <a:latin typeface="Times New Roman" panose="02020603050405020304" pitchFamily="18" charset="0"/>
                <a:cs typeface="Times New Roman" panose="02020603050405020304" pitchFamily="18" charset="0"/>
              </a:rPr>
              <a:t>Forward biased- </a:t>
            </a:r>
            <a:r>
              <a:rPr lang="en-US" sz="1800" dirty="0">
                <a:solidFill>
                  <a:schemeClr val="bg1"/>
                </a:solidFill>
                <a:latin typeface="Times New Roman" panose="02020603050405020304" pitchFamily="18" charset="0"/>
                <a:cs typeface="Times New Roman" panose="02020603050405020304" pitchFamily="18" charset="0"/>
              </a:rPr>
              <a:t>short-circuit </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solidFill>
                  <a:schemeClr val="bg1"/>
                </a:solidFill>
                <a:latin typeface="Times New Roman" panose="02020603050405020304" pitchFamily="18" charset="0"/>
                <a:cs typeface="Times New Roman" panose="02020603050405020304" pitchFamily="18" charset="0"/>
              </a:rPr>
              <a:t>D2 </a:t>
            </a:r>
            <a:r>
              <a:rPr lang="en-US" sz="1800" dirty="0" smtClean="0">
                <a:solidFill>
                  <a:schemeClr val="bg1"/>
                </a:solidFill>
                <a:latin typeface="Times New Roman" panose="02020603050405020304" pitchFamily="18" charset="0"/>
                <a:cs typeface="Times New Roman" panose="02020603050405020304" pitchFamily="18" charset="0"/>
              </a:rPr>
              <a:t>– Reverse biased-  </a:t>
            </a:r>
            <a:r>
              <a:rPr lang="en-US" sz="1800" dirty="0">
                <a:solidFill>
                  <a:schemeClr val="bg1"/>
                </a:solidFill>
                <a:latin typeface="Times New Roman" panose="02020603050405020304" pitchFamily="18" charset="0"/>
                <a:cs typeface="Times New Roman" panose="02020603050405020304" pitchFamily="18" charset="0"/>
              </a:rPr>
              <a:t>open-circuit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The </a:t>
            </a:r>
            <a:r>
              <a:rPr lang="en-US" sz="1800" dirty="0">
                <a:solidFill>
                  <a:schemeClr val="bg1"/>
                </a:solidFill>
                <a:latin typeface="Times New Roman" panose="02020603050405020304" pitchFamily="18" charset="0"/>
                <a:cs typeface="Times New Roman" panose="02020603050405020304" pitchFamily="18" charset="0"/>
              </a:rPr>
              <a:t>output voltage appears as shown in </a:t>
            </a:r>
            <a:r>
              <a:rPr lang="en-US" sz="1800" dirty="0" smtClean="0">
                <a:solidFill>
                  <a:schemeClr val="bg1"/>
                </a:solidFill>
                <a:latin typeface="Times New Roman" panose="02020603050405020304" pitchFamily="18" charset="0"/>
                <a:cs typeface="Times New Roman" panose="02020603050405020304" pitchFamily="18" charset="0"/>
              </a:rPr>
              <a:t>Fig.6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US" sz="1800" dirty="0" smtClean="0"/>
              <a:t>                                     </a:t>
            </a:r>
            <a:r>
              <a:rPr lang="en-US" sz="1800" dirty="0" smtClean="0">
                <a:solidFill>
                  <a:schemeClr val="bg1"/>
                </a:solidFill>
              </a:rPr>
              <a:t>Fig  6 Network </a:t>
            </a:r>
            <a:r>
              <a:rPr lang="en-US" sz="1800" dirty="0">
                <a:solidFill>
                  <a:schemeClr val="bg1"/>
                </a:solidFill>
              </a:rPr>
              <a:t>conditions for the positive region of </a:t>
            </a:r>
            <a:r>
              <a:rPr lang="en-US" sz="1800" i="1" dirty="0">
                <a:solidFill>
                  <a:schemeClr val="bg1"/>
                </a:solidFill>
              </a:rPr>
              <a:t>vi</a:t>
            </a:r>
            <a:r>
              <a:rPr lang="en-US" sz="1800" dirty="0">
                <a:solidFill>
                  <a:schemeClr val="bg1"/>
                </a:solidFill>
              </a:rPr>
              <a:t>.</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3886200"/>
            <a:ext cx="655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529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0"/>
                                        <p:tgtEl>
                                          <p:spTgt spid="5">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0"/>
                                        <p:tgtEl>
                                          <p:spTgt spid="5">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left)">
                                      <p:cBhvr>
                                        <p:cTn id="18" dur="5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57200"/>
            <a:ext cx="8229600" cy="1143000"/>
          </a:xfrm>
          <a:solidFill>
            <a:srgbClr val="00B050"/>
          </a:solidFill>
        </p:spPr>
        <p:txBody>
          <a:bodyPr>
            <a:normAutofit/>
          </a:bodyPr>
          <a:lstStyle/>
          <a:p>
            <a:r>
              <a:rPr lang="en-US" sz="3200" dirty="0">
                <a:solidFill>
                  <a:prstClr val="white"/>
                </a:solidFill>
                <a:latin typeface="Times New Roman" panose="02020603050405020304" pitchFamily="18" charset="0"/>
                <a:cs typeface="Times New Roman" panose="02020603050405020304" pitchFamily="18" charset="0"/>
              </a:rPr>
              <a:t>Center  tapped  Full Wave Rectifier</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solidFill>
            <a:srgbClr val="00B050"/>
          </a:solidFill>
        </p:spPr>
        <p:txBody>
          <a:bodyPr>
            <a:noAutofit/>
          </a:bodyPr>
          <a:lstStyle/>
          <a:p>
            <a:pPr marL="0" indent="0">
              <a:buNone/>
            </a:pPr>
            <a:r>
              <a:rPr lang="en-US" sz="1800" dirty="0">
                <a:solidFill>
                  <a:schemeClr val="bg1"/>
                </a:solidFill>
                <a:latin typeface="Times New Roman" panose="02020603050405020304" pitchFamily="18" charset="0"/>
                <a:cs typeface="Times New Roman" panose="02020603050405020304" pitchFamily="18" charset="0"/>
              </a:rPr>
              <a:t>During the negative portion of the input the network appears as shown in </a:t>
            </a:r>
            <a:r>
              <a:rPr lang="en-US" sz="1800" dirty="0" smtClean="0">
                <a:solidFill>
                  <a:schemeClr val="bg1"/>
                </a:solidFill>
                <a:latin typeface="Times New Roman" panose="02020603050405020304" pitchFamily="18" charset="0"/>
                <a:cs typeface="Times New Roman" panose="02020603050405020304" pitchFamily="18" charset="0"/>
              </a:rPr>
              <a:t>Fig.7</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D1 </a:t>
            </a:r>
            <a:r>
              <a:rPr lang="en-US" sz="1800" dirty="0">
                <a:solidFill>
                  <a:schemeClr val="bg1"/>
                </a:solidFill>
                <a:latin typeface="Times New Roman" panose="02020603050405020304" pitchFamily="18" charset="0"/>
                <a:cs typeface="Times New Roman" panose="02020603050405020304" pitchFamily="18" charset="0"/>
              </a:rPr>
              <a:t>– Reverse </a:t>
            </a:r>
            <a:r>
              <a:rPr lang="en-US" sz="1800" dirty="0" smtClean="0">
                <a:solidFill>
                  <a:schemeClr val="bg1"/>
                </a:solidFill>
                <a:latin typeface="Times New Roman" panose="02020603050405020304" pitchFamily="18" charset="0"/>
                <a:cs typeface="Times New Roman" panose="02020603050405020304" pitchFamily="18" charset="0"/>
              </a:rPr>
              <a:t>biased-  </a:t>
            </a:r>
            <a:r>
              <a:rPr lang="en-US" sz="1800" dirty="0">
                <a:solidFill>
                  <a:schemeClr val="bg1"/>
                </a:solidFill>
                <a:latin typeface="Times New Roman" panose="02020603050405020304" pitchFamily="18" charset="0"/>
                <a:cs typeface="Times New Roman" panose="02020603050405020304" pitchFamily="18" charset="0"/>
              </a:rPr>
              <a:t>open-circuit </a:t>
            </a: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smtClean="0">
                <a:solidFill>
                  <a:schemeClr val="bg1"/>
                </a:solidFill>
                <a:latin typeface="Times New Roman" panose="02020603050405020304" pitchFamily="18" charset="0"/>
                <a:cs typeface="Times New Roman" panose="02020603050405020304" pitchFamily="18" charset="0"/>
              </a:rPr>
              <a:t>D2 </a:t>
            </a:r>
            <a:r>
              <a:rPr lang="en-US" sz="1800" dirty="0">
                <a:solidFill>
                  <a:schemeClr val="bg1"/>
                </a:solidFill>
                <a:latin typeface="Times New Roman" panose="02020603050405020304" pitchFamily="18" charset="0"/>
                <a:cs typeface="Times New Roman" panose="02020603050405020304" pitchFamily="18" charset="0"/>
              </a:rPr>
              <a:t>-  Forward biased- short-circuit </a:t>
            </a: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800" dirty="0" smtClean="0">
              <a:solidFill>
                <a:schemeClr val="bg1"/>
              </a:solidFill>
              <a:latin typeface="Times New Roman" panose="02020603050405020304" pitchFamily="18" charset="0"/>
              <a:cs typeface="Times New Roman" panose="02020603050405020304" pitchFamily="18" charset="0"/>
            </a:endParaRPr>
          </a:p>
          <a:p>
            <a:pPr marL="0" indent="0">
              <a:buNone/>
            </a:pPr>
            <a:r>
              <a:rPr lang="en-US" sz="1800" dirty="0">
                <a:solidFill>
                  <a:schemeClr val="bg1"/>
                </a:solidFill>
                <a:latin typeface="Times New Roman" panose="02020603050405020304" pitchFamily="18" charset="0"/>
                <a:cs typeface="Times New Roman" panose="02020603050405020304" pitchFamily="18" charset="0"/>
              </a:rPr>
              <a:t> </a:t>
            </a:r>
            <a:r>
              <a:rPr lang="en-US" sz="1800" dirty="0" smtClean="0">
                <a:solidFill>
                  <a:schemeClr val="bg1"/>
                </a:solidFill>
                <a:latin typeface="Times New Roman" panose="02020603050405020304" pitchFamily="18" charset="0"/>
                <a:cs typeface="Times New Roman" panose="02020603050405020304" pitchFamily="18" charset="0"/>
              </a:rPr>
              <a:t>                               Fig 7    Network </a:t>
            </a:r>
            <a:r>
              <a:rPr lang="en-US" sz="1800" dirty="0">
                <a:solidFill>
                  <a:schemeClr val="bg1"/>
                </a:solidFill>
                <a:latin typeface="Times New Roman" panose="02020603050405020304" pitchFamily="18" charset="0"/>
                <a:cs typeface="Times New Roman" panose="02020603050405020304" pitchFamily="18" charset="0"/>
              </a:rPr>
              <a:t>conditions for the negative region of vi.</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a:xfrm>
            <a:off x="3886200" y="6356350"/>
            <a:ext cx="1219200" cy="365125"/>
          </a:xfrm>
          <a:solidFill>
            <a:schemeClr val="accent3">
              <a:lumMod val="60000"/>
              <a:lumOff val="40000"/>
            </a:schemeClr>
          </a:solidFill>
        </p:spPr>
        <p:txBody>
          <a:bodyPr/>
          <a:lstStyle/>
          <a:p>
            <a:r>
              <a:rPr lang="en-US" dirty="0">
                <a:solidFill>
                  <a:prstClr val="black"/>
                </a:solidFill>
              </a:rPr>
              <a:t>Lecture </a:t>
            </a:r>
            <a:r>
              <a:rPr lang="en-US" dirty="0" smtClean="0">
                <a:solidFill>
                  <a:prstClr val="black"/>
                </a:solidFill>
              </a:rPr>
              <a:t>30</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5670DEB-9C44-4965-9766-CB9D5C50E239}" type="slidenum">
              <a:rPr lang="en-US" smtClean="0">
                <a:solidFill>
                  <a:prstClr val="white"/>
                </a:solidFill>
                <a:latin typeface="Times New Roman" panose="02020603050405020304" pitchFamily="18" charset="0"/>
                <a:cs typeface="Times New Roman" panose="02020603050405020304" pitchFamily="18" charset="0"/>
              </a:rPr>
            </a:fld>
            <a:endParaRPr lang="en-US" dirty="0">
              <a:solidFill>
                <a:prstClr val="white"/>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3048000"/>
            <a:ext cx="52959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slow" advTm="4295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0"/>
                                        <p:tgtEl>
                                          <p:spTgt spid="5">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0"/>
                                        <p:tgtEl>
                                          <p:spTgt spid="5">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down)">
                                      <p:cBhvr>
                                        <p:cTn id="18" dur="5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p="http://schemas.openxmlformats.org/presentationml/2006/main">
  <p:tag name="TIMING" val="|1.4|1.8|0.9"/>
</p:tagLst>
</file>

<file path=ppt/tags/tag10.xml><?xml version="1.0" encoding="utf-8"?>
<p:tagLst xmlns:p="http://schemas.openxmlformats.org/presentationml/2006/main">
  <p:tag name="TIMING" val="|1.1|2.9"/>
</p:tagLst>
</file>

<file path=ppt/tags/tag11.xml><?xml version="1.0" encoding="utf-8"?>
<p:tagLst xmlns:p="http://schemas.openxmlformats.org/presentationml/2006/main">
  <p:tag name="TIMING" val="|1.1"/>
</p:tagLst>
</file>

<file path=ppt/tags/tag12.xml><?xml version="1.0" encoding="utf-8"?>
<p:tagLst xmlns:p="http://schemas.openxmlformats.org/presentationml/2006/main">
  <p:tag name="TIMING" val="|1.3"/>
</p:tagLst>
</file>

<file path=ppt/tags/tag13.xml><?xml version="1.0" encoding="utf-8"?>
<p:tagLst xmlns:p="http://schemas.openxmlformats.org/presentationml/2006/main">
  <p:tag name="TIMING" val="|1.4"/>
</p:tagLst>
</file>

<file path=ppt/tags/tag14.xml><?xml version="1.0" encoding="utf-8"?>
<p:tagLst xmlns:p="http://schemas.openxmlformats.org/presentationml/2006/main">
  <p:tag name="TIMING" val="|1.7"/>
</p:tagLst>
</file>

<file path=ppt/tags/tag2.xml><?xml version="1.0" encoding="utf-8"?>
<p:tagLst xmlns:p="http://schemas.openxmlformats.org/presentationml/2006/main">
  <p:tag name="TIMING" val="|1.1|3.7"/>
</p:tagLst>
</file>

<file path=ppt/tags/tag3.xml><?xml version="1.0" encoding="utf-8"?>
<p:tagLst xmlns:p="http://schemas.openxmlformats.org/presentationml/2006/main">
  <p:tag name="TIMING" val="|1.2|2.5"/>
</p:tagLst>
</file>

<file path=ppt/tags/tag4.xml><?xml version="1.0" encoding="utf-8"?>
<p:tagLst xmlns:p="http://schemas.openxmlformats.org/presentationml/2006/main">
  <p:tag name="TIMING" val="|1.1"/>
</p:tagLst>
</file>

<file path=ppt/tags/tag5.xml><?xml version="1.0" encoding="utf-8"?>
<p:tagLst xmlns:p="http://schemas.openxmlformats.org/presentationml/2006/main">
  <p:tag name="TIMING" val="|1.1|1.4"/>
</p:tagLst>
</file>

<file path=ppt/tags/tag6.xml><?xml version="1.0" encoding="utf-8"?>
<p:tagLst xmlns:p="http://schemas.openxmlformats.org/presentationml/2006/main">
  <p:tag name="TIMING" val="|1.3|6"/>
</p:tagLst>
</file>

<file path=ppt/tags/tag7.xml><?xml version="1.0" encoding="utf-8"?>
<p:tagLst xmlns:p="http://schemas.openxmlformats.org/presentationml/2006/main">
  <p:tag name="TIMING" val="|1.1|3.8"/>
</p:tagLst>
</file>

<file path=ppt/tags/tag8.xml><?xml version="1.0" encoding="utf-8"?>
<p:tagLst xmlns:p="http://schemas.openxmlformats.org/presentationml/2006/main">
  <p:tag name="TIMING" val="|1.5"/>
</p:tagLst>
</file>

<file path=ppt/tags/tag9.xml><?xml version="1.0" encoding="utf-8"?>
<p:tagLst xmlns:p="http://schemas.openxmlformats.org/presentationml/2006/main">
  <p:tag name="TIMING" val="|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6506</Words>
  <Application>WPS Presentation</Application>
  <PresentationFormat>On-screen Show (4:3)</PresentationFormat>
  <Paragraphs>363</Paragraphs>
  <Slides>23</Slides>
  <Notes>0</Notes>
  <HiddenSlides>0</HiddenSlides>
  <MMClips>23</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23</vt:i4>
      </vt:variant>
    </vt:vector>
  </HeadingPairs>
  <TitlesOfParts>
    <vt:vector size="42" baseType="lpstr">
      <vt:lpstr>Arial</vt:lpstr>
      <vt:lpstr>SimSun</vt:lpstr>
      <vt:lpstr>Wingdings</vt:lpstr>
      <vt:lpstr>Times New Roman</vt:lpstr>
      <vt:lpstr>Berkeley-Book</vt:lpstr>
      <vt:lpstr>Segoe Print</vt:lpstr>
      <vt:lpstr>Symbol</vt:lpstr>
      <vt:lpstr>Berkeley-BookItalic</vt:lpstr>
      <vt:lpstr>Calibri</vt:lpstr>
      <vt:lpstr>Times New Roman</vt:lpstr>
      <vt:lpstr>Microsoft YaHei</vt:lpstr>
      <vt:lpstr>Arial Unicode MS</vt:lpstr>
      <vt:lpstr>Arial</vt:lpstr>
      <vt:lpstr>Lato</vt:lpstr>
      <vt:lpstr>Office Theme</vt:lpstr>
      <vt:lpstr>2_Office Theme</vt:lpstr>
      <vt:lpstr>3_Office Theme</vt:lpstr>
      <vt:lpstr>4_Office Theme</vt:lpstr>
      <vt:lpstr>5_Office Theme</vt:lpstr>
      <vt:lpstr>Rectifiers</vt:lpstr>
      <vt:lpstr>Introduction</vt:lpstr>
      <vt:lpstr>DC power supply</vt:lpstr>
      <vt:lpstr>Classification of  Rectifiers</vt:lpstr>
      <vt:lpstr> Half Wave Rectifier </vt:lpstr>
      <vt:lpstr>Half-wave rectifier</vt:lpstr>
      <vt:lpstr> Center  tapped  Full Wave Rectifier</vt:lpstr>
      <vt:lpstr>Center  tapped  Full Wave Rectifier</vt:lpstr>
      <vt:lpstr>Center  tapped  Full Wave Rectifier</vt:lpstr>
      <vt:lpstr>Center  tapped  Full Wave Rectifier</vt:lpstr>
      <vt:lpstr> Bridge Rectifier</vt:lpstr>
      <vt:lpstr>Bridge Rectifier</vt:lpstr>
      <vt:lpstr>Bridge Rectifier</vt:lpstr>
      <vt:lpstr>Bridge Rectifier</vt:lpstr>
      <vt:lpstr>Analysis of Full-Wave Rectifier  </vt:lpstr>
      <vt:lpstr>Analysis of Full-Wave Rectifier</vt:lpstr>
      <vt:lpstr>Analysis of Full-Wave Rectifier</vt:lpstr>
      <vt:lpstr>Analysis of Full-Wave Rectifier</vt:lpstr>
      <vt:lpstr>Analysis of Full-Wave Rectifier</vt:lpstr>
      <vt:lpstr>Analysis of Full-Wave Rectifier</vt:lpstr>
      <vt:lpstr>Advantages of Full Wave Rectifiers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Rectifiers</dc:title>
  <dc:creator>Karthika</dc:creator>
  <cp:lastModifiedBy>lenovo</cp:lastModifiedBy>
  <cp:revision>55</cp:revision>
  <dcterms:created xsi:type="dcterms:W3CDTF">2020-10-17T05:48:00Z</dcterms:created>
  <dcterms:modified xsi:type="dcterms:W3CDTF">2021-11-18T05:27:31Z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7D4BC01FA57E46C6B3C949BDC7D9BDCE</vt:lpwstr>
  </property>
  <property fmtid="{D5CDD505-2E9C-101B-9397-08002B2CF9AE}" pid="3" name="KSOProductBuildVer">
    <vt:lpwstr>1033-11.2.0.10351</vt:lpwstr>
  </property>
</Properties>
</file>