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6"/>
    <p:sldId id="270" r:id="rId17"/>
    <p:sldId id="271" r:id="rId18"/>
    <p:sldId id="272" r:id="rId19"/>
    <p:sldId id="273"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296 347,'4'0,"-1"0,2 0,-2 0,1 0,0 0,-1 0,0 0,1 0,-1 0,0 0,0 0,0 0,0 0,0 0,0 0,0 0,0 0,0 0,0 0,0 0,0 0,1 0,-1 0,0 0,0 0,0 0,0 0,0 0,0 0,0 0,0 0,0 0,0 0,0 0,0 0,0 0,0 0,0 0,0 0,0 0,0 0,0 0,1 0,-1 0,0 0,0 0,0 0,0 0,1 0,-1 0,0 0,0 0,0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583 376,'3'3,"-2"0,1 1,-1-1,2 3,-2-3,1 1,-1-1,2-1,-2-6,0 0,-1 1,1 0,0 0,-1-1,1 0,-1 0,1 1,-1 0,2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620 386,'3'0,"0"-1,0 1,0-2,0 0,-3 5,-2 0,0 0,0 0,0 0,1 0,0 0,4-3,0-1,0-1,0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909 43,'0'3,"0"1,0 1,0 1,0 5,0 3,4 3,-1-3,0-3,-1-4,0-1,0-2,-1 0,0 1,0 0,1 2,-2-3,1 0,0-1,0 0,-1 0,1 0,0 1,-1-1,1 0,-1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828 124,'8'-2,"6"-2,-1 2,2 0,2 0,4 0,-5 2,-4 0,-5 0,-1 0,-3 0,0 0,0 0,0-1,0 0,0 1,0-1,0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913 109,'-3'3,"0"-1,0-1,0 0,0 1,0-2,0 1,0-1,0 0,0 0,0 0,0 1,0-1,0 0,0 2,0-2,0 1,0 0,0 1,0-2,0 0,0 0,0 0,0 2,2 1,0 0,1 0,0 0,0 0,0 0,1 0,0 0,0 0,-1 0,0 0,1 0,0 0,-1 0,1 0,0 0,-1 0,1 0,0 0,0 0,0 0,1 0,-2 0,1 0,-1 0,1 0,-1 0,0 0,1 0,0 0,0 0,0 0,0 0,0 0,-1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429 469,'2'4,"-2"-1,2 0,0 2,0-2,-1 0,2 1,0 1,-1-2,0 1,-1-1,1 0,-1-6,-1 0,0-1,0 1,0-2,0 2,0-1,1 1,-1-1,0-1,0 2,0 0,0 0,0 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463 492,'3'0,"2"-2,-1 0,-1 2,0-1,0 0,0 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473 488,'1'3,"0"1,1-1,-1 0,0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491 479,'0'3,"0"1,1 1,-1-2,1 1,-1-1,0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506 475,'0'3,"0"1,0 0,0-1,0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461 415,'0'4,"1"0,0-1,1 0,-1 0,0 0,0 0,0-6,-1 0,1-1,0 1,-1 0,1 0,0-1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494 490,'3'0,"0"-1,0 0,1 0,-1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542 462,'-3'4,"0"0,2-1,-2-1,1 2,0 0,-1-1,1 0,1 0,5-3,0 0,1 0,-2 0,0 0,0 0,0 0,0-1,1 1,-1-2,0 2,0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570 459,'1'6,"2"-1,-2-1,1 1,0-1,-1-1,0 0,1 0,-1 0,2-1,-2-5,0-2,0 2,0-1,-1 0,1 0,0-2,0 0,0 3,0 0,-1-2,0 2,0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610 472,'3'-1,"1"0,-1 0,0 0,0 0,0 0,0 0,1-1,-1 2,0-1,-6 4,0 1,0-2,1 1,-1 0,1 0,0 0,-1 0,8-1,-2-3,0 0,1 0,-1-1,2 1,0-2,-1 1,1 0,-2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481 421,'3'0,"2"0,-2 0,0 0,0 0,0 0,0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493 420,'0'3,"0"1,0-1,0 0,0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512 414,'0'3,"0"0,0 1,0-1,0 1,0 0,0-1,0 0,0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523 413,'0'4,"0"0,0-1,0 0,0 0,0 0,0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515 432,'3'-1,"0"0,0 1,0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454 398,'3'4,"0"0,-1 0,1-1,-1 0,-1 0,1 0,0 0,-1 0,1 0,-2-6,0-1,0 1,0-1,2 0,-1 1,-1-1,3 0,-2 1,0 0,1 0,0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2T10:33:58"/>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543 387,'4'0,"1"0,-2 0,2 0,-1 0,-1 1,0-1,0 1,0-1,0 0,-2 3,-4-2,-1 0,1 0,0 0,0 0,0 0,0 1,0 0,0 0,0-1,0 1,0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235F93-7720-462C-B593-6A44431A882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87ED0-5AD4-45E0-A02B-1CB37AE5AEF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87ED0-5AD4-45E0-A02B-1CB37AE5AEF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E393F95-D4D4-4DBF-B833-66FAEC6975E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9A6C39-508A-4487-AF01-8C43FD01542F}"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76C7ED-B20D-454C-A222-C3CF1C5279B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AAA7B4-FD11-4028-8546-F13CB946CC68}"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0F42659-19C9-48E9-8E7E-CA00DA429FC7}"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6227FE-6921-45AD-AEDA-6A5B1EC9BA0F}"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5EC33FE-B98F-4789-84D6-3898E6814641}" type="datetime1">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149AE8-1ABD-4A73-941C-88A69C80533C}" type="datetime1">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6B2B-7C9D-4231-8BE0-F877CF1AEAF1}" type="datetime1">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DCB66D-858E-429B-90FB-0576161CA1F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C63D388-D54F-4B77-B6E2-AE852A3A0C2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F4E6-701C-4AD6-87CE-6C55CD62EF4A}"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customXml" Target="../ink/ink3.xml"/><Relationship Id="rId7" Type="http://schemas.openxmlformats.org/officeDocument/2006/relationships/image" Target="../media/image13.png"/><Relationship Id="rId6" Type="http://schemas.openxmlformats.org/officeDocument/2006/relationships/customXml" Target="../ink/ink2.xml"/><Relationship Id="rId51" Type="http://schemas.openxmlformats.org/officeDocument/2006/relationships/slideLayout" Target="../slideLayouts/slideLayout2.xml"/><Relationship Id="rId50" Type="http://schemas.openxmlformats.org/officeDocument/2006/relationships/tags" Target="../tags/tag11.xml"/><Relationship Id="rId5" Type="http://schemas.openxmlformats.org/officeDocument/2006/relationships/image" Target="../media/image12.png"/><Relationship Id="rId49" Type="http://schemas.openxmlformats.org/officeDocument/2006/relationships/image" Target="../media/image34.png"/><Relationship Id="rId48" Type="http://schemas.openxmlformats.org/officeDocument/2006/relationships/customXml" Target="../ink/ink23.xml"/><Relationship Id="rId47" Type="http://schemas.openxmlformats.org/officeDocument/2006/relationships/image" Target="../media/image33.png"/><Relationship Id="rId46" Type="http://schemas.openxmlformats.org/officeDocument/2006/relationships/customXml" Target="../ink/ink22.xml"/><Relationship Id="rId45" Type="http://schemas.openxmlformats.org/officeDocument/2006/relationships/image" Target="../media/image32.png"/><Relationship Id="rId44" Type="http://schemas.openxmlformats.org/officeDocument/2006/relationships/customXml" Target="../ink/ink21.xml"/><Relationship Id="rId43" Type="http://schemas.openxmlformats.org/officeDocument/2006/relationships/image" Target="../media/image31.png"/><Relationship Id="rId42" Type="http://schemas.openxmlformats.org/officeDocument/2006/relationships/customXml" Target="../ink/ink20.xml"/><Relationship Id="rId41" Type="http://schemas.openxmlformats.org/officeDocument/2006/relationships/image" Target="../media/image30.png"/><Relationship Id="rId40" Type="http://schemas.openxmlformats.org/officeDocument/2006/relationships/customXml" Target="../ink/ink19.xml"/><Relationship Id="rId4" Type="http://schemas.openxmlformats.org/officeDocument/2006/relationships/customXml" Target="../ink/ink1.xml"/><Relationship Id="rId39" Type="http://schemas.openxmlformats.org/officeDocument/2006/relationships/image" Target="../media/image29.png"/><Relationship Id="rId38" Type="http://schemas.openxmlformats.org/officeDocument/2006/relationships/customXml" Target="../ink/ink18.xml"/><Relationship Id="rId37" Type="http://schemas.openxmlformats.org/officeDocument/2006/relationships/image" Target="../media/image28.png"/><Relationship Id="rId36" Type="http://schemas.openxmlformats.org/officeDocument/2006/relationships/customXml" Target="../ink/ink17.xml"/><Relationship Id="rId35" Type="http://schemas.openxmlformats.org/officeDocument/2006/relationships/image" Target="../media/image27.png"/><Relationship Id="rId34" Type="http://schemas.openxmlformats.org/officeDocument/2006/relationships/customXml" Target="../ink/ink16.xml"/><Relationship Id="rId33" Type="http://schemas.openxmlformats.org/officeDocument/2006/relationships/image" Target="../media/image26.png"/><Relationship Id="rId32" Type="http://schemas.openxmlformats.org/officeDocument/2006/relationships/customXml" Target="../ink/ink15.xml"/><Relationship Id="rId31" Type="http://schemas.openxmlformats.org/officeDocument/2006/relationships/image" Target="../media/image25.png"/><Relationship Id="rId30" Type="http://schemas.openxmlformats.org/officeDocument/2006/relationships/customXml" Target="../ink/ink14.xml"/><Relationship Id="rId3" Type="http://schemas.openxmlformats.org/officeDocument/2006/relationships/image" Target="../media/image11.emf"/><Relationship Id="rId29" Type="http://schemas.openxmlformats.org/officeDocument/2006/relationships/image" Target="../media/image24.png"/><Relationship Id="rId28" Type="http://schemas.openxmlformats.org/officeDocument/2006/relationships/customXml" Target="../ink/ink13.xml"/><Relationship Id="rId27" Type="http://schemas.openxmlformats.org/officeDocument/2006/relationships/image" Target="../media/image23.png"/><Relationship Id="rId26" Type="http://schemas.openxmlformats.org/officeDocument/2006/relationships/customXml" Target="../ink/ink12.xml"/><Relationship Id="rId25" Type="http://schemas.openxmlformats.org/officeDocument/2006/relationships/image" Target="../media/image22.png"/><Relationship Id="rId24" Type="http://schemas.openxmlformats.org/officeDocument/2006/relationships/customXml" Target="../ink/ink11.xml"/><Relationship Id="rId23" Type="http://schemas.openxmlformats.org/officeDocument/2006/relationships/image" Target="../media/image21.png"/><Relationship Id="rId22" Type="http://schemas.openxmlformats.org/officeDocument/2006/relationships/customXml" Target="../ink/ink10.xml"/><Relationship Id="rId21" Type="http://schemas.openxmlformats.org/officeDocument/2006/relationships/image" Target="../media/image20.png"/><Relationship Id="rId20" Type="http://schemas.openxmlformats.org/officeDocument/2006/relationships/customXml" Target="../ink/ink9.xml"/><Relationship Id="rId2" Type="http://schemas.openxmlformats.org/officeDocument/2006/relationships/image" Target="../media/image10.emf"/><Relationship Id="rId19" Type="http://schemas.openxmlformats.org/officeDocument/2006/relationships/image" Target="../media/image19.png"/><Relationship Id="rId18" Type="http://schemas.openxmlformats.org/officeDocument/2006/relationships/customXml" Target="../ink/ink8.xml"/><Relationship Id="rId17" Type="http://schemas.openxmlformats.org/officeDocument/2006/relationships/image" Target="../media/image18.png"/><Relationship Id="rId16" Type="http://schemas.openxmlformats.org/officeDocument/2006/relationships/customXml" Target="../ink/ink7.xml"/><Relationship Id="rId15" Type="http://schemas.openxmlformats.org/officeDocument/2006/relationships/image" Target="../media/image17.png"/><Relationship Id="rId14" Type="http://schemas.openxmlformats.org/officeDocument/2006/relationships/customXml" Target="../ink/ink6.xml"/><Relationship Id="rId13" Type="http://schemas.openxmlformats.org/officeDocument/2006/relationships/image" Target="../media/image16.png"/><Relationship Id="rId12" Type="http://schemas.openxmlformats.org/officeDocument/2006/relationships/customXml" Target="../ink/ink5.xml"/><Relationship Id="rId11" Type="http://schemas.openxmlformats.org/officeDocument/2006/relationships/image" Target="../media/image15.png"/><Relationship Id="rId10" Type="http://schemas.openxmlformats.org/officeDocument/2006/relationships/customXml" Target="../ink/ink4.xml"/><Relationship Id="rId1" Type="http://schemas.openxmlformats.org/officeDocument/2006/relationships/image" Target="../media/image9.emf"/></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38.emf"/><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image" Target="../media/image39.emf"/></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11.emf"/><Relationship Id="rId1" Type="http://schemas.openxmlformats.org/officeDocument/2006/relationships/image" Target="../media/image42.emf"/></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image" Target="../media/image44.emf"/><Relationship Id="rId1" Type="http://schemas.openxmlformats.org/officeDocument/2006/relationships/image" Target="../media/image43.emf"/></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46.emf"/><Relationship Id="rId1" Type="http://schemas.openxmlformats.org/officeDocument/2006/relationships/image" Target="../media/image45.emf"/></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51.emf"/><Relationship Id="rId1" Type="http://schemas.openxmlformats.org/officeDocument/2006/relationships/image" Target="../media/image50.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53.emf"/><Relationship Id="rId1" Type="http://schemas.openxmlformats.org/officeDocument/2006/relationships/image" Target="../media/image52.e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54.e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55.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828800"/>
          </a:xfrm>
        </p:spPr>
        <p:txBody>
          <a:bodyPr>
            <a:normAutofit/>
          </a:bodyPr>
          <a:lstStyle/>
          <a:p>
            <a:r>
              <a:rPr lang="en-US" sz="4800" dirty="0" err="1" smtClean="0">
                <a:solidFill>
                  <a:schemeClr val="bg1"/>
                </a:solidFill>
                <a:latin typeface="Times New Roman" panose="02020603050405020304" pitchFamily="18" charset="0"/>
                <a:cs typeface="Times New Roman" panose="02020603050405020304" pitchFamily="18" charset="0"/>
              </a:rPr>
              <a:t>Zener</a:t>
            </a:r>
            <a:r>
              <a:rPr lang="en-US" sz="4800" dirty="0" smtClean="0">
                <a:solidFill>
                  <a:schemeClr val="bg1"/>
                </a:solidFill>
                <a:latin typeface="Times New Roman" panose="02020603050405020304" pitchFamily="18" charset="0"/>
                <a:cs typeface="Times New Roman" panose="02020603050405020304" pitchFamily="18" charset="0"/>
              </a:rPr>
              <a:t>  Diode</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6" name="Title 1"/>
          <p:cNvSpPr txBox="1"/>
          <p:nvPr/>
        </p:nvSpPr>
        <p:spPr>
          <a:xfrm>
            <a:off x="838200" y="3657600"/>
            <a:ext cx="7924800" cy="2743200"/>
          </a:xfrm>
          <a:prstGeom prst="rect">
            <a:avLst/>
          </a:prstGeom>
        </p:spPr>
        <p:txBody>
          <a:bodyPr vert="horz" lIns="91440" tIns="45720" rIns="91440" bIns="45720" rtlCol="0" anchor="ctr">
            <a:normAutofit fontScale="70000" lnSpcReduction="20000"/>
          </a:bodyPr>
          <a:lstStyle/>
          <a:p>
            <a:pPr>
              <a:spcBef>
                <a:spcPct val="0"/>
              </a:spcBef>
              <a:defRPr/>
            </a:pPr>
            <a:endParaRPr lang="en-US" sz="2600" dirty="0">
              <a:solidFill>
                <a:prstClr val="white"/>
              </a:solidFill>
              <a:latin typeface="Times New Roman" panose="02020603050405020304" pitchFamily="18" charset="0"/>
              <a:cs typeface="Times New Roman" panose="02020603050405020304" pitchFamily="18" charset="0"/>
            </a:endParaRPr>
          </a:p>
          <a:p>
            <a:pPr>
              <a:spcBef>
                <a:spcPct val="0"/>
              </a:spcBef>
              <a:defRPr/>
            </a:pPr>
            <a:endParaRPr lang="en-US" sz="2600" dirty="0">
              <a:solidFill>
                <a:prstClr val="white"/>
              </a:solidFill>
              <a:latin typeface="Times New Roman" panose="02020603050405020304" pitchFamily="18" charset="0"/>
              <a:cs typeface="Times New Roman" panose="02020603050405020304" pitchFamily="18" charset="0"/>
            </a:endParaRPr>
          </a:p>
          <a:p>
            <a:pPr>
              <a:spcBef>
                <a:spcPct val="0"/>
              </a:spcBef>
              <a:defRPr/>
            </a:pPr>
            <a:endParaRPr lang="en-US" sz="6200" dirty="0">
              <a:solidFill>
                <a:prstClr val="white"/>
              </a:solidFill>
              <a:latin typeface="Times New Roman" panose="02020603050405020304" pitchFamily="18" charset="0"/>
              <a:cs typeface="Times New Roman" panose="02020603050405020304" pitchFamily="18" charset="0"/>
            </a:endParaRPr>
          </a:p>
          <a:p>
            <a:pPr algn="ctr">
              <a:spcBef>
                <a:spcPct val="0"/>
              </a:spcBef>
              <a:defRPr/>
            </a:pPr>
            <a:endParaRPr lang="en-US" sz="6200" dirty="0">
              <a:solidFill>
                <a:prstClr val="white"/>
              </a:solidFill>
              <a:latin typeface="Times New Roman" panose="02020603050405020304" pitchFamily="18" charset="0"/>
              <a:cs typeface="Times New Roman" panose="02020603050405020304" pitchFamily="18" charset="0"/>
            </a:endParaRPr>
          </a:p>
          <a:p>
            <a:pPr algn="ctr">
              <a:spcBef>
                <a:spcPct val="0"/>
              </a:spcBef>
              <a:defRPr/>
            </a:pPr>
            <a:endParaRPr lang="en-US" sz="2600" dirty="0">
              <a:solidFill>
                <a:prstClr val="white"/>
              </a:solidFill>
              <a:latin typeface="Times New Roman" panose="02020603050405020304" pitchFamily="18" charset="0"/>
              <a:cs typeface="Times New Roman" panose="02020603050405020304" pitchFamily="18" charset="0"/>
            </a:endParaRPr>
          </a:p>
          <a:p>
            <a:pPr algn="ctr">
              <a:spcBef>
                <a:spcPct val="0"/>
              </a:spcBef>
              <a:defRPr/>
            </a:pPr>
            <a:br>
              <a:rPr lang="en-US" sz="4800" dirty="0">
                <a:solidFill>
                  <a:prstClr val="white"/>
                </a:solidFill>
                <a:latin typeface="Times New Roman" panose="02020603050405020304" pitchFamily="18" charset="0"/>
                <a:cs typeface="Times New Roman" panose="02020603050405020304" pitchFamily="18" charset="0"/>
              </a:rPr>
            </a:br>
            <a:endParaRPr lang="en-US" sz="4800"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4432">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Problem</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3400" y="1384300"/>
            <a:ext cx="7848600" cy="5016500"/>
          </a:xfrm>
          <a:solidFill>
            <a:srgbClr val="00B050"/>
          </a:solidFill>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T</a:t>
            </a:r>
            <a:r>
              <a:rPr lang="en-US" sz="2000" dirty="0" smtClean="0">
                <a:solidFill>
                  <a:schemeClr val="bg1"/>
                </a:solidFill>
                <a:latin typeface="Times New Roman" panose="02020603050405020304" pitchFamily="18" charset="0"/>
                <a:cs typeface="Times New Roman" panose="02020603050405020304" pitchFamily="18" charset="0"/>
              </a:rPr>
              <a:t>he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diode </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has a breakdown voltage of 10 V. What are the minimum and maximum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currents?</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1800" dirty="0" smtClean="0">
              <a:latin typeface="TimesLTStd-Roman"/>
            </a:endParaRPr>
          </a:p>
          <a:p>
            <a:endParaRPr lang="en-US" sz="1800" dirty="0">
              <a:latin typeface="TimesLTStd-Roman"/>
            </a:endParaRPr>
          </a:p>
          <a:p>
            <a:endParaRPr lang="en-US" sz="1800" dirty="0" smtClean="0">
              <a:latin typeface="TimesLTStd-Roman"/>
            </a:endParaRPr>
          </a:p>
          <a:p>
            <a:endParaRPr lang="en-US" sz="1800" dirty="0">
              <a:latin typeface="TimesLTStd-Roman"/>
            </a:endParaRPr>
          </a:p>
          <a:p>
            <a:endParaRPr lang="en-US" sz="1800" dirty="0" smtClean="0">
              <a:latin typeface="TimesLTStd-Roman"/>
            </a:endParaRPr>
          </a:p>
          <a:p>
            <a:pPr marL="0" indent="0">
              <a:buNone/>
            </a:pPr>
            <a:endParaRPr lang="en-US" sz="1800" dirty="0">
              <a:latin typeface="TimesLTStd-Roman"/>
            </a:endParaRPr>
          </a:p>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The </a:t>
            </a:r>
            <a:r>
              <a:rPr lang="en-US" sz="2000" dirty="0">
                <a:solidFill>
                  <a:schemeClr val="bg1"/>
                </a:solidFill>
                <a:latin typeface="Times New Roman" panose="02020603050405020304" pitchFamily="18" charset="0"/>
                <a:cs typeface="Times New Roman" panose="02020603050405020304" pitchFamily="18" charset="0"/>
              </a:rPr>
              <a:t>minimum current occurs when the source voltage is minimum</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voltage </a:t>
            </a:r>
            <a:r>
              <a:rPr lang="en-US" sz="2000" dirty="0">
                <a:solidFill>
                  <a:schemeClr val="bg1"/>
                </a:solidFill>
                <a:latin typeface="Times New Roman" panose="02020603050405020304" pitchFamily="18" charset="0"/>
                <a:cs typeface="Times New Roman" panose="02020603050405020304" pitchFamily="18" charset="0"/>
              </a:rPr>
              <a:t>across the resistor is 20 V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10 </a:t>
            </a:r>
            <a:r>
              <a:rPr lang="en-US" sz="2000" dirty="0" smtClean="0">
                <a:solidFill>
                  <a:schemeClr val="bg1"/>
                </a:solidFill>
                <a:latin typeface="Times New Roman" panose="02020603050405020304" pitchFamily="18" charset="0"/>
                <a:cs typeface="Times New Roman" panose="02020603050405020304" pitchFamily="18" charset="0"/>
              </a:rPr>
              <a:t>V =10 </a:t>
            </a:r>
            <a:r>
              <a:rPr lang="en-US" sz="2000" dirty="0">
                <a:solidFill>
                  <a:schemeClr val="bg1"/>
                </a:solidFill>
                <a:latin typeface="Times New Roman" panose="02020603050405020304" pitchFamily="18" charset="0"/>
                <a:cs typeface="Times New Roman" panose="02020603050405020304" pitchFamily="18" charset="0"/>
              </a:rPr>
              <a:t>V.  </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For the maximum current , voltage should be maximum, </a:t>
            </a:r>
            <a:r>
              <a:rPr lang="en-US" sz="2000" dirty="0">
                <a:solidFill>
                  <a:schemeClr val="bg1"/>
                </a:solidFill>
                <a:latin typeface="Times New Roman" panose="02020603050405020304" pitchFamily="18" charset="0"/>
                <a:cs typeface="Times New Roman" panose="02020603050405020304" pitchFamily="18" charset="0"/>
              </a:rPr>
              <a:t>voltage across the resistor is </a:t>
            </a:r>
            <a:r>
              <a:rPr lang="en-US" sz="2000" dirty="0" smtClean="0">
                <a:solidFill>
                  <a:schemeClr val="bg1"/>
                </a:solidFill>
                <a:latin typeface="Times New Roman" panose="02020603050405020304" pitchFamily="18" charset="0"/>
                <a:cs typeface="Times New Roman" panose="02020603050405020304" pitchFamily="18" charset="0"/>
              </a:rPr>
              <a:t>40V-10V=30V</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2057400"/>
            <a:ext cx="6477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918" y="5562600"/>
            <a:ext cx="2057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5562600"/>
            <a:ext cx="2209800" cy="56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advTm="779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Loaded </a:t>
            </a:r>
            <a:r>
              <a:rPr lang="en-US" sz="3200" b="1" dirty="0" err="1">
                <a:solidFill>
                  <a:schemeClr val="bg1"/>
                </a:solidFill>
                <a:latin typeface="Times New Roman" panose="02020603050405020304" pitchFamily="18" charset="0"/>
                <a:cs typeface="Times New Roman" panose="02020603050405020304" pitchFamily="18" charset="0"/>
              </a:rPr>
              <a:t>Zener</a:t>
            </a:r>
            <a:r>
              <a:rPr lang="en-US" sz="3200" b="1" dirty="0">
                <a:solidFill>
                  <a:schemeClr val="bg1"/>
                </a:solidFill>
                <a:latin typeface="Times New Roman" panose="02020603050405020304" pitchFamily="18" charset="0"/>
                <a:cs typeface="Times New Roman" panose="02020603050405020304" pitchFamily="18" charset="0"/>
              </a:rPr>
              <a:t> Regulator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514350" indent="-514350">
              <a:buNone/>
            </a:pPr>
            <a:r>
              <a:rPr lang="en-US" sz="1800" dirty="0" smtClean="0">
                <a:solidFill>
                  <a:schemeClr val="bg1"/>
                </a:solidFill>
                <a:latin typeface="Times New Roman" panose="02020603050405020304" pitchFamily="18" charset="0"/>
                <a:cs typeface="Times New Roman" panose="02020603050405020304" pitchFamily="18" charset="0"/>
              </a:rPr>
              <a:t>         The </a:t>
            </a:r>
            <a:r>
              <a:rPr lang="en-US" sz="1800" dirty="0" err="1">
                <a:solidFill>
                  <a:schemeClr val="bg1"/>
                </a:solidFill>
                <a:latin typeface="Times New Roman" panose="02020603050405020304" pitchFamily="18" charset="0"/>
                <a:cs typeface="Times New Roman" panose="02020603050405020304" pitchFamily="18" charset="0"/>
              </a:rPr>
              <a:t>zener</a:t>
            </a:r>
            <a:r>
              <a:rPr lang="en-US" sz="1800" dirty="0">
                <a:solidFill>
                  <a:schemeClr val="bg1"/>
                </a:solidFill>
                <a:latin typeface="Times New Roman" panose="02020603050405020304" pitchFamily="18" charset="0"/>
                <a:cs typeface="Times New Roman" panose="02020603050405020304" pitchFamily="18" charset="0"/>
              </a:rPr>
              <a:t> diode operates in the breakdown region and holds </a:t>
            </a:r>
            <a:r>
              <a:rPr lang="en-US" sz="1800" dirty="0" smtClean="0">
                <a:solidFill>
                  <a:schemeClr val="bg1"/>
                </a:solidFill>
                <a:latin typeface="Times New Roman" panose="02020603050405020304" pitchFamily="18" charset="0"/>
                <a:cs typeface="Times New Roman" panose="02020603050405020304" pitchFamily="18" charset="0"/>
              </a:rPr>
              <a:t>the load </a:t>
            </a:r>
            <a:r>
              <a:rPr lang="en-US" sz="1800" dirty="0">
                <a:solidFill>
                  <a:schemeClr val="bg1"/>
                </a:solidFill>
                <a:latin typeface="Times New Roman" panose="02020603050405020304" pitchFamily="18" charset="0"/>
                <a:cs typeface="Times New Roman" panose="02020603050405020304" pitchFamily="18" charset="0"/>
              </a:rPr>
              <a:t>voltage constant. Even if the source voltage changes or the load </a:t>
            </a:r>
            <a:r>
              <a:rPr lang="en-US" sz="1800" dirty="0" smtClean="0">
                <a:solidFill>
                  <a:schemeClr val="bg1"/>
                </a:solidFill>
                <a:latin typeface="Times New Roman" panose="02020603050405020304" pitchFamily="18" charset="0"/>
                <a:cs typeface="Times New Roman" panose="02020603050405020304" pitchFamily="18" charset="0"/>
              </a:rPr>
              <a:t>resistance varies</a:t>
            </a:r>
            <a:r>
              <a:rPr lang="en-US" sz="1800" dirty="0">
                <a:solidFill>
                  <a:schemeClr val="bg1"/>
                </a:solidFill>
                <a:latin typeface="Times New Roman" panose="02020603050405020304" pitchFamily="18" charset="0"/>
                <a:cs typeface="Times New Roman" panose="02020603050405020304" pitchFamily="18" charset="0"/>
              </a:rPr>
              <a:t>, the load voltage will remain </a:t>
            </a:r>
            <a:r>
              <a:rPr lang="en-US" sz="1800" dirty="0" smtClean="0">
                <a:solidFill>
                  <a:schemeClr val="bg1"/>
                </a:solidFill>
                <a:latin typeface="Times New Roman" panose="02020603050405020304" pitchFamily="18" charset="0"/>
                <a:cs typeface="Times New Roman" panose="02020603050405020304" pitchFamily="18" charset="0"/>
              </a:rPr>
              <a:t>fixed </a:t>
            </a:r>
            <a:r>
              <a:rPr lang="en-US" sz="1800" dirty="0">
                <a:solidFill>
                  <a:schemeClr val="bg1"/>
                </a:solidFill>
                <a:latin typeface="Times New Roman" panose="02020603050405020304" pitchFamily="18" charset="0"/>
                <a:cs typeface="Times New Roman" panose="02020603050405020304" pitchFamily="18" charset="0"/>
              </a:rPr>
              <a:t>and equal to the </a:t>
            </a:r>
            <a:r>
              <a:rPr lang="en-US" sz="1800" dirty="0" err="1">
                <a:solidFill>
                  <a:schemeClr val="bg1"/>
                </a:solidFill>
                <a:latin typeface="Times New Roman" panose="02020603050405020304" pitchFamily="18" charset="0"/>
                <a:cs typeface="Times New Roman" panose="02020603050405020304" pitchFamily="18" charset="0"/>
              </a:rPr>
              <a:t>zener</a:t>
            </a:r>
            <a:r>
              <a:rPr lang="en-US" sz="1800" dirty="0">
                <a:solidFill>
                  <a:schemeClr val="bg1"/>
                </a:solidFill>
                <a:latin typeface="Times New Roman" panose="02020603050405020304" pitchFamily="18" charset="0"/>
                <a:cs typeface="Times New Roman" panose="02020603050405020304" pitchFamily="18" charset="0"/>
              </a:rPr>
              <a:t> voltage</a:t>
            </a:r>
            <a:r>
              <a:rPr lang="en-US" sz="1800" dirty="0" smtClean="0">
                <a:solidFill>
                  <a:schemeClr val="bg1"/>
                </a:solidFill>
                <a:latin typeface="Times New Roman" panose="02020603050405020304" pitchFamily="18" charset="0"/>
                <a:cs typeface="Times New Roman" panose="02020603050405020304" pitchFamily="18" charset="0"/>
              </a:rPr>
              <a:t>.</a:t>
            </a: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rPr>
              <a:t>         This is the voltage that exists when the </a:t>
            </a:r>
            <a:r>
              <a:rPr lang="en-US" sz="1800" dirty="0" err="1" smtClean="0">
                <a:solidFill>
                  <a:schemeClr val="bg1"/>
                </a:solidFill>
              </a:rPr>
              <a:t>zener</a:t>
            </a:r>
            <a:r>
              <a:rPr lang="en-US" sz="1800" dirty="0" smtClean="0">
                <a:solidFill>
                  <a:schemeClr val="bg1"/>
                </a:solidFill>
              </a:rPr>
              <a:t> diode is disconnected from </a:t>
            </a:r>
            <a:endParaRPr lang="en-US" sz="1800" dirty="0" smtClean="0">
              <a:solidFill>
                <a:schemeClr val="bg1"/>
              </a:solidFill>
            </a:endParaRPr>
          </a:p>
          <a:p>
            <a:pPr marL="0" indent="0">
              <a:buNone/>
            </a:pPr>
            <a:r>
              <a:rPr lang="en-US" sz="1800" dirty="0" smtClean="0">
                <a:solidFill>
                  <a:schemeClr val="bg1"/>
                </a:solidFill>
              </a:rPr>
              <a:t>          the   circuit. This </a:t>
            </a:r>
            <a:r>
              <a:rPr lang="en-US" sz="1800" dirty="0" err="1" smtClean="0">
                <a:solidFill>
                  <a:schemeClr val="bg1"/>
                </a:solidFill>
              </a:rPr>
              <a:t>Thevenin</a:t>
            </a:r>
            <a:r>
              <a:rPr lang="en-US" sz="1800" dirty="0" smtClean="0">
                <a:solidFill>
                  <a:schemeClr val="bg1"/>
                </a:solidFill>
              </a:rPr>
              <a:t> voltage has to be greater than the </a:t>
            </a:r>
            <a:r>
              <a:rPr lang="en-US" sz="1800" dirty="0" err="1" smtClean="0">
                <a:solidFill>
                  <a:schemeClr val="bg1"/>
                </a:solidFill>
              </a:rPr>
              <a:t>zener</a:t>
            </a:r>
            <a:r>
              <a:rPr lang="en-US" sz="1800" dirty="0" smtClean="0">
                <a:solidFill>
                  <a:schemeClr val="bg1"/>
                </a:solidFill>
              </a:rPr>
              <a:t> voltage; </a:t>
            </a:r>
            <a:endParaRPr lang="en-US" sz="1800" dirty="0" smtClean="0">
              <a:solidFill>
                <a:schemeClr val="bg1"/>
              </a:solidFill>
            </a:endParaRPr>
          </a:p>
          <a:p>
            <a:pPr marL="0" indent="0">
              <a:buNone/>
            </a:pPr>
            <a:r>
              <a:rPr lang="en-US" sz="1800" dirty="0" smtClean="0">
                <a:solidFill>
                  <a:schemeClr val="bg1"/>
                </a:solidFill>
              </a:rPr>
              <a:t>            otherwise,  breakdown </a:t>
            </a:r>
            <a:r>
              <a:rPr lang="en-US" sz="1800" dirty="0">
                <a:solidFill>
                  <a:schemeClr val="bg1"/>
                </a:solidFill>
              </a:rPr>
              <a:t>cannot </a:t>
            </a:r>
            <a:r>
              <a:rPr lang="en-US" sz="1800" dirty="0" smtClean="0">
                <a:solidFill>
                  <a:schemeClr val="bg1"/>
                </a:solidFill>
              </a:rPr>
              <a:t>occur</a:t>
            </a:r>
            <a:endParaRPr lang="en-US" sz="1800" dirty="0" smtClean="0">
              <a:solidFill>
                <a:schemeClr val="bg1"/>
              </a:solidFill>
            </a:endParaRPr>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b="1" dirty="0" smtClean="0">
                <a:solidFill>
                  <a:schemeClr val="bg1"/>
                </a:solidFill>
              </a:rPr>
              <a:t>             Series </a:t>
            </a:r>
            <a:r>
              <a:rPr lang="en-US" sz="1800" b="1" dirty="0">
                <a:solidFill>
                  <a:schemeClr val="bg1"/>
                </a:solidFill>
              </a:rPr>
              <a:t>Current</a:t>
            </a:r>
            <a:endParaRPr lang="en-US" sz="1800" dirty="0" smtClean="0">
              <a:solidFill>
                <a:schemeClr val="bg1"/>
              </a:solidFill>
              <a:latin typeface="TimesLTStd-Roman"/>
            </a:endParaRPr>
          </a:p>
          <a:p>
            <a:pPr marL="0" indent="0">
              <a:buNone/>
            </a:pPr>
            <a:r>
              <a:rPr lang="en-US" sz="1800" dirty="0" smtClean="0">
                <a:solidFill>
                  <a:schemeClr val="bg1"/>
                </a:solidFill>
                <a:latin typeface="TimesLTStd-Roman"/>
              </a:rPr>
              <a:t>          current through  the </a:t>
            </a:r>
            <a:r>
              <a:rPr lang="en-US" sz="1800" dirty="0">
                <a:solidFill>
                  <a:schemeClr val="bg1"/>
                </a:solidFill>
                <a:latin typeface="TimesLTStd-Roman"/>
              </a:rPr>
              <a:t>series resistor is given </a:t>
            </a:r>
            <a:r>
              <a:rPr lang="en-US" sz="1800" dirty="0" smtClean="0">
                <a:solidFill>
                  <a:schemeClr val="bg1"/>
                </a:solidFill>
                <a:latin typeface="TimesLTStd-Roman"/>
              </a:rPr>
              <a:t>by</a:t>
            </a:r>
            <a:endParaRPr lang="en-US" sz="1800" dirty="0" smtClean="0">
              <a:solidFill>
                <a:schemeClr val="bg1"/>
              </a:solidFill>
              <a:latin typeface="TimesLTStd-Roman"/>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1200" y="3238500"/>
            <a:ext cx="284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764756"/>
            <a:ext cx="213360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2" y="5410200"/>
            <a:ext cx="2033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2642870" y="3098165"/>
              <a:ext cx="1562735" cy="360"/>
            </p14:xfrm>
          </p:contentPart>
        </mc:Choice>
        <mc:Fallback xmlns="">
          <p:pic>
            <p:nvPicPr>
              <p:cNvPr id="3" name="Ink 2"/>
            </p:nvPicPr>
            <p:blipFill>
              <a:blip r:embed="rId5"/>
            </p:blipFill>
            <p:spPr>
              <a:xfrm>
                <a:off x="2642870" y="3098165"/>
                <a:ext cx="1562735"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Ink 7"/>
              <p14:cNvContentPartPr/>
              <p14:nvPr/>
            </p14:nvContentPartPr>
            <p14:xfrm>
              <a:off x="4116070" y="3705225"/>
              <a:ext cx="107315" cy="205740"/>
            </p14:xfrm>
          </p:contentPart>
        </mc:Choice>
        <mc:Fallback xmlns="">
          <p:pic>
            <p:nvPicPr>
              <p:cNvPr id="8" name="Ink 7"/>
            </p:nvPicPr>
            <p:blipFill>
              <a:blip r:embed="rId7"/>
            </p:blipFill>
            <p:spPr>
              <a:xfrm>
                <a:off x="4116070" y="3705225"/>
                <a:ext cx="107315" cy="20574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Ink 8"/>
              <p14:cNvContentPartPr/>
              <p14:nvPr/>
            </p14:nvContentPartPr>
            <p14:xfrm>
              <a:off x="4295140" y="3759200"/>
              <a:ext cx="205105" cy="360"/>
            </p14:xfrm>
          </p:contentPart>
        </mc:Choice>
        <mc:Fallback xmlns="">
          <p:pic>
            <p:nvPicPr>
              <p:cNvPr id="9" name="Ink 8"/>
            </p:nvPicPr>
            <p:blipFill>
              <a:blip r:embed="rId9"/>
            </p:blipFill>
            <p:spPr>
              <a:xfrm>
                <a:off x="4295140" y="3759200"/>
                <a:ext cx="205105"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4401820" y="3750310"/>
              <a:ext cx="360" cy="169545"/>
            </p14:xfrm>
          </p:contentPart>
        </mc:Choice>
        <mc:Fallback xmlns="">
          <p:pic>
            <p:nvPicPr>
              <p:cNvPr id="10" name="Ink 9"/>
            </p:nvPicPr>
            <p:blipFill>
              <a:blip r:embed="rId11"/>
            </p:blipFill>
            <p:spPr>
              <a:xfrm>
                <a:off x="4401820" y="3750310"/>
                <a:ext cx="360" cy="16954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Ink 10"/>
              <p14:cNvContentPartPr/>
              <p14:nvPr/>
            </p14:nvContentPartPr>
            <p14:xfrm>
              <a:off x="4572000" y="3696335"/>
              <a:ext cx="360" cy="267970"/>
            </p14:xfrm>
          </p:contentPart>
        </mc:Choice>
        <mc:Fallback xmlns="">
          <p:pic>
            <p:nvPicPr>
              <p:cNvPr id="11" name="Ink 10"/>
            </p:nvPicPr>
            <p:blipFill>
              <a:blip r:embed="rId13"/>
            </p:blipFill>
            <p:spPr>
              <a:xfrm>
                <a:off x="4572000" y="3696335"/>
                <a:ext cx="360" cy="26797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Ink 11"/>
              <p14:cNvContentPartPr/>
              <p14:nvPr/>
            </p14:nvContentPartPr>
            <p14:xfrm>
              <a:off x="4669790" y="3687445"/>
              <a:ext cx="360" cy="232410"/>
            </p14:xfrm>
          </p:contentPart>
        </mc:Choice>
        <mc:Fallback xmlns="">
          <p:pic>
            <p:nvPicPr>
              <p:cNvPr id="12" name="Ink 11"/>
            </p:nvPicPr>
            <p:blipFill>
              <a:blip r:embed="rId15"/>
            </p:blipFill>
            <p:spPr>
              <a:xfrm>
                <a:off x="4669790" y="3687445"/>
                <a:ext cx="360" cy="23241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Ink 12"/>
              <p14:cNvContentPartPr/>
              <p14:nvPr/>
            </p14:nvContentPartPr>
            <p14:xfrm>
              <a:off x="4598670" y="3839210"/>
              <a:ext cx="106680" cy="18415"/>
            </p14:xfrm>
          </p:contentPart>
        </mc:Choice>
        <mc:Fallback xmlns="">
          <p:pic>
            <p:nvPicPr>
              <p:cNvPr id="13" name="Ink 12"/>
            </p:nvPicPr>
            <p:blipFill>
              <a:blip r:embed="rId17"/>
            </p:blipFill>
            <p:spPr>
              <a:xfrm>
                <a:off x="4598670" y="3839210"/>
                <a:ext cx="106680" cy="1841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Ink 13"/>
              <p14:cNvContentPartPr/>
              <p14:nvPr/>
            </p14:nvContentPartPr>
            <p14:xfrm>
              <a:off x="4053840" y="3455670"/>
              <a:ext cx="303530" cy="392430"/>
            </p14:xfrm>
          </p:contentPart>
        </mc:Choice>
        <mc:Fallback xmlns="">
          <p:pic>
            <p:nvPicPr>
              <p:cNvPr id="14" name="Ink 13"/>
            </p:nvPicPr>
            <p:blipFill>
              <a:blip r:embed="rId19"/>
            </p:blipFill>
            <p:spPr>
              <a:xfrm>
                <a:off x="4053840" y="3455670"/>
                <a:ext cx="303530" cy="39243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Ink 14"/>
              <p14:cNvContentPartPr/>
              <p14:nvPr/>
            </p14:nvContentPartPr>
            <p14:xfrm>
              <a:off x="4848225" y="3455670"/>
              <a:ext cx="330835" cy="205105"/>
            </p14:xfrm>
          </p:contentPart>
        </mc:Choice>
        <mc:Fallback xmlns="">
          <p:pic>
            <p:nvPicPr>
              <p:cNvPr id="15" name="Ink 14"/>
            </p:nvPicPr>
            <p:blipFill>
              <a:blip r:embed="rId21"/>
            </p:blipFill>
            <p:spPr>
              <a:xfrm>
                <a:off x="4848225" y="3455670"/>
                <a:ext cx="330835" cy="20510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Ink 15"/>
              <p14:cNvContentPartPr/>
              <p14:nvPr/>
            </p14:nvContentPartPr>
            <p14:xfrm>
              <a:off x="5205730" y="3295015"/>
              <a:ext cx="223520" cy="339090"/>
            </p14:xfrm>
          </p:contentPart>
        </mc:Choice>
        <mc:Fallback xmlns="">
          <p:pic>
            <p:nvPicPr>
              <p:cNvPr id="16" name="Ink 15"/>
            </p:nvPicPr>
            <p:blipFill>
              <a:blip r:embed="rId23"/>
            </p:blipFill>
            <p:spPr>
              <a:xfrm>
                <a:off x="5205730" y="3295015"/>
                <a:ext cx="223520" cy="33909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Ink 16"/>
              <p14:cNvContentPartPr/>
              <p14:nvPr/>
            </p14:nvContentPartPr>
            <p14:xfrm>
              <a:off x="5535930" y="3401695"/>
              <a:ext cx="179070" cy="187960"/>
            </p14:xfrm>
          </p:contentPart>
        </mc:Choice>
        <mc:Fallback xmlns="">
          <p:pic>
            <p:nvPicPr>
              <p:cNvPr id="17" name="Ink 16"/>
            </p:nvPicPr>
            <p:blipFill>
              <a:blip r:embed="rId25"/>
            </p:blipFill>
            <p:spPr>
              <a:xfrm>
                <a:off x="5535930" y="3401695"/>
                <a:ext cx="179070" cy="1879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Ink 17"/>
              <p14:cNvContentPartPr/>
              <p14:nvPr/>
            </p14:nvContentPartPr>
            <p14:xfrm>
              <a:off x="8116570" y="383540"/>
              <a:ext cx="241300" cy="1393190"/>
            </p14:xfrm>
          </p:contentPart>
        </mc:Choice>
        <mc:Fallback xmlns="">
          <p:pic>
            <p:nvPicPr>
              <p:cNvPr id="18" name="Ink 17"/>
            </p:nvPicPr>
            <p:blipFill>
              <a:blip r:embed="rId27"/>
            </p:blipFill>
            <p:spPr>
              <a:xfrm>
                <a:off x="8116570" y="383540"/>
                <a:ext cx="241300" cy="139319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Ink 18"/>
              <p14:cNvContentPartPr/>
              <p14:nvPr/>
            </p14:nvContentPartPr>
            <p14:xfrm>
              <a:off x="7393305" y="946150"/>
              <a:ext cx="1366520" cy="160655"/>
            </p14:xfrm>
          </p:contentPart>
        </mc:Choice>
        <mc:Fallback xmlns="">
          <p:pic>
            <p:nvPicPr>
              <p:cNvPr id="19" name="Ink 18"/>
            </p:nvPicPr>
            <p:blipFill>
              <a:blip r:embed="rId29"/>
            </p:blipFill>
            <p:spPr>
              <a:xfrm>
                <a:off x="7393305" y="946150"/>
                <a:ext cx="1366520" cy="16065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Ink 19"/>
              <p14:cNvContentPartPr/>
              <p14:nvPr/>
            </p14:nvContentPartPr>
            <p14:xfrm>
              <a:off x="7491730" y="972820"/>
              <a:ext cx="661035" cy="1107440"/>
            </p14:xfrm>
          </p:contentPart>
        </mc:Choice>
        <mc:Fallback xmlns="">
          <p:pic>
            <p:nvPicPr>
              <p:cNvPr id="20" name="Ink 19"/>
            </p:nvPicPr>
            <p:blipFill>
              <a:blip r:embed="rId31"/>
            </p:blipFill>
            <p:spPr>
              <a:xfrm>
                <a:off x="7491730" y="972820"/>
                <a:ext cx="661035" cy="110744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Ink 20"/>
              <p14:cNvContentPartPr/>
              <p14:nvPr/>
            </p14:nvContentPartPr>
            <p14:xfrm>
              <a:off x="3830320" y="4107180"/>
              <a:ext cx="214630" cy="464820"/>
            </p14:xfrm>
          </p:contentPart>
        </mc:Choice>
        <mc:Fallback xmlns="">
          <p:pic>
            <p:nvPicPr>
              <p:cNvPr id="21" name="Ink 20"/>
            </p:nvPicPr>
            <p:blipFill>
              <a:blip r:embed="rId33"/>
            </p:blipFill>
            <p:spPr>
              <a:xfrm>
                <a:off x="3830320" y="4107180"/>
                <a:ext cx="214630" cy="46482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Ink 21"/>
              <p14:cNvContentPartPr/>
              <p14:nvPr/>
            </p14:nvContentPartPr>
            <p14:xfrm>
              <a:off x="4133850" y="4339590"/>
              <a:ext cx="214630" cy="53340"/>
            </p14:xfrm>
          </p:contentPart>
        </mc:Choice>
        <mc:Fallback xmlns="">
          <p:pic>
            <p:nvPicPr>
              <p:cNvPr id="22" name="Ink 21"/>
            </p:nvPicPr>
            <p:blipFill>
              <a:blip r:embed="rId35"/>
            </p:blipFill>
            <p:spPr>
              <a:xfrm>
                <a:off x="4133850" y="4339590"/>
                <a:ext cx="214630" cy="5334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Ink 22"/>
              <p14:cNvContentPartPr/>
              <p14:nvPr/>
            </p14:nvContentPartPr>
            <p14:xfrm>
              <a:off x="4223385" y="4357370"/>
              <a:ext cx="53340" cy="142875"/>
            </p14:xfrm>
          </p:contentPart>
        </mc:Choice>
        <mc:Fallback xmlns="">
          <p:pic>
            <p:nvPicPr>
              <p:cNvPr id="23" name="Ink 22"/>
            </p:nvPicPr>
            <p:blipFill>
              <a:blip r:embed="rId37"/>
            </p:blipFill>
            <p:spPr>
              <a:xfrm>
                <a:off x="4223385" y="4357370"/>
                <a:ext cx="53340" cy="14287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4" name="Ink 23"/>
              <p14:cNvContentPartPr/>
              <p14:nvPr/>
            </p14:nvContentPartPr>
            <p14:xfrm>
              <a:off x="4384040" y="4276725"/>
              <a:ext cx="17780" cy="223520"/>
            </p14:xfrm>
          </p:contentPart>
        </mc:Choice>
        <mc:Fallback xmlns="">
          <p:pic>
            <p:nvPicPr>
              <p:cNvPr id="24" name="Ink 23"/>
            </p:nvPicPr>
            <p:blipFill>
              <a:blip r:embed="rId39"/>
            </p:blipFill>
            <p:spPr>
              <a:xfrm>
                <a:off x="4384040" y="4276725"/>
                <a:ext cx="17780" cy="22352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5" name="Ink 24"/>
              <p14:cNvContentPartPr/>
              <p14:nvPr/>
            </p14:nvContentPartPr>
            <p14:xfrm>
              <a:off x="4518025" y="4241165"/>
              <a:ext cx="360" cy="178435"/>
            </p14:xfrm>
          </p:contentPart>
        </mc:Choice>
        <mc:Fallback xmlns="">
          <p:pic>
            <p:nvPicPr>
              <p:cNvPr id="25" name="Ink 24"/>
            </p:nvPicPr>
            <p:blipFill>
              <a:blip r:embed="rId41"/>
            </p:blipFill>
            <p:spPr>
              <a:xfrm>
                <a:off x="4518025" y="4241165"/>
                <a:ext cx="360" cy="17843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6" name="Ink 25"/>
              <p14:cNvContentPartPr/>
              <p14:nvPr/>
            </p14:nvContentPartPr>
            <p14:xfrm>
              <a:off x="4410710" y="4339590"/>
              <a:ext cx="142875" cy="35560"/>
            </p14:xfrm>
          </p:contentPart>
        </mc:Choice>
        <mc:Fallback xmlns="">
          <p:pic>
            <p:nvPicPr>
              <p:cNvPr id="26" name="Ink 25"/>
            </p:nvPicPr>
            <p:blipFill>
              <a:blip r:embed="rId43"/>
            </p:blipFill>
            <p:spPr>
              <a:xfrm>
                <a:off x="4410710" y="4339590"/>
                <a:ext cx="142875" cy="355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7" name="Ink 26"/>
              <p14:cNvContentPartPr/>
              <p14:nvPr/>
            </p14:nvContentPartPr>
            <p14:xfrm>
              <a:off x="4660900" y="4124960"/>
              <a:ext cx="366395" cy="267970"/>
            </p14:xfrm>
          </p:contentPart>
        </mc:Choice>
        <mc:Fallback xmlns="">
          <p:pic>
            <p:nvPicPr>
              <p:cNvPr id="27" name="Ink 26"/>
            </p:nvPicPr>
            <p:blipFill>
              <a:blip r:embed="rId45"/>
            </p:blipFill>
            <p:spPr>
              <a:xfrm>
                <a:off x="4660900" y="4124960"/>
                <a:ext cx="366395" cy="26797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8" name="Ink 27"/>
              <p14:cNvContentPartPr/>
              <p14:nvPr/>
            </p14:nvContentPartPr>
            <p14:xfrm>
              <a:off x="5089525" y="3973195"/>
              <a:ext cx="232410" cy="464820"/>
            </p14:xfrm>
          </p:contentPart>
        </mc:Choice>
        <mc:Fallback xmlns="">
          <p:pic>
            <p:nvPicPr>
              <p:cNvPr id="28" name="Ink 27"/>
            </p:nvPicPr>
            <p:blipFill>
              <a:blip r:embed="rId47"/>
            </p:blipFill>
            <p:spPr>
              <a:xfrm>
                <a:off x="5089525" y="3973195"/>
                <a:ext cx="232410" cy="46482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9" name="Ink 28"/>
              <p14:cNvContentPartPr/>
              <p14:nvPr/>
            </p14:nvContentPartPr>
            <p14:xfrm>
              <a:off x="5447030" y="4124960"/>
              <a:ext cx="455295" cy="232410"/>
            </p14:xfrm>
          </p:contentPart>
        </mc:Choice>
        <mc:Fallback xmlns="">
          <p:pic>
            <p:nvPicPr>
              <p:cNvPr id="29" name="Ink 28"/>
            </p:nvPicPr>
            <p:blipFill>
              <a:blip r:embed="rId49"/>
            </p:blipFill>
            <p:spPr>
              <a:xfrm>
                <a:off x="5447030" y="4124960"/>
                <a:ext cx="455295" cy="232410"/>
              </a:xfrm>
              <a:prstGeom prst="rect"/>
            </p:spPr>
          </p:pic>
        </mc:Fallback>
      </mc:AlternateContent>
    </p:spTree>
    <p:custDataLst>
      <p:tags r:id="rId50"/>
    </p:custDataLst>
  </p:cSld>
  <p:clrMapOvr>
    <a:masterClrMapping/>
  </p:clrMapOvr>
  <p:transition spd="slow" advTm="895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a:solidFill>
                  <a:prstClr val="white"/>
                </a:solidFill>
                <a:latin typeface="Times New Roman" panose="02020603050405020304" pitchFamily="18" charset="0"/>
                <a:cs typeface="Times New Roman" panose="02020603050405020304" pitchFamily="18" charset="0"/>
              </a:rPr>
              <a:t>Loaded </a:t>
            </a:r>
            <a:r>
              <a:rPr lang="en-US" sz="3200" b="1" dirty="0" err="1">
                <a:solidFill>
                  <a:prstClr val="white"/>
                </a:solidFill>
                <a:latin typeface="Times New Roman" panose="02020603050405020304" pitchFamily="18" charset="0"/>
                <a:cs typeface="Times New Roman" panose="02020603050405020304" pitchFamily="18" charset="0"/>
              </a:rPr>
              <a:t>Zener</a:t>
            </a:r>
            <a:r>
              <a:rPr lang="en-US" sz="3200" b="1" dirty="0">
                <a:solidFill>
                  <a:prstClr val="white"/>
                </a:solidFill>
                <a:latin typeface="Times New Roman" panose="02020603050405020304" pitchFamily="18" charset="0"/>
                <a:cs typeface="Times New Roman" panose="02020603050405020304" pitchFamily="18" charset="0"/>
              </a:rPr>
              <a:t> Regulator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514350" indent="-514350">
              <a:buNone/>
            </a:pPr>
            <a:r>
              <a:rPr lang="en-US" sz="2000" b="1" dirty="0">
                <a:solidFill>
                  <a:schemeClr val="bg1"/>
                </a:solidFill>
                <a:latin typeface="Times New Roman" panose="02020603050405020304" pitchFamily="18" charset="0"/>
                <a:cs typeface="Times New Roman" panose="02020603050405020304" pitchFamily="18" charset="0"/>
              </a:rPr>
              <a:t>Load </a:t>
            </a:r>
            <a:r>
              <a:rPr lang="en-US" sz="2000" b="1" dirty="0" smtClean="0">
                <a:solidFill>
                  <a:schemeClr val="bg1"/>
                </a:solidFill>
                <a:latin typeface="Times New Roman" panose="02020603050405020304" pitchFamily="18" charset="0"/>
                <a:cs typeface="Times New Roman" panose="02020603050405020304" pitchFamily="18" charset="0"/>
              </a:rPr>
              <a:t>Current</a:t>
            </a:r>
            <a:endParaRPr lang="en-US" sz="2000" b="1"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Ideally, the load voltage equals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voltage because the load resistor is in</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parallel with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a:t>
            </a:r>
            <a:r>
              <a:rPr lang="en-US" sz="2000" dirty="0" smtClean="0">
                <a:solidFill>
                  <a:schemeClr val="bg1"/>
                </a:solidFill>
                <a:latin typeface="Times New Roman" panose="02020603050405020304" pitchFamily="18" charset="0"/>
                <a:cs typeface="Times New Roman" panose="02020603050405020304" pitchFamily="18" charset="0"/>
              </a:rPr>
              <a:t> Using </a:t>
            </a:r>
            <a:r>
              <a:rPr lang="en-US" sz="2000" dirty="0">
                <a:solidFill>
                  <a:schemeClr val="bg1"/>
                </a:solidFill>
                <a:latin typeface="Times New Roman" panose="02020603050405020304" pitchFamily="18" charset="0"/>
                <a:cs typeface="Times New Roman" panose="02020603050405020304" pitchFamily="18" charset="0"/>
              </a:rPr>
              <a:t>Ohm’s </a:t>
            </a:r>
            <a:r>
              <a:rPr lang="en-US" sz="2000" dirty="0" smtClean="0">
                <a:solidFill>
                  <a:schemeClr val="bg1"/>
                </a:solidFill>
                <a:latin typeface="Times New Roman" panose="02020603050405020304" pitchFamily="18" charset="0"/>
                <a:cs typeface="Times New Roman" panose="02020603050405020304" pitchFamily="18" charset="0"/>
              </a:rPr>
              <a:t>law, </a:t>
            </a:r>
            <a:r>
              <a:rPr lang="en-US" sz="2000" dirty="0">
                <a:solidFill>
                  <a:schemeClr val="bg1"/>
                </a:solidFill>
                <a:latin typeface="Times New Roman" panose="02020603050405020304" pitchFamily="18" charset="0"/>
                <a:cs typeface="Times New Roman" panose="02020603050405020304" pitchFamily="18" charset="0"/>
              </a:rPr>
              <a:t>calculate the load current</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pPr lvl="0"/>
            <a:r>
              <a:rPr lang="en-US" sz="2000" dirty="0" smtClean="0">
                <a:solidFill>
                  <a:schemeClr val="bg1"/>
                </a:solidFill>
                <a:latin typeface="Times New Roman" panose="02020603050405020304" pitchFamily="18" charset="0"/>
                <a:cs typeface="Times New Roman" panose="02020603050405020304" pitchFamily="18" charset="0"/>
              </a:rPr>
              <a:t>With </a:t>
            </a:r>
            <a:r>
              <a:rPr lang="en-US" sz="2000" dirty="0">
                <a:solidFill>
                  <a:schemeClr val="bg1"/>
                </a:solidFill>
                <a:latin typeface="Times New Roman" panose="02020603050405020304" pitchFamily="18" charset="0"/>
                <a:cs typeface="Times New Roman" panose="02020603050405020304" pitchFamily="18" charset="0"/>
              </a:rPr>
              <a:t>Kirchhoff’s current </a:t>
            </a:r>
            <a:r>
              <a:rPr lang="en-US" sz="2000" dirty="0" smtClean="0">
                <a:solidFill>
                  <a:schemeClr val="bg1"/>
                </a:solidFill>
                <a:latin typeface="Times New Roman" panose="02020603050405020304" pitchFamily="18" charset="0"/>
                <a:cs typeface="Times New Roman" panose="02020603050405020304" pitchFamily="18" charset="0"/>
              </a:rPr>
              <a:t>law: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Current  </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443" y="3015207"/>
            <a:ext cx="1295757" cy="56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962226"/>
            <a:ext cx="1905000" cy="61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648200"/>
            <a:ext cx="1676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331" y="4719424"/>
            <a:ext cx="18288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advTm="4295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Problem</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3400" y="1524000"/>
            <a:ext cx="8229600" cy="4525963"/>
          </a:xfrm>
          <a:solidFill>
            <a:srgbClr val="00B050"/>
          </a:solidFill>
        </p:spPr>
        <p:txBody>
          <a:bodyPr>
            <a:noAutofit/>
          </a:bodyPr>
          <a:lstStyle/>
          <a:p>
            <a:r>
              <a:rPr lang="en-US" sz="2000" dirty="0">
                <a:solidFill>
                  <a:schemeClr val="bg1"/>
                </a:solidFill>
                <a:latin typeface="Times New Roman" panose="02020603050405020304" pitchFamily="18" charset="0"/>
                <a:cs typeface="Times New Roman" panose="02020603050405020304" pitchFamily="18" charset="0"/>
              </a:rPr>
              <a:t>Is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operating in the breakdown region</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Calculate  the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current ?</a:t>
            </a: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2000" dirty="0">
                <a:solidFill>
                  <a:schemeClr val="bg1"/>
                </a:solidFill>
                <a:latin typeface="Times New Roman" panose="02020603050405020304" pitchFamily="18" charset="0"/>
                <a:cs typeface="Times New Roman" panose="02020603050405020304" pitchFamily="18" charset="0"/>
              </a:rPr>
              <a:t>Since this </a:t>
            </a:r>
            <a:r>
              <a:rPr lang="en-US" sz="2000" dirty="0" err="1">
                <a:solidFill>
                  <a:schemeClr val="bg1"/>
                </a:solidFill>
                <a:latin typeface="Times New Roman" panose="02020603050405020304" pitchFamily="18" charset="0"/>
                <a:cs typeface="Times New Roman" panose="02020603050405020304" pitchFamily="18" charset="0"/>
              </a:rPr>
              <a:t>Thevenin</a:t>
            </a:r>
            <a:r>
              <a:rPr lang="en-US" sz="2000" dirty="0">
                <a:solidFill>
                  <a:schemeClr val="bg1"/>
                </a:solidFill>
                <a:latin typeface="Times New Roman" panose="02020603050405020304" pitchFamily="18" charset="0"/>
                <a:cs typeface="Times New Roman" panose="02020603050405020304" pitchFamily="18" charset="0"/>
              </a:rPr>
              <a:t> voltage is greater than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voltage,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is operating in the breakdown region</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smtClean="0">
                <a:solidFill>
                  <a:prstClr val="black"/>
                </a:solidFill>
              </a:rPr>
              <a:t>Lecture    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1" y="2133600"/>
            <a:ext cx="4343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4674358"/>
            <a:ext cx="472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3827368"/>
            <a:ext cx="21336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advTm="6473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Problem (</a:t>
            </a:r>
            <a:r>
              <a:rPr lang="en-US" sz="3200" dirty="0" err="1" smtClean="0">
                <a:solidFill>
                  <a:schemeClr val="bg1"/>
                </a:solidFill>
                <a:latin typeface="Times New Roman" panose="02020603050405020304" pitchFamily="18" charset="0"/>
                <a:cs typeface="Times New Roman" panose="02020603050405020304" pitchFamily="18" charset="0"/>
              </a:rPr>
              <a:t>cont</a:t>
            </a:r>
            <a:r>
              <a:rPr lang="en-US" sz="3200" dirty="0" smtClean="0">
                <a:solidFill>
                  <a:schemeClr val="bg1"/>
                </a:solidFill>
                <a:latin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921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786203" y="4800600"/>
            <a:ext cx="300499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3400" y="2209800"/>
            <a:ext cx="7620000" cy="984885"/>
          </a:xfrm>
          <a:prstGeom prst="rect">
            <a:avLst/>
          </a:prstGeom>
        </p:spPr>
        <p:txBody>
          <a:bodyPr wrap="square">
            <a:spAutoFit/>
          </a:bodyPr>
          <a:lstStyle/>
          <a:p>
            <a:r>
              <a:rPr lang="en-US" sz="2000" dirty="0">
                <a:solidFill>
                  <a:prstClr val="white"/>
                </a:solidFill>
                <a:latin typeface="Times New Roman" panose="02020603050405020304" pitchFamily="18" charset="0"/>
                <a:cs typeface="Times New Roman" panose="02020603050405020304" pitchFamily="18" charset="0"/>
              </a:rPr>
              <a:t>Note the  voltage on both ends of the series resistor. Subtract the voltages, 18-10=8 V is across the series resistor. Then Ohm’s law gives:</a:t>
            </a:r>
            <a:endParaRPr lang="en-US" sz="2000" dirty="0">
              <a:solidFill>
                <a:prstClr val="white"/>
              </a:solidFill>
              <a:latin typeface="Times New Roman" panose="02020603050405020304" pitchFamily="18" charset="0"/>
              <a:cs typeface="Times New Roman" panose="02020603050405020304" pitchFamily="18" charset="0"/>
            </a:endParaRPr>
          </a:p>
          <a:p>
            <a:endParaRPr lang="en-US" dirty="0">
              <a:solidFill>
                <a:prstClr val="black"/>
              </a:solidFill>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660" y="3503725"/>
            <a:ext cx="2033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333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Problem</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smtClean="0">
                <a:solidFill>
                  <a:prstClr val="black"/>
                </a:solidFill>
              </a:rPr>
              <a:t>Lecture 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For the </a:t>
            </a:r>
            <a:r>
              <a:rPr lang="en-US" sz="2000" dirty="0" smtClean="0">
                <a:solidFill>
                  <a:schemeClr val="bg1"/>
                </a:solidFill>
                <a:latin typeface="Times New Roman" panose="02020603050405020304" pitchFamily="18" charset="0"/>
                <a:cs typeface="Times New Roman" panose="02020603050405020304" pitchFamily="18" charset="0"/>
              </a:rPr>
              <a:t> given  circuit </a:t>
            </a:r>
            <a:r>
              <a:rPr lang="en-US" sz="2000" dirty="0">
                <a:solidFill>
                  <a:schemeClr val="bg1"/>
                </a:solidFill>
                <a:latin typeface="Times New Roman" panose="02020603050405020304" pitchFamily="18" charset="0"/>
                <a:cs typeface="Times New Roman" panose="02020603050405020304" pitchFamily="18" charset="0"/>
              </a:rPr>
              <a:t>,</a:t>
            </a:r>
            <a:r>
              <a:rPr lang="en-US" sz="2000" dirty="0" smtClean="0">
                <a:solidFill>
                  <a:schemeClr val="bg1"/>
                </a:solidFill>
                <a:latin typeface="Times New Roman" panose="02020603050405020304" pitchFamily="18" charset="0"/>
                <a:cs typeface="Times New Roman" panose="02020603050405020304" pitchFamily="18" charset="0"/>
              </a:rPr>
              <a:t>find :(</a:t>
            </a:r>
            <a:r>
              <a:rPr lang="en-US" sz="2000" dirty="0" err="1">
                <a:solidFill>
                  <a:schemeClr val="bg1"/>
                </a:solidFill>
                <a:latin typeface="Times New Roman" panose="02020603050405020304" pitchFamily="18" charset="0"/>
                <a:cs typeface="Times New Roman" panose="02020603050405020304" pitchFamily="18" charset="0"/>
              </a:rPr>
              <a:t>i</a:t>
            </a:r>
            <a:r>
              <a:rPr lang="en-US" sz="2000" dirty="0">
                <a:solidFill>
                  <a:schemeClr val="bg1"/>
                </a:solidFill>
                <a:latin typeface="Times New Roman" panose="02020603050405020304" pitchFamily="18" charset="0"/>
                <a:cs typeface="Times New Roman" panose="02020603050405020304" pitchFamily="18" charset="0"/>
              </a:rPr>
              <a:t>) the output voltage (ii) the voltage drop across series </a:t>
            </a:r>
            <a:r>
              <a:rPr lang="en-US" sz="2000" dirty="0" smtClean="0">
                <a:solidFill>
                  <a:schemeClr val="bg1"/>
                </a:solidFill>
                <a:latin typeface="Times New Roman" panose="02020603050405020304" pitchFamily="18" charset="0"/>
                <a:cs typeface="Times New Roman" panose="02020603050405020304" pitchFamily="18" charset="0"/>
              </a:rPr>
              <a:t>resistance (iii</a:t>
            </a:r>
            <a:r>
              <a:rPr lang="en-US" sz="2000" dirty="0">
                <a:solidFill>
                  <a:schemeClr val="bg1"/>
                </a:solidFill>
                <a:latin typeface="Times New Roman" panose="02020603050405020304" pitchFamily="18" charset="0"/>
                <a:cs typeface="Times New Roman" panose="02020603050405020304" pitchFamily="18" charset="0"/>
              </a:rPr>
              <a:t>) the current through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Calculate the </a:t>
            </a:r>
            <a:r>
              <a:rPr lang="en-US" sz="2400" dirty="0" err="1" smtClean="0">
                <a:solidFill>
                  <a:schemeClr val="bg1"/>
                </a:solidFill>
                <a:latin typeface="Times New Roman" panose="02020603050405020304" pitchFamily="18" charset="0"/>
                <a:cs typeface="Times New Roman" panose="02020603050405020304" pitchFamily="18" charset="0"/>
              </a:rPr>
              <a:t>thevenin</a:t>
            </a:r>
            <a:r>
              <a:rPr lang="en-US" sz="2400" dirty="0" smtClean="0">
                <a:solidFill>
                  <a:schemeClr val="bg1"/>
                </a:solidFill>
                <a:latin typeface="Times New Roman" panose="02020603050405020304" pitchFamily="18" charset="0"/>
                <a:cs typeface="Times New Roman" panose="02020603050405020304" pitchFamily="18" charset="0"/>
              </a:rPr>
              <a:t> voltage</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2438400"/>
            <a:ext cx="31908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181600"/>
            <a:ext cx="472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4645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Problem (</a:t>
            </a:r>
            <a:r>
              <a:rPr lang="en-US" sz="3200" dirty="0" err="1" smtClean="0">
                <a:solidFill>
                  <a:schemeClr val="bg1"/>
                </a:solidFill>
                <a:latin typeface="Times New Roman" panose="02020603050405020304" pitchFamily="18" charset="0"/>
                <a:cs typeface="Times New Roman" panose="02020603050405020304" pitchFamily="18" charset="0"/>
              </a:rPr>
              <a:t>cont</a:t>
            </a:r>
            <a:r>
              <a:rPr lang="en-US" sz="3200" dirty="0" smtClean="0">
                <a:solidFill>
                  <a:schemeClr val="bg1"/>
                </a:solidFill>
                <a:latin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8710" y="1600200"/>
            <a:ext cx="8229600" cy="4525963"/>
          </a:xfrm>
          <a:solidFill>
            <a:srgbClr val="00B050"/>
          </a:solidFill>
        </p:spPr>
        <p:txBody>
          <a:bodyPr>
            <a:noAutofit/>
          </a:bodyPr>
          <a:lstStyle/>
          <a:p>
            <a:r>
              <a:rPr lang="en-US" sz="2000" dirty="0">
                <a:solidFill>
                  <a:schemeClr val="bg1"/>
                </a:solidFill>
                <a:latin typeface="Times New Roman" panose="02020603050405020304" pitchFamily="18" charset="0"/>
                <a:cs typeface="Times New Roman" panose="02020603050405020304" pitchFamily="18" charset="0"/>
              </a:rPr>
              <a:t>Since voltage across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is greater than </a:t>
            </a:r>
            <a:r>
              <a:rPr lang="en-US" sz="2000" i="1" dirty="0">
                <a:solidFill>
                  <a:schemeClr val="bg1"/>
                </a:solidFill>
                <a:latin typeface="Times New Roman" panose="02020603050405020304" pitchFamily="18" charset="0"/>
                <a:cs typeface="Times New Roman" panose="02020603050405020304" pitchFamily="18" charset="0"/>
              </a:rPr>
              <a:t>VZ </a:t>
            </a:r>
            <a:r>
              <a:rPr lang="en-US" sz="2000" dirty="0">
                <a:solidFill>
                  <a:schemeClr val="bg1"/>
                </a:solidFill>
                <a:latin typeface="Times New Roman" panose="02020603050405020304" pitchFamily="18" charset="0"/>
                <a:cs typeface="Times New Roman" panose="02020603050405020304" pitchFamily="18" charset="0"/>
              </a:rPr>
              <a:t>(= 50 V),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is in the “on” state. It </a:t>
            </a:r>
            <a:r>
              <a:rPr lang="en-US" sz="2000" dirty="0" smtClean="0">
                <a:solidFill>
                  <a:schemeClr val="bg1"/>
                </a:solidFill>
                <a:latin typeface="Times New Roman" panose="02020603050405020304" pitchFamily="18" charset="0"/>
                <a:cs typeface="Times New Roman" panose="02020603050405020304" pitchFamily="18" charset="0"/>
              </a:rPr>
              <a:t>can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be represented by a battery of 50 </a:t>
            </a:r>
            <a:r>
              <a:rPr lang="en-US" sz="2000" dirty="0" smtClean="0">
                <a:solidFill>
                  <a:schemeClr val="bg1"/>
                </a:solidFill>
                <a:latin typeface="Times New Roman" panose="02020603050405020304" pitchFamily="18" charset="0"/>
                <a:cs typeface="Times New Roman" panose="02020603050405020304" pitchFamily="18" charset="0"/>
              </a:rPr>
              <a:t>V</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1" y="2590800"/>
            <a:ext cx="6934200"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4191000"/>
            <a:ext cx="7315199"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79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err="1" smtClean="0">
                <a:solidFill>
                  <a:schemeClr val="bg1"/>
                </a:solidFill>
                <a:latin typeface="Times New Roman" panose="02020603050405020304" pitchFamily="18" charset="0"/>
                <a:cs typeface="Times New Roman" panose="02020603050405020304" pitchFamily="18" charset="0"/>
              </a:rPr>
              <a:t>Zener</a:t>
            </a:r>
            <a:r>
              <a:rPr lang="en-US" sz="3200" dirty="0" smtClean="0">
                <a:solidFill>
                  <a:schemeClr val="bg1"/>
                </a:solidFill>
                <a:latin typeface="Times New Roman" panose="02020603050405020304" pitchFamily="18" charset="0"/>
                <a:cs typeface="Times New Roman" panose="02020603050405020304" pitchFamily="18" charset="0"/>
              </a:rPr>
              <a:t> parameters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3400" y="1600200"/>
            <a:ext cx="8229600" cy="4525963"/>
          </a:xfrm>
          <a:solidFill>
            <a:srgbClr val="00B050"/>
          </a:solidFill>
        </p:spPr>
        <p:txBody>
          <a:bodyPr>
            <a:noAutofit/>
          </a:bodyPr>
          <a:lstStyle/>
          <a:p>
            <a:r>
              <a:rPr lang="en-US" sz="2000" b="1" dirty="0">
                <a:solidFill>
                  <a:schemeClr val="bg1"/>
                </a:solidFill>
                <a:latin typeface="Times New Roman" panose="02020603050405020304" pitchFamily="18" charset="0"/>
                <a:cs typeface="Times New Roman" panose="02020603050405020304" pitchFamily="18" charset="0"/>
              </a:rPr>
              <a:t>Maximum Power</a:t>
            </a:r>
            <a:endParaRPr lang="en-US" sz="2000" b="1"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The power dissipation of a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equals the product of its voltage and</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current</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smtClean="0">
                <a:solidFill>
                  <a:schemeClr val="bg1"/>
                </a:solidFill>
                <a:latin typeface="Times New Roman" panose="02020603050405020304" pitchFamily="18" charset="0"/>
                <a:cs typeface="Times New Roman" panose="02020603050405020304" pitchFamily="18" charset="0"/>
              </a:rPr>
              <a:t>Maximum </a:t>
            </a:r>
            <a:r>
              <a:rPr lang="en-US" sz="2000" b="1" dirty="0">
                <a:solidFill>
                  <a:schemeClr val="bg1"/>
                </a:solidFill>
                <a:latin typeface="Times New Roman" panose="02020603050405020304" pitchFamily="18" charset="0"/>
                <a:cs typeface="Times New Roman" panose="02020603050405020304" pitchFamily="18" charset="0"/>
              </a:rPr>
              <a:t>Current</a:t>
            </a:r>
            <a:endParaRPr lang="en-US" sz="2000" b="1"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Data sheets often include the </a:t>
            </a:r>
            <a:r>
              <a:rPr lang="en-US" sz="2000" i="1" dirty="0">
                <a:solidFill>
                  <a:schemeClr val="bg1"/>
                </a:solidFill>
                <a:latin typeface="Times New Roman" panose="02020603050405020304" pitchFamily="18" charset="0"/>
                <a:cs typeface="Times New Roman" panose="02020603050405020304" pitchFamily="18" charset="0"/>
              </a:rPr>
              <a:t>maximum </a:t>
            </a:r>
            <a:r>
              <a:rPr lang="en-US" sz="2000" i="1" dirty="0" smtClean="0">
                <a:solidFill>
                  <a:schemeClr val="bg1"/>
                </a:solidFill>
                <a:latin typeface="Times New Roman" panose="02020603050405020304" pitchFamily="18" charset="0"/>
                <a:cs typeface="Times New Roman" panose="02020603050405020304" pitchFamily="18" charset="0"/>
              </a:rPr>
              <a:t>current   I</a:t>
            </a:r>
            <a:r>
              <a:rPr lang="en-US" sz="2000" i="1" baseline="-25000" dirty="0" smtClean="0">
                <a:solidFill>
                  <a:schemeClr val="bg1"/>
                </a:solidFill>
                <a:latin typeface="Times New Roman" panose="02020603050405020304" pitchFamily="18" charset="0"/>
                <a:cs typeface="Times New Roman" panose="02020603050405020304" pitchFamily="18" charset="0"/>
              </a:rPr>
              <a:t>ZM</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a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can handle </a:t>
            </a:r>
            <a:r>
              <a:rPr lang="en-US" sz="2000" dirty="0" smtClean="0">
                <a:solidFill>
                  <a:schemeClr val="bg1"/>
                </a:solidFill>
                <a:latin typeface="Times New Roman" panose="02020603050405020304" pitchFamily="18" charset="0"/>
                <a:cs typeface="Times New Roman" panose="02020603050405020304" pitchFamily="18" charset="0"/>
              </a:rPr>
              <a:t>without  exceeding </a:t>
            </a:r>
            <a:r>
              <a:rPr lang="en-US" sz="2000" dirty="0">
                <a:solidFill>
                  <a:schemeClr val="bg1"/>
                </a:solidFill>
                <a:latin typeface="Times New Roman" panose="02020603050405020304" pitchFamily="18" charset="0"/>
                <a:cs typeface="Times New Roman" panose="02020603050405020304" pitchFamily="18" charset="0"/>
              </a:rPr>
              <a:t>its power rating. If this value is not listed, the maximum current </a:t>
            </a:r>
            <a:r>
              <a:rPr lang="en-US" sz="2000" dirty="0" smtClean="0">
                <a:solidFill>
                  <a:schemeClr val="bg1"/>
                </a:solidFill>
                <a:latin typeface="Times New Roman" panose="02020603050405020304" pitchFamily="18" charset="0"/>
                <a:cs typeface="Times New Roman" panose="02020603050405020304" pitchFamily="18" charset="0"/>
              </a:rPr>
              <a:t>can  be </a:t>
            </a:r>
            <a:r>
              <a:rPr lang="en-US" sz="2000" dirty="0">
                <a:solidFill>
                  <a:schemeClr val="bg1"/>
                </a:solidFill>
                <a:latin typeface="Times New Roman" panose="02020603050405020304" pitchFamily="18" charset="0"/>
                <a:cs typeface="Times New Roman" panose="02020603050405020304" pitchFamily="18" charset="0"/>
              </a:rPr>
              <a:t>found as follows</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1800" dirty="0" smtClean="0">
              <a:solidFill>
                <a:srgbClr val="000000"/>
              </a:solidFill>
              <a:latin typeface="TimesLTStd-Roman"/>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0" y="2438400"/>
            <a:ext cx="1981200" cy="401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479556"/>
            <a:ext cx="1600200" cy="48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410200"/>
            <a:ext cx="34290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advTm="464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Light Emitting </a:t>
            </a:r>
            <a:r>
              <a:rPr lang="en-US" sz="3200" b="1" dirty="0">
                <a:solidFill>
                  <a:schemeClr val="bg1"/>
                </a:solidFill>
                <a:latin typeface="Times New Roman" panose="02020603050405020304" pitchFamily="18" charset="0"/>
                <a:cs typeface="Times New Roman" panose="02020603050405020304" pitchFamily="18" charset="0"/>
              </a:rPr>
              <a:t>Diode (LED)</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A light-emitting diode (LED) is a diode that gives off visible light when forward biased</a:t>
            </a:r>
            <a:r>
              <a:rPr lang="en-US" sz="2000" i="1" dirty="0" smtClean="0">
                <a:solidFill>
                  <a:schemeClr val="bg1"/>
                </a:solidFill>
                <a:latin typeface="Times New Roman" panose="02020603050405020304" pitchFamily="18" charset="0"/>
                <a:cs typeface="Times New Roman" panose="02020603050405020304" pitchFamily="18" charset="0"/>
              </a:rPr>
              <a:t>.</a:t>
            </a:r>
            <a:endParaRPr lang="en-US" sz="2000" i="1" dirty="0" smtClean="0">
              <a:solidFill>
                <a:schemeClr val="bg1"/>
              </a:solidFill>
              <a:latin typeface="Times New Roman" panose="02020603050405020304" pitchFamily="18" charset="0"/>
              <a:cs typeface="Times New Roman" panose="02020603050405020304" pitchFamily="18" charset="0"/>
            </a:endParaRPr>
          </a:p>
          <a:p>
            <a:endParaRPr lang="en-US" sz="1800" i="1" dirty="0"/>
          </a:p>
          <a:p>
            <a:endParaRPr lang="en-US" sz="1800" i="1" dirty="0" smtClean="0"/>
          </a:p>
          <a:p>
            <a:endParaRPr lang="en-US" sz="1800" i="1" dirty="0" smtClean="0"/>
          </a:p>
          <a:p>
            <a:endParaRPr lang="en-US" sz="1800" i="1" dirty="0" smtClean="0"/>
          </a:p>
          <a:p>
            <a:endParaRPr lang="en-US" sz="1800" i="1" dirty="0"/>
          </a:p>
          <a:p>
            <a:endParaRPr lang="en-US" sz="1800" i="1" dirty="0" smtClean="0"/>
          </a:p>
          <a:p>
            <a:endParaRPr lang="en-US" sz="1800" i="1" dirty="0"/>
          </a:p>
          <a:p>
            <a:endParaRPr lang="en-US" sz="1800" i="1" dirty="0" smtClean="0"/>
          </a:p>
          <a:p>
            <a:r>
              <a:rPr lang="en-US" sz="1800" dirty="0">
                <a:solidFill>
                  <a:schemeClr val="bg1"/>
                </a:solidFill>
                <a:latin typeface="Times New Roman" panose="02020603050405020304" pitchFamily="18" charset="0"/>
                <a:cs typeface="Times New Roman" panose="02020603050405020304" pitchFamily="18" charset="0"/>
              </a:rPr>
              <a:t>Light-emitting diodes </a:t>
            </a:r>
            <a:r>
              <a:rPr lang="en-US" sz="1800" dirty="0" smtClean="0">
                <a:solidFill>
                  <a:schemeClr val="bg1"/>
                </a:solidFill>
                <a:latin typeface="Times New Roman" panose="02020603050405020304" pitchFamily="18" charset="0"/>
                <a:cs typeface="Times New Roman" panose="02020603050405020304" pitchFamily="18" charset="0"/>
              </a:rPr>
              <a:t>made </a:t>
            </a:r>
            <a:r>
              <a:rPr lang="en-US" sz="1800" dirty="0">
                <a:solidFill>
                  <a:schemeClr val="bg1"/>
                </a:solidFill>
                <a:latin typeface="Times New Roman" panose="02020603050405020304" pitchFamily="18" charset="0"/>
                <a:cs typeface="Times New Roman" panose="02020603050405020304" pitchFamily="18" charset="0"/>
              </a:rPr>
              <a:t>by using elements </a:t>
            </a:r>
            <a:r>
              <a:rPr lang="en-US" sz="1800" dirty="0" smtClean="0">
                <a:solidFill>
                  <a:schemeClr val="bg1"/>
                </a:solidFill>
                <a:latin typeface="Times New Roman" panose="02020603050405020304" pitchFamily="18" charset="0"/>
                <a:cs typeface="Times New Roman" panose="02020603050405020304" pitchFamily="18" charset="0"/>
              </a:rPr>
              <a:t>like</a:t>
            </a:r>
            <a:r>
              <a:rPr lang="en-US" sz="1800" dirty="0" smtClean="0">
                <a:solidFill>
                  <a:srgbClr val="FF0000"/>
                </a:solidFill>
                <a:latin typeface="Times New Roman" panose="02020603050405020304" pitchFamily="18" charset="0"/>
                <a:cs typeface="Times New Roman" panose="02020603050405020304" pitchFamily="18" charset="0"/>
              </a:rPr>
              <a:t> gallium</a:t>
            </a:r>
            <a:r>
              <a:rPr lang="en-US" sz="1800" dirty="0">
                <a:solidFill>
                  <a:srgbClr val="FF0000"/>
                </a:solidFill>
                <a:latin typeface="Times New Roman" panose="02020603050405020304" pitchFamily="18" charset="0"/>
                <a:cs typeface="Times New Roman" panose="02020603050405020304" pitchFamily="18" charset="0"/>
              </a:rPr>
              <a:t>, phosphorus and arsenic</a:t>
            </a:r>
            <a:r>
              <a:rPr lang="en-US" sz="1800" dirty="0">
                <a:solidFill>
                  <a:schemeClr val="bg1"/>
                </a:solidFill>
                <a:latin typeface="Times New Roman" panose="02020603050405020304" pitchFamily="18" charset="0"/>
                <a:cs typeface="Times New Roman" panose="02020603050405020304" pitchFamily="18" charset="0"/>
              </a:rPr>
              <a:t>. By varying </a:t>
            </a:r>
            <a:r>
              <a:rPr lang="en-US" sz="1800" dirty="0" smtClean="0">
                <a:solidFill>
                  <a:schemeClr val="bg1"/>
                </a:solidFill>
                <a:latin typeface="Times New Roman" panose="02020603050405020304" pitchFamily="18" charset="0"/>
                <a:cs typeface="Times New Roman" panose="02020603050405020304" pitchFamily="18" charset="0"/>
              </a:rPr>
              <a:t>the quantities </a:t>
            </a:r>
            <a:r>
              <a:rPr lang="en-US" sz="1800" dirty="0">
                <a:solidFill>
                  <a:schemeClr val="bg1"/>
                </a:solidFill>
                <a:latin typeface="Times New Roman" panose="02020603050405020304" pitchFamily="18" charset="0"/>
                <a:cs typeface="Times New Roman" panose="02020603050405020304" pitchFamily="18" charset="0"/>
              </a:rPr>
              <a:t>of these elements, it is possible to </a:t>
            </a:r>
            <a:r>
              <a:rPr lang="en-US" sz="1800" dirty="0" smtClean="0">
                <a:solidFill>
                  <a:schemeClr val="bg1"/>
                </a:solidFill>
                <a:latin typeface="Times New Roman" panose="02020603050405020304" pitchFamily="18" charset="0"/>
                <a:cs typeface="Times New Roman" panose="02020603050405020304" pitchFamily="18" charset="0"/>
              </a:rPr>
              <a:t>produce light </a:t>
            </a:r>
            <a:r>
              <a:rPr lang="en-US" sz="1800" dirty="0">
                <a:solidFill>
                  <a:schemeClr val="bg1"/>
                </a:solidFill>
                <a:latin typeface="Times New Roman" panose="02020603050405020304" pitchFamily="18" charset="0"/>
                <a:cs typeface="Times New Roman" panose="02020603050405020304" pitchFamily="18" charset="0"/>
              </a:rPr>
              <a:t>of different wavelengths with </a:t>
            </a:r>
            <a:r>
              <a:rPr lang="en-US" sz="1800" dirty="0" err="1">
                <a:solidFill>
                  <a:schemeClr val="bg1"/>
                </a:solidFill>
                <a:latin typeface="Times New Roman" panose="02020603050405020304" pitchFamily="18" charset="0"/>
                <a:cs typeface="Times New Roman" panose="02020603050405020304" pitchFamily="18" charset="0"/>
              </a:rPr>
              <a:t>colours</a:t>
            </a:r>
            <a:r>
              <a:rPr lang="en-US" sz="1800" dirty="0">
                <a:solidFill>
                  <a:schemeClr val="bg1"/>
                </a:solidFill>
                <a:latin typeface="Times New Roman" panose="02020603050405020304" pitchFamily="18" charset="0"/>
                <a:cs typeface="Times New Roman" panose="02020603050405020304" pitchFamily="18" charset="0"/>
              </a:rPr>
              <a:t> that </a:t>
            </a:r>
            <a:r>
              <a:rPr lang="en-US" sz="1800" dirty="0" smtClean="0">
                <a:solidFill>
                  <a:schemeClr val="bg1"/>
                </a:solidFill>
                <a:latin typeface="Times New Roman" panose="02020603050405020304" pitchFamily="18" charset="0"/>
                <a:cs typeface="Times New Roman" panose="02020603050405020304" pitchFamily="18" charset="0"/>
              </a:rPr>
              <a:t>include red</a:t>
            </a:r>
            <a:r>
              <a:rPr lang="en-US" sz="1800" dirty="0">
                <a:solidFill>
                  <a:schemeClr val="bg1"/>
                </a:solidFill>
                <a:latin typeface="Times New Roman" panose="02020603050405020304" pitchFamily="18" charset="0"/>
                <a:cs typeface="Times New Roman" panose="02020603050405020304" pitchFamily="18" charset="0"/>
              </a:rPr>
              <a:t>, green, yellow and blue. </a:t>
            </a:r>
            <a:endParaRPr lang="en-US" sz="1800" dirty="0" smtClean="0">
              <a:solidFill>
                <a:schemeClr val="bg1"/>
              </a:solidFill>
              <a:latin typeface="Times New Roman" panose="02020603050405020304" pitchFamily="18" charset="0"/>
              <a:cs typeface="Times New Roman" panose="02020603050405020304" pitchFamily="18" charset="0"/>
            </a:endParaRPr>
          </a:p>
          <a:p>
            <a:r>
              <a:rPr lang="en-US" sz="1800" dirty="0" smtClean="0">
                <a:solidFill>
                  <a:schemeClr val="bg1"/>
                </a:solidFill>
                <a:latin typeface="Times New Roman" panose="02020603050405020304" pitchFamily="18" charset="0"/>
                <a:cs typeface="Times New Roman" panose="02020603050405020304" pitchFamily="18" charset="0"/>
              </a:rPr>
              <a:t>For </a:t>
            </a:r>
            <a:r>
              <a:rPr lang="en-US" sz="1800" dirty="0">
                <a:solidFill>
                  <a:schemeClr val="bg1"/>
                </a:solidFill>
                <a:latin typeface="Times New Roman" panose="02020603050405020304" pitchFamily="18" charset="0"/>
                <a:cs typeface="Times New Roman" panose="02020603050405020304" pitchFamily="18" charset="0"/>
              </a:rPr>
              <a:t>example, </a:t>
            </a:r>
            <a:r>
              <a:rPr lang="en-US" sz="1800" dirty="0" smtClean="0">
                <a:solidFill>
                  <a:schemeClr val="bg1"/>
                </a:solidFill>
                <a:latin typeface="Times New Roman" panose="02020603050405020304" pitchFamily="18" charset="0"/>
                <a:cs typeface="Times New Roman" panose="02020603050405020304" pitchFamily="18" charset="0"/>
              </a:rPr>
              <a:t>when a </a:t>
            </a:r>
            <a:r>
              <a:rPr lang="en-US" sz="1800" dirty="0">
                <a:solidFill>
                  <a:schemeClr val="bg1"/>
                </a:solidFill>
                <a:latin typeface="Times New Roman" panose="02020603050405020304" pitchFamily="18" charset="0"/>
                <a:cs typeface="Times New Roman" panose="02020603050405020304" pitchFamily="18" charset="0"/>
              </a:rPr>
              <a:t>LED is manufactured using gallium arsenide, it </a:t>
            </a:r>
            <a:r>
              <a:rPr lang="en-US" sz="1800" dirty="0" smtClean="0">
                <a:solidFill>
                  <a:schemeClr val="bg1"/>
                </a:solidFill>
                <a:latin typeface="Times New Roman" panose="02020603050405020304" pitchFamily="18" charset="0"/>
                <a:cs typeface="Times New Roman" panose="02020603050405020304" pitchFamily="18" charset="0"/>
              </a:rPr>
              <a:t>will produce </a:t>
            </a:r>
            <a:r>
              <a:rPr lang="en-US" sz="1800" dirty="0">
                <a:solidFill>
                  <a:schemeClr val="bg1"/>
                </a:solidFill>
                <a:latin typeface="Times New Roman" panose="02020603050405020304" pitchFamily="18" charset="0"/>
                <a:cs typeface="Times New Roman" panose="02020603050405020304" pitchFamily="18" charset="0"/>
              </a:rPr>
              <a:t>a red light. If the LED is made with </a:t>
            </a:r>
            <a:r>
              <a:rPr lang="en-US" sz="1800" dirty="0" smtClean="0">
                <a:solidFill>
                  <a:schemeClr val="bg1"/>
                </a:solidFill>
                <a:latin typeface="Times New Roman" panose="02020603050405020304" pitchFamily="18" charset="0"/>
                <a:cs typeface="Times New Roman" panose="02020603050405020304" pitchFamily="18" charset="0"/>
              </a:rPr>
              <a:t>gallium phosphide</a:t>
            </a:r>
            <a:r>
              <a:rPr lang="en-US" sz="1800" dirty="0">
                <a:solidFill>
                  <a:schemeClr val="bg1"/>
                </a:solidFill>
                <a:latin typeface="Times New Roman" panose="02020603050405020304" pitchFamily="18" charset="0"/>
                <a:cs typeface="Times New Roman" panose="02020603050405020304" pitchFamily="18" charset="0"/>
              </a:rPr>
              <a:t>, it will produce a green light.</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909886"/>
            <a:ext cx="1905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252662"/>
            <a:ext cx="31146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81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left)">
                                      <p:cBhvr>
                                        <p:cTn id="17" dur="5000"/>
                                        <p:tgtEl>
                                          <p:spTgt spid="2050"/>
                                        </p:tgtEl>
                                      </p:cBhvr>
                                    </p:animEffect>
                                  </p:childTnLst>
                                </p:cTn>
                              </p:par>
                              <p:par>
                                <p:cTn id="18" presetID="22" presetClass="entr" presetSubtype="8" fill="hold" nodeType="with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wipe(left)">
                                      <p:cBhvr>
                                        <p:cTn id="20" dur="5000"/>
                                        <p:tgtEl>
                                          <p:spTgt spid="20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Effect transition="in" filter="wipe(left)">
                                      <p:cBhvr>
                                        <p:cTn id="25" dur="5000"/>
                                        <p:tgtEl>
                                          <p:spTgt spid="5">
                                            <p:txEl>
                                              <p:pRg st="9" end="9"/>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5">
                                            <p:txEl>
                                              <p:pRg st="10" end="10"/>
                                            </p:txEl>
                                          </p:spTgt>
                                        </p:tgtEl>
                                        <p:attrNameLst>
                                          <p:attrName>style.visibility</p:attrName>
                                        </p:attrNameLst>
                                      </p:cBhvr>
                                      <p:to>
                                        <p:strVal val="visible"/>
                                      </p:to>
                                    </p:set>
                                    <p:animEffect transition="in" filter="wipe(left)">
                                      <p:cBhvr>
                                        <p:cTn id="28" dur="5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a:solidFill>
                  <a:prstClr val="white"/>
                </a:solidFill>
                <a:latin typeface="Times New Roman" panose="02020603050405020304" pitchFamily="18" charset="0"/>
                <a:cs typeface="Times New Roman" panose="02020603050405020304" pitchFamily="18" charset="0"/>
              </a:rPr>
              <a:t>Light Emitting Diode (LED)</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When light-emitting diode (LED) is </a:t>
            </a:r>
            <a:r>
              <a:rPr lang="en-US" sz="2000" dirty="0" smtClean="0">
                <a:solidFill>
                  <a:schemeClr val="bg1"/>
                </a:solidFill>
                <a:latin typeface="Times New Roman" panose="02020603050405020304" pitchFamily="18" charset="0"/>
                <a:cs typeface="Times New Roman" panose="02020603050405020304" pitchFamily="18" charset="0"/>
              </a:rPr>
              <a:t>forward biased ,the electrons from </a:t>
            </a:r>
            <a:r>
              <a:rPr lang="en-US" sz="2000" dirty="0">
                <a:solidFill>
                  <a:schemeClr val="bg1"/>
                </a:solidFill>
                <a:latin typeface="Times New Roman" panose="02020603050405020304" pitchFamily="18" charset="0"/>
                <a:cs typeface="Times New Roman" panose="02020603050405020304" pitchFamily="18" charset="0"/>
              </a:rPr>
              <a:t>the </a:t>
            </a:r>
            <a:r>
              <a:rPr lang="en-US" sz="2000" i="1" dirty="0">
                <a:solidFill>
                  <a:schemeClr val="bg1"/>
                </a:solidFill>
                <a:latin typeface="Times New Roman" panose="02020603050405020304" pitchFamily="18" charset="0"/>
                <a:cs typeface="Times New Roman" panose="02020603050405020304" pitchFamily="18" charset="0"/>
              </a:rPr>
              <a:t>n</a:t>
            </a:r>
            <a:r>
              <a:rPr lang="en-US" sz="2000" dirty="0">
                <a:solidFill>
                  <a:schemeClr val="bg1"/>
                </a:solidFill>
                <a:latin typeface="Times New Roman" panose="02020603050405020304" pitchFamily="18" charset="0"/>
                <a:cs typeface="Times New Roman" panose="02020603050405020304" pitchFamily="18" charset="0"/>
              </a:rPr>
              <a:t>-type material cross the </a:t>
            </a:r>
            <a:r>
              <a:rPr lang="en-US" sz="2000" i="1" dirty="0" err="1">
                <a:solidFill>
                  <a:schemeClr val="bg1"/>
                </a:solidFill>
                <a:latin typeface="Times New Roman" panose="02020603050405020304" pitchFamily="18" charset="0"/>
                <a:cs typeface="Times New Roman" panose="02020603050405020304" pitchFamily="18" charset="0"/>
              </a:rPr>
              <a:t>pn</a:t>
            </a:r>
            <a:r>
              <a:rPr lang="en-US" sz="2000" i="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junction </a:t>
            </a:r>
            <a:r>
              <a:rPr lang="en-US" sz="2000" dirty="0" smtClean="0">
                <a:solidFill>
                  <a:schemeClr val="bg1"/>
                </a:solidFill>
                <a:latin typeface="Times New Roman" panose="02020603050405020304" pitchFamily="18" charset="0"/>
                <a:cs typeface="Times New Roman" panose="02020603050405020304" pitchFamily="18" charset="0"/>
              </a:rPr>
              <a:t>and recombine </a:t>
            </a:r>
            <a:r>
              <a:rPr lang="en-US" sz="2000" dirty="0">
                <a:solidFill>
                  <a:schemeClr val="bg1"/>
                </a:solidFill>
                <a:latin typeface="Times New Roman" panose="02020603050405020304" pitchFamily="18" charset="0"/>
                <a:cs typeface="Times New Roman" panose="02020603050405020304" pitchFamily="18" charset="0"/>
              </a:rPr>
              <a:t>with holes in the </a:t>
            </a:r>
            <a:r>
              <a:rPr lang="en-US" sz="2000" i="1" dirty="0">
                <a:solidFill>
                  <a:schemeClr val="bg1"/>
                </a:solidFill>
                <a:latin typeface="Times New Roman" panose="02020603050405020304" pitchFamily="18" charset="0"/>
                <a:cs typeface="Times New Roman" panose="02020603050405020304" pitchFamily="18" charset="0"/>
              </a:rPr>
              <a:t>p</a:t>
            </a:r>
            <a:r>
              <a:rPr lang="en-US" sz="2000" dirty="0">
                <a:solidFill>
                  <a:schemeClr val="bg1"/>
                </a:solidFill>
                <a:latin typeface="Times New Roman" panose="02020603050405020304" pitchFamily="18" charset="0"/>
                <a:cs typeface="Times New Roman" panose="02020603050405020304" pitchFamily="18" charset="0"/>
              </a:rPr>
              <a:t>-type material</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F</a:t>
            </a:r>
            <a:r>
              <a:rPr lang="en-US" sz="2000" dirty="0" smtClean="0">
                <a:solidFill>
                  <a:schemeClr val="bg1"/>
                </a:solidFill>
                <a:latin typeface="Times New Roman" panose="02020603050405020304" pitchFamily="18" charset="0"/>
                <a:cs typeface="Times New Roman" panose="02020603050405020304" pitchFamily="18" charset="0"/>
              </a:rPr>
              <a:t>ree </a:t>
            </a:r>
            <a:r>
              <a:rPr lang="en-US" sz="2000" dirty="0">
                <a:solidFill>
                  <a:schemeClr val="bg1"/>
                </a:solidFill>
                <a:latin typeface="Times New Roman" panose="02020603050405020304" pitchFamily="18" charset="0"/>
                <a:cs typeface="Times New Roman" panose="02020603050405020304" pitchFamily="18" charset="0"/>
              </a:rPr>
              <a:t>electrons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in the conduction </a:t>
            </a:r>
            <a:r>
              <a:rPr lang="en-US" sz="2000" dirty="0" smtClean="0">
                <a:solidFill>
                  <a:schemeClr val="bg1"/>
                </a:solidFill>
                <a:latin typeface="Times New Roman" panose="02020603050405020304" pitchFamily="18" charset="0"/>
                <a:cs typeface="Times New Roman" panose="02020603050405020304" pitchFamily="18" charset="0"/>
              </a:rPr>
              <a:t>band </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are at </a:t>
            </a:r>
            <a:r>
              <a:rPr lang="en-US" sz="2000" dirty="0">
                <a:solidFill>
                  <a:schemeClr val="bg1"/>
                </a:solidFill>
                <a:latin typeface="Times New Roman" panose="02020603050405020304" pitchFamily="18" charset="0"/>
                <a:cs typeface="Times New Roman" panose="02020603050405020304" pitchFamily="18" charset="0"/>
              </a:rPr>
              <a:t>a higher energy level than the holes in the </a:t>
            </a:r>
            <a:r>
              <a:rPr lang="en-US" sz="2000" dirty="0" smtClean="0">
                <a:solidFill>
                  <a:schemeClr val="bg1"/>
                </a:solidFill>
                <a:latin typeface="Times New Roman" panose="02020603050405020304" pitchFamily="18" charset="0"/>
                <a:cs typeface="Times New Roman" panose="02020603050405020304" pitchFamily="18" charset="0"/>
              </a:rPr>
              <a:t>valence band</a:t>
            </a:r>
            <a:r>
              <a:rPr lang="en-US" sz="2000" dirty="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algn="just"/>
            <a:r>
              <a:rPr lang="en-US" sz="2000" dirty="0" smtClean="0">
                <a:solidFill>
                  <a:schemeClr val="bg1"/>
                </a:solidFill>
                <a:latin typeface="Times New Roman" panose="02020603050405020304" pitchFamily="18" charset="0"/>
                <a:cs typeface="Times New Roman" panose="02020603050405020304" pitchFamily="18" charset="0"/>
              </a:rPr>
              <a:t>When </a:t>
            </a:r>
            <a:r>
              <a:rPr lang="en-US" sz="2000" dirty="0">
                <a:solidFill>
                  <a:schemeClr val="bg1"/>
                </a:solidFill>
                <a:latin typeface="Times New Roman" panose="02020603050405020304" pitchFamily="18" charset="0"/>
                <a:cs typeface="Times New Roman" panose="02020603050405020304" pitchFamily="18" charset="0"/>
              </a:rPr>
              <a:t>recombination takes place, the </a:t>
            </a:r>
            <a:r>
              <a:rPr lang="en-US" sz="2000" dirty="0" smtClean="0">
                <a:solidFill>
                  <a:schemeClr val="bg1"/>
                </a:solidFill>
                <a:latin typeface="Times New Roman" panose="02020603050405020304" pitchFamily="18" charset="0"/>
                <a:cs typeface="Times New Roman" panose="02020603050405020304" pitchFamily="18" charset="0"/>
              </a:rPr>
              <a:t>recombining electrons </a:t>
            </a:r>
            <a:r>
              <a:rPr lang="en-US" sz="2000" dirty="0">
                <a:solidFill>
                  <a:schemeClr val="bg1"/>
                </a:solidFill>
                <a:latin typeface="Times New Roman" panose="02020603050405020304" pitchFamily="18" charset="0"/>
                <a:cs typeface="Times New Roman" panose="02020603050405020304" pitchFamily="18" charset="0"/>
              </a:rPr>
              <a:t>release energy in the form of heat and light. In germanium and silicon diodes</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almost the entire energy is given up in the form of heat and emitted light is insignificant. </a:t>
            </a:r>
            <a:endParaRPr lang="en-US" sz="2000" dirty="0" smtClean="0">
              <a:solidFill>
                <a:schemeClr val="bg1"/>
              </a:solidFill>
              <a:latin typeface="Times New Roman" panose="02020603050405020304" pitchFamily="18" charset="0"/>
              <a:cs typeface="Times New Roman" panose="02020603050405020304" pitchFamily="18" charset="0"/>
            </a:endParaRPr>
          </a:p>
          <a:p>
            <a:pPr algn="just"/>
            <a:r>
              <a:rPr lang="en-US" sz="2000" dirty="0" smtClean="0">
                <a:solidFill>
                  <a:schemeClr val="bg1"/>
                </a:solidFill>
                <a:latin typeface="Times New Roman" panose="02020603050405020304" pitchFamily="18" charset="0"/>
                <a:cs typeface="Times New Roman" panose="02020603050405020304" pitchFamily="18" charset="0"/>
              </a:rPr>
              <a:t>However</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in materials </a:t>
            </a:r>
            <a:r>
              <a:rPr lang="en-US" sz="2000" dirty="0">
                <a:solidFill>
                  <a:schemeClr val="bg1"/>
                </a:solidFill>
                <a:latin typeface="Times New Roman" panose="02020603050405020304" pitchFamily="18" charset="0"/>
                <a:cs typeface="Times New Roman" panose="02020603050405020304" pitchFamily="18" charset="0"/>
              </a:rPr>
              <a:t>like gallium arsenide, the number of photons of light energy is sufficient to produce </a:t>
            </a:r>
            <a:r>
              <a:rPr lang="en-US" sz="2000" dirty="0" smtClean="0">
                <a:solidFill>
                  <a:schemeClr val="bg1"/>
                </a:solidFill>
                <a:latin typeface="Times New Roman" panose="02020603050405020304" pitchFamily="18" charset="0"/>
                <a:cs typeface="Times New Roman" panose="02020603050405020304" pitchFamily="18" charset="0"/>
              </a:rPr>
              <a:t>quite intense </a:t>
            </a:r>
            <a:r>
              <a:rPr lang="en-US" sz="2000" dirty="0">
                <a:solidFill>
                  <a:schemeClr val="bg1"/>
                </a:solidFill>
                <a:latin typeface="Times New Roman" panose="02020603050405020304" pitchFamily="18" charset="0"/>
                <a:cs typeface="Times New Roman" panose="02020603050405020304" pitchFamily="18" charset="0"/>
              </a:rPr>
              <a:t>visible light.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smtClean="0">
                <a:solidFill>
                  <a:prstClr val="black"/>
                </a:solidFill>
              </a:rPr>
              <a:t>Lecture 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651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Introduction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514350" indent="-514350" algn="just">
              <a:buNone/>
            </a:pPr>
            <a:r>
              <a:rPr lang="en-US" sz="2400" dirty="0" smtClean="0">
                <a:solidFill>
                  <a:schemeClr val="bg1"/>
                </a:solidFill>
                <a:latin typeface="Times New Roman" panose="02020603050405020304" pitchFamily="18" charset="0"/>
                <a:cs typeface="Times New Roman" panose="02020603050405020304" pitchFamily="18" charset="0"/>
              </a:rPr>
              <a:t>       The </a:t>
            </a:r>
            <a:r>
              <a:rPr lang="en-US" sz="2400" dirty="0" err="1">
                <a:solidFill>
                  <a:schemeClr val="bg1"/>
                </a:solidFill>
                <a:latin typeface="Times New Roman" panose="02020603050405020304" pitchFamily="18" charset="0"/>
                <a:cs typeface="Times New Roman" panose="02020603050405020304" pitchFamily="18" charset="0"/>
              </a:rPr>
              <a:t>Zener</a:t>
            </a:r>
            <a:r>
              <a:rPr lang="en-US" sz="2400" dirty="0">
                <a:solidFill>
                  <a:schemeClr val="bg1"/>
                </a:solidFill>
                <a:latin typeface="Times New Roman" panose="02020603050405020304" pitchFamily="18" charset="0"/>
                <a:cs typeface="Times New Roman" panose="02020603050405020304" pitchFamily="18" charset="0"/>
              </a:rPr>
              <a:t> diode's operation depends on the heavy doping </a:t>
            </a:r>
            <a:r>
              <a:rPr lang="en-US" sz="2400" dirty="0" smtClean="0">
                <a:solidFill>
                  <a:schemeClr val="bg1"/>
                </a:solidFill>
                <a:latin typeface="Times New Roman" panose="02020603050405020304" pitchFamily="18" charset="0"/>
                <a:cs typeface="Times New Roman" panose="02020603050405020304" pitchFamily="18" charset="0"/>
              </a:rPr>
              <a:t>of its</a:t>
            </a:r>
            <a:r>
              <a:rPr lang="en-US" sz="2400" dirty="0">
                <a:solidFill>
                  <a:schemeClr val="bg1"/>
                </a:solidFill>
                <a:latin typeface="Times New Roman" panose="02020603050405020304" pitchFamily="18" charset="0"/>
                <a:cs typeface="Times New Roman" panose="02020603050405020304" pitchFamily="18" charset="0"/>
              </a:rPr>
              <a:t> p-n junction. The depletion region formed in the diode is very thin </a:t>
            </a:r>
            <a:r>
              <a:rPr lang="en-US" sz="2400" dirty="0" smtClean="0">
                <a:solidFill>
                  <a:schemeClr val="bg1"/>
                </a:solidFill>
                <a:latin typeface="Times New Roman" panose="02020603050405020304" pitchFamily="18" charset="0"/>
                <a:cs typeface="Times New Roman" panose="02020603050405020304" pitchFamily="18" charset="0"/>
              </a:rPr>
              <a:t>and </a:t>
            </a:r>
            <a:r>
              <a:rPr lang="en-US" sz="2400" dirty="0">
                <a:solidFill>
                  <a:schemeClr val="bg1"/>
                </a:solidFill>
                <a:latin typeface="Times New Roman" panose="02020603050405020304" pitchFamily="18" charset="0"/>
                <a:cs typeface="Times New Roman" panose="02020603050405020304" pitchFamily="18" charset="0"/>
              </a:rPr>
              <a:t>the electric field is consequently very </a:t>
            </a:r>
            <a:r>
              <a:rPr lang="en-US" sz="2400" dirty="0" smtClean="0">
                <a:solidFill>
                  <a:schemeClr val="bg1"/>
                </a:solidFill>
                <a:latin typeface="Times New Roman" panose="02020603050405020304" pitchFamily="18" charset="0"/>
                <a:cs typeface="Times New Roman" panose="02020603050405020304" pitchFamily="18" charset="0"/>
              </a:rPr>
              <a:t>high.</a:t>
            </a:r>
            <a:endParaRPr lang="en-US" sz="2400" dirty="0">
              <a:solidFill>
                <a:schemeClr val="bg1"/>
              </a:solidFill>
              <a:latin typeface="Times New Roman" panose="02020603050405020304" pitchFamily="18" charset="0"/>
              <a:cs typeface="Times New Roman" panose="02020603050405020304" pitchFamily="18" charset="0"/>
            </a:endParaRPr>
          </a:p>
          <a:p>
            <a:pPr marL="514350" indent="-514350" algn="just">
              <a:buNone/>
            </a:pP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Zener</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diode is designed to operate under reverse bias in the breakdown region and used as a voltage regulator</a:t>
            </a:r>
            <a:endParaRPr lang="en-US" sz="24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2000" dirty="0" smtClean="0">
                <a:solidFill>
                  <a:schemeClr val="bg1"/>
                </a:solidFill>
                <a:latin typeface="Times New Roman" panose="02020603050405020304" pitchFamily="18" charset="0"/>
                <a:cs typeface="Times New Roman" panose="02020603050405020304" pitchFamily="18" charset="0"/>
              </a:rPr>
              <a:t>                                                   Symbol</a:t>
            </a:r>
            <a:endParaRPr lang="en-US" sz="20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10000" y="594360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
        <p:nvSpPr>
          <p:cNvPr id="2" name="AutoShape 4" descr="What is Zener Diode? - Definition, Working, Characteristic Curve &amp;  Applications - Circuit Glo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prstClr val="black"/>
              </a:solidFill>
            </a:endParaRPr>
          </a:p>
        </p:txBody>
      </p:sp>
      <p:sp>
        <p:nvSpPr>
          <p:cNvPr id="3" name="AutoShape 6" descr="What is Zener Diode? - Definition, Working, Characteristic Curve &amp;  Applications - Circuit Glob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prstClr val="black"/>
              </a:solidFill>
            </a:endParaRPr>
          </a:p>
        </p:txBody>
      </p:sp>
      <p:pic>
        <p:nvPicPr>
          <p:cNvPr id="103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0" y="4343400"/>
            <a:ext cx="28575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551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wipe(left)">
                                      <p:cBhvr>
                                        <p:cTn id="22" dur="5000"/>
                                        <p:tgtEl>
                                          <p:spTgt spid="10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LED Voltage and Current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19100" y="1371600"/>
            <a:ext cx="8229600" cy="4525963"/>
          </a:xfrm>
          <a:solidFill>
            <a:srgbClr val="00B050"/>
          </a:solidFill>
        </p:spPr>
        <p:txBody>
          <a:bodyPr>
            <a:noAutofit/>
          </a:bodyPr>
          <a:lstStyle/>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The  current through </a:t>
            </a:r>
            <a:r>
              <a:rPr lang="en-US" sz="2400" dirty="0">
                <a:solidFill>
                  <a:schemeClr val="bg1"/>
                </a:solidFill>
                <a:latin typeface="Times New Roman" panose="02020603050405020304" pitchFamily="18" charset="0"/>
                <a:cs typeface="Times New Roman" panose="02020603050405020304" pitchFamily="18" charset="0"/>
              </a:rPr>
              <a:t>the LED does not exceed the safe value, a resistor </a:t>
            </a:r>
            <a:r>
              <a:rPr lang="en-US" sz="2400" i="1" dirty="0">
                <a:solidFill>
                  <a:schemeClr val="bg1"/>
                </a:solidFill>
                <a:latin typeface="Times New Roman" panose="02020603050405020304" pitchFamily="18" charset="0"/>
                <a:cs typeface="Times New Roman" panose="02020603050405020304" pitchFamily="18" charset="0"/>
              </a:rPr>
              <a:t>R</a:t>
            </a:r>
            <a:r>
              <a:rPr lang="en-US" sz="2400" i="1" baseline="-25000" dirty="0">
                <a:solidFill>
                  <a:schemeClr val="bg1"/>
                </a:solidFill>
                <a:latin typeface="Times New Roman" panose="02020603050405020304" pitchFamily="18" charset="0"/>
                <a:cs typeface="Times New Roman" panose="02020603050405020304" pitchFamily="18" charset="0"/>
              </a:rPr>
              <a:t>S</a:t>
            </a:r>
            <a:r>
              <a:rPr lang="en-US" sz="2400" i="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is </a:t>
            </a:r>
            <a:r>
              <a:rPr lang="en-US" sz="2400" dirty="0" smtClean="0">
                <a:solidFill>
                  <a:schemeClr val="bg1"/>
                </a:solidFill>
                <a:latin typeface="Times New Roman" panose="02020603050405020304" pitchFamily="18" charset="0"/>
                <a:cs typeface="Times New Roman" panose="02020603050405020304" pitchFamily="18" charset="0"/>
              </a:rPr>
              <a:t>connected in </a:t>
            </a:r>
            <a:r>
              <a:rPr lang="en-US" sz="2400" dirty="0">
                <a:solidFill>
                  <a:schemeClr val="bg1"/>
                </a:solidFill>
                <a:latin typeface="Times New Roman" panose="02020603050405020304" pitchFamily="18" charset="0"/>
                <a:cs typeface="Times New Roman" panose="02020603050405020304" pitchFamily="18" charset="0"/>
              </a:rPr>
              <a:t>series with it </a:t>
            </a:r>
            <a:r>
              <a:rPr lang="en-US" sz="2400" dirty="0" smtClean="0">
                <a:solidFill>
                  <a:schemeClr val="bg1"/>
                </a:solidFill>
                <a:latin typeface="Times New Roman" panose="02020603050405020304" pitchFamily="18" charset="0"/>
                <a:cs typeface="Times New Roman" panose="02020603050405020304" pitchFamily="18" charset="0"/>
              </a:rPr>
              <a:t>. The </a:t>
            </a:r>
            <a:r>
              <a:rPr lang="en-US" sz="2400" dirty="0">
                <a:solidFill>
                  <a:schemeClr val="bg1"/>
                </a:solidFill>
                <a:latin typeface="Times New Roman" panose="02020603050405020304" pitchFamily="18" charset="0"/>
                <a:cs typeface="Times New Roman" panose="02020603050405020304" pitchFamily="18" charset="0"/>
              </a:rPr>
              <a:t>input voltage </a:t>
            </a:r>
            <a:r>
              <a:rPr lang="en-US" sz="2400" dirty="0" smtClean="0">
                <a:solidFill>
                  <a:schemeClr val="bg1"/>
                </a:solidFill>
                <a:latin typeface="Times New Roman" panose="02020603050405020304" pitchFamily="18" charset="0"/>
                <a:cs typeface="Times New Roman" panose="02020603050405020304" pitchFamily="18" charset="0"/>
              </a:rPr>
              <a:t>is </a:t>
            </a:r>
            <a:r>
              <a:rPr lang="en-US" sz="2400" i="1" dirty="0">
                <a:solidFill>
                  <a:schemeClr val="bg1"/>
                </a:solidFill>
                <a:latin typeface="Times New Roman" panose="02020603050405020304" pitchFamily="18" charset="0"/>
                <a:cs typeface="Times New Roman" panose="02020603050405020304" pitchFamily="18" charset="0"/>
              </a:rPr>
              <a:t>V</a:t>
            </a:r>
            <a:r>
              <a:rPr lang="en-US" sz="2400" i="1" baseline="-25000" dirty="0">
                <a:solidFill>
                  <a:schemeClr val="bg1"/>
                </a:solidFill>
                <a:latin typeface="Times New Roman" panose="02020603050405020304" pitchFamily="18" charset="0"/>
                <a:cs typeface="Times New Roman" panose="02020603050405020304" pitchFamily="18" charset="0"/>
              </a:rPr>
              <a:t>S</a:t>
            </a:r>
            <a:r>
              <a:rPr lang="en-US" sz="2400" i="1" dirty="0">
                <a:solidFill>
                  <a:schemeClr val="bg1"/>
                </a:solidFill>
                <a:latin typeface="Times New Roman" panose="02020603050405020304" pitchFamily="18" charset="0"/>
                <a:cs typeface="Times New Roman" panose="02020603050405020304" pitchFamily="18" charset="0"/>
              </a:rPr>
              <a:t> </a:t>
            </a:r>
            <a:r>
              <a:rPr lang="en-US" sz="2400" i="1" dirty="0" smtClean="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and the </a:t>
            </a:r>
            <a:r>
              <a:rPr lang="en-US" sz="2400" dirty="0">
                <a:solidFill>
                  <a:schemeClr val="bg1"/>
                </a:solidFill>
                <a:latin typeface="Times New Roman" panose="02020603050405020304" pitchFamily="18" charset="0"/>
                <a:cs typeface="Times New Roman" panose="02020603050405020304" pitchFamily="18" charset="0"/>
              </a:rPr>
              <a:t>voltage across LED is </a:t>
            </a:r>
            <a:r>
              <a:rPr lang="en-US" sz="2400" i="1" dirty="0">
                <a:solidFill>
                  <a:schemeClr val="bg1"/>
                </a:solidFill>
                <a:latin typeface="Times New Roman" panose="02020603050405020304" pitchFamily="18" charset="0"/>
                <a:cs typeface="Times New Roman" panose="02020603050405020304" pitchFamily="18" charset="0"/>
              </a:rPr>
              <a:t>V</a:t>
            </a:r>
            <a:r>
              <a:rPr lang="en-US" sz="2400" i="1" baseline="-25000" dirty="0">
                <a:solidFill>
                  <a:schemeClr val="bg1"/>
                </a:solidFill>
                <a:latin typeface="Times New Roman" panose="02020603050405020304" pitchFamily="18" charset="0"/>
                <a:cs typeface="Times New Roman" panose="02020603050405020304" pitchFamily="18" charset="0"/>
              </a:rPr>
              <a:t>D</a:t>
            </a:r>
            <a:r>
              <a:rPr lang="en-US"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0" y="2667000"/>
            <a:ext cx="2971799"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648200"/>
            <a:ext cx="7010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489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Problem</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0376" y="1570037"/>
            <a:ext cx="8229600" cy="4525963"/>
          </a:xfrm>
          <a:solidFill>
            <a:srgbClr val="00B050"/>
          </a:solidFill>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What value of series resistor is required to limit the current through a LED to</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20 mA with a forward voltage drop of 1.6 V when connected to a 10V supply </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r>
              <a:rPr lang="en-US" sz="2000" dirty="0" smtClean="0">
                <a:solidFill>
                  <a:schemeClr val="bg1"/>
                </a:solidFill>
                <a:latin typeface="Times New Roman" panose="02020603050405020304" pitchFamily="18" charset="0"/>
                <a:cs typeface="Times New Roman" panose="02020603050405020304" pitchFamily="18" charset="0"/>
              </a:rPr>
              <a:t>R</a:t>
            </a:r>
            <a:r>
              <a:rPr lang="en-US" sz="2000" baseline="-25000" dirty="0" smtClean="0">
                <a:solidFill>
                  <a:schemeClr val="bg1"/>
                </a:solidFill>
                <a:latin typeface="Times New Roman" panose="02020603050405020304" pitchFamily="18" charset="0"/>
                <a:cs typeface="Times New Roman" panose="02020603050405020304" pitchFamily="18" charset="0"/>
              </a:rPr>
              <a:t>S</a:t>
            </a:r>
            <a:r>
              <a:rPr lang="en-US" sz="2000" dirty="0" smtClean="0">
                <a:solidFill>
                  <a:schemeClr val="bg1"/>
                </a:solidFill>
                <a:latin typeface="Times New Roman" panose="02020603050405020304" pitchFamily="18" charset="0"/>
                <a:cs typeface="Times New Roman" panose="02020603050405020304" pitchFamily="18" charset="0"/>
              </a:rPr>
              <a:t> =0.42 K ohm</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1" y="2667000"/>
            <a:ext cx="7696200" cy="16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4648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Photo diode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r>
              <a:rPr lang="en-US" sz="2000" dirty="0" smtClean="0">
                <a:solidFill>
                  <a:schemeClr val="bg1"/>
                </a:solidFill>
                <a:latin typeface="Times New Roman" panose="02020603050405020304" pitchFamily="18" charset="0"/>
                <a:cs typeface="Times New Roman" panose="02020603050405020304" pitchFamily="18" charset="0"/>
              </a:rPr>
              <a:t>A </a:t>
            </a:r>
            <a:r>
              <a:rPr lang="en-US" sz="2000" b="1" dirty="0" smtClean="0">
                <a:solidFill>
                  <a:schemeClr val="bg1"/>
                </a:solidFill>
                <a:latin typeface="Times New Roman" panose="02020603050405020304" pitchFamily="18" charset="0"/>
                <a:cs typeface="Times New Roman" panose="02020603050405020304" pitchFamily="18" charset="0"/>
              </a:rPr>
              <a:t>photo-diode </a:t>
            </a:r>
            <a:r>
              <a:rPr lang="en-US" sz="2000" dirty="0" smtClean="0">
                <a:solidFill>
                  <a:schemeClr val="bg1"/>
                </a:solidFill>
                <a:latin typeface="Times New Roman" panose="02020603050405020304" pitchFamily="18" charset="0"/>
                <a:cs typeface="Times New Roman" panose="02020603050405020304" pitchFamily="18" charset="0"/>
              </a:rPr>
              <a:t>is a reverse-biased silicon or germanium </a:t>
            </a:r>
            <a:r>
              <a:rPr lang="en-US" sz="2000" dirty="0" err="1" smtClean="0">
                <a:solidFill>
                  <a:schemeClr val="bg1"/>
                </a:solidFill>
                <a:latin typeface="Times New Roman" panose="02020603050405020304" pitchFamily="18" charset="0"/>
                <a:cs typeface="Times New Roman" panose="02020603050405020304" pitchFamily="18" charset="0"/>
              </a:rPr>
              <a:t>pn</a:t>
            </a:r>
            <a:r>
              <a:rPr lang="en-US" sz="2000" dirty="0" smtClean="0">
                <a:solidFill>
                  <a:schemeClr val="bg1"/>
                </a:solidFill>
                <a:latin typeface="Times New Roman" panose="02020603050405020304" pitchFamily="18" charset="0"/>
                <a:cs typeface="Times New Roman" panose="02020603050405020304" pitchFamily="18" charset="0"/>
              </a:rPr>
              <a:t> junction in which reverse current increases when the junction is exposed to light.</a:t>
            </a:r>
            <a:endParaRPr lang="en-US" sz="2000" dirty="0" smtClean="0">
              <a:solidFill>
                <a:schemeClr val="bg1"/>
              </a:solidFill>
              <a:latin typeface="Times New Roman" panose="02020603050405020304" pitchFamily="18" charset="0"/>
              <a:cs typeface="Times New Roman" panose="02020603050405020304" pitchFamily="18" charset="0"/>
            </a:endParaRPr>
          </a:p>
          <a:p>
            <a:r>
              <a:rPr lang="en-US" sz="2000" dirty="0" smtClean="0">
                <a:solidFill>
                  <a:schemeClr val="bg1"/>
                </a:solidFill>
                <a:latin typeface="Times New Roman" panose="02020603050405020304" pitchFamily="18" charset="0"/>
                <a:cs typeface="Times New Roman" panose="02020603050405020304" pitchFamily="18" charset="0"/>
              </a:rPr>
              <a:t>The reverse current in a photo-diode is directly proportional to the intensity of light falling on its </a:t>
            </a:r>
            <a:r>
              <a:rPr lang="en-US" sz="2000" i="1" dirty="0" err="1" smtClean="0">
                <a:solidFill>
                  <a:schemeClr val="bg1"/>
                </a:solidFill>
                <a:latin typeface="Times New Roman" panose="02020603050405020304" pitchFamily="18" charset="0"/>
                <a:cs typeface="Times New Roman" panose="02020603050405020304" pitchFamily="18" charset="0"/>
              </a:rPr>
              <a:t>pn</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junction. This means that greater the intensity of light falling on the </a:t>
            </a:r>
            <a:r>
              <a:rPr lang="en-US" sz="2000" i="1" dirty="0" err="1" smtClean="0">
                <a:solidFill>
                  <a:schemeClr val="bg1"/>
                </a:solidFill>
                <a:latin typeface="Times New Roman" panose="02020603050405020304" pitchFamily="18" charset="0"/>
                <a:cs typeface="Times New Roman" panose="02020603050405020304" pitchFamily="18" charset="0"/>
              </a:rPr>
              <a:t>pn</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junction of photo-diode, the greater will be the reverse current.</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rgbClr val="231F20"/>
              </a:solidFill>
              <a:latin typeface="TimesNewRoman"/>
            </a:endParaRPr>
          </a:p>
          <a:p>
            <a:endParaRPr lang="en-US" sz="1800" dirty="0" smtClean="0">
              <a:solidFill>
                <a:srgbClr val="231F20"/>
              </a:solidFill>
              <a:latin typeface="TimesNewRoman"/>
            </a:endParaRPr>
          </a:p>
          <a:p>
            <a:endParaRPr lang="en-US" sz="1800" dirty="0">
              <a:solidFill>
                <a:srgbClr val="231F20"/>
              </a:solidFill>
              <a:latin typeface="TimesNewRoman"/>
            </a:endParaRPr>
          </a:p>
          <a:p>
            <a:endParaRPr lang="en-US" sz="1800" dirty="0" smtClean="0">
              <a:solidFill>
                <a:srgbClr val="231F20"/>
              </a:solidFill>
              <a:latin typeface="TimesNewRoman"/>
            </a:endParaRPr>
          </a:p>
          <a:p>
            <a:endParaRPr lang="en-US" sz="1800" dirty="0">
              <a:solidFill>
                <a:srgbClr val="231F20"/>
              </a:solidFill>
              <a:latin typeface="TimesNewRoman"/>
            </a:endParaRPr>
          </a:p>
          <a:p>
            <a:endParaRPr lang="en-US" sz="1800" dirty="0" smtClean="0">
              <a:solidFill>
                <a:srgbClr val="231F20"/>
              </a:solidFill>
              <a:latin typeface="TimesNewRoman"/>
            </a:endParaRPr>
          </a:p>
          <a:p>
            <a:endParaRPr lang="en-US" sz="1800" dirty="0">
              <a:solidFill>
                <a:srgbClr val="231F20"/>
              </a:solidFill>
              <a:latin typeface="TimesNewRoman"/>
            </a:endParaRPr>
          </a:p>
          <a:p>
            <a:r>
              <a:rPr lang="en-US" sz="1800" dirty="0">
                <a:solidFill>
                  <a:schemeClr val="bg1"/>
                </a:solidFill>
                <a:latin typeface="TimesNewRoman"/>
              </a:rPr>
              <a:t>The inward </a:t>
            </a:r>
            <a:r>
              <a:rPr lang="en-US" sz="1800" dirty="0" smtClean="0">
                <a:solidFill>
                  <a:schemeClr val="bg1"/>
                </a:solidFill>
                <a:latin typeface="TimesNewRoman"/>
              </a:rPr>
              <a:t>arrow </a:t>
            </a:r>
            <a:r>
              <a:rPr lang="en-US" sz="1800" dirty="0">
                <a:solidFill>
                  <a:schemeClr val="bg1"/>
                </a:solidFill>
                <a:latin typeface="TimesNewRoman"/>
              </a:rPr>
              <a:t>represent </a:t>
            </a:r>
            <a:r>
              <a:rPr lang="en-US" sz="1800" dirty="0" smtClean="0">
                <a:solidFill>
                  <a:schemeClr val="bg1"/>
                </a:solidFill>
                <a:latin typeface="TimesNewRoman"/>
              </a:rPr>
              <a:t>the  incoming </a:t>
            </a:r>
            <a:r>
              <a:rPr lang="en-US" sz="1800" dirty="0">
                <a:solidFill>
                  <a:schemeClr val="bg1"/>
                </a:solidFill>
                <a:latin typeface="TimesNewRoman"/>
              </a:rPr>
              <a:t>light.</a:t>
            </a:r>
            <a:endParaRPr lang="en-US" sz="1800" dirty="0" smtClean="0">
              <a:solidFill>
                <a:schemeClr val="bg1"/>
              </a:solidFill>
              <a:latin typeface="TimesNewRoman"/>
            </a:endParaRPr>
          </a:p>
          <a:p>
            <a:endParaRPr lang="en-US" sz="1800" dirty="0" smtClean="0">
              <a:solidFill>
                <a:schemeClr val="bg1"/>
              </a:solidFill>
              <a:latin typeface="TimesNewRoman"/>
            </a:endParaRPr>
          </a:p>
          <a:p>
            <a:endParaRPr lang="en-US" sz="1800" dirty="0" smtClean="0">
              <a:solidFill>
                <a:srgbClr val="231F20"/>
              </a:solidFill>
              <a:latin typeface="TimesNewRoman"/>
            </a:endParaRPr>
          </a:p>
          <a:p>
            <a:endParaRPr lang="en-US" sz="1800" dirty="0" smtClean="0">
              <a:solidFill>
                <a:srgbClr val="231F20"/>
              </a:solidFill>
              <a:latin typeface="TimesNewRoman"/>
            </a:endParaRPr>
          </a:p>
          <a:p>
            <a:endParaRPr lang="en-US" sz="1800" dirty="0" smtClean="0">
              <a:solidFill>
                <a:srgbClr val="231F20"/>
              </a:solidFill>
              <a:latin typeface="TimesNewRoman"/>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2200" y="3655610"/>
            <a:ext cx="17049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439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wipe(left)">
                                      <p:cBhvr>
                                        <p:cTn id="12" dur="500"/>
                                        <p:tgtEl>
                                          <p:spTgt spid="5">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wipe(left)">
                                      <p:cBhvr>
                                        <p:cTn id="22" dur="500"/>
                                        <p:tgtEl>
                                          <p:spTgt spid="5">
                                            <p:txEl>
                                              <p:pRg st="9" end="9"/>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wipe(left)">
                                      <p:cBhvr>
                                        <p:cTn id="25" dur="500"/>
                                        <p:tgtEl>
                                          <p:spTgt spid="51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wipe(left)">
                                      <p:cBhvr>
                                        <p:cTn id="30" dur="5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Photo diode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lvl="0" indent="0" algn="just">
              <a:buNone/>
            </a:pPr>
            <a:r>
              <a:rPr lang="en-US" sz="2400" dirty="0">
                <a:solidFill>
                  <a:schemeClr val="bg1"/>
                </a:solidFill>
                <a:latin typeface="Times New Roman" panose="02020603050405020304" pitchFamily="18" charset="0"/>
                <a:cs typeface="Times New Roman" panose="02020603050405020304" pitchFamily="18" charset="0"/>
              </a:rPr>
              <a:t>When light (photons) falls on the </a:t>
            </a:r>
            <a:r>
              <a:rPr lang="en-US" sz="2400" i="1" dirty="0" err="1" smtClean="0">
                <a:solidFill>
                  <a:schemeClr val="bg1"/>
                </a:solidFill>
                <a:latin typeface="Times New Roman" panose="02020603050405020304" pitchFamily="18" charset="0"/>
                <a:cs typeface="Times New Roman" panose="02020603050405020304" pitchFamily="18" charset="0"/>
              </a:rPr>
              <a:t>pn</a:t>
            </a:r>
            <a:r>
              <a:rPr lang="en-US" sz="2400" i="1"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junction, the energy is imparted </a:t>
            </a:r>
            <a:r>
              <a:rPr lang="en-US" sz="2400" dirty="0" smtClean="0">
                <a:solidFill>
                  <a:schemeClr val="bg1"/>
                </a:solidFill>
                <a:latin typeface="Times New Roman" panose="02020603050405020304" pitchFamily="18" charset="0"/>
                <a:cs typeface="Times New Roman" panose="02020603050405020304" pitchFamily="18" charset="0"/>
              </a:rPr>
              <a:t>by the </a:t>
            </a:r>
            <a:r>
              <a:rPr lang="en-US" sz="2400" dirty="0">
                <a:solidFill>
                  <a:schemeClr val="bg1"/>
                </a:solidFill>
                <a:latin typeface="Times New Roman" panose="02020603050405020304" pitchFamily="18" charset="0"/>
                <a:cs typeface="Times New Roman" panose="02020603050405020304" pitchFamily="18" charset="0"/>
              </a:rPr>
              <a:t>photons to the atoms in the junction. This will create more free </a:t>
            </a:r>
            <a:r>
              <a:rPr lang="en-US" sz="2400" dirty="0" err="1" smtClean="0">
                <a:solidFill>
                  <a:schemeClr val="bg1"/>
                </a:solidFill>
                <a:latin typeface="Times New Roman" panose="02020603050405020304" pitchFamily="18" charset="0"/>
                <a:cs typeface="Times New Roman" panose="02020603050405020304" pitchFamily="18" charset="0"/>
              </a:rPr>
              <a:t>electrons.These</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additional free electrons will increase the reverse current</a:t>
            </a:r>
            <a:r>
              <a:rPr lang="en-US"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marL="0" lvl="0" indent="0" algn="just">
              <a:buNone/>
            </a:pP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As the intensity of light incident on the </a:t>
            </a:r>
            <a:r>
              <a:rPr lang="en-US" sz="2400" i="1" dirty="0" err="1">
                <a:solidFill>
                  <a:schemeClr val="bg1"/>
                </a:solidFill>
                <a:latin typeface="Times New Roman" panose="02020603050405020304" pitchFamily="18" charset="0"/>
                <a:cs typeface="Times New Roman" panose="02020603050405020304" pitchFamily="18" charset="0"/>
              </a:rPr>
              <a:t>pn</a:t>
            </a:r>
            <a:r>
              <a:rPr lang="en-US" sz="2400" i="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junction increases, the reverse current also increases. In other words, as the incident light </a:t>
            </a:r>
            <a:r>
              <a:rPr lang="en-US" sz="2400" dirty="0" smtClean="0">
                <a:solidFill>
                  <a:schemeClr val="bg1"/>
                </a:solidFill>
                <a:latin typeface="Times New Roman" panose="02020603050405020304" pitchFamily="18" charset="0"/>
                <a:cs typeface="Times New Roman" panose="02020603050405020304" pitchFamily="18" charset="0"/>
              </a:rPr>
              <a:t>intensity  increases</a:t>
            </a:r>
            <a:r>
              <a:rPr lang="en-US" sz="2400" dirty="0">
                <a:solidFill>
                  <a:schemeClr val="bg1"/>
                </a:solidFill>
                <a:latin typeface="Times New Roman" panose="02020603050405020304" pitchFamily="18" charset="0"/>
                <a:cs typeface="Times New Roman" panose="02020603050405020304" pitchFamily="18" charset="0"/>
              </a:rPr>
              <a:t>, the resistance of the device (photo-diode)  </a:t>
            </a:r>
            <a:r>
              <a:rPr lang="en-US" sz="2400" dirty="0" smtClean="0">
                <a:solidFill>
                  <a:schemeClr val="bg1"/>
                </a:solidFill>
                <a:latin typeface="Times New Roman" panose="02020603050405020304" pitchFamily="18" charset="0"/>
                <a:cs typeface="Times New Roman" panose="02020603050405020304" pitchFamily="18" charset="0"/>
              </a:rPr>
              <a:t>decreases.</a:t>
            </a:r>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368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US" sz="4400" dirty="0" smtClean="0">
                <a:solidFill>
                  <a:schemeClr val="bg1"/>
                </a:solidFill>
                <a:latin typeface="Times New Roman" panose="02020603050405020304" pitchFamily="18" charset="0"/>
                <a:cs typeface="Times New Roman" panose="02020603050405020304" pitchFamily="18" charset="0"/>
              </a:rPr>
              <a:t>Thank you </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smtClean="0">
                <a:solidFill>
                  <a:prstClr val="black"/>
                </a:solidFill>
              </a:rPr>
              <a:t>Lecture3 </a:t>
            </a:r>
            <a:r>
              <a:rPr lang="en-US" dirty="0">
                <a:solidFill>
                  <a:prstClr val="black"/>
                </a:solidFill>
              </a:rPr>
              <a:t>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ransition spd="slow" advTm="344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762000"/>
          </a:xfrm>
          <a:solidFill>
            <a:srgbClr val="00B050"/>
          </a:solidFill>
        </p:spPr>
        <p:txBody>
          <a:bodyPr>
            <a:normAutofit fontScale="90000"/>
          </a:bodyPr>
          <a:lstStyle/>
          <a:p>
            <a:r>
              <a:rPr lang="en-US" sz="3200" dirty="0" smtClean="0">
                <a:solidFill>
                  <a:schemeClr val="bg1"/>
                </a:solidFill>
                <a:latin typeface="Times New Roman" panose="02020603050405020304" pitchFamily="18" charset="0"/>
                <a:cs typeface="Times New Roman" panose="02020603050405020304" pitchFamily="18" charset="0"/>
              </a:rPr>
              <a:t>V I characteristics</a:t>
            </a:r>
            <a:br>
              <a:rPr lang="en-US" sz="3200" dirty="0">
                <a:solidFill>
                  <a:schemeClr val="bg1"/>
                </a:solidFill>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219200"/>
            <a:ext cx="8229600" cy="4906963"/>
          </a:xfrm>
          <a:solidFill>
            <a:srgbClr val="00B050"/>
          </a:solidFill>
        </p:spPr>
        <p:txBody>
          <a:bodyPr>
            <a:noAutofit/>
          </a:bodyPr>
          <a:lstStyle/>
          <a:p>
            <a:pPr marL="514350" indent="-514350">
              <a:buNone/>
            </a:pP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diodes </a:t>
            </a:r>
            <a:r>
              <a:rPr lang="en-US" sz="2000" dirty="0">
                <a:solidFill>
                  <a:schemeClr val="bg1"/>
                </a:solidFill>
                <a:latin typeface="Times New Roman" panose="02020603050405020304" pitchFamily="18" charset="0"/>
                <a:cs typeface="Times New Roman" panose="02020603050405020304" pitchFamily="18" charset="0"/>
              </a:rPr>
              <a:t>can operate in any of three regions: </a:t>
            </a: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2000" dirty="0">
                <a:solidFill>
                  <a:schemeClr val="bg1"/>
                </a:solidFill>
                <a:latin typeface="Times New Roman" panose="02020603050405020304" pitchFamily="18" charset="0"/>
                <a:cs typeface="Times New Roman" panose="02020603050405020304" pitchFamily="18" charset="0"/>
              </a:rPr>
              <a:t>F</a:t>
            </a:r>
            <a:r>
              <a:rPr lang="en-US" sz="2000" dirty="0" smtClean="0">
                <a:solidFill>
                  <a:schemeClr val="bg1"/>
                </a:solidFill>
                <a:latin typeface="Times New Roman" panose="02020603050405020304" pitchFamily="18" charset="0"/>
                <a:cs typeface="Times New Roman" panose="02020603050405020304" pitchFamily="18" charset="0"/>
              </a:rPr>
              <a:t>orward</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Leakage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Breakdown</a:t>
            </a:r>
            <a:r>
              <a:rPr lang="en-US" sz="1800" dirty="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1800" dirty="0" smtClean="0">
                <a:solidFill>
                  <a:schemeClr val="bg1"/>
                </a:solidFill>
                <a:latin typeface="Times New Roman" panose="02020603050405020304" pitchFamily="18" charset="0"/>
                <a:cs typeface="Times New Roman" panose="02020603050405020304" pitchFamily="18" charset="0"/>
              </a:rPr>
              <a:t>                                           Fig.1 </a:t>
            </a:r>
            <a:r>
              <a:rPr lang="en-US" sz="1800" dirty="0">
                <a:solidFill>
                  <a:schemeClr val="bg1"/>
                </a:solidFill>
                <a:latin typeface="Times New Roman" panose="02020603050405020304" pitchFamily="18" charset="0"/>
                <a:cs typeface="Times New Roman" panose="02020603050405020304" pitchFamily="18" charset="0"/>
              </a:rPr>
              <a:t>shows the VI graph of a </a:t>
            </a:r>
            <a:r>
              <a:rPr lang="en-US" sz="1800" dirty="0" err="1">
                <a:solidFill>
                  <a:schemeClr val="bg1"/>
                </a:solidFill>
                <a:latin typeface="Times New Roman" panose="02020603050405020304" pitchFamily="18" charset="0"/>
                <a:cs typeface="Times New Roman" panose="02020603050405020304" pitchFamily="18" charset="0"/>
              </a:rPr>
              <a:t>zener</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diode</a:t>
            </a: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2000" dirty="0" smtClean="0">
                <a:solidFill>
                  <a:schemeClr val="bg1"/>
                </a:solidFill>
                <a:latin typeface="Times New Roman" panose="02020603050405020304" pitchFamily="18" charset="0"/>
                <a:cs typeface="Times New Roman" panose="02020603050405020304" pitchFamily="18" charset="0"/>
              </a:rPr>
              <a:t>Forward region</a:t>
            </a:r>
            <a:r>
              <a:rPr lang="en-US" sz="2000" dirty="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I</a:t>
            </a:r>
            <a:r>
              <a:rPr lang="en-US" sz="2000" dirty="0" smtClean="0">
                <a:solidFill>
                  <a:schemeClr val="bg1"/>
                </a:solidFill>
                <a:latin typeface="Times New Roman" panose="02020603050405020304" pitchFamily="18" charset="0"/>
                <a:cs typeface="Times New Roman" panose="02020603050405020304" pitchFamily="18" charset="0"/>
              </a:rPr>
              <a:t>t </a:t>
            </a:r>
            <a:r>
              <a:rPr lang="en-US" sz="2000" dirty="0">
                <a:solidFill>
                  <a:schemeClr val="bg1"/>
                </a:solidFill>
                <a:latin typeface="Times New Roman" panose="02020603050405020304" pitchFamily="18" charset="0"/>
                <a:cs typeface="Times New Roman" panose="02020603050405020304" pitchFamily="18" charset="0"/>
              </a:rPr>
              <a:t>starts conducting around 0.7 V, just like an </a:t>
            </a:r>
            <a:r>
              <a:rPr lang="en-US" sz="2000" dirty="0" smtClean="0">
                <a:solidFill>
                  <a:schemeClr val="bg1"/>
                </a:solidFill>
                <a:latin typeface="Times New Roman" panose="02020603050405020304" pitchFamily="18" charset="0"/>
                <a:cs typeface="Times New Roman" panose="02020603050405020304" pitchFamily="18" charset="0"/>
              </a:rPr>
              <a:t>ordinary silicon </a:t>
            </a:r>
            <a:r>
              <a:rPr lang="en-US" sz="2000" dirty="0">
                <a:solidFill>
                  <a:schemeClr val="bg1"/>
                </a:solidFill>
                <a:latin typeface="Times New Roman" panose="02020603050405020304" pitchFamily="18" charset="0"/>
                <a:cs typeface="Times New Roman" panose="02020603050405020304" pitchFamily="18" charset="0"/>
              </a:rPr>
              <a:t>diode</a:t>
            </a:r>
            <a:r>
              <a:rPr lang="en-US" sz="1800" dirty="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25084" y="2057400"/>
            <a:ext cx="3352801"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4701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9" end="9"/>
                                            </p:txEl>
                                          </p:spTgt>
                                        </p:tgtEl>
                                        <p:attrNameLst>
                                          <p:attrName>style.visibility</p:attrName>
                                        </p:attrNameLst>
                                      </p:cBhvr>
                                      <p:to>
                                        <p:strVal val="visible"/>
                                      </p:to>
                                    </p:set>
                                    <p:animEffect transition="in" filter="wipe(left)">
                                      <p:cBhvr>
                                        <p:cTn id="20" dur="5000"/>
                                        <p:tgtEl>
                                          <p:spTgt spid="5">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314"/>
                                        </p:tgtEl>
                                        <p:attrNameLst>
                                          <p:attrName>style.visibility</p:attrName>
                                        </p:attrNameLst>
                                      </p:cBhvr>
                                      <p:to>
                                        <p:strVal val="visible"/>
                                      </p:to>
                                    </p:set>
                                    <p:animEffect transition="in" filter="wipe(left)">
                                      <p:cBhvr>
                                        <p:cTn id="25" dur="5000"/>
                                        <p:tgtEl>
                                          <p:spTgt spid="133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wipe(left)">
                                      <p:cBhvr>
                                        <p:cTn id="30" dur="5000"/>
                                        <p:tgtEl>
                                          <p:spTgt spid="5">
                                            <p:txEl>
                                              <p:pRg st="10" end="10"/>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Effect transition="in" filter="wipe(left)">
                                      <p:cBhvr>
                                        <p:cTn id="33" dur="50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V I characteristics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514350" lvl="0" indent="-514350">
              <a:buNone/>
            </a:pPr>
            <a:r>
              <a:rPr lang="en-US" sz="2000" dirty="0" smtClean="0">
                <a:solidFill>
                  <a:schemeClr val="bg1"/>
                </a:solidFill>
                <a:latin typeface="Times New Roman" panose="02020603050405020304" pitchFamily="18" charset="0"/>
                <a:cs typeface="Times New Roman" panose="02020603050405020304" pitchFamily="18" charset="0"/>
              </a:rPr>
              <a:t>       In </a:t>
            </a:r>
            <a:r>
              <a:rPr lang="en-US" sz="2000" dirty="0">
                <a:solidFill>
                  <a:schemeClr val="bg1"/>
                </a:solidFill>
                <a:latin typeface="Times New Roman" panose="02020603050405020304" pitchFamily="18" charset="0"/>
                <a:cs typeface="Times New Roman" panose="02020603050405020304" pitchFamily="18" charset="0"/>
              </a:rPr>
              <a:t>the leakage region (between zero and breakdown), it has only a small reverse current</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lvl="0" indent="-514350">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lvl="0" indent="-514350">
              <a:buNone/>
            </a:pP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lvl="0" indent="-514350">
              <a:buNone/>
            </a:pPr>
            <a:endParaRPr lang="en-US" sz="2000" dirty="0">
              <a:solidFill>
                <a:schemeClr val="bg1"/>
              </a:solidFill>
              <a:latin typeface="Times New Roman" panose="02020603050405020304" pitchFamily="18" charset="0"/>
              <a:cs typeface="Times New Roman" panose="02020603050405020304" pitchFamily="18" charset="0"/>
            </a:endParaRPr>
          </a:p>
          <a:p>
            <a:pPr marL="514350" lvl="0" indent="-514350">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lvl="0" indent="-514350">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lvl="0" indent="-514350">
              <a:buNone/>
            </a:pPr>
            <a:r>
              <a:rPr lang="en-US" sz="2000" dirty="0" smtClean="0">
                <a:solidFill>
                  <a:schemeClr val="bg1"/>
                </a:solidFill>
                <a:latin typeface="Times New Roman" panose="02020603050405020304" pitchFamily="18" charset="0"/>
                <a:cs typeface="Times New Roman" panose="02020603050405020304" pitchFamily="18" charset="0"/>
              </a:rPr>
              <a:t>       In </a:t>
            </a:r>
            <a:r>
              <a:rPr lang="en-US" sz="2000" dirty="0">
                <a:solidFill>
                  <a:schemeClr val="bg1"/>
                </a:solidFill>
                <a:latin typeface="Times New Roman" panose="02020603050405020304" pitchFamily="18" charset="0"/>
                <a:cs typeface="Times New Roman" panose="02020603050405020304" pitchFamily="18" charset="0"/>
              </a:rPr>
              <a:t>a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the breakdown has a very sharp knee, followed by an almost vertical increase in current. </a:t>
            </a:r>
            <a:r>
              <a:rPr lang="en-US" sz="2000" dirty="0" smtClean="0">
                <a:solidFill>
                  <a:schemeClr val="bg1"/>
                </a:solidFill>
                <a:latin typeface="Times New Roman" panose="02020603050405020304" pitchFamily="18" charset="0"/>
                <a:cs typeface="Times New Roman" panose="02020603050405020304" pitchFamily="18" charset="0"/>
              </a:rPr>
              <a:t>Note </a:t>
            </a:r>
            <a:r>
              <a:rPr lang="en-US" sz="2000" dirty="0">
                <a:solidFill>
                  <a:schemeClr val="bg1"/>
                </a:solidFill>
                <a:latin typeface="Times New Roman" panose="02020603050405020304" pitchFamily="18" charset="0"/>
                <a:cs typeface="Times New Roman" panose="02020603050405020304" pitchFamily="18" charset="0"/>
              </a:rPr>
              <a:t>that the voltage is almost constant, approximately equal to </a:t>
            </a:r>
            <a:r>
              <a:rPr lang="en-US" sz="2000" dirty="0" err="1">
                <a:solidFill>
                  <a:schemeClr val="bg1"/>
                </a:solidFill>
                <a:latin typeface="Times New Roman" panose="02020603050405020304" pitchFamily="18" charset="0"/>
                <a:cs typeface="Times New Roman" panose="02020603050405020304" pitchFamily="18" charset="0"/>
              </a:rPr>
              <a:t>Vz</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over </a:t>
            </a:r>
            <a:r>
              <a:rPr lang="en-US" sz="2000" dirty="0">
                <a:solidFill>
                  <a:schemeClr val="bg1"/>
                </a:solidFill>
                <a:latin typeface="Times New Roman" panose="02020603050405020304" pitchFamily="18" charset="0"/>
                <a:cs typeface="Times New Roman" panose="02020603050405020304" pitchFamily="18" charset="0"/>
              </a:rPr>
              <a:t>most of the breakdown region. </a:t>
            </a:r>
            <a:endParaRPr lang="en-US" sz="2000" dirty="0" smtClean="0">
              <a:solidFill>
                <a:schemeClr val="bg1"/>
              </a:solidFill>
              <a:latin typeface="Times New Roman" panose="02020603050405020304" pitchFamily="18" charset="0"/>
              <a:cs typeface="Times New Roman" panose="02020603050405020304" pitchFamily="18" charset="0"/>
            </a:endParaRPr>
          </a:p>
          <a:p>
            <a:pPr marL="0" lvl="0" indent="0">
              <a:buNone/>
            </a:pP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Vz</a:t>
            </a:r>
            <a:r>
              <a:rPr lang="en-US" sz="2000" dirty="0">
                <a:solidFill>
                  <a:schemeClr val="bg1"/>
                </a:solidFill>
                <a:latin typeface="Times New Roman" panose="02020603050405020304" pitchFamily="18" charset="0"/>
                <a:cs typeface="Times New Roman" panose="02020603050405020304" pitchFamily="18" charset="0"/>
              </a:rPr>
              <a:t>: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voltage refers to the reverse breakdown </a:t>
            </a:r>
            <a:r>
              <a:rPr lang="en-US" sz="2000" dirty="0" smtClean="0">
                <a:solidFill>
                  <a:schemeClr val="bg1"/>
                </a:solidFill>
                <a:latin typeface="Times New Roman" panose="02020603050405020304" pitchFamily="18" charset="0"/>
                <a:cs typeface="Times New Roman" panose="02020603050405020304" pitchFamily="18" charset="0"/>
              </a:rPr>
              <a:t>voltage</a:t>
            </a:r>
            <a:endParaRPr lang="en-US" sz="2000" dirty="0" smtClean="0">
              <a:solidFill>
                <a:schemeClr val="bg1"/>
              </a:solidFill>
              <a:latin typeface="Times New Roman" panose="02020603050405020304" pitchFamily="18" charset="0"/>
              <a:cs typeface="Times New Roman" panose="02020603050405020304" pitchFamily="18" charset="0"/>
            </a:endParaRPr>
          </a:p>
          <a:p>
            <a:pPr marL="0" lvl="0" indent="0" fontAlgn="base">
              <a:lnSpc>
                <a:spcPct val="80000"/>
              </a:lnSpc>
              <a:spcAft>
                <a:spcPct val="0"/>
              </a:spcAft>
              <a:buClr>
                <a:srgbClr val="0066FF"/>
              </a:buClr>
              <a:buSzPct val="80000"/>
              <a:buNone/>
            </a:pPr>
            <a:r>
              <a:rPr lang="en-US" sz="2000" kern="0" dirty="0" smtClean="0">
                <a:solidFill>
                  <a:schemeClr val="bg1"/>
                </a:solidFill>
                <a:latin typeface="Times New Roman" panose="02020603050405020304" pitchFamily="18" charset="0"/>
                <a:cs typeface="Times New Roman" panose="02020603050405020304" pitchFamily="18" charset="0"/>
              </a:rPr>
              <a:t>        I</a:t>
            </a:r>
            <a:r>
              <a:rPr lang="en-US" sz="2000" kern="0" baseline="-25000" dirty="0" smtClean="0">
                <a:solidFill>
                  <a:schemeClr val="bg1"/>
                </a:solidFill>
                <a:latin typeface="Times New Roman" panose="02020603050405020304" pitchFamily="18" charset="0"/>
                <a:cs typeface="Times New Roman" panose="02020603050405020304" pitchFamily="18" charset="0"/>
              </a:rPr>
              <a:t>ZM</a:t>
            </a:r>
            <a:r>
              <a:rPr lang="en-US" sz="2000" kern="0" dirty="0" smtClean="0">
                <a:solidFill>
                  <a:schemeClr val="bg1"/>
                </a:solidFill>
                <a:latin typeface="Times New Roman" panose="02020603050405020304" pitchFamily="18" charset="0"/>
                <a:cs typeface="Times New Roman" panose="02020603050405020304" pitchFamily="18" charset="0"/>
              </a:rPr>
              <a:t> </a:t>
            </a:r>
            <a:r>
              <a:rPr lang="en-US" sz="2000" kern="0" dirty="0">
                <a:solidFill>
                  <a:schemeClr val="bg1"/>
                </a:solidFill>
                <a:latin typeface="Times New Roman" panose="02020603050405020304" pitchFamily="18" charset="0"/>
                <a:cs typeface="Times New Roman" panose="02020603050405020304" pitchFamily="18" charset="0"/>
              </a:rPr>
              <a:t>– max. amount of current the diode can handle without </a:t>
            </a:r>
            <a:r>
              <a:rPr lang="en-US" sz="2000" kern="0" dirty="0" smtClean="0">
                <a:solidFill>
                  <a:schemeClr val="bg1"/>
                </a:solidFill>
                <a:latin typeface="Times New Roman" panose="02020603050405020304" pitchFamily="18" charset="0"/>
                <a:cs typeface="Times New Roman" panose="02020603050405020304" pitchFamily="18" charset="0"/>
              </a:rPr>
              <a:t>being </a:t>
            </a:r>
            <a:endParaRPr lang="en-US" sz="2000" kern="0" dirty="0" smtClean="0">
              <a:solidFill>
                <a:schemeClr val="bg1"/>
              </a:solidFill>
              <a:latin typeface="Times New Roman" panose="02020603050405020304" pitchFamily="18" charset="0"/>
              <a:cs typeface="Times New Roman" panose="02020603050405020304" pitchFamily="18" charset="0"/>
            </a:endParaRPr>
          </a:p>
          <a:p>
            <a:pPr marL="0" lvl="0" indent="0" fontAlgn="base">
              <a:lnSpc>
                <a:spcPct val="80000"/>
              </a:lnSpc>
              <a:spcAft>
                <a:spcPct val="0"/>
              </a:spcAft>
              <a:buClr>
                <a:srgbClr val="0066FF"/>
              </a:buClr>
              <a:buSzPct val="80000"/>
              <a:buNone/>
            </a:pPr>
            <a:r>
              <a:rPr lang="en-US" sz="2000" kern="0" dirty="0">
                <a:solidFill>
                  <a:schemeClr val="bg1"/>
                </a:solidFill>
                <a:latin typeface="Times New Roman" panose="02020603050405020304" pitchFamily="18" charset="0"/>
                <a:cs typeface="Times New Roman" panose="02020603050405020304" pitchFamily="18" charset="0"/>
              </a:rPr>
              <a:t> </a:t>
            </a:r>
            <a:r>
              <a:rPr lang="en-US" sz="2000" kern="0" dirty="0" smtClean="0">
                <a:solidFill>
                  <a:schemeClr val="bg1"/>
                </a:solidFill>
                <a:latin typeface="Times New Roman" panose="02020603050405020304" pitchFamily="18" charset="0"/>
                <a:cs typeface="Times New Roman" panose="02020603050405020304" pitchFamily="18" charset="0"/>
              </a:rPr>
              <a:t>      destroyed</a:t>
            </a:r>
            <a:endParaRPr lang="en-US" sz="2000" kern="0" dirty="0">
              <a:solidFill>
                <a:schemeClr val="bg1"/>
              </a:solidFill>
              <a:latin typeface="Times New Roman" panose="02020603050405020304" pitchFamily="18" charset="0"/>
              <a:cs typeface="Times New Roman" panose="02020603050405020304" pitchFamily="18" charset="0"/>
            </a:endParaRPr>
          </a:p>
          <a:p>
            <a:pPr marL="0" lvl="0" indent="0" fontAlgn="base">
              <a:lnSpc>
                <a:spcPct val="80000"/>
              </a:lnSpc>
              <a:spcAft>
                <a:spcPct val="0"/>
              </a:spcAft>
              <a:buClr>
                <a:srgbClr val="0066FF"/>
              </a:buClr>
              <a:buSzPct val="80000"/>
              <a:buNone/>
            </a:pPr>
            <a:r>
              <a:rPr lang="en-US" sz="2000" kern="0" dirty="0" smtClean="0">
                <a:solidFill>
                  <a:schemeClr val="bg1"/>
                </a:solidFill>
                <a:latin typeface="Times New Roman" panose="02020603050405020304" pitchFamily="18" charset="0"/>
                <a:cs typeface="Times New Roman" panose="02020603050405020304" pitchFamily="18" charset="0"/>
              </a:rPr>
              <a:t>        I</a:t>
            </a:r>
            <a:r>
              <a:rPr lang="en-US" sz="2000" kern="0" baseline="-25000" dirty="0" smtClean="0">
                <a:solidFill>
                  <a:schemeClr val="bg1"/>
                </a:solidFill>
                <a:latin typeface="Times New Roman" panose="02020603050405020304" pitchFamily="18" charset="0"/>
                <a:cs typeface="Times New Roman" panose="02020603050405020304" pitchFamily="18" charset="0"/>
              </a:rPr>
              <a:t>ZT</a:t>
            </a:r>
            <a:r>
              <a:rPr lang="en-US" sz="2000" kern="0" dirty="0" smtClean="0">
                <a:solidFill>
                  <a:schemeClr val="bg1"/>
                </a:solidFill>
                <a:latin typeface="Times New Roman" panose="02020603050405020304" pitchFamily="18" charset="0"/>
                <a:cs typeface="Times New Roman" panose="02020603050405020304" pitchFamily="18" charset="0"/>
              </a:rPr>
              <a:t> </a:t>
            </a:r>
            <a:r>
              <a:rPr lang="en-US" sz="2000" kern="0" dirty="0">
                <a:solidFill>
                  <a:schemeClr val="bg1"/>
                </a:solidFill>
                <a:latin typeface="Times New Roman" panose="02020603050405020304" pitchFamily="18" charset="0"/>
                <a:cs typeface="Times New Roman" panose="02020603050405020304" pitchFamily="18" charset="0"/>
              </a:rPr>
              <a:t>– the current level at which the V</a:t>
            </a:r>
            <a:r>
              <a:rPr lang="en-US" sz="2000" kern="0" baseline="-25000" dirty="0">
                <a:solidFill>
                  <a:schemeClr val="bg1"/>
                </a:solidFill>
                <a:latin typeface="Times New Roman" panose="02020603050405020304" pitchFamily="18" charset="0"/>
                <a:cs typeface="Times New Roman" panose="02020603050405020304" pitchFamily="18" charset="0"/>
              </a:rPr>
              <a:t>Z</a:t>
            </a:r>
            <a:r>
              <a:rPr lang="en-US" sz="2000" kern="0" dirty="0">
                <a:solidFill>
                  <a:schemeClr val="bg1"/>
                </a:solidFill>
                <a:latin typeface="Times New Roman" panose="02020603050405020304" pitchFamily="18" charset="0"/>
                <a:cs typeface="Times New Roman" panose="02020603050405020304" pitchFamily="18" charset="0"/>
              </a:rPr>
              <a:t> rating of diode is measured</a:t>
            </a:r>
            <a:endParaRPr lang="en-US" sz="2000" dirty="0">
              <a:solidFill>
                <a:schemeClr val="bg1"/>
              </a:solidFill>
              <a:latin typeface="Times New Roman" panose="02020603050405020304" pitchFamily="18" charset="0"/>
              <a:cs typeface="Times New Roman" panose="02020603050405020304" pitchFamily="18" charset="0"/>
            </a:endParaRPr>
          </a:p>
          <a:p>
            <a:pPr lvl="0"/>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4600" y="2057400"/>
            <a:ext cx="251460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855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0"/>
                                        <p:tgtEl>
                                          <p:spTgt spid="5">
                                            <p:txEl>
                                              <p:pRg st="6" end="6"/>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left)">
                                      <p:cBhvr>
                                        <p:cTn id="25" dur="5000"/>
                                        <p:tgtEl>
                                          <p:spTgt spid="5">
                                            <p:txEl>
                                              <p:pRg st="7" end="7"/>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wipe(left)">
                                      <p:cBhvr>
                                        <p:cTn id="28" dur="5000"/>
                                        <p:tgtEl>
                                          <p:spTgt spid="5">
                                            <p:txEl>
                                              <p:pRg st="8" end="8"/>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wipe(left)">
                                      <p:cBhvr>
                                        <p:cTn id="31" dur="5000"/>
                                        <p:tgtEl>
                                          <p:spTgt spid="5">
                                            <p:txEl>
                                              <p:pRg st="9" end="9"/>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wipe(left)">
                                      <p:cBhvr>
                                        <p:cTn id="34" dur="5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err="1">
                <a:solidFill>
                  <a:schemeClr val="bg1"/>
                </a:solidFill>
                <a:latin typeface="Times New Roman" panose="02020603050405020304" pitchFamily="18" charset="0"/>
                <a:cs typeface="Times New Roman" panose="02020603050405020304" pitchFamily="18" charset="0"/>
              </a:rPr>
              <a:t>Z</a:t>
            </a:r>
            <a:r>
              <a:rPr lang="en-US" sz="3200" b="1" dirty="0" err="1" smtClean="0">
                <a:solidFill>
                  <a:schemeClr val="bg1"/>
                </a:solidFill>
                <a:latin typeface="Times New Roman" panose="02020603050405020304" pitchFamily="18" charset="0"/>
                <a:cs typeface="Times New Roman" panose="02020603050405020304" pitchFamily="18" charset="0"/>
              </a:rPr>
              <a:t>ener</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cs typeface="Times New Roman" panose="02020603050405020304" pitchFamily="18" charset="0"/>
              </a:rPr>
              <a:t>resistance</a:t>
            </a:r>
            <a:r>
              <a:rPr lang="en-US" sz="3200" i="1" dirty="0">
                <a:solidFill>
                  <a:schemeClr val="bg1"/>
                </a:solidFill>
                <a:latin typeface="Times New Roman" panose="02020603050405020304" pitchFamily="18" charset="0"/>
                <a:cs typeface="Times New Roman" panose="02020603050405020304" pitchFamily="18" charset="0"/>
              </a:rPr>
              <a:t>.</a:t>
            </a:r>
            <a:br>
              <a:rPr lang="en-US" sz="3200" dirty="0">
                <a:solidFill>
                  <a:schemeClr val="bg1"/>
                </a:solidFill>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endParaRPr lang="en-US" sz="1800" dirty="0" smtClean="0">
              <a:latin typeface="TimesLTStd-Roman"/>
            </a:endParaRPr>
          </a:p>
          <a:p>
            <a:pPr lvl="0" algn="just"/>
            <a:r>
              <a:rPr lang="en-US" sz="2400" dirty="0">
                <a:solidFill>
                  <a:schemeClr val="bg1"/>
                </a:solidFill>
                <a:latin typeface="Times New Roman" panose="02020603050405020304" pitchFamily="18" charset="0"/>
                <a:cs typeface="Times New Roman" panose="02020603050405020304" pitchFamily="18" charset="0"/>
              </a:rPr>
              <a:t>As long as the reverse current is less than</a:t>
            </a:r>
            <a:r>
              <a:rPr lang="en-US" sz="2400" kern="0" dirty="0">
                <a:solidFill>
                  <a:schemeClr val="bg1"/>
                </a:solidFill>
                <a:latin typeface="Times New Roman" panose="02020603050405020304" pitchFamily="18" charset="0"/>
                <a:cs typeface="Times New Roman" panose="02020603050405020304" pitchFamily="18" charset="0"/>
              </a:rPr>
              <a:t> I</a:t>
            </a:r>
            <a:r>
              <a:rPr lang="en-US" sz="2400" kern="0" baseline="-25000" dirty="0">
                <a:solidFill>
                  <a:schemeClr val="bg1"/>
                </a:solidFill>
                <a:latin typeface="Times New Roman" panose="02020603050405020304" pitchFamily="18" charset="0"/>
                <a:cs typeface="Times New Roman" panose="02020603050405020304" pitchFamily="18" charset="0"/>
              </a:rPr>
              <a:t>ZM</a:t>
            </a:r>
            <a:r>
              <a:rPr lang="en-US" sz="2400" dirty="0">
                <a:solidFill>
                  <a:schemeClr val="bg1"/>
                </a:solidFill>
                <a:latin typeface="Times New Roman" panose="02020603050405020304" pitchFamily="18" charset="0"/>
                <a:cs typeface="Times New Roman" panose="02020603050405020304" pitchFamily="18" charset="0"/>
              </a:rPr>
              <a:t>, the diode is operating within its safe range. If the current is greater than </a:t>
            </a:r>
            <a:r>
              <a:rPr lang="en-US" sz="2400" kern="0" dirty="0">
                <a:solidFill>
                  <a:schemeClr val="bg1"/>
                </a:solidFill>
                <a:latin typeface="Times New Roman" panose="02020603050405020304" pitchFamily="18" charset="0"/>
                <a:cs typeface="Times New Roman" panose="02020603050405020304" pitchFamily="18" charset="0"/>
              </a:rPr>
              <a:t> I</a:t>
            </a:r>
            <a:r>
              <a:rPr lang="en-US" sz="2400" kern="0" baseline="-25000" dirty="0">
                <a:solidFill>
                  <a:schemeClr val="bg1"/>
                </a:solidFill>
                <a:latin typeface="Times New Roman" panose="02020603050405020304" pitchFamily="18" charset="0"/>
                <a:cs typeface="Times New Roman" panose="02020603050405020304" pitchFamily="18" charset="0"/>
              </a:rPr>
              <a:t>ZM</a:t>
            </a:r>
            <a:r>
              <a:rPr lang="en-US" sz="2400" dirty="0">
                <a:solidFill>
                  <a:schemeClr val="bg1"/>
                </a:solidFill>
                <a:latin typeface="Times New Roman" panose="02020603050405020304" pitchFamily="18" charset="0"/>
                <a:cs typeface="Times New Roman" panose="02020603050405020304" pitchFamily="18" charset="0"/>
              </a:rPr>
              <a:t>, the diode will be destroyed. To prevent excessive reverse current, a current-limiting resistor must be used</a:t>
            </a:r>
            <a:r>
              <a:rPr lang="en-US"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smtClean="0">
                <a:solidFill>
                  <a:schemeClr val="bg1"/>
                </a:solidFill>
                <a:latin typeface="Times New Roman" panose="02020603050405020304" pitchFamily="18" charset="0"/>
                <a:cs typeface="Times New Roman" panose="02020603050405020304" pitchFamily="18" charset="0"/>
              </a:rPr>
              <a:t>In the breakdown region, the reverse voltage across a diode equals the breakdown voltage plus the additional voltage across the bulk resistance. In the </a:t>
            </a:r>
            <a:r>
              <a:rPr lang="en-US" sz="2400" dirty="0">
                <a:solidFill>
                  <a:schemeClr val="bg1"/>
                </a:solidFill>
                <a:latin typeface="Times New Roman" panose="02020603050405020304" pitchFamily="18" charset="0"/>
                <a:cs typeface="Times New Roman" panose="02020603050405020304" pitchFamily="18" charset="0"/>
              </a:rPr>
              <a:t>reverse region, the bulk resistance is referred to as the </a:t>
            </a:r>
            <a:r>
              <a:rPr lang="en-US" sz="2400" b="1" dirty="0" err="1">
                <a:solidFill>
                  <a:schemeClr val="bg1"/>
                </a:solidFill>
                <a:latin typeface="Times New Roman" panose="02020603050405020304" pitchFamily="18" charset="0"/>
                <a:cs typeface="Times New Roman" panose="02020603050405020304" pitchFamily="18" charset="0"/>
              </a:rPr>
              <a:t>zener</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smtClean="0">
                <a:solidFill>
                  <a:schemeClr val="bg1"/>
                </a:solidFill>
                <a:latin typeface="Times New Roman" panose="02020603050405020304" pitchFamily="18" charset="0"/>
                <a:cs typeface="Times New Roman" panose="02020603050405020304" pitchFamily="18" charset="0"/>
              </a:rPr>
              <a:t>resistance</a:t>
            </a:r>
            <a:r>
              <a:rPr lang="en-US" sz="2400" i="1"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616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pPr marL="342900" lvl="0" indent="-342900">
              <a:spcBef>
                <a:spcPct val="20000"/>
              </a:spcBef>
            </a:pPr>
            <a:r>
              <a:rPr lang="en-US" sz="3200" b="1" dirty="0">
                <a:solidFill>
                  <a:prstClr val="white"/>
                </a:solidFill>
                <a:latin typeface="Times New Roman" panose="02020603050405020304" pitchFamily="18" charset="0"/>
                <a:ea typeface="+mn-ea"/>
                <a:cs typeface="Times New Roman" panose="02020603050405020304" pitchFamily="18" charset="0"/>
              </a:rPr>
              <a:t>Avalanche </a:t>
            </a:r>
            <a:r>
              <a:rPr lang="en-US" sz="3200" b="1" dirty="0" smtClean="0">
                <a:solidFill>
                  <a:prstClr val="white"/>
                </a:solidFill>
                <a:latin typeface="Times New Roman" panose="02020603050405020304" pitchFamily="18" charset="0"/>
                <a:ea typeface="+mn-ea"/>
                <a:cs typeface="Times New Roman" panose="02020603050405020304" pitchFamily="18" charset="0"/>
              </a:rPr>
              <a:t>breakdown</a:t>
            </a:r>
            <a:br>
              <a:rPr lang="en-US" sz="3200" b="1" dirty="0">
                <a:solidFill>
                  <a:prstClr val="white"/>
                </a:solidFill>
                <a:latin typeface="Times New Roman" panose="02020603050405020304" pitchFamily="18" charset="0"/>
                <a:ea typeface="+mn-ea"/>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lvl="0" indent="0" algn="just">
              <a:buNone/>
            </a:pPr>
            <a:r>
              <a:rPr lang="en-US" sz="2400" dirty="0">
                <a:solidFill>
                  <a:prstClr val="white"/>
                </a:solidFill>
                <a:latin typeface="Times New Roman" panose="02020603050405020304" pitchFamily="18" charset="0"/>
                <a:cs typeface="Times New Roman" panose="02020603050405020304" pitchFamily="18" charset="0"/>
              </a:rPr>
              <a:t>The avalanche breakdown occurs when a high reverse voltage is applied across the diode. </a:t>
            </a:r>
            <a:endParaRPr lang="en-US" sz="2400" dirty="0" smtClean="0">
              <a:solidFill>
                <a:prstClr val="white"/>
              </a:solidFill>
              <a:latin typeface="Times New Roman" panose="02020603050405020304" pitchFamily="18" charset="0"/>
              <a:cs typeface="Times New Roman" panose="02020603050405020304" pitchFamily="18" charset="0"/>
            </a:endParaRPr>
          </a:p>
          <a:p>
            <a:pPr marL="0" lvl="0" indent="0" algn="just">
              <a:buNone/>
            </a:pPr>
            <a:endParaRPr lang="en-US" sz="2400" dirty="0" smtClean="0">
              <a:solidFill>
                <a:prstClr val="white"/>
              </a:solidFill>
              <a:latin typeface="Times New Roman" panose="02020603050405020304" pitchFamily="18" charset="0"/>
              <a:cs typeface="Times New Roman" panose="02020603050405020304" pitchFamily="18" charset="0"/>
            </a:endParaRPr>
          </a:p>
          <a:p>
            <a:pPr marL="0" lvl="0" indent="0" algn="just">
              <a:buNone/>
            </a:pPr>
            <a:r>
              <a:rPr lang="en-US" sz="2400" dirty="0" smtClean="0">
                <a:solidFill>
                  <a:prstClr val="white"/>
                </a:solidFill>
                <a:latin typeface="Times New Roman" panose="02020603050405020304" pitchFamily="18" charset="0"/>
                <a:cs typeface="Times New Roman" panose="02020603050405020304" pitchFamily="18" charset="0"/>
              </a:rPr>
              <a:t>As </a:t>
            </a:r>
            <a:r>
              <a:rPr lang="en-US" sz="2400" dirty="0">
                <a:solidFill>
                  <a:prstClr val="white"/>
                </a:solidFill>
                <a:latin typeface="Times New Roman" panose="02020603050405020304" pitchFamily="18" charset="0"/>
                <a:cs typeface="Times New Roman" panose="02020603050405020304" pitchFamily="18" charset="0"/>
              </a:rPr>
              <a:t>we increase the applied reverse voltage, the electric field across the junction increases. This electric field exerts a force on the electrons at the junction and frees them from covalent bonds</a:t>
            </a:r>
            <a:r>
              <a:rPr lang="en-US" sz="2400" dirty="0" smtClean="0">
                <a:solidFill>
                  <a:prstClr val="white"/>
                </a:solidFill>
                <a:latin typeface="Times New Roman" panose="02020603050405020304" pitchFamily="18" charset="0"/>
                <a:cs typeface="Times New Roman" panose="02020603050405020304" pitchFamily="18" charset="0"/>
              </a:rPr>
              <a:t>.</a:t>
            </a:r>
            <a:endParaRPr lang="en-US" sz="2400" dirty="0" smtClean="0">
              <a:solidFill>
                <a:prstClr val="white"/>
              </a:solidFill>
              <a:latin typeface="Times New Roman" panose="02020603050405020304" pitchFamily="18" charset="0"/>
              <a:cs typeface="Times New Roman" panose="02020603050405020304" pitchFamily="18" charset="0"/>
            </a:endParaRPr>
          </a:p>
          <a:p>
            <a:pPr marL="0" lvl="0" indent="0" algn="just">
              <a:buNone/>
            </a:pPr>
            <a:endParaRPr lang="en-US" sz="2400" dirty="0">
              <a:solidFill>
                <a:prstClr val="white"/>
              </a:solidFill>
              <a:latin typeface="Times New Roman" panose="02020603050405020304" pitchFamily="18" charset="0"/>
              <a:cs typeface="Times New Roman" panose="02020603050405020304" pitchFamily="18" charset="0"/>
            </a:endParaRPr>
          </a:p>
          <a:p>
            <a:pPr marL="0" lvl="0" indent="0" algn="just">
              <a:buNone/>
            </a:pPr>
            <a:r>
              <a:rPr lang="en-US" sz="2400" dirty="0" smtClean="0">
                <a:solidFill>
                  <a:prstClr val="white"/>
                </a:solidFill>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These free electrons start moving with high velocity across the junction and collide with the other atoms, thus creating more free electrons. This results in a rapid increase in current. </a:t>
            </a:r>
            <a:endParaRPr lang="en-US" sz="2400" b="1" dirty="0">
              <a:solidFill>
                <a:prstClr val="white"/>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500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err="1" smtClean="0">
                <a:solidFill>
                  <a:schemeClr val="bg1"/>
                </a:solidFill>
                <a:latin typeface="Times New Roman" panose="02020603050405020304" pitchFamily="18" charset="0"/>
                <a:cs typeface="Times New Roman" panose="02020603050405020304" pitchFamily="18" charset="0"/>
              </a:rPr>
              <a:t>Zener</a:t>
            </a:r>
            <a:r>
              <a:rPr lang="en-US" sz="3200" dirty="0" smtClean="0">
                <a:solidFill>
                  <a:schemeClr val="bg1"/>
                </a:solidFill>
                <a:latin typeface="Times New Roman" panose="02020603050405020304" pitchFamily="18" charset="0"/>
                <a:cs typeface="Times New Roman" panose="02020603050405020304" pitchFamily="18" charset="0"/>
              </a:rPr>
              <a:t> breakdown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33567" y="1590509"/>
            <a:ext cx="8229600" cy="4525963"/>
          </a:xfrm>
          <a:solidFill>
            <a:srgbClr val="00B050"/>
          </a:solidFill>
        </p:spPr>
        <p:txBody>
          <a:bodyPr>
            <a:noAutofit/>
          </a:bodyPr>
          <a:lstStyle/>
          <a:p>
            <a:r>
              <a:rPr lang="en-US" sz="2400" b="1" dirty="0" err="1" smtClean="0">
                <a:solidFill>
                  <a:schemeClr val="bg1"/>
                </a:solidFill>
                <a:latin typeface="Times New Roman" panose="02020603050405020304" pitchFamily="18" charset="0"/>
                <a:cs typeface="Times New Roman" panose="02020603050405020304" pitchFamily="18" charset="0"/>
              </a:rPr>
              <a:t>Zener</a:t>
            </a:r>
            <a:r>
              <a:rPr lang="en-US" sz="2400" b="1" dirty="0" smtClean="0">
                <a:solidFill>
                  <a:schemeClr val="bg1"/>
                </a:solidFill>
                <a:latin typeface="Times New Roman" panose="02020603050405020304" pitchFamily="18" charset="0"/>
                <a:cs typeface="Times New Roman" panose="02020603050405020304" pitchFamily="18" charset="0"/>
              </a:rPr>
              <a:t> effect  or </a:t>
            </a:r>
            <a:r>
              <a:rPr lang="en-US" sz="2400" b="1" dirty="0" err="1" smtClean="0">
                <a:solidFill>
                  <a:schemeClr val="bg1"/>
                </a:solidFill>
                <a:latin typeface="Times New Roman" panose="02020603050405020304" pitchFamily="18" charset="0"/>
                <a:cs typeface="Times New Roman" panose="02020603050405020304" pitchFamily="18" charset="0"/>
              </a:rPr>
              <a:t>Zener</a:t>
            </a:r>
            <a:r>
              <a:rPr lang="en-US" sz="2400" b="1" dirty="0" smtClean="0">
                <a:solidFill>
                  <a:schemeClr val="bg1"/>
                </a:solidFill>
                <a:latin typeface="Times New Roman" panose="02020603050405020304" pitchFamily="18" charset="0"/>
                <a:cs typeface="Times New Roman" panose="02020603050405020304" pitchFamily="18" charset="0"/>
              </a:rPr>
              <a:t> breakdown</a:t>
            </a:r>
            <a:endParaRPr lang="en-US" sz="2400" b="1"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When </a:t>
            </a:r>
            <a:r>
              <a:rPr lang="en-US" sz="2400" dirty="0">
                <a:solidFill>
                  <a:schemeClr val="bg1"/>
                </a:solidFill>
                <a:latin typeface="Times New Roman" panose="02020603050405020304" pitchFamily="18" charset="0"/>
                <a:cs typeface="Times New Roman" panose="02020603050405020304" pitchFamily="18" charset="0"/>
              </a:rPr>
              <a:t>a diode is heavily doped, the </a:t>
            </a:r>
            <a:r>
              <a:rPr lang="en-US" sz="2400" dirty="0" smtClean="0">
                <a:solidFill>
                  <a:schemeClr val="bg1"/>
                </a:solidFill>
                <a:latin typeface="Times New Roman" panose="02020603050405020304" pitchFamily="18" charset="0"/>
                <a:cs typeface="Times New Roman" panose="02020603050405020304" pitchFamily="18" charset="0"/>
              </a:rPr>
              <a:t>depletion layer </a:t>
            </a:r>
            <a:r>
              <a:rPr lang="en-US" sz="2400" dirty="0">
                <a:solidFill>
                  <a:schemeClr val="bg1"/>
                </a:solidFill>
                <a:latin typeface="Times New Roman" panose="02020603050405020304" pitchFamily="18" charset="0"/>
                <a:cs typeface="Times New Roman" panose="02020603050405020304" pitchFamily="18" charset="0"/>
              </a:rPr>
              <a:t>becomes very narrow. Because of this, the electric </a:t>
            </a:r>
            <a:r>
              <a:rPr lang="en-US" sz="2400" dirty="0" smtClean="0">
                <a:solidFill>
                  <a:schemeClr val="bg1"/>
                </a:solidFill>
                <a:latin typeface="Times New Roman" panose="02020603050405020304" pitchFamily="18" charset="0"/>
                <a:cs typeface="Times New Roman" panose="02020603050405020304" pitchFamily="18" charset="0"/>
              </a:rPr>
              <a:t>field </a:t>
            </a:r>
            <a:r>
              <a:rPr lang="en-US" sz="2400" dirty="0">
                <a:solidFill>
                  <a:schemeClr val="bg1"/>
                </a:solidFill>
                <a:latin typeface="Times New Roman" panose="02020603050405020304" pitchFamily="18" charset="0"/>
                <a:cs typeface="Times New Roman" panose="02020603050405020304" pitchFamily="18" charset="0"/>
              </a:rPr>
              <a:t>across the </a:t>
            </a:r>
            <a:r>
              <a:rPr lang="en-US" sz="2400" dirty="0" smtClean="0">
                <a:solidFill>
                  <a:schemeClr val="bg1"/>
                </a:solidFill>
                <a:latin typeface="Times New Roman" panose="02020603050405020304" pitchFamily="18" charset="0"/>
                <a:cs typeface="Times New Roman" panose="02020603050405020304" pitchFamily="18" charset="0"/>
              </a:rPr>
              <a:t>depletion layer  </a:t>
            </a:r>
            <a:r>
              <a:rPr lang="en-US" sz="2400" dirty="0">
                <a:solidFill>
                  <a:schemeClr val="bg1"/>
                </a:solidFill>
                <a:latin typeface="Times New Roman" panose="02020603050405020304" pitchFamily="18" charset="0"/>
                <a:cs typeface="Times New Roman" panose="02020603050405020304" pitchFamily="18" charset="0"/>
              </a:rPr>
              <a:t>is very intense. </a:t>
            </a:r>
            <a:r>
              <a:rPr lang="en-US" sz="2400" dirty="0">
                <a:solidFill>
                  <a:schemeClr val="bg1"/>
                </a:solidFill>
                <a:latin typeface="Times New Roman" panose="02020603050405020304" pitchFamily="18" charset="0"/>
                <a:ea typeface="Calibri" panose="020F0502020204030204"/>
                <a:cs typeface="Times New Roman" panose="02020603050405020304" pitchFamily="18" charset="0"/>
              </a:rPr>
              <a:t>The electric field intensity increases the kinetic energy of the free charge carriers. Thereby the carriers start jumping from one region to another. These energetic charge carriers collide with the atoms of the p-type and n-type material and produce the electron-hole </a:t>
            </a:r>
            <a:r>
              <a:rPr lang="en-US" sz="2400" dirty="0" smtClean="0">
                <a:solidFill>
                  <a:schemeClr val="bg1"/>
                </a:solidFill>
                <a:ea typeface="Calibri" panose="020F0502020204030204"/>
                <a:cs typeface="Times New Roman" panose="02020603050405020304"/>
              </a:rPr>
              <a:t>.</a:t>
            </a:r>
            <a:endParaRPr lang="en-US" sz="2400" dirty="0" smtClean="0">
              <a:solidFill>
                <a:schemeClr val="bg1"/>
              </a:solidFill>
              <a:ea typeface="Calibri" panose="020F0502020204030204"/>
              <a:cs typeface="Times New Roman" panose="02020603050405020304"/>
            </a:endParaRPr>
          </a:p>
          <a:p>
            <a:pPr marL="0" indent="0">
              <a:buNone/>
            </a:pPr>
            <a:r>
              <a:rPr lang="en-US" sz="2400" dirty="0">
                <a:solidFill>
                  <a:schemeClr val="bg1"/>
                </a:solidFill>
                <a:latin typeface="Times New Roman" panose="02020603050405020304" pitchFamily="18" charset="0"/>
                <a:cs typeface="Times New Roman" panose="02020603050405020304"/>
              </a:rPr>
              <a:t> </a:t>
            </a:r>
            <a:r>
              <a:rPr lang="en-US" sz="2400" dirty="0" smtClean="0">
                <a:solidFill>
                  <a:schemeClr val="bg1"/>
                </a:solidFill>
                <a:latin typeface="Times New Roman" panose="02020603050405020304" pitchFamily="18" charset="0"/>
                <a:cs typeface="Times New Roman" panose="02020603050405020304"/>
              </a:rPr>
              <a:t>     </a:t>
            </a:r>
            <a:r>
              <a:rPr lang="en-US" sz="2400" dirty="0" smtClean="0">
                <a:solidFill>
                  <a:schemeClr val="bg1"/>
                </a:solidFill>
                <a:latin typeface="Times New Roman" panose="02020603050405020304" pitchFamily="18" charset="0"/>
                <a:cs typeface="Times New Roman" panose="02020603050405020304" pitchFamily="18" charset="0"/>
              </a:rPr>
              <a:t>Breakdown </a:t>
            </a:r>
            <a:r>
              <a:rPr lang="en-US" sz="2400" dirty="0">
                <a:solidFill>
                  <a:schemeClr val="bg1"/>
                </a:solidFill>
                <a:latin typeface="Times New Roman" panose="02020603050405020304" pitchFamily="18" charset="0"/>
                <a:cs typeface="Times New Roman" panose="02020603050405020304" pitchFamily="18" charset="0"/>
              </a:rPr>
              <a:t>voltage is less than 4 </a:t>
            </a:r>
            <a:r>
              <a:rPr lang="en-US" sz="2400" dirty="0" smtClean="0">
                <a:solidFill>
                  <a:schemeClr val="bg1"/>
                </a:solidFill>
                <a:latin typeface="Times New Roman" panose="02020603050405020304" pitchFamily="18" charset="0"/>
                <a:cs typeface="Times New Roman" panose="02020603050405020304" pitchFamily="18" charset="0"/>
              </a:rPr>
              <a:t>V</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zener</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effect </a:t>
            </a:r>
            <a:r>
              <a:rPr lang="en-US" sz="2400" dirty="0" smtClean="0">
                <a:solidFill>
                  <a:schemeClr val="bg1"/>
                </a:solidFill>
                <a:latin typeface="Times New Roman" panose="02020603050405020304" pitchFamily="18" charset="0"/>
                <a:cs typeface="Times New Roman" panose="02020603050405020304" pitchFamily="18" charset="0"/>
              </a:rPr>
              <a:t>occurs.</a:t>
            </a:r>
            <a:endParaRPr lang="en-US" sz="2400" dirty="0" smtClean="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Breakdown </a:t>
            </a:r>
            <a:r>
              <a:rPr lang="en-US" sz="2400" dirty="0">
                <a:solidFill>
                  <a:schemeClr val="bg1"/>
                </a:solidFill>
                <a:latin typeface="Times New Roman" panose="02020603050405020304" pitchFamily="18" charset="0"/>
                <a:cs typeface="Times New Roman" panose="02020603050405020304" pitchFamily="18" charset="0"/>
              </a:rPr>
              <a:t>voltage is greater than 6 </a:t>
            </a:r>
            <a:r>
              <a:rPr lang="en-US" sz="2400" dirty="0" smtClean="0">
                <a:solidFill>
                  <a:schemeClr val="bg1"/>
                </a:solidFill>
                <a:latin typeface="Times New Roman" panose="02020603050405020304" pitchFamily="18" charset="0"/>
                <a:cs typeface="Times New Roman" panose="02020603050405020304" pitchFamily="18" charset="0"/>
              </a:rPr>
              <a:t>V-   </a:t>
            </a:r>
            <a:r>
              <a:rPr lang="en-US" sz="2400" dirty="0" smtClean="0">
                <a:solidFill>
                  <a:schemeClr val="bg1"/>
                </a:solidFill>
                <a:latin typeface="Times New Roman" panose="02020603050405020304" pitchFamily="18" charset="0"/>
                <a:cs typeface="Times New Roman" panose="02020603050405020304" pitchFamily="18" charset="0"/>
              </a:rPr>
              <a:t>avalanche effect  </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Breakdown </a:t>
            </a:r>
            <a:r>
              <a:rPr lang="en-US" sz="2400" dirty="0">
                <a:solidFill>
                  <a:schemeClr val="bg1"/>
                </a:solidFill>
                <a:latin typeface="Times New Roman" panose="02020603050405020304" pitchFamily="18" charset="0"/>
                <a:cs typeface="Times New Roman" panose="02020603050405020304" pitchFamily="18" charset="0"/>
              </a:rPr>
              <a:t>voltage is between 4   </a:t>
            </a:r>
            <a:r>
              <a:rPr lang="en-US" sz="2400" dirty="0" smtClean="0">
                <a:solidFill>
                  <a:schemeClr val="bg1"/>
                </a:solidFill>
                <a:latin typeface="Times New Roman" panose="02020603050405020304" pitchFamily="18" charset="0"/>
                <a:cs typeface="Times New Roman" panose="02020603050405020304" pitchFamily="18" charset="0"/>
              </a:rPr>
              <a:t>to 6 V  --both </a:t>
            </a:r>
            <a:r>
              <a:rPr lang="en-US" sz="2400" dirty="0">
                <a:solidFill>
                  <a:schemeClr val="bg1"/>
                </a:solidFill>
                <a:latin typeface="Times New Roman" panose="02020603050405020304" pitchFamily="18" charset="0"/>
                <a:cs typeface="Times New Roman" panose="02020603050405020304" pitchFamily="18" charset="0"/>
              </a:rPr>
              <a:t>effects </a:t>
            </a:r>
            <a:r>
              <a:rPr lang="en-US" sz="2400" dirty="0" smtClean="0">
                <a:solidFill>
                  <a:schemeClr val="bg1"/>
                </a:solidFill>
                <a:latin typeface="Times New Roman" panose="02020603050405020304" pitchFamily="18" charset="0"/>
                <a:cs typeface="Times New Roman" panose="02020603050405020304" pitchFamily="18" charset="0"/>
              </a:rPr>
              <a:t>are  present</a:t>
            </a:r>
            <a:r>
              <a:rPr lang="en-US"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799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0"/>
                                        <p:tgtEl>
                                          <p:spTgt spid="5">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left)">
                                      <p:cBhvr>
                                        <p:cTn id="18" dur="5000"/>
                                        <p:tgtEl>
                                          <p:spTgt spid="5">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left)">
                                      <p:cBhvr>
                                        <p:cTn id="21" dur="5000"/>
                                        <p:tgtEl>
                                          <p:spTgt spid="5">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wipe(left)">
                                      <p:cBhvr>
                                        <p:cTn id="24" dur="5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Temperature  </a:t>
            </a:r>
            <a:r>
              <a:rPr lang="en-US" sz="3200" dirty="0" smtClean="0">
                <a:solidFill>
                  <a:schemeClr val="bg1"/>
                </a:solidFill>
                <a:latin typeface="Times New Roman" panose="02020603050405020304" pitchFamily="18" charset="0"/>
                <a:cs typeface="Times New Roman" panose="02020603050405020304" pitchFamily="18" charset="0"/>
              </a:rPr>
              <a:t>effect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When the ambient temperature changes, the </a:t>
            </a:r>
            <a:r>
              <a:rPr lang="en-US" sz="2400" dirty="0" err="1">
                <a:solidFill>
                  <a:schemeClr val="bg1"/>
                </a:solidFill>
                <a:latin typeface="Times New Roman" panose="02020603050405020304" pitchFamily="18" charset="0"/>
                <a:cs typeface="Times New Roman" panose="02020603050405020304" pitchFamily="18" charset="0"/>
              </a:rPr>
              <a:t>zener</a:t>
            </a:r>
            <a:r>
              <a:rPr lang="en-US" sz="2400" dirty="0">
                <a:solidFill>
                  <a:schemeClr val="bg1"/>
                </a:solidFill>
                <a:latin typeface="Times New Roman" panose="02020603050405020304" pitchFamily="18" charset="0"/>
                <a:cs typeface="Times New Roman" panose="02020603050405020304" pitchFamily="18" charset="0"/>
              </a:rPr>
              <a:t> voltage will change slightly. </a:t>
            </a:r>
            <a:r>
              <a:rPr lang="en-US" sz="2400" dirty="0" smtClean="0">
                <a:solidFill>
                  <a:schemeClr val="bg1"/>
                </a:solidFill>
                <a:latin typeface="Times New Roman" panose="02020603050405020304" pitchFamily="18" charset="0"/>
                <a:cs typeface="Times New Roman" panose="02020603050405020304" pitchFamily="18" charset="0"/>
              </a:rPr>
              <a:t>The temperature coefficient </a:t>
            </a:r>
            <a:r>
              <a:rPr lang="en-US" sz="2400" dirty="0">
                <a:solidFill>
                  <a:schemeClr val="bg1"/>
                </a:solidFill>
                <a:latin typeface="Times New Roman" panose="02020603050405020304" pitchFamily="18" charset="0"/>
                <a:cs typeface="Times New Roman" panose="02020603050405020304" pitchFamily="18" charset="0"/>
              </a:rPr>
              <a:t>is negative for breakdown voltages less than 4 V </a:t>
            </a:r>
            <a:r>
              <a:rPr lang="en-US" sz="2400" dirty="0" smtClean="0">
                <a:solidFill>
                  <a:schemeClr val="bg1"/>
                </a:solidFill>
                <a:latin typeface="Times New Roman" panose="02020603050405020304" pitchFamily="18" charset="0"/>
                <a:cs typeface="Times New Roman" panose="02020603050405020304" pitchFamily="18" charset="0"/>
              </a:rPr>
              <a:t>(</a:t>
            </a:r>
            <a:r>
              <a:rPr lang="en-US" sz="2400" dirty="0" err="1" smtClean="0">
                <a:solidFill>
                  <a:schemeClr val="bg1"/>
                </a:solidFill>
                <a:latin typeface="Times New Roman" panose="02020603050405020304" pitchFamily="18" charset="0"/>
                <a:cs typeface="Times New Roman" panose="02020603050405020304" pitchFamily="18" charset="0"/>
              </a:rPr>
              <a:t>Zener</a:t>
            </a:r>
            <a:r>
              <a:rPr lang="en-US" sz="2400" dirty="0" smtClean="0">
                <a:solidFill>
                  <a:schemeClr val="bg1"/>
                </a:solidFill>
                <a:latin typeface="Times New Roman" panose="02020603050405020304" pitchFamily="18" charset="0"/>
                <a:cs typeface="Times New Roman" panose="02020603050405020304" pitchFamily="18" charset="0"/>
              </a:rPr>
              <a:t> effect</a:t>
            </a:r>
            <a:r>
              <a:rPr lang="en-US" sz="2400" dirty="0">
                <a:solidFill>
                  <a:schemeClr val="bg1"/>
                </a:solidFill>
                <a:latin typeface="Times New Roman" panose="02020603050405020304" pitchFamily="18" charset="0"/>
                <a:cs typeface="Times New Roman" panose="02020603050405020304" pitchFamily="18" charset="0"/>
              </a:rPr>
              <a:t>). </a:t>
            </a:r>
            <a:endParaRPr lang="en-US" sz="2400" dirty="0" smtClean="0">
              <a:solidFill>
                <a:schemeClr val="bg1"/>
              </a:solidFill>
              <a:latin typeface="Times New Roman" panose="02020603050405020304" pitchFamily="18" charset="0"/>
              <a:cs typeface="Times New Roman" panose="02020603050405020304" pitchFamily="18" charset="0"/>
            </a:endParaRPr>
          </a:p>
          <a:p>
            <a:pPr algn="just"/>
            <a:endParaRPr lang="en-US" sz="2400" dirty="0" smtClean="0">
              <a:solidFill>
                <a:schemeClr val="bg1"/>
              </a:solidFill>
              <a:latin typeface="Times New Roman" panose="02020603050405020304" pitchFamily="18" charset="0"/>
              <a:cs typeface="Times New Roman" panose="02020603050405020304" pitchFamily="18" charset="0"/>
            </a:endParaRPr>
          </a:p>
          <a:p>
            <a:pPr algn="just"/>
            <a:r>
              <a:rPr lang="en-US" sz="2400" dirty="0" smtClean="0">
                <a:solidFill>
                  <a:schemeClr val="bg1"/>
                </a:solidFill>
                <a:latin typeface="Times New Roman" panose="02020603050405020304" pitchFamily="18" charset="0"/>
                <a:cs typeface="Times New Roman" panose="02020603050405020304" pitchFamily="18" charset="0"/>
              </a:rPr>
              <a:t>The </a:t>
            </a:r>
            <a:r>
              <a:rPr lang="en-US" sz="2400" dirty="0">
                <a:solidFill>
                  <a:schemeClr val="bg1"/>
                </a:solidFill>
                <a:latin typeface="Times New Roman" panose="02020603050405020304" pitchFamily="18" charset="0"/>
                <a:cs typeface="Times New Roman" panose="02020603050405020304" pitchFamily="18" charset="0"/>
              </a:rPr>
              <a:t>temperature </a:t>
            </a:r>
            <a:r>
              <a:rPr lang="en-US" sz="2400" dirty="0" smtClean="0">
                <a:solidFill>
                  <a:schemeClr val="bg1"/>
                </a:solidFill>
                <a:latin typeface="Times New Roman" panose="02020603050405020304" pitchFamily="18" charset="0"/>
                <a:cs typeface="Times New Roman" panose="02020603050405020304" pitchFamily="18" charset="0"/>
              </a:rPr>
              <a:t>coefficient </a:t>
            </a:r>
            <a:r>
              <a:rPr lang="en-US" sz="2400" dirty="0">
                <a:solidFill>
                  <a:schemeClr val="bg1"/>
                </a:solidFill>
                <a:latin typeface="Times New Roman" panose="02020603050405020304" pitchFamily="18" charset="0"/>
                <a:cs typeface="Times New Roman" panose="02020603050405020304" pitchFamily="18" charset="0"/>
              </a:rPr>
              <a:t>is positive for </a:t>
            </a:r>
            <a:r>
              <a:rPr lang="en-US" sz="2400" dirty="0" smtClean="0">
                <a:solidFill>
                  <a:schemeClr val="bg1"/>
                </a:solidFill>
                <a:latin typeface="Times New Roman" panose="02020603050405020304" pitchFamily="18" charset="0"/>
                <a:cs typeface="Times New Roman" panose="02020603050405020304" pitchFamily="18" charset="0"/>
              </a:rPr>
              <a:t>breakdown voltages </a:t>
            </a:r>
            <a:r>
              <a:rPr lang="en-US" sz="2400" dirty="0">
                <a:solidFill>
                  <a:schemeClr val="bg1"/>
                </a:solidFill>
                <a:latin typeface="Times New Roman" panose="02020603050405020304" pitchFamily="18" charset="0"/>
                <a:cs typeface="Times New Roman" panose="02020603050405020304" pitchFamily="18" charset="0"/>
              </a:rPr>
              <a:t>greater than 6 V </a:t>
            </a:r>
            <a:r>
              <a:rPr lang="en-US" sz="2400" dirty="0" smtClean="0">
                <a:solidFill>
                  <a:schemeClr val="bg1"/>
                </a:solidFill>
                <a:latin typeface="Times New Roman" panose="02020603050405020304" pitchFamily="18" charset="0"/>
                <a:cs typeface="Times New Roman" panose="02020603050405020304" pitchFamily="18" charset="0"/>
              </a:rPr>
              <a:t>(Avalanche </a:t>
            </a:r>
            <a:r>
              <a:rPr lang="en-US" sz="2400" dirty="0">
                <a:solidFill>
                  <a:schemeClr val="bg1"/>
                </a:solidFill>
                <a:latin typeface="Times New Roman" panose="02020603050405020304" pitchFamily="18" charset="0"/>
                <a:cs typeface="Times New Roman" panose="02020603050405020304" pitchFamily="18" charset="0"/>
              </a:rPr>
              <a:t>effect</a:t>
            </a:r>
            <a:r>
              <a:rPr lang="en-US"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smtClean="0">
              <a:solidFill>
                <a:schemeClr val="bg1"/>
              </a:solidFill>
              <a:latin typeface="Times New Roman" panose="02020603050405020304" pitchFamily="18" charset="0"/>
              <a:cs typeface="Times New Roman" panose="02020603050405020304" pitchFamily="18" charset="0"/>
            </a:endParaRPr>
          </a:p>
          <a:p>
            <a:pPr algn="just"/>
            <a:r>
              <a:rPr lang="en-US" sz="2400" dirty="0" err="1" smtClean="0">
                <a:solidFill>
                  <a:schemeClr val="bg1"/>
                </a:solidFill>
                <a:latin typeface="Times New Roman" panose="02020603050405020304" pitchFamily="18" charset="0"/>
                <a:cs typeface="Times New Roman" panose="02020603050405020304" pitchFamily="18" charset="0"/>
              </a:rPr>
              <a:t>Zener</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diodes with breakdown voltages </a:t>
            </a:r>
            <a:r>
              <a:rPr lang="en-US" sz="2400" dirty="0" smtClean="0">
                <a:solidFill>
                  <a:schemeClr val="bg1"/>
                </a:solidFill>
                <a:latin typeface="Times New Roman" panose="02020603050405020304" pitchFamily="18" charset="0"/>
                <a:cs typeface="Times New Roman" panose="02020603050405020304" pitchFamily="18" charset="0"/>
              </a:rPr>
              <a:t>between  4 </a:t>
            </a:r>
            <a:r>
              <a:rPr lang="en-US" sz="2400" dirty="0">
                <a:solidFill>
                  <a:schemeClr val="bg1"/>
                </a:solidFill>
                <a:latin typeface="Times New Roman" panose="02020603050405020304" pitchFamily="18" charset="0"/>
                <a:cs typeface="Times New Roman" panose="02020603050405020304" pitchFamily="18" charset="0"/>
              </a:rPr>
              <a:t>and 6 V in which the temperature </a:t>
            </a:r>
            <a:r>
              <a:rPr lang="en-US" sz="2400" dirty="0" smtClean="0">
                <a:solidFill>
                  <a:schemeClr val="bg1"/>
                </a:solidFill>
                <a:latin typeface="Times New Roman" panose="02020603050405020304" pitchFamily="18" charset="0"/>
                <a:cs typeface="Times New Roman" panose="02020603050405020304" pitchFamily="18" charset="0"/>
              </a:rPr>
              <a:t>coefficient </a:t>
            </a:r>
            <a:r>
              <a:rPr lang="en-US" sz="2400" dirty="0">
                <a:solidFill>
                  <a:schemeClr val="bg1"/>
                </a:solidFill>
                <a:latin typeface="Times New Roman" panose="02020603050405020304" pitchFamily="18" charset="0"/>
                <a:cs typeface="Times New Roman" panose="02020603050405020304" pitchFamily="18" charset="0"/>
              </a:rPr>
              <a:t>equals zero.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1022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0"/>
                                        <p:tgtEl>
                                          <p:spTgt spid="5">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err="1">
                <a:solidFill>
                  <a:schemeClr val="bg1"/>
                </a:solidFill>
                <a:latin typeface="Times New Roman" panose="02020603050405020304" pitchFamily="18" charset="0"/>
                <a:cs typeface="Times New Roman" panose="02020603050405020304" pitchFamily="18" charset="0"/>
              </a:rPr>
              <a:t>Zener</a:t>
            </a:r>
            <a:r>
              <a:rPr lang="en-US" sz="3200" b="1" dirty="0">
                <a:solidFill>
                  <a:schemeClr val="bg1"/>
                </a:solidFill>
                <a:latin typeface="Times New Roman" panose="02020603050405020304" pitchFamily="18" charset="0"/>
                <a:cs typeface="Times New Roman" panose="02020603050405020304" pitchFamily="18" charset="0"/>
              </a:rPr>
              <a:t> Regulator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algn="just"/>
            <a:r>
              <a:rPr lang="en-US" sz="1800" dirty="0">
                <a:solidFill>
                  <a:schemeClr val="bg1"/>
                </a:solidFill>
              </a:rPr>
              <a:t>A </a:t>
            </a:r>
            <a:r>
              <a:rPr lang="en-US" sz="1800" dirty="0" err="1">
                <a:solidFill>
                  <a:schemeClr val="bg1"/>
                </a:solidFill>
              </a:rPr>
              <a:t>zener</a:t>
            </a:r>
            <a:r>
              <a:rPr lang="en-US" sz="1800" dirty="0">
                <a:solidFill>
                  <a:schemeClr val="bg1"/>
                </a:solidFill>
              </a:rPr>
              <a:t> diode </a:t>
            </a:r>
            <a:r>
              <a:rPr lang="en-US" sz="1800" dirty="0" smtClean="0">
                <a:solidFill>
                  <a:schemeClr val="bg1"/>
                </a:solidFill>
              </a:rPr>
              <a:t>is  called as a </a:t>
            </a:r>
            <a:r>
              <a:rPr lang="en-US" sz="1800" i="1" dirty="0" smtClean="0">
                <a:solidFill>
                  <a:schemeClr val="bg1"/>
                </a:solidFill>
              </a:rPr>
              <a:t>voltage-regulator </a:t>
            </a:r>
            <a:r>
              <a:rPr lang="en-US" sz="1800" i="1" dirty="0">
                <a:solidFill>
                  <a:schemeClr val="bg1"/>
                </a:solidFill>
              </a:rPr>
              <a:t>diode </a:t>
            </a:r>
            <a:r>
              <a:rPr lang="en-US" sz="1800" dirty="0">
                <a:solidFill>
                  <a:schemeClr val="bg1"/>
                </a:solidFill>
              </a:rPr>
              <a:t>,</a:t>
            </a:r>
            <a:r>
              <a:rPr lang="en-US" sz="1800" dirty="0" smtClean="0">
                <a:solidFill>
                  <a:schemeClr val="bg1"/>
                </a:solidFill>
              </a:rPr>
              <a:t>maintains a </a:t>
            </a:r>
            <a:r>
              <a:rPr lang="en-US" sz="1800" dirty="0">
                <a:solidFill>
                  <a:schemeClr val="bg1"/>
                </a:solidFill>
              </a:rPr>
              <a:t>constant output voltage </a:t>
            </a:r>
            <a:r>
              <a:rPr lang="en-US" sz="1800" dirty="0" smtClean="0">
                <a:solidFill>
                  <a:schemeClr val="bg1"/>
                </a:solidFill>
              </a:rPr>
              <a:t>when  </a:t>
            </a:r>
            <a:r>
              <a:rPr lang="en-US" sz="1800" dirty="0">
                <a:solidFill>
                  <a:schemeClr val="bg1"/>
                </a:solidFill>
              </a:rPr>
              <a:t>the current  </a:t>
            </a:r>
            <a:r>
              <a:rPr lang="en-US" sz="1800" dirty="0" smtClean="0">
                <a:solidFill>
                  <a:schemeClr val="bg1"/>
                </a:solidFill>
              </a:rPr>
              <a:t>changes</a:t>
            </a:r>
            <a:r>
              <a:rPr lang="en-US" sz="1800" dirty="0">
                <a:solidFill>
                  <a:schemeClr val="bg1"/>
                </a:solidFill>
              </a:rPr>
              <a:t>. </a:t>
            </a:r>
            <a:endParaRPr lang="en-US" sz="1800" dirty="0" smtClean="0">
              <a:solidFill>
                <a:schemeClr val="bg1"/>
              </a:solidFill>
            </a:endParaRPr>
          </a:p>
          <a:p>
            <a:pPr algn="just"/>
            <a:r>
              <a:rPr lang="en-US" sz="1800" dirty="0" smtClean="0">
                <a:solidFill>
                  <a:schemeClr val="bg1"/>
                </a:solidFill>
              </a:rPr>
              <a:t>In the Reverse-biased  </a:t>
            </a:r>
            <a:r>
              <a:rPr lang="en-US" sz="1800" dirty="0" err="1">
                <a:solidFill>
                  <a:schemeClr val="bg1"/>
                </a:solidFill>
              </a:rPr>
              <a:t>zener</a:t>
            </a:r>
            <a:r>
              <a:rPr lang="en-US" sz="1800" dirty="0">
                <a:solidFill>
                  <a:schemeClr val="bg1"/>
                </a:solidFill>
              </a:rPr>
              <a:t> diode, </a:t>
            </a:r>
            <a:r>
              <a:rPr lang="en-US" sz="1800" dirty="0" smtClean="0">
                <a:solidFill>
                  <a:schemeClr val="bg1"/>
                </a:solidFill>
              </a:rPr>
              <a:t>to get breakdown </a:t>
            </a:r>
            <a:r>
              <a:rPr lang="en-US" sz="1800" dirty="0">
                <a:solidFill>
                  <a:schemeClr val="bg1"/>
                </a:solidFill>
              </a:rPr>
              <a:t>operation, the source </a:t>
            </a:r>
            <a:r>
              <a:rPr lang="en-US" sz="1800" dirty="0" smtClean="0">
                <a:solidFill>
                  <a:schemeClr val="bg1"/>
                </a:solidFill>
              </a:rPr>
              <a:t>voltage  V</a:t>
            </a:r>
            <a:r>
              <a:rPr lang="en-US" sz="1800" i="1" baseline="-25000" dirty="0" smtClean="0">
                <a:solidFill>
                  <a:schemeClr val="bg1"/>
                </a:solidFill>
              </a:rPr>
              <a:t>S   </a:t>
            </a:r>
            <a:r>
              <a:rPr lang="en-US" sz="1800" dirty="0" smtClean="0">
                <a:solidFill>
                  <a:schemeClr val="bg1"/>
                </a:solidFill>
              </a:rPr>
              <a:t>must </a:t>
            </a:r>
            <a:r>
              <a:rPr lang="en-US" sz="1800" dirty="0">
                <a:solidFill>
                  <a:schemeClr val="bg1"/>
                </a:solidFill>
              </a:rPr>
              <a:t>be greater </a:t>
            </a:r>
            <a:r>
              <a:rPr lang="en-US" sz="1800" dirty="0" smtClean="0">
                <a:solidFill>
                  <a:schemeClr val="bg1"/>
                </a:solidFill>
              </a:rPr>
              <a:t>than the </a:t>
            </a:r>
            <a:r>
              <a:rPr lang="en-US" sz="1800" dirty="0" err="1">
                <a:solidFill>
                  <a:schemeClr val="bg1"/>
                </a:solidFill>
              </a:rPr>
              <a:t>zener</a:t>
            </a:r>
            <a:r>
              <a:rPr lang="en-US" sz="1800" dirty="0">
                <a:solidFill>
                  <a:schemeClr val="bg1"/>
                </a:solidFill>
              </a:rPr>
              <a:t> breakdown voltage </a:t>
            </a:r>
            <a:r>
              <a:rPr lang="en-US" sz="1800" i="1" dirty="0" err="1" smtClean="0">
                <a:solidFill>
                  <a:schemeClr val="bg1"/>
                </a:solidFill>
              </a:rPr>
              <a:t>V</a:t>
            </a:r>
            <a:r>
              <a:rPr lang="en-US" sz="1800" i="1" baseline="-25000" dirty="0" err="1" smtClean="0">
                <a:solidFill>
                  <a:schemeClr val="bg1"/>
                </a:solidFill>
              </a:rPr>
              <a:t>z</a:t>
            </a:r>
            <a:r>
              <a:rPr lang="en-US" sz="1800" i="1" baseline="-25000" dirty="0" smtClean="0">
                <a:solidFill>
                  <a:schemeClr val="bg1"/>
                </a:solidFill>
              </a:rPr>
              <a:t>  </a:t>
            </a:r>
            <a:r>
              <a:rPr lang="en-US" sz="1800" dirty="0" smtClean="0">
                <a:solidFill>
                  <a:schemeClr val="bg1"/>
                </a:solidFill>
              </a:rPr>
              <a:t>. </a:t>
            </a:r>
            <a:r>
              <a:rPr lang="en-US" sz="1800" dirty="0">
                <a:solidFill>
                  <a:schemeClr val="bg1"/>
                </a:solidFill>
              </a:rPr>
              <a:t>A series resistor </a:t>
            </a:r>
            <a:r>
              <a:rPr lang="en-US" sz="1800" i="1" dirty="0" smtClean="0">
                <a:solidFill>
                  <a:schemeClr val="bg1"/>
                </a:solidFill>
              </a:rPr>
              <a:t>R </a:t>
            </a:r>
            <a:r>
              <a:rPr lang="en-US" sz="1800" i="1" baseline="-25000" dirty="0" smtClean="0">
                <a:solidFill>
                  <a:schemeClr val="bg1"/>
                </a:solidFill>
              </a:rPr>
              <a:t>s</a:t>
            </a:r>
            <a:r>
              <a:rPr lang="en-US" sz="1800" i="1" dirty="0" smtClean="0">
                <a:solidFill>
                  <a:schemeClr val="bg1"/>
                </a:solidFill>
              </a:rPr>
              <a:t>  </a:t>
            </a:r>
            <a:r>
              <a:rPr lang="en-US" sz="1800" dirty="0" smtClean="0">
                <a:solidFill>
                  <a:schemeClr val="bg1"/>
                </a:solidFill>
              </a:rPr>
              <a:t>is </a:t>
            </a:r>
            <a:r>
              <a:rPr lang="en-US" sz="1800" dirty="0">
                <a:solidFill>
                  <a:schemeClr val="bg1"/>
                </a:solidFill>
              </a:rPr>
              <a:t>always used to limit </a:t>
            </a:r>
            <a:r>
              <a:rPr lang="en-US" sz="1800" dirty="0" smtClean="0">
                <a:solidFill>
                  <a:schemeClr val="bg1"/>
                </a:solidFill>
              </a:rPr>
              <a:t>the </a:t>
            </a:r>
            <a:r>
              <a:rPr lang="en-US" sz="1800" dirty="0" err="1" smtClean="0">
                <a:solidFill>
                  <a:schemeClr val="bg1"/>
                </a:solidFill>
              </a:rPr>
              <a:t>zener</a:t>
            </a:r>
            <a:r>
              <a:rPr lang="en-US" sz="1800" dirty="0" smtClean="0">
                <a:solidFill>
                  <a:schemeClr val="bg1"/>
                </a:solidFill>
              </a:rPr>
              <a:t> </a:t>
            </a:r>
            <a:r>
              <a:rPr lang="en-US" sz="1800" dirty="0">
                <a:solidFill>
                  <a:schemeClr val="bg1"/>
                </a:solidFill>
              </a:rPr>
              <a:t>current to less than its maximum current rating. </a:t>
            </a:r>
            <a:r>
              <a:rPr lang="en-US" sz="1800" dirty="0" smtClean="0">
                <a:solidFill>
                  <a:schemeClr val="bg1"/>
                </a:solidFill>
              </a:rPr>
              <a:t>Otherwise</a:t>
            </a:r>
            <a:r>
              <a:rPr lang="en-US" sz="1800" dirty="0">
                <a:solidFill>
                  <a:schemeClr val="bg1"/>
                </a:solidFill>
              </a:rPr>
              <a:t>, the </a:t>
            </a:r>
            <a:r>
              <a:rPr lang="en-US" sz="1800" dirty="0" err="1">
                <a:solidFill>
                  <a:schemeClr val="bg1"/>
                </a:solidFill>
              </a:rPr>
              <a:t>zener</a:t>
            </a:r>
            <a:r>
              <a:rPr lang="en-US" sz="1800" dirty="0">
                <a:solidFill>
                  <a:schemeClr val="bg1"/>
                </a:solidFill>
              </a:rPr>
              <a:t> </a:t>
            </a:r>
            <a:r>
              <a:rPr lang="en-US" sz="1800" dirty="0" smtClean="0">
                <a:solidFill>
                  <a:schemeClr val="bg1"/>
                </a:solidFill>
              </a:rPr>
              <a:t>diode will </a:t>
            </a:r>
            <a:r>
              <a:rPr lang="en-US" sz="1800" dirty="0">
                <a:solidFill>
                  <a:schemeClr val="bg1"/>
                </a:solidFill>
              </a:rPr>
              <a:t>burn </a:t>
            </a:r>
            <a:r>
              <a:rPr lang="en-US" sz="1800" dirty="0" smtClean="0">
                <a:solidFill>
                  <a:schemeClr val="bg1"/>
                </a:solidFill>
              </a:rPr>
              <a:t>out.  </a:t>
            </a:r>
            <a:endParaRPr lang="en-US" sz="1800" dirty="0" smtClean="0">
              <a:solidFill>
                <a:schemeClr val="bg1"/>
              </a:solidFill>
            </a:endParaRPr>
          </a:p>
          <a:p>
            <a:pPr algn="just"/>
            <a:r>
              <a:rPr lang="en-US" sz="1800" dirty="0" smtClean="0">
                <a:solidFill>
                  <a:schemeClr val="bg1"/>
                </a:solidFill>
              </a:rPr>
              <a:t>Therefore</a:t>
            </a:r>
            <a:r>
              <a:rPr lang="en-US" sz="1800" dirty="0">
                <a:solidFill>
                  <a:schemeClr val="bg1"/>
                </a:solidFill>
              </a:rPr>
              <a:t>, the </a:t>
            </a:r>
            <a:r>
              <a:rPr lang="en-US" sz="1800" dirty="0" smtClean="0">
                <a:solidFill>
                  <a:schemeClr val="bg1"/>
                </a:solidFill>
              </a:rPr>
              <a:t>current through </a:t>
            </a:r>
            <a:r>
              <a:rPr lang="en-US" sz="1800" dirty="0">
                <a:solidFill>
                  <a:schemeClr val="bg1"/>
                </a:solidFill>
              </a:rPr>
              <a:t>the resistor is</a:t>
            </a:r>
            <a:r>
              <a:rPr lang="en-US" sz="1800" dirty="0" smtClean="0">
                <a:solidFill>
                  <a:schemeClr val="bg1"/>
                </a:solidFill>
              </a:rPr>
              <a:t>:</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9600" y="4191001"/>
            <a:ext cx="1752600" cy="135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528141"/>
            <a:ext cx="1447800" cy="67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191001"/>
            <a:ext cx="1400175" cy="135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advTm="7278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ipe(left)">
                                      <p:cBhvr>
                                        <p:cTn id="12" dur="5000"/>
                                        <p:tgtEl>
                                          <p:spTgt spid="4099"/>
                                        </p:tgtEl>
                                      </p:cBhvr>
                                    </p:animEffect>
                                  </p:childTnLst>
                                </p:cTn>
                              </p:par>
                              <p:par>
                                <p:cTn id="13" presetID="22" presetClass="entr" presetSubtype="8"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wipe(left)">
                                      <p:cBhvr>
                                        <p:cTn id="15" dur="5000"/>
                                        <p:tgtEl>
                                          <p:spTgt spid="4098"/>
                                        </p:tgtEl>
                                      </p:cBhvr>
                                    </p:animEffect>
                                  </p:childTnLst>
                                </p:cTn>
                              </p:par>
                              <p:par>
                                <p:cTn id="16" presetID="22" presetClass="entr" presetSubtype="8" fill="hold" nodeType="with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wipe(left)">
                                      <p:cBhvr>
                                        <p:cTn id="18" dur="5000"/>
                                        <p:tgtEl>
                                          <p:spTgt spid="410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0"/>
                                        <p:tgtEl>
                                          <p:spTgt spid="5">
                                            <p:txEl>
                                              <p:pRg st="0" end="0"/>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wipe(left)">
                                      <p:cBhvr>
                                        <p:cTn id="26" dur="5000"/>
                                        <p:tgtEl>
                                          <p:spTgt spid="5">
                                            <p:txEl>
                                              <p:pRg st="1" end="1"/>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wipe(left)">
                                      <p:cBhvr>
                                        <p:cTn id="29" dur="5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p="http://schemas.openxmlformats.org/presentationml/2006/main">
  <p:tag name="TIMING" val="|0.3"/>
</p:tagLst>
</file>

<file path=ppt/tags/tag10.xml><?xml version="1.0" encoding="utf-8"?>
<p:tagLst xmlns:p="http://schemas.openxmlformats.org/presentationml/2006/main">
  <p:tag name="TIMING" val="|1.7"/>
</p:tagLst>
</file>

<file path=ppt/tags/tag11.xml><?xml version="1.0" encoding="utf-8"?>
<p:tagLst xmlns:p="http://schemas.openxmlformats.org/presentationml/2006/main">
  <p:tag name="TIMING" val="|0.8"/>
</p:tagLst>
</file>

<file path=ppt/tags/tag12.xml><?xml version="1.0" encoding="utf-8"?>
<p:tagLst xmlns:p="http://schemas.openxmlformats.org/presentationml/2006/main">
  <p:tag name="TIMING" val="|2.2"/>
</p:tagLst>
</file>

<file path=ppt/tags/tag13.xml><?xml version="1.0" encoding="utf-8"?>
<p:tagLst xmlns:p="http://schemas.openxmlformats.org/presentationml/2006/main">
  <p:tag name="TIMING" val="|0.9"/>
</p:tagLst>
</file>

<file path=ppt/tags/tag14.xml><?xml version="1.0" encoding="utf-8"?>
<p:tagLst xmlns:p="http://schemas.openxmlformats.org/presentationml/2006/main">
  <p:tag name="TIMING" val="|1.6"/>
</p:tagLst>
</file>

<file path=ppt/tags/tag15.xml><?xml version="1.0" encoding="utf-8"?>
<p:tagLst xmlns:p="http://schemas.openxmlformats.org/presentationml/2006/main">
  <p:tag name="TIMING" val="|1"/>
</p:tagLst>
</file>

<file path=ppt/tags/tag16.xml><?xml version="1.0" encoding="utf-8"?>
<p:tagLst xmlns:p="http://schemas.openxmlformats.org/presentationml/2006/main">
  <p:tag name="TIMING" val="|1.1"/>
</p:tagLst>
</file>

<file path=ppt/tags/tag17.xml><?xml version="1.0" encoding="utf-8"?>
<p:tagLst xmlns:p="http://schemas.openxmlformats.org/presentationml/2006/main">
  <p:tag name="TIMING" val="|1.3|4.2|6.8|17.5"/>
</p:tagLst>
</file>

<file path=ppt/tags/tag18.xml><?xml version="1.0" encoding="utf-8"?>
<p:tagLst xmlns:p="http://schemas.openxmlformats.org/presentationml/2006/main">
  <p:tag name="TIMING" val="|0.9|4.4|34.7"/>
</p:tagLst>
</file>

<file path=ppt/tags/tag19.xml><?xml version="1.0" encoding="utf-8"?>
<p:tagLst xmlns:p="http://schemas.openxmlformats.org/presentationml/2006/main">
  <p:tag name="TIMING" val="|1.5"/>
</p:tagLst>
</file>

<file path=ppt/tags/tag2.xml><?xml version="1.0" encoding="utf-8"?>
<p:tagLst xmlns:p="http://schemas.openxmlformats.org/presentationml/2006/main">
  <p:tag name="TIMING" val="|0.9|2|1.9|21.4"/>
</p:tagLst>
</file>

<file path=ppt/tags/tag20.xml><?xml version="1.0" encoding="utf-8"?>
<p:tagLst xmlns:p="http://schemas.openxmlformats.org/presentationml/2006/main">
  <p:tag name="TIMING" val="|1.3"/>
</p:tagLst>
</file>

<file path=ppt/tags/tag21.xml><?xml version="1.0" encoding="utf-8"?>
<p:tagLst xmlns:p="http://schemas.openxmlformats.org/presentationml/2006/main">
  <p:tag name="TIMING" val="|0.8|2.5|1.2|2.7|1.7"/>
</p:tagLst>
</file>

<file path=ppt/tags/tag22.xml><?xml version="1.0" encoding="utf-8"?>
<p:tagLst xmlns:p="http://schemas.openxmlformats.org/presentationml/2006/main">
  <p:tag name="TIMING" val="|0.8|3.6|13.3"/>
</p:tagLst>
</file>

<file path=ppt/tags/tag3.xml><?xml version="1.0" encoding="utf-8"?>
<p:tagLst xmlns:p="http://schemas.openxmlformats.org/presentationml/2006/main">
  <p:tag name="TIMING" val="|1|5.8|4|6.6|21.2"/>
</p:tagLst>
</file>

<file path=ppt/tags/tag4.xml><?xml version="1.0" encoding="utf-8"?>
<p:tagLst xmlns:p="http://schemas.openxmlformats.org/presentationml/2006/main">
  <p:tag name="TIMING" val="|1|4.5|4.8|13.2"/>
</p:tagLst>
</file>

<file path=ppt/tags/tag5.xml><?xml version="1.0" encoding="utf-8"?>
<p:tagLst xmlns:p="http://schemas.openxmlformats.org/presentationml/2006/main">
  <p:tag name="TIMING" val="|0.8|6.2|31.6"/>
</p:tagLst>
</file>

<file path=ppt/tags/tag6.xml><?xml version="1.0" encoding="utf-8"?>
<p:tagLst xmlns:p="http://schemas.openxmlformats.org/presentationml/2006/main">
  <p:tag name="TIMING" val="|0.9|3.2"/>
</p:tagLst>
</file>

<file path=ppt/tags/tag7.xml><?xml version="1.0" encoding="utf-8"?>
<p:tagLst xmlns:p="http://schemas.openxmlformats.org/presentationml/2006/main">
  <p:tag name="TIMING" val="|1|3.4|40.1"/>
</p:tagLst>
</file>

<file path=ppt/tags/tag8.xml><?xml version="1.0" encoding="utf-8"?>
<p:tagLst xmlns:p="http://schemas.openxmlformats.org/presentationml/2006/main">
  <p:tag name="TIMING" val="|1.1|10.4|42.2"/>
</p:tagLst>
</file>

<file path=ppt/tags/tag9.xml><?xml version="1.0" encoding="utf-8"?>
<p:tagLst xmlns:p="http://schemas.openxmlformats.org/presentationml/2006/main">
  <p:tag name="TIMING" val="|0.8|4.6|10.5"/>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8677</Words>
  <Application>WPS Presentation</Application>
  <PresentationFormat>On-screen Show (4:3)</PresentationFormat>
  <Paragraphs>335</Paragraphs>
  <Slides>24</Slides>
  <Notes>1</Notes>
  <HiddenSlides>0</HiddenSlides>
  <MMClips>24</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Times New Roman</vt:lpstr>
      <vt:lpstr>TimesLTStd-Roman</vt:lpstr>
      <vt:lpstr>Calibri</vt:lpstr>
      <vt:lpstr>Times New Roman</vt:lpstr>
      <vt:lpstr>Microsoft YaHei</vt:lpstr>
      <vt:lpstr>Arial Unicode MS</vt:lpstr>
      <vt:lpstr>Segoe Print</vt:lpstr>
      <vt:lpstr>TimesNewRoman</vt:lpstr>
      <vt:lpstr>TimesNewRoman,Italic</vt:lpstr>
      <vt:lpstr>2_Office Theme</vt:lpstr>
      <vt:lpstr>Zener  Diode</vt:lpstr>
      <vt:lpstr>Introduction</vt:lpstr>
      <vt:lpstr>V I characteristics </vt:lpstr>
      <vt:lpstr>V I characteristics</vt:lpstr>
      <vt:lpstr>Zener resistance. </vt:lpstr>
      <vt:lpstr>Avalanche breakdown </vt:lpstr>
      <vt:lpstr>Zener breakdown</vt:lpstr>
      <vt:lpstr>Temperature  effect</vt:lpstr>
      <vt:lpstr>Zener Regulator</vt:lpstr>
      <vt:lpstr>Problem</vt:lpstr>
      <vt:lpstr>Loaded Zener Regulator</vt:lpstr>
      <vt:lpstr>Loaded Zener Regulator</vt:lpstr>
      <vt:lpstr>Problem</vt:lpstr>
      <vt:lpstr>Problem (cont)</vt:lpstr>
      <vt:lpstr>Problem</vt:lpstr>
      <vt:lpstr>Problem (cont)</vt:lpstr>
      <vt:lpstr>Zener parameters</vt:lpstr>
      <vt:lpstr>Light Emitting Diode (LED)</vt:lpstr>
      <vt:lpstr>Light Emitting Diode (LED)</vt:lpstr>
      <vt:lpstr>LED Voltage and Current</vt:lpstr>
      <vt:lpstr>Problem</vt:lpstr>
      <vt:lpstr>Photo diode</vt:lpstr>
      <vt:lpstr>Photo diode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Zener  Diode</dc:title>
  <dc:creator>Karthika</dc:creator>
  <cp:lastModifiedBy>lenovo</cp:lastModifiedBy>
  <cp:revision>21</cp:revision>
  <dcterms:created xsi:type="dcterms:W3CDTF">2020-11-01T05:57:00Z</dcterms:created>
  <dcterms:modified xsi:type="dcterms:W3CDTF">2021-12-22T05:05:31Z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A846A4B41B414B61BEB150457BEE6868</vt:lpwstr>
  </property>
  <property fmtid="{D5CDD505-2E9C-101B-9397-08002B2CF9AE}" pid="3" name="KSOProductBuildVer">
    <vt:lpwstr>1033-11.2.0.10382</vt:lpwstr>
  </property>
</Properties>
</file>