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63" r:id="rId4"/>
    <p:sldId id="264" r:id="rId5"/>
    <p:sldId id="265" r:id="rId6"/>
    <p:sldId id="258" r:id="rId7"/>
    <p:sldId id="266" r:id="rId8"/>
    <p:sldId id="269" r:id="rId9"/>
    <p:sldId id="267" r:id="rId10"/>
    <p:sldId id="273" r:id="rId11"/>
    <p:sldId id="284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Bipolar Junction Transistor</a:t>
            </a:r>
            <a:endParaRPr 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transistor circuit </a:t>
            </a: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collector supply voltage of 20 V, a </a:t>
            </a: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collector resistance </a:t>
            </a: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1.5 </a:t>
            </a: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l-G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a collector current </a:t>
            </a: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6 </a:t>
            </a: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mA. What is the collector-emitter voltage</a:t>
            </a: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=20V, 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=1.5k</a:t>
            </a:r>
            <a:r>
              <a:rPr lang="el-G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=6mA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So; 20 = 1.5*10^3*6*10^-3 + 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Therefore; 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11V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012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A. P. </a:t>
            </a:r>
            <a:r>
              <a:rPr lang="en-US" sz="2400" dirty="0" err="1">
                <a:solidFill>
                  <a:schemeClr val="bg1"/>
                </a:solidFill>
              </a:rPr>
              <a:t>Malvino</a:t>
            </a:r>
            <a:r>
              <a:rPr lang="en-US" sz="2400" dirty="0">
                <a:solidFill>
                  <a:schemeClr val="bg1"/>
                </a:solidFill>
              </a:rPr>
              <a:t>, “Electronic Principles”, 7th Edition, Tata McGraw Hill, 2007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David A. Bell, “Electronic Devices and Circuits”, 5th Edition, Oxford University Press, 2008.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4. Michael </a:t>
            </a:r>
            <a:r>
              <a:rPr lang="en-IN" sz="2400" dirty="0" err="1">
                <a:solidFill>
                  <a:schemeClr val="bg1"/>
                </a:solidFill>
              </a:rPr>
              <a:t>Tooley</a:t>
            </a:r>
            <a:r>
              <a:rPr lang="en-IN" sz="2400" dirty="0">
                <a:solidFill>
                  <a:schemeClr val="bg1"/>
                </a:solidFill>
              </a:rPr>
              <a:t> B. A., “Electronic circuits: Fundamentals and Applications”, 3rd Edition, Elsevier Limited, 2006.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336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892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Fundamentals of Transistor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32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57325" y="1526368"/>
            <a:ext cx="2035999" cy="2125174"/>
            <a:chOff x="6400800" y="4356621"/>
            <a:chExt cx="2035999" cy="2125174"/>
          </a:xfrm>
        </p:grpSpPr>
        <p:grpSp>
          <p:nvGrpSpPr>
            <p:cNvPr id="9" name="Group 8"/>
            <p:cNvGrpSpPr/>
            <p:nvPr/>
          </p:nvGrpSpPr>
          <p:grpSpPr>
            <a:xfrm>
              <a:off x="6400800" y="4356621"/>
              <a:ext cx="2035999" cy="1924327"/>
              <a:chOff x="6650801" y="4384398"/>
              <a:chExt cx="2035999" cy="1924327"/>
            </a:xfrm>
          </p:grpSpPr>
          <p:pic>
            <p:nvPicPr>
              <p:cNvPr id="14338" name="Picture 2" descr="Buy Transistor - PNP - Olelectronics.com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9944" y="4475956"/>
                <a:ext cx="1996856" cy="18327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 rot="1172151">
                <a:off x="8041698" y="4384398"/>
                <a:ext cx="50526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?</a:t>
                </a:r>
                <a:endPara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172151">
                <a:off x="6650801" y="4384398"/>
                <a:ext cx="50526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?</a:t>
                </a:r>
                <a:endPara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 rot="1172151">
              <a:off x="7879365" y="5558465"/>
              <a:ext cx="50526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  <a:endPara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pic>
        <p:nvPicPr>
          <p:cNvPr id="14342" name="Picture 6" descr="Basic operation of BJT (Bipolar Junction Transistor) - Electrical  Engineering Stack Ex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576" y="1554539"/>
            <a:ext cx="1606424" cy="200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Why can't two series-connected diodes act as a BJT? - Electrical  Engineering Stack Exchan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3" b="7529"/>
          <a:stretch/>
        </p:blipFill>
        <p:spPr bwMode="auto">
          <a:xfrm>
            <a:off x="1457325" y="3648517"/>
            <a:ext cx="6162675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solidFill>
            <a:srgbClr val="00B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i="1" dirty="0" smtClean="0">
                <a:solidFill>
                  <a:schemeClr val="bg1"/>
                </a:solidFill>
              </a:rPr>
              <a:t>Terminals of a BJT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chemeClr val="bg1"/>
                </a:solidFill>
              </a:rPr>
              <a:t>Emitter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chemeClr val="bg1"/>
                </a:solidFill>
              </a:rPr>
              <a:t>Base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chemeClr val="bg1"/>
                </a:solidFill>
              </a:rPr>
              <a:t>Collector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biasing?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Setting an initial working condition for the transistor to function by applying a fixed voltage.      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976440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32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30320" y="1600200"/>
            <a:ext cx="2194560" cy="2194560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Structure of Transistor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600200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677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bg1"/>
                </a:solidFill>
              </a:rPr>
              <a:t>On biasing a transistor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sz="2400" i="1" dirty="0" smtClean="0">
                <a:solidFill>
                  <a:schemeClr val="bg1"/>
                </a:solidFill>
              </a:rPr>
              <a:t>The current will flow through different parts of the BJT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US" sz="2400" i="1" dirty="0">
                <a:solidFill>
                  <a:schemeClr val="bg1"/>
                </a:solidFill>
              </a:rPr>
              <a:t>Job of emitter, base, and collector</a:t>
            </a:r>
          </a:p>
          <a:p>
            <a:pPr marL="0" indent="0">
              <a:buNone/>
            </a:pPr>
            <a:endParaRPr lang="en-IN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32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82" y="3596982"/>
            <a:ext cx="3505934" cy="2071688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594582" y="3596982"/>
            <a:ext cx="3502152" cy="2075688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590800" y="3581400"/>
            <a:ext cx="3502152" cy="20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50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just"/>
            <a:r>
              <a:rPr lang="en-GB" sz="3200" b="1" dirty="0" smtClean="0">
                <a:solidFill>
                  <a:schemeClr val="bg1"/>
                </a:solidFill>
              </a:rPr>
              <a:t>Transistor parameters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058" y="1417638"/>
            <a:ext cx="8229600" cy="4525963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sz="2400" i="1" dirty="0" smtClean="0">
                <a:solidFill>
                  <a:schemeClr val="bg1"/>
                </a:solidFill>
              </a:rPr>
              <a:t>Most electron from emitter reaches collector</a:t>
            </a:r>
            <a:endParaRPr lang="en-IN" sz="2400" b="1" dirty="0" smtClean="0">
              <a:solidFill>
                <a:schemeClr val="bg1"/>
              </a:solidFill>
            </a:endParaRPr>
          </a:p>
          <a:p>
            <a:r>
              <a:rPr lang="en-IN" sz="2400" i="1" dirty="0" smtClean="0">
                <a:solidFill>
                  <a:schemeClr val="bg1"/>
                </a:solidFill>
              </a:rPr>
              <a:t>Less than 1% fail to reach collector</a:t>
            </a:r>
            <a:endParaRPr lang="en-IN" sz="2400" b="1" dirty="0" smtClean="0">
              <a:solidFill>
                <a:schemeClr val="bg1"/>
              </a:solidFill>
            </a:endParaRPr>
          </a:p>
          <a:p>
            <a:r>
              <a:rPr lang="en-IN" sz="2400" i="1" dirty="0" smtClean="0">
                <a:solidFill>
                  <a:schemeClr val="bg1"/>
                </a:solidFill>
              </a:rPr>
              <a:t>Basic current equation of BJT is I</a:t>
            </a:r>
            <a:r>
              <a:rPr lang="en-IN" sz="2400" i="1" baseline="-25000" dirty="0" smtClean="0">
                <a:solidFill>
                  <a:schemeClr val="bg1"/>
                </a:solidFill>
              </a:rPr>
              <a:t>E</a:t>
            </a:r>
            <a:r>
              <a:rPr lang="en-IN" sz="2400" i="1" dirty="0" smtClean="0">
                <a:solidFill>
                  <a:schemeClr val="bg1"/>
                </a:solidFill>
              </a:rPr>
              <a:t>=I</a:t>
            </a:r>
            <a:r>
              <a:rPr lang="en-IN" sz="2400" i="1" baseline="-25000" dirty="0" smtClean="0">
                <a:solidFill>
                  <a:schemeClr val="bg1"/>
                </a:solidFill>
              </a:rPr>
              <a:t>B</a:t>
            </a:r>
            <a:r>
              <a:rPr lang="en-IN" sz="2400" i="1" dirty="0" smtClean="0">
                <a:solidFill>
                  <a:schemeClr val="bg1"/>
                </a:solidFill>
              </a:rPr>
              <a:t>+I</a:t>
            </a:r>
            <a:r>
              <a:rPr lang="en-IN" sz="2400" i="1" baseline="-25000" dirty="0" smtClean="0">
                <a:solidFill>
                  <a:schemeClr val="bg1"/>
                </a:solidFill>
              </a:rPr>
              <a:t>C </a:t>
            </a:r>
            <a:r>
              <a:rPr lang="en-IN" sz="2400" i="1" dirty="0" smtClean="0">
                <a:solidFill>
                  <a:schemeClr val="bg1"/>
                </a:solidFill>
              </a:rPr>
              <a:t>, where I</a:t>
            </a:r>
            <a:r>
              <a:rPr lang="en-IN" sz="2400" i="1" baseline="-25000" dirty="0" smtClean="0">
                <a:solidFill>
                  <a:schemeClr val="bg1"/>
                </a:solidFill>
              </a:rPr>
              <a:t>B</a:t>
            </a:r>
            <a:r>
              <a:rPr lang="en-IN" sz="2400" i="1" dirty="0" smtClean="0">
                <a:solidFill>
                  <a:schemeClr val="bg1"/>
                </a:solidFill>
              </a:rPr>
              <a:t>&lt;&lt;I</a:t>
            </a:r>
            <a:r>
              <a:rPr lang="en-IN" sz="2400" i="1" baseline="-25000" dirty="0" smtClean="0">
                <a:solidFill>
                  <a:schemeClr val="bg1"/>
                </a:solidFill>
              </a:rPr>
              <a:t>C</a:t>
            </a:r>
            <a:r>
              <a:rPr lang="en-IN" sz="2400" i="1" dirty="0" smtClean="0">
                <a:solidFill>
                  <a:schemeClr val="bg1"/>
                </a:solidFill>
              </a:rPr>
              <a:t>, I</a:t>
            </a:r>
            <a:r>
              <a:rPr lang="en-IN" sz="2400" i="1" baseline="-25000" dirty="0" smtClean="0">
                <a:solidFill>
                  <a:schemeClr val="bg1"/>
                </a:solidFill>
              </a:rPr>
              <a:t>E</a:t>
            </a:r>
            <a:r>
              <a:rPr lang="en-IN" sz="2400" i="1" dirty="0" smtClean="0">
                <a:solidFill>
                  <a:schemeClr val="bg1"/>
                </a:solidFill>
              </a:rPr>
              <a:t>=I</a:t>
            </a:r>
            <a:r>
              <a:rPr lang="en-IN" sz="2400" i="1" baseline="-25000" dirty="0" smtClean="0">
                <a:solidFill>
                  <a:schemeClr val="bg1"/>
                </a:solidFill>
              </a:rPr>
              <a:t>C</a:t>
            </a:r>
          </a:p>
          <a:p>
            <a:r>
              <a:rPr lang="en-IN" sz="2400" i="1" dirty="0" smtClean="0">
                <a:solidFill>
                  <a:schemeClr val="bg1"/>
                </a:solidFill>
              </a:rPr>
              <a:t>Alpha and beta current gain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5900" y="5559187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roximaNova-Light"/>
              </a:rPr>
              <a:t>(</a:t>
            </a:r>
            <a:r>
              <a:rPr lang="en-IN" i="1" dirty="0">
                <a:solidFill>
                  <a:schemeClr val="bg1"/>
                </a:solidFill>
                <a:latin typeface="ProximaNova-LightIt"/>
              </a:rPr>
              <a:t>a</a:t>
            </a:r>
            <a:r>
              <a:rPr lang="en-IN" dirty="0">
                <a:solidFill>
                  <a:schemeClr val="bg1"/>
                </a:solidFill>
                <a:latin typeface="ProximaNova-Light"/>
              </a:rPr>
              <a:t>) Conventional </a:t>
            </a:r>
            <a:r>
              <a:rPr lang="en-IN" dirty="0" smtClean="0">
                <a:solidFill>
                  <a:schemeClr val="bg1"/>
                </a:solidFill>
                <a:latin typeface="ProximaNova-Light"/>
              </a:rPr>
              <a:t>flow; </a:t>
            </a:r>
            <a:r>
              <a:rPr lang="en-GB" dirty="0" smtClean="0">
                <a:solidFill>
                  <a:schemeClr val="bg1"/>
                </a:solidFill>
                <a:latin typeface="ProximaNova-Light"/>
              </a:rPr>
              <a:t>(</a:t>
            </a:r>
            <a:r>
              <a:rPr lang="en-GB" i="1" dirty="0">
                <a:solidFill>
                  <a:schemeClr val="bg1"/>
                </a:solidFill>
                <a:latin typeface="ProximaNova-LightIt"/>
              </a:rPr>
              <a:t>b</a:t>
            </a:r>
            <a:r>
              <a:rPr lang="en-GB" dirty="0">
                <a:solidFill>
                  <a:schemeClr val="bg1"/>
                </a:solidFill>
                <a:latin typeface="ProximaNova-Light"/>
              </a:rPr>
              <a:t>) electron </a:t>
            </a:r>
            <a:r>
              <a:rPr lang="en-GB" dirty="0" smtClean="0">
                <a:solidFill>
                  <a:schemeClr val="bg1"/>
                </a:solidFill>
                <a:latin typeface="ProximaNova-Light"/>
              </a:rPr>
              <a:t>flow</a:t>
            </a:r>
            <a:r>
              <a:rPr lang="en-GB" dirty="0">
                <a:solidFill>
                  <a:schemeClr val="bg1"/>
                </a:solidFill>
                <a:latin typeface="ProximaNova-Light"/>
              </a:rPr>
              <a:t>; (</a:t>
            </a:r>
            <a:r>
              <a:rPr lang="en-GB" i="1" dirty="0">
                <a:solidFill>
                  <a:schemeClr val="bg1"/>
                </a:solidFill>
                <a:latin typeface="ProximaNova-LightIt"/>
              </a:rPr>
              <a:t>c</a:t>
            </a:r>
            <a:r>
              <a:rPr lang="en-GB" dirty="0">
                <a:solidFill>
                  <a:schemeClr val="bg1"/>
                </a:solidFill>
                <a:latin typeface="ProximaNova-Light"/>
              </a:rPr>
              <a:t>) </a:t>
            </a:r>
            <a:r>
              <a:rPr lang="en-GB" i="1" dirty="0" err="1">
                <a:solidFill>
                  <a:schemeClr val="bg1"/>
                </a:solidFill>
                <a:latin typeface="ProximaNova-LightIt"/>
              </a:rPr>
              <a:t>pnp</a:t>
            </a:r>
            <a:r>
              <a:rPr lang="en-GB" i="1" dirty="0">
                <a:solidFill>
                  <a:schemeClr val="bg1"/>
                </a:solidFill>
                <a:latin typeface="ProximaNova-LightIt"/>
              </a:rPr>
              <a:t> </a:t>
            </a:r>
            <a:r>
              <a:rPr lang="en-GB" dirty="0">
                <a:solidFill>
                  <a:schemeClr val="bg1"/>
                </a:solidFill>
                <a:latin typeface="ProximaNova-Light"/>
              </a:rPr>
              <a:t>currents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38400" y="3859586"/>
            <a:ext cx="4114800" cy="1601191"/>
            <a:chOff x="1527632" y="3961409"/>
            <a:chExt cx="4114800" cy="1601191"/>
          </a:xfrm>
        </p:grpSpPr>
        <p:pic>
          <p:nvPicPr>
            <p:cNvPr id="2" name="Picture 1"/>
            <p:cNvPicPr>
              <a:picLocks/>
            </p:cNvPicPr>
            <p:nvPr/>
          </p:nvPicPr>
          <p:blipFill rotWithShape="1">
            <a:blip r:embed="rId3"/>
            <a:srcRect b="66308"/>
            <a:stretch/>
          </p:blipFill>
          <p:spPr>
            <a:xfrm>
              <a:off x="1527632" y="3961409"/>
              <a:ext cx="1371600" cy="1600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/>
          </p:nvPicPr>
          <p:blipFill rotWithShape="1">
            <a:blip r:embed="rId3"/>
            <a:srcRect t="33692" b="33463"/>
            <a:stretch/>
          </p:blipFill>
          <p:spPr>
            <a:xfrm>
              <a:off x="2899232" y="3961409"/>
              <a:ext cx="1371600" cy="1600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/>
            </p:cNvPicPr>
            <p:nvPr/>
          </p:nvPicPr>
          <p:blipFill rotWithShape="1">
            <a:blip r:embed="rId3"/>
            <a:srcRect t="66536"/>
            <a:stretch/>
          </p:blipFill>
          <p:spPr>
            <a:xfrm>
              <a:off x="4270832" y="3962400"/>
              <a:ext cx="1371600" cy="1600200"/>
            </a:xfrm>
            <a:prstGeom prst="rect">
              <a:avLst/>
            </a:prstGeom>
          </p:spPr>
        </p:pic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556590"/>
              </p:ext>
            </p:extLst>
          </p:nvPr>
        </p:nvGraphicFramePr>
        <p:xfrm>
          <a:off x="2743200" y="3074099"/>
          <a:ext cx="1196298" cy="713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4" imgW="723600" imgH="431640" progId="Equation.DSMT4">
                  <p:embed/>
                </p:oleObj>
              </mc:Choice>
              <mc:Fallback>
                <p:oleObj name="Equation" r:id="rId4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0" y="3074099"/>
                        <a:ext cx="1196298" cy="713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599495" y="3044906"/>
            <a:ext cx="3854922" cy="713232"/>
            <a:chOff x="4599495" y="3044906"/>
            <a:chExt cx="3854922" cy="713232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3640490"/>
                </p:ext>
              </p:extLst>
            </p:nvPr>
          </p:nvGraphicFramePr>
          <p:xfrm>
            <a:off x="4599495" y="3044906"/>
            <a:ext cx="839096" cy="713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Equation" r:id="rId6" imgW="507960" imgH="431640" progId="Equation.DSMT4">
                    <p:embed/>
                  </p:oleObj>
                </mc:Choice>
                <mc:Fallback>
                  <p:oleObj name="Equation" r:id="rId6" imgW="5079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99495" y="3044906"/>
                          <a:ext cx="839096" cy="7132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5438591" y="3078356"/>
              <a:ext cx="30158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200 to 300 for low power and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20 to 100 for high power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8832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  <a:b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transistor has a current gain of 150 and a base current of 30 µA. What is the collector current?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Solution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with IC = </a:t>
            </a:r>
            <a:r>
              <a:rPr lang="el-G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dc * IB, IC= 150*30µ = 4500µA =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4.5mA</a:t>
            </a:r>
          </a:p>
          <a:p>
            <a:pPr marL="0" indent="0">
              <a:buNone/>
            </a:pPr>
            <a:endParaRPr lang="en-GB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collector current is 10 mA, and the base current is 0.1 mA. What is the alpha dc?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Total current IE=10+0.1=10.1A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l-G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dc= 10/10.1 = 0.9901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32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sz="2000" i="1" dirty="0" smtClean="0">
                <a:solidFill>
                  <a:schemeClr val="bg1"/>
                </a:solidFill>
              </a:rPr>
              <a:t>The voltage </a:t>
            </a:r>
            <a:r>
              <a:rPr lang="en-IN" sz="2000" i="1" dirty="0" err="1" smtClean="0">
                <a:solidFill>
                  <a:schemeClr val="bg1"/>
                </a:solidFill>
              </a:rPr>
              <a:t>reffered</a:t>
            </a:r>
            <a:r>
              <a:rPr lang="en-IN" sz="2000" i="1" dirty="0" smtClean="0">
                <a:solidFill>
                  <a:schemeClr val="bg1"/>
                </a:solidFill>
              </a:rPr>
              <a:t> in the circuit of a BJT has 2 forms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US" sz="2000" i="1" dirty="0" err="1" smtClean="0">
                <a:solidFill>
                  <a:schemeClr val="bg1"/>
                </a:solidFill>
              </a:rPr>
              <a:t>V</a:t>
            </a:r>
            <a:r>
              <a:rPr lang="en-US" sz="2000" i="1" baseline="-25000" dirty="0" err="1" smtClean="0">
                <a:solidFill>
                  <a:schemeClr val="bg1"/>
                </a:solidFill>
              </a:rPr>
              <a:t>yy</a:t>
            </a:r>
            <a:r>
              <a:rPr lang="en-US" sz="2000" i="1" dirty="0" smtClean="0">
                <a:solidFill>
                  <a:schemeClr val="bg1"/>
                </a:solidFill>
              </a:rPr>
              <a:t>, </a:t>
            </a:r>
            <a:r>
              <a:rPr lang="en-US" sz="2000" i="1" dirty="0" err="1" smtClean="0">
                <a:solidFill>
                  <a:schemeClr val="bg1"/>
                </a:solidFill>
              </a:rPr>
              <a:t>V</a:t>
            </a:r>
            <a:r>
              <a:rPr lang="en-US" sz="2000" i="1" baseline="-25000" dirty="0" err="1" smtClean="0">
                <a:solidFill>
                  <a:schemeClr val="bg1"/>
                </a:solidFill>
              </a:rPr>
              <a:t>zz</a:t>
            </a:r>
            <a:r>
              <a:rPr lang="en-US" sz="2000" i="1" dirty="0" smtClean="0">
                <a:solidFill>
                  <a:schemeClr val="bg1"/>
                </a:solidFill>
              </a:rPr>
              <a:t>, </a:t>
            </a:r>
            <a:r>
              <a:rPr lang="en-US" sz="2000" i="1" dirty="0" err="1" smtClean="0">
                <a:solidFill>
                  <a:schemeClr val="bg1"/>
                </a:solidFill>
              </a:rPr>
              <a:t>V</a:t>
            </a:r>
            <a:r>
              <a:rPr lang="en-US" sz="2000" i="1" baseline="-25000" dirty="0" err="1" smtClean="0">
                <a:solidFill>
                  <a:schemeClr val="bg1"/>
                </a:solidFill>
              </a:rPr>
              <a:t>yx</a:t>
            </a:r>
            <a:r>
              <a:rPr lang="en-US" sz="2000" i="1" dirty="0" smtClean="0">
                <a:solidFill>
                  <a:schemeClr val="bg1"/>
                </a:solidFill>
              </a:rPr>
              <a:t>, and </a:t>
            </a:r>
            <a:r>
              <a:rPr lang="en-US" sz="2000" i="1" dirty="0" err="1" smtClean="0">
                <a:solidFill>
                  <a:schemeClr val="bg1"/>
                </a:solidFill>
              </a:rPr>
              <a:t>V</a:t>
            </a:r>
            <a:r>
              <a:rPr lang="en-US" sz="2000" i="1" baseline="-25000" dirty="0" err="1" smtClean="0">
                <a:solidFill>
                  <a:schemeClr val="bg1"/>
                </a:solidFill>
              </a:rPr>
              <a:t>zx</a:t>
            </a:r>
            <a:endParaRPr lang="en-US" sz="2000" i="1" dirty="0" smtClean="0">
              <a:solidFill>
                <a:schemeClr val="bg1"/>
              </a:solidFill>
            </a:endParaRPr>
          </a:p>
          <a:p>
            <a:r>
              <a:rPr lang="en-US" sz="2000" i="1" dirty="0" smtClean="0">
                <a:solidFill>
                  <a:schemeClr val="bg1"/>
                </a:solidFill>
              </a:rPr>
              <a:t>When the subscript are the same, they refer to the voltage applied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When the subscript are different, they refer to the voltage developed across the diodes of the transistor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Third form of terminology which is used in analysis – V</a:t>
            </a:r>
            <a:r>
              <a:rPr lang="en-US" sz="2000" i="1" baseline="-25000" dirty="0" smtClean="0">
                <a:solidFill>
                  <a:schemeClr val="bg1"/>
                </a:solidFill>
              </a:rPr>
              <a:t>C </a:t>
            </a:r>
            <a:r>
              <a:rPr lang="en-US" sz="2000" i="1" dirty="0" smtClean="0">
                <a:solidFill>
                  <a:schemeClr val="bg1"/>
                </a:solidFill>
              </a:rPr>
              <a:t>, V</a:t>
            </a:r>
            <a:r>
              <a:rPr lang="en-US" sz="2000" i="1" baseline="-25000" dirty="0" smtClean="0">
                <a:solidFill>
                  <a:schemeClr val="bg1"/>
                </a:solidFill>
              </a:rPr>
              <a:t>B </a:t>
            </a:r>
            <a:r>
              <a:rPr lang="en-US" sz="2000" i="1" dirty="0" smtClean="0">
                <a:solidFill>
                  <a:schemeClr val="bg1"/>
                </a:solidFill>
              </a:rPr>
              <a:t>, and V</a:t>
            </a:r>
            <a:r>
              <a:rPr lang="en-US" sz="2000" i="1" baseline="-25000" dirty="0" smtClean="0">
                <a:solidFill>
                  <a:schemeClr val="bg1"/>
                </a:solidFill>
              </a:rPr>
              <a:t>E </a:t>
            </a:r>
            <a:r>
              <a:rPr lang="en-US" sz="2000" i="1" dirty="0" smtClean="0">
                <a:solidFill>
                  <a:schemeClr val="bg1"/>
                </a:solidFill>
              </a:rPr>
              <a:t>, they represent the terminal voltage of the transistor</a:t>
            </a:r>
          </a:p>
          <a:p>
            <a:r>
              <a:rPr lang="es-ES" sz="2000" i="1" dirty="0">
                <a:solidFill>
                  <a:schemeClr val="bg1"/>
                </a:solidFill>
              </a:rPr>
              <a:t>V</a:t>
            </a:r>
            <a:r>
              <a:rPr lang="es-ES" sz="2000" i="1" baseline="-25000" dirty="0">
                <a:solidFill>
                  <a:schemeClr val="bg1"/>
                </a:solidFill>
              </a:rPr>
              <a:t>CE</a:t>
            </a:r>
            <a:r>
              <a:rPr lang="es-ES" sz="2000" i="1" dirty="0">
                <a:solidFill>
                  <a:schemeClr val="bg1"/>
                </a:solidFill>
              </a:rPr>
              <a:t> =</a:t>
            </a:r>
            <a:r>
              <a:rPr lang="es-ES" sz="2000" i="1" dirty="0">
                <a:solidFill>
                  <a:schemeClr val="bg1"/>
                </a:solidFill>
              </a:rPr>
              <a:t> </a:t>
            </a:r>
            <a:r>
              <a:rPr lang="es-ES" sz="2000" i="1" dirty="0">
                <a:solidFill>
                  <a:schemeClr val="bg1"/>
                </a:solidFill>
              </a:rPr>
              <a:t>V</a:t>
            </a:r>
            <a:r>
              <a:rPr lang="es-ES" sz="2000" i="1" baseline="-25000" dirty="0">
                <a:solidFill>
                  <a:schemeClr val="bg1"/>
                </a:solidFill>
              </a:rPr>
              <a:t>C</a:t>
            </a:r>
            <a:r>
              <a:rPr lang="es-ES" sz="2000" i="1" dirty="0">
                <a:solidFill>
                  <a:schemeClr val="bg1"/>
                </a:solidFill>
              </a:rPr>
              <a:t> </a:t>
            </a:r>
            <a:r>
              <a:rPr lang="es-ES" sz="2000" i="1" dirty="0">
                <a:solidFill>
                  <a:schemeClr val="bg1"/>
                </a:solidFill>
              </a:rPr>
              <a:t>- </a:t>
            </a:r>
            <a:r>
              <a:rPr lang="es-ES" sz="2000" i="1" dirty="0">
                <a:solidFill>
                  <a:schemeClr val="bg1"/>
                </a:solidFill>
              </a:rPr>
              <a:t>V</a:t>
            </a:r>
            <a:r>
              <a:rPr lang="es-ES" sz="2000" i="1" baseline="-25000" dirty="0">
                <a:solidFill>
                  <a:schemeClr val="bg1"/>
                </a:solidFill>
              </a:rPr>
              <a:t>E</a:t>
            </a:r>
          </a:p>
          <a:p>
            <a:r>
              <a:rPr lang="en-IN" sz="2000" i="1" dirty="0">
                <a:solidFill>
                  <a:schemeClr val="bg1"/>
                </a:solidFill>
              </a:rPr>
              <a:t>V</a:t>
            </a:r>
            <a:r>
              <a:rPr lang="en-IN" sz="2000" i="1" baseline="-25000" dirty="0">
                <a:solidFill>
                  <a:schemeClr val="bg1"/>
                </a:solidFill>
              </a:rPr>
              <a:t>CB</a:t>
            </a:r>
            <a:r>
              <a:rPr lang="en-IN" sz="2000" i="1" dirty="0">
                <a:solidFill>
                  <a:schemeClr val="bg1"/>
                </a:solidFill>
              </a:rPr>
              <a:t> =</a:t>
            </a:r>
            <a:r>
              <a:rPr lang="en-IN" sz="2000" i="1" dirty="0">
                <a:solidFill>
                  <a:schemeClr val="bg1"/>
                </a:solidFill>
              </a:rPr>
              <a:t> </a:t>
            </a:r>
            <a:r>
              <a:rPr lang="en-IN" sz="2000" i="1" dirty="0">
                <a:solidFill>
                  <a:schemeClr val="bg1"/>
                </a:solidFill>
              </a:rPr>
              <a:t>V</a:t>
            </a:r>
            <a:r>
              <a:rPr lang="en-IN" sz="2000" i="1" baseline="-25000" dirty="0">
                <a:solidFill>
                  <a:schemeClr val="bg1"/>
                </a:solidFill>
              </a:rPr>
              <a:t>C</a:t>
            </a:r>
            <a:r>
              <a:rPr lang="en-IN" sz="2000" i="1" dirty="0">
                <a:solidFill>
                  <a:schemeClr val="bg1"/>
                </a:solidFill>
              </a:rPr>
              <a:t> </a:t>
            </a:r>
            <a:r>
              <a:rPr lang="en-IN" sz="2000" i="1" dirty="0">
                <a:solidFill>
                  <a:schemeClr val="bg1"/>
                </a:solidFill>
              </a:rPr>
              <a:t>- </a:t>
            </a:r>
            <a:r>
              <a:rPr lang="en-IN" sz="2000" i="1" dirty="0">
                <a:solidFill>
                  <a:schemeClr val="bg1"/>
                </a:solidFill>
              </a:rPr>
              <a:t>V</a:t>
            </a:r>
            <a:r>
              <a:rPr lang="en-IN" sz="2000" i="1" baseline="-25000" dirty="0">
                <a:solidFill>
                  <a:schemeClr val="bg1"/>
                </a:solidFill>
              </a:rPr>
              <a:t>B</a:t>
            </a:r>
          </a:p>
          <a:p>
            <a:r>
              <a:rPr lang="es-ES" sz="2000" i="1" dirty="0">
                <a:solidFill>
                  <a:schemeClr val="bg1"/>
                </a:solidFill>
              </a:rPr>
              <a:t>V</a:t>
            </a:r>
            <a:r>
              <a:rPr lang="es-ES" sz="2000" i="1" baseline="-25000" dirty="0">
                <a:solidFill>
                  <a:schemeClr val="bg1"/>
                </a:solidFill>
              </a:rPr>
              <a:t>BE</a:t>
            </a:r>
            <a:r>
              <a:rPr lang="es-ES" sz="2000" i="1" dirty="0">
                <a:solidFill>
                  <a:schemeClr val="bg1"/>
                </a:solidFill>
              </a:rPr>
              <a:t> =</a:t>
            </a:r>
            <a:r>
              <a:rPr lang="es-ES" sz="2000" i="1" dirty="0">
                <a:solidFill>
                  <a:schemeClr val="bg1"/>
                </a:solidFill>
              </a:rPr>
              <a:t> </a:t>
            </a:r>
            <a:r>
              <a:rPr lang="es-ES" sz="2000" i="1" dirty="0">
                <a:solidFill>
                  <a:schemeClr val="bg1"/>
                </a:solidFill>
              </a:rPr>
              <a:t>V</a:t>
            </a:r>
            <a:r>
              <a:rPr lang="es-ES" sz="2000" i="1" baseline="-25000" dirty="0">
                <a:solidFill>
                  <a:schemeClr val="bg1"/>
                </a:solidFill>
              </a:rPr>
              <a:t>B </a:t>
            </a:r>
            <a:r>
              <a:rPr lang="es-ES" sz="2000" i="1" dirty="0">
                <a:solidFill>
                  <a:schemeClr val="bg1"/>
                </a:solidFill>
              </a:rPr>
              <a:t>-</a:t>
            </a:r>
            <a:r>
              <a:rPr lang="es-ES" sz="2000" i="1" dirty="0">
                <a:solidFill>
                  <a:schemeClr val="bg1"/>
                </a:solidFill>
              </a:rPr>
              <a:t> </a:t>
            </a:r>
            <a:r>
              <a:rPr lang="es-ES" sz="2000" i="1" dirty="0" smtClean="0">
                <a:solidFill>
                  <a:schemeClr val="bg1"/>
                </a:solidFill>
              </a:rPr>
              <a:t>V</a:t>
            </a:r>
            <a:r>
              <a:rPr lang="es-ES" sz="2000" i="1" baseline="-25000" dirty="0" smtClean="0">
                <a:solidFill>
                  <a:schemeClr val="bg1"/>
                </a:solidFill>
              </a:rPr>
              <a:t>E</a:t>
            </a:r>
            <a:endParaRPr lang="en-US" sz="2000" i="1" baseline="-250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909806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633178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834" y="4305300"/>
            <a:ext cx="3963966" cy="186690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Subscript terminology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96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Characteristics curve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683932"/>
            <a:ext cx="4295775" cy="200977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28800" y="3880345"/>
            <a:ext cx="1676400" cy="1975023"/>
            <a:chOff x="1828800" y="3880345"/>
            <a:chExt cx="1676400" cy="197502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3880345"/>
              <a:ext cx="1676400" cy="155806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068182" y="5486036"/>
              <a:ext cx="1197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curve</a:t>
              </a:r>
              <a:endParaRPr lang="en-IN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86200" y="3876269"/>
            <a:ext cx="3886199" cy="1980500"/>
            <a:chOff x="3886200" y="3876269"/>
            <a:chExt cx="3886199" cy="19805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6200" y="3876269"/>
              <a:ext cx="3886199" cy="155448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030426" y="5487437"/>
              <a:ext cx="1597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Collector curve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14775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GB" sz="3200" b="1" dirty="0" smtClean="0">
                <a:solidFill>
                  <a:schemeClr val="bg1"/>
                </a:solidFill>
              </a:rPr>
              <a:t>Few terms to know</a:t>
            </a:r>
            <a:endParaRPr lang="en-US" sz="1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ooter Placeholder 6"/>
          <p:cNvSpPr>
            <a:spLocks noGrp="1"/>
          </p:cNvSpPr>
          <p:nvPr/>
        </p:nvSpPr>
        <p:spPr>
          <a:xfrm>
            <a:off x="3795116" y="6308725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Saturation region</a:t>
            </a:r>
          </a:p>
          <a:p>
            <a:r>
              <a:rPr lang="en-IN" sz="2000" i="1" dirty="0">
                <a:solidFill>
                  <a:schemeClr val="bg1"/>
                </a:solidFill>
              </a:rPr>
              <a:t>Active region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i="1" dirty="0" smtClean="0">
                <a:solidFill>
                  <a:schemeClr val="bg1"/>
                </a:solidFill>
              </a:rPr>
              <a:t>Breakdown region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Cutoff region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537371"/>
              </p:ext>
            </p:extLst>
          </p:nvPr>
        </p:nvGraphicFramePr>
        <p:xfrm>
          <a:off x="762000" y="3276599"/>
          <a:ext cx="1371600" cy="740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5" imgW="799920" imgH="431640" progId="Equation.DSMT4">
                  <p:embed/>
                </p:oleObj>
              </mc:Choice>
              <mc:Fallback>
                <p:oleObj name="Equation" r:id="rId5" imgW="799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3276599"/>
                        <a:ext cx="1371600" cy="740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629487"/>
              </p:ext>
            </p:extLst>
          </p:nvPr>
        </p:nvGraphicFramePr>
        <p:xfrm>
          <a:off x="761999" y="4016828"/>
          <a:ext cx="1600201" cy="811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7" imgW="901440" imgH="457200" progId="Equation.DSMT4">
                  <p:embed/>
                </p:oleObj>
              </mc:Choice>
              <mc:Fallback>
                <p:oleObj name="Equation" r:id="rId7" imgW="901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1999" y="4016828"/>
                        <a:ext cx="1600201" cy="811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4391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</TotalTime>
  <Words>404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ProximaNova-Light</vt:lpstr>
      <vt:lpstr>ProximaNova-LightIt</vt:lpstr>
      <vt:lpstr>Times New Roman</vt:lpstr>
      <vt:lpstr>Office Theme</vt:lpstr>
      <vt:lpstr>Equation</vt:lpstr>
      <vt:lpstr>MathType 6.0 Equation</vt:lpstr>
      <vt:lpstr>Bipolar Junction Transistor</vt:lpstr>
      <vt:lpstr>Fundamentals of Transistor</vt:lpstr>
      <vt:lpstr>Structure of Transistor</vt:lpstr>
      <vt:lpstr>On biasing a transistor</vt:lpstr>
      <vt:lpstr>Transistor parameters</vt:lpstr>
      <vt:lpstr>Problems </vt:lpstr>
      <vt:lpstr>Subscript terminology </vt:lpstr>
      <vt:lpstr>Characteristics curve</vt:lpstr>
      <vt:lpstr>Few terms to know</vt:lpstr>
      <vt:lpstr>Problems</vt:lpstr>
      <vt:lpstr>Reference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Hari Kumar</cp:lastModifiedBy>
  <cp:revision>68</cp:revision>
  <dcterms:created xsi:type="dcterms:W3CDTF">2020-09-18T16:28:53Z</dcterms:created>
  <dcterms:modified xsi:type="dcterms:W3CDTF">2020-11-03T16:19:34Z</dcterms:modified>
</cp:coreProperties>
</file>