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slides/slide3.xml" ContentType="application/vnd.openxmlformats-officedocument.presentationml.slide+xml"/>
  <Override PartName="/ppt/tags/tag2.xml" ContentType="application/vnd.openxmlformats-officedocument.presentationml.tags+xml"/>
  <Override PartName="/ppt/slides/slide4.xml" ContentType="application/vnd.openxmlformats-officedocument.presentationml.slide+xml"/>
  <Override PartName="/ppt/tags/tag3.xml" ContentType="application/vnd.openxmlformats-officedocument.presentationml.tags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s/slide7.xml" ContentType="application/vnd.openxmlformats-officedocument.presentationml.slide+xml"/>
  <Override PartName="/ppt/tags/tag6.xml" ContentType="application/vnd.openxmlformats-officedocument.presentationml.tags+xml"/>
  <Override PartName="/ppt/slides/slide8.xml" ContentType="application/vnd.openxmlformats-officedocument.presentationml.slide+xml"/>
  <Override PartName="/ppt/tags/tag7.xml" ContentType="application/vnd.openxmlformats-officedocument.presentationml.tags+xml"/>
  <Override PartName="/ppt/slides/slide9.xml" ContentType="application/vnd.openxmlformats-officedocument.presentationml.slide+xml"/>
  <Override PartName="/ppt/tags/tag8.xml" ContentType="application/vnd.openxmlformats-officedocument.presentationml.tags+xml"/>
  <Override PartName="/ppt/slides/slide10.xml" ContentType="application/vnd.openxmlformats-officedocument.presentationml.slide+xml"/>
  <Override PartName="/ppt/tags/tag9.xml" ContentType="application/vnd.openxmlformats-officedocument.presentationml.tags+xml"/>
  <Override PartName="/ppt/slides/slide11.xml" ContentType="application/vnd.openxmlformats-officedocument.presentationml.slide+xml"/>
  <Override PartName="/ppt/tags/tag10.xml" ContentType="application/vnd.openxmlformats-officedocument.presentationml.tags+xml"/>
  <Override PartName="/ppt/slides/slide12.xml" ContentType="application/vnd.openxmlformats-officedocument.presentationml.slide+xml"/>
  <Override PartName="/ppt/tags/tag11.xml" ContentType="application/vnd.openxmlformats-officedocument.presentationml.tags+xml"/>
  <Override PartName="/ppt/slides/slide13.xml" ContentType="application/vnd.openxmlformats-officedocument.presentationml.slide+xml"/>
  <Override PartName="/ppt/tags/tag12.xml" ContentType="application/vnd.openxmlformats-officedocument.presentationml.tags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slides/slide15.xml" ContentType="application/vnd.openxmlformats-officedocument.presentationml.slide+xml"/>
  <Override PartName="/ppt/tags/tag14.xml" ContentType="application/vnd.openxmlformats-officedocument.presentationml.tags+xml"/>
  <Override PartName="/ppt/slides/slide16.xml" ContentType="application/vnd.openxmlformats-officedocument.presentationml.slide+xml"/>
  <Override PartName="/ppt/tags/tag15.xml" ContentType="application/vnd.openxmlformats-officedocument.presentationml.tag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7.xml" ContentType="application/vnd.openxmlformats-officedocument.presentationml.tag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92" r:id="rId4"/>
    <p:sldId id="293" r:id="rId5"/>
    <p:sldId id="286" r:id="rId6"/>
    <p:sldId id="275" r:id="rId7"/>
    <p:sldId id="276" r:id="rId8"/>
    <p:sldId id="288" r:id="rId9"/>
    <p:sldId id="289" r:id="rId10"/>
    <p:sldId id="277" r:id="rId11"/>
    <p:sldId id="290" r:id="rId12"/>
    <p:sldId id="291" r:id="rId13"/>
    <p:sldId id="278" r:id="rId14"/>
    <p:sldId id="279" r:id="rId15"/>
    <p:sldId id="294" r:id="rId16"/>
    <p:sldId id="287" r:id="rId18"/>
    <p:sldId id="285" r:id="rId19"/>
    <p:sldId id="281" r:id="rId20"/>
    <p:sldId id="283" r:id="rId21"/>
    <p:sldId id="282" r:id="rId22"/>
    <p:sldId id="284" r:id="rId23"/>
    <p:sldId id="295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presProps" Target="presProps.xml"/><Relationship Id="rId18" Type="http://schemas.openxmlformats.org/officeDocument/2006/relationships/slide" Target="slides/slide15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5.xml"/><Relationship Id="rId25" Type="http://schemas.openxmlformats.org/officeDocument/2006/relationships/slide" Target="slides/slide22.xml"/><Relationship Id="rId17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29" Type="http://schemas.openxmlformats.org/officeDocument/2006/relationships/customXml" Target="../customXml/item1.xml"/><Relationship Id="rId6" Type="http://schemas.openxmlformats.org/officeDocument/2006/relationships/slide" Target="slides/slide4.xml"/><Relationship Id="rId24" Type="http://schemas.openxmlformats.org/officeDocument/2006/relationships/slide" Target="slides/slide21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tableStyles" Target="tableStyles.xml"/><Relationship Id="rId23" Type="http://schemas.openxmlformats.org/officeDocument/2006/relationships/slide" Target="slides/slide20.xml"/><Relationship Id="rId15" Type="http://schemas.openxmlformats.org/officeDocument/2006/relationships/slide" Target="slides/slide13.xml"/><Relationship Id="rId19" Type="http://schemas.openxmlformats.org/officeDocument/2006/relationships/slide" Target="slides/slide16.xml"/><Relationship Id="rId10" Type="http://schemas.openxmlformats.org/officeDocument/2006/relationships/slide" Target="slides/slide8.xml"/><Relationship Id="rId31" Type="http://schemas.openxmlformats.org/officeDocument/2006/relationships/customXml" Target="../customXml/item3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7" Type="http://schemas.openxmlformats.org/officeDocument/2006/relationships/viewProps" Target="viewProps.xml"/><Relationship Id="rId22" Type="http://schemas.openxmlformats.org/officeDocument/2006/relationships/slide" Target="slides/slide19.xml"/><Relationship Id="rId14" Type="http://schemas.openxmlformats.org/officeDocument/2006/relationships/slide" Target="slides/slide12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9DE1-0BD3-4F3B-BD06-E90AC5708A0E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5590-6101-4B8A-9D10-10230CADE9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8FF-41F4-44EB-BFDA-B25DA5FAFF6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9CD-AAE6-4286-A2D2-9E33572DAC9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8EA7-38F9-454E-BA6E-8E57C1A005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D51C-6BB6-4E4C-B494-F88B49160AA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AA00-B691-4645-9EC9-18E7A15964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9980-E0FC-44A3-8AC4-5F36589CD9C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97C6-224C-4C05-87C9-FDB9B4F884B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A-F6B3-4C78-8E8B-74EEEB96887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997B-D7B2-4490-9679-68DCB845328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1E3D-94D8-4A34-9D3A-9E4694670DE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8295-B66B-42D1-ADC1-385D80D6E0C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 advTm="6963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Linear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nonlinear resistance, increasing the applied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more current, but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increase in the same proportion as the increase in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tungsten filament in a light bulb gets hot, its resistance increases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752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29"/>
    </mc:Choice>
    <mc:Fallback>
      <p:transition spd="slow" advTm="56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Linear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nonlinear resistance is a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thermistor.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thermistor is a resistor whose resistance value changes with its operating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NTC (negative temperature coefficient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thermistor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 hot, its resistance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200" y="4495800"/>
            <a:ext cx="1952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99"/>
    </mc:Choice>
    <mc:Fallback>
      <p:transition spd="slow" advTm="46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onductance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conductance is a measure of how well an element will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electric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known as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denoted by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of conductance is the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1676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25"/>
    </mc:Choice>
    <mc:Fallback>
      <p:transition spd="slow" advTm="2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dissipated by a resistor can be expressed in terms of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dissipated by a resistor can be expressed in terms of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dissipated in a resistor is a nonlinear function of either current or voltage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8943"/>
            <a:ext cx="26670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13860"/>
            <a:ext cx="2667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42"/>
    </mc:Choice>
    <mc:Fallback>
      <p:transition spd="slow" advTm="4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 Triangle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formulas given above can be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easily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remembered using the Ohm’s law triangle. This triangle helps us to easily represent the interchangeability of the equations.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take a triangle and divide it into three parts. Then we can input the values, V, I, R into the triangle. V on top, I on the left side and R on the right side.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ohms law triangle relationship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467225" cy="17335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83"/>
    </mc:Choice>
    <mc:Fallback>
      <p:transition spd="slow" advTm="49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Law-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49911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03"/>
    </mc:Choice>
    <mc:Fallback>
      <p:transition spd="slow" advTm="77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(Calculation of V,I,R &amp;P)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" name="Picture 2" descr="ohms law matrix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6294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39"/>
    </mc:Choice>
    <mc:Fallback>
      <p:transition spd="slow" advTm="43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Problem.1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Problem.1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iron draws 2 A at 120 V. Find its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86125"/>
            <a:ext cx="2438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21"/>
    </mc:Choice>
    <mc:Fallback>
      <p:transition spd="slow" advTm="293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Problem.2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sinπ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V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across a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5-k</a:t>
            </a:r>
            <a:r>
              <a:rPr lang="el-G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resistor. Find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through the resistor and the power dissipated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60267"/>
            <a:ext cx="32004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65"/>
    </mc:Choice>
    <mc:Fallback>
      <p:transition spd="slow" advTm="5876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Problem.3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circuit shown in Fig.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current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conductance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power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Fig.2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07970"/>
            <a:ext cx="1943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6" y="3125914"/>
            <a:ext cx="2590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6" y="4035552"/>
            <a:ext cx="2305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37338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17"/>
    </mc:Choice>
    <mc:Fallback>
      <p:transition spd="slow" advTm="613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Ohms 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was first established by a </a:t>
            </a:r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physicist named Georg </a:t>
            </a:r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Simon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 and </a:t>
            </a:r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most important theory that described </a:t>
            </a:r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 quantitative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physics of electricity</a:t>
            </a:r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is useful in carrying out calculations such as in determining the value of resistors or the current in a circuit or in measuring the voltage.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600200"/>
            <a:ext cx="2286000" cy="1600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21"/>
    </mc:Choice>
    <mc:Fallback>
      <p:transition spd="slow" advTm="38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&amp;Limitation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Application-Electrical appliances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holds true only for a conductor at a constant temperature. Resistivity changes with temperature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are non-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ohmic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 a weak electric field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Joules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is given by H = I</a:t>
            </a:r>
            <a:r>
              <a:rPr 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where I is current, R is resistance and t is time. As long as the current flows, greater will be the temperature of the conductor.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51"/>
    </mc:Choice>
    <mc:Fallback>
      <p:transition spd="slow" advTm="76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Hughes. “Electrical and Electronic Technology”, 10th Edition, Pearson Education Asia, 2019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K. Alexander and Matthew N. O.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Sadiku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Electric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Circuits”, 5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Tata McGraw Hill,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0"/>
    </mc:Choice>
    <mc:Fallback>
      <p:transition spd="slow" advTm="602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5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Ohm’s law states that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potential difference (V)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across the ends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conductors  is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proportional to the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 (I)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flowing between them</a:t>
                </a:r>
                <a:endParaRPr lang="en-US" sz="9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V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∝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9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Therefore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 =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I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R is a constant called resistance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9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resistance R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element denotes its ability to resist the flow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electric   current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it is measured in ohms 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𝑉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den>
                    </m:f>
                  </m:oMath>
                </a14:m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Suppose the external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of the element are altered, e.g.,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in the temperature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resistance   can change.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7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7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7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4" b="-122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26"/>
    </mc:Choice>
    <mc:Fallback>
      <p:transition spd="slow" advTm="58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esistivity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of any material with a uniform cross-sectional area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,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length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resistance in mathematical form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 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the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material 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Unit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of resistivity is 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ohm-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metre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39"/>
    </mc:Choice>
    <mc:Fallback>
      <p:transition spd="slow" advTm="4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conductors, such as copper and aluminum, have low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resistivities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insulators, such as mica and paper, have high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resistivities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Table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presents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for some common materials and shows which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materials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conductors, insulators, and semiconductors.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sz="2400" dirty="0" smtClean="0">
                <a:solidFill>
                  <a:schemeClr val="bg1"/>
                </a:solidFill>
              </a:rPr>
              <a:t>Table.1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457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85"/>
    </mc:Choice>
    <mc:Fallback>
      <p:transition spd="slow" advTm="83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inear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obey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resistor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obeys Ohm’s law is known as a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or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Ohmic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 has a constant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and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current-voltage characteristic is as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illustrated 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is a straight line passing through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0"/>
            <a:ext cx="17716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07"/>
    </mc:Choice>
    <mc:Fallback>
      <p:transition spd="slow" advTm="44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resistor-Example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lvl="2" indent="-342900"/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 formula </a:t>
            </a: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V/R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that </a:t>
            </a: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directly proportional </a:t>
            </a:r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that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direct proportion to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Circuit with variable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constant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Table of increasing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higher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Graph of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endParaRPr lang="en-US" sz="7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linear volt-ampere characteristic. It shows a direct proportion between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0769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20"/>
    </mc:Choice>
    <mc:Fallback>
      <p:transition spd="slow" advTm="56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V is constant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as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as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doubles,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reduced by half.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reduced to ¼,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by 4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52"/>
    </mc:Choice>
    <mc:Fallback>
      <p:transition spd="slow" advTm="51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Linear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or non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ohmic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obey Ohm’s law. Its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varies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current and its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is typically shown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Fig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nonlinear resistance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resistors may exhibit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behavior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certain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15144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83"/>
    </mc:Choice>
    <mc:Fallback>
      <p:transition spd="slow" advTm="55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TIMING" val="|0.9|4.2|12.3"/>
</p:tagLst>
</file>

<file path=ppt/tags/tag10.xml><?xml version="1.0" encoding="utf-8"?>
<p:tagLst xmlns:p="http://schemas.openxmlformats.org/presentationml/2006/main">
  <p:tag name="TIMING" val="|0.8|1.3|1.5|6.7"/>
</p:tagLst>
</file>

<file path=ppt/tags/tag11.xml><?xml version="1.0" encoding="utf-8"?>
<p:tagLst xmlns:p="http://schemas.openxmlformats.org/presentationml/2006/main">
  <p:tag name="TIMING" val="|0.9|1.8|1.2|16.8"/>
</p:tagLst>
</file>

<file path=ppt/tags/tag12.xml><?xml version="1.0" encoding="utf-8"?>
<p:tagLst xmlns:p="http://schemas.openxmlformats.org/presentationml/2006/main">
  <p:tag name="TIMING" val="|1.3|2.1|1.3|13.2|3.7|15.2"/>
</p:tagLst>
</file>

<file path=ppt/tags/tag13.xml><?xml version="1.0" encoding="utf-8"?>
<p:tagLst xmlns:p="http://schemas.openxmlformats.org/presentationml/2006/main">
  <p:tag name="TIMING" val="|1|2.1|4.9|7"/>
</p:tagLst>
</file>

<file path=ppt/tags/tag14.xml><?xml version="1.0" encoding="utf-8"?>
<p:tagLst xmlns:p="http://schemas.openxmlformats.org/presentationml/2006/main">
  <p:tag name="TIMING" val="|0.9|4.4"/>
</p:tagLst>
</file>

<file path=ppt/tags/tag15.xml><?xml version="1.0" encoding="utf-8"?>
<p:tagLst xmlns:p="http://schemas.openxmlformats.org/presentationml/2006/main">
  <p:tag name="TIMING" val="|1.3|6.1"/>
</p:tagLst>
</file>

<file path=ppt/tags/tag16.xml><?xml version="1.0" encoding="utf-8"?>
<p:tagLst xmlns:p="http://schemas.openxmlformats.org/presentationml/2006/main">
  <p:tag name="TIMING" val="|1.2|4.1|45.9"/>
</p:tagLst>
</file>

<file path=ppt/tags/tag17.xml><?xml version="1.0" encoding="utf-8"?>
<p:tagLst xmlns:p="http://schemas.openxmlformats.org/presentationml/2006/main">
  <p:tag name="TIMING" val="|0.7"/>
</p:tagLst>
</file>

<file path=ppt/tags/tag2.xml><?xml version="1.0" encoding="utf-8"?>
<p:tagLst xmlns:p="http://schemas.openxmlformats.org/presentationml/2006/main">
  <p:tag name="TIMING" val="|2.5|6.7|5.1|8.8"/>
</p:tagLst>
</file>

<file path=ppt/tags/tag3.xml><?xml version="1.0" encoding="utf-8"?>
<p:tagLst xmlns:p="http://schemas.openxmlformats.org/presentationml/2006/main">
  <p:tag name="TIMING" val="|1.8|1.8|1.8|10.2"/>
</p:tagLst>
</file>

<file path=ppt/tags/tag4.xml><?xml version="1.0" encoding="utf-8"?>
<p:tagLst xmlns:p="http://schemas.openxmlformats.org/presentationml/2006/main">
  <p:tag name="TIMING" val="|1|5.2|3.9|1.6"/>
</p:tagLst>
</file>

<file path=ppt/tags/tag5.xml><?xml version="1.0" encoding="utf-8"?>
<p:tagLst xmlns:p="http://schemas.openxmlformats.org/presentationml/2006/main">
  <p:tag name="TIMING" val="|1.2|3|8.5|4.6|8"/>
</p:tagLst>
</file>

<file path=ppt/tags/tag6.xml><?xml version="1.0" encoding="utf-8"?>
<p:tagLst xmlns:p="http://schemas.openxmlformats.org/presentationml/2006/main">
  <p:tag name="TIMING" val="|1.8|1.7|1.1|14.2"/>
</p:tagLst>
</file>

<file path=ppt/tags/tag7.xml><?xml version="1.0" encoding="utf-8"?>
<p:tagLst xmlns:p="http://schemas.openxmlformats.org/presentationml/2006/main">
  <p:tag name="TIMING" val="|0.8|5.7"/>
</p:tagLst>
</file>

<file path=ppt/tags/tag8.xml><?xml version="1.0" encoding="utf-8"?>
<p:tagLst xmlns:p="http://schemas.openxmlformats.org/presentationml/2006/main">
  <p:tag name="TIMING" val="|1.3|1.4|1.3|3.7"/>
</p:tagLst>
</file>

<file path=ppt/tags/tag9.xml><?xml version="1.0" encoding="utf-8"?>
<p:tagLst xmlns:p="http://schemas.openxmlformats.org/presentationml/2006/main">
  <p:tag name="TIMING" val="|2.4|1.1|1.4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DADA3A-3478-44E2-A2E9-83BC551B6F42}"/>
</file>

<file path=customXml/itemProps2.xml><?xml version="1.0" encoding="utf-8"?>
<ds:datastoreItem xmlns:ds="http://schemas.openxmlformats.org/officeDocument/2006/customXml" ds:itemID="{1A4261DE-4536-411C-89CF-C975D65E5D32}"/>
</file>

<file path=customXml/itemProps3.xml><?xml version="1.0" encoding="utf-8"?>
<ds:datastoreItem xmlns:ds="http://schemas.openxmlformats.org/officeDocument/2006/customXml" ds:itemID="{82C82F96-E26B-4EAA-9D61-B2F5E4E7A2B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5405</Words>
  <Application>WPS Presentation</Application>
  <PresentationFormat>On-screen Show (4:3)</PresentationFormat>
  <Paragraphs>269</Paragraphs>
  <Slides>22</Slides>
  <Notes>2</Notes>
  <HiddenSlides>0</HiddenSlides>
  <MMClips>22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Cambria Math</vt:lpstr>
      <vt:lpstr>Calibri</vt:lpstr>
      <vt:lpstr>Microsoft YaHei</vt:lpstr>
      <vt:lpstr>Arial Unicode MS</vt:lpstr>
      <vt:lpstr>Office Theme</vt:lpstr>
      <vt:lpstr>Lecture 4 Ohm’s Law </vt:lpstr>
      <vt:lpstr>Introduction</vt:lpstr>
      <vt:lpstr>Ohm’s Law </vt:lpstr>
      <vt:lpstr>Resistivity</vt:lpstr>
      <vt:lpstr>Resistivity</vt:lpstr>
      <vt:lpstr>Linear resistor</vt:lpstr>
      <vt:lpstr>Linear resistor-Example</vt:lpstr>
      <vt:lpstr>PowerPoint 演示文稿</vt:lpstr>
      <vt:lpstr> Non Linear resistor</vt:lpstr>
      <vt:lpstr>Non Linear resistor</vt:lpstr>
      <vt:lpstr>Non Linear resistor</vt:lpstr>
      <vt:lpstr>Conductance</vt:lpstr>
      <vt:lpstr>Power</vt:lpstr>
      <vt:lpstr>Ohm’s Law Triangle</vt:lpstr>
      <vt:lpstr>Ohm’s Law- Example</vt:lpstr>
      <vt:lpstr>Ohm’s Law (Calculation of V,I,R &amp;P)</vt:lpstr>
      <vt:lpstr>Problem.1</vt:lpstr>
      <vt:lpstr>Problem.2</vt:lpstr>
      <vt:lpstr>Problem.3</vt:lpstr>
      <vt:lpstr> Application &amp;Limitation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92</cp:revision>
  <dcterms:created xsi:type="dcterms:W3CDTF">2020-09-18T16:28:00Z</dcterms:created>
  <dcterms:modified xsi:type="dcterms:W3CDTF">2021-04-05T03:16:18Z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  <property fmtid="{D5CDD505-2E9C-101B-9397-08002B2CF9AE}" pid="3" name="ContentTypeId">
    <vt:lpwstr>0x010100EF5376321D990243BCF387BF0DFDD19D</vt:lpwstr>
  </property>
</Properties>
</file>