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slides/slide3.xml" ContentType="application/vnd.openxmlformats-officedocument.presentationml.slide+xml"/>
  <Override PartName="/ppt/tags/tag2.xml" ContentType="application/vnd.openxmlformats-officedocument.presentationml.tags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slides/slide5.xml" ContentType="application/vnd.openxmlformats-officedocument.presentationml.slide+xml"/>
  <Override PartName="/ppt/tags/tag4.xml" ContentType="application/vnd.openxmlformats-officedocument.presentationml.tags+xml"/>
  <Override PartName="/ppt/slides/slide6.xml" ContentType="application/vnd.openxmlformats-officedocument.presentationml.slide+xml"/>
  <Override PartName="/ppt/tags/tag5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slides/slide10.xml" ContentType="application/vnd.openxmlformats-officedocument.presentationml.slide+xml"/>
  <Override PartName="/ppt/tags/tag7.xml" ContentType="application/vnd.openxmlformats-officedocument.presentationml.tags+xml"/>
  <Override PartName="/ppt/slides/slide11.xml" ContentType="application/vnd.openxmlformats-officedocument.presentationml.slide+xml"/>
  <Override PartName="/ppt/tags/tag8.xml" ContentType="application/vnd.openxmlformats-officedocument.presentationml.tags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8"/>
  </p:notesMasterIdLst>
  <p:sldIdLst>
    <p:sldId id="257" r:id="rId4"/>
    <p:sldId id="291" r:id="rId5"/>
    <p:sldId id="256" r:id="rId6"/>
    <p:sldId id="264" r:id="rId7"/>
    <p:sldId id="266" r:id="rId9"/>
    <p:sldId id="267" r:id="rId10"/>
    <p:sldId id="280" r:id="rId11"/>
    <p:sldId id="265" r:id="rId12"/>
    <p:sldId id="269" r:id="rId13"/>
    <p:sldId id="287" r:id="rId14"/>
    <p:sldId id="292" r:id="rId15"/>
    <p:sldId id="293" r:id="rId16"/>
    <p:sldId id="276" r:id="rId17"/>
    <p:sldId id="277" r:id="rId18"/>
    <p:sldId id="294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slide" Target="slides/slide14.xml"/><Relationship Id="rId13" Type="http://schemas.openxmlformats.org/officeDocument/2006/relationships/slide" Target="slides/slide9.xml"/><Relationship Id="rId26" Type="http://schemas.openxmlformats.org/officeDocument/2006/relationships/customXml" Target="../customXml/item3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7" Type="http://schemas.openxmlformats.org/officeDocument/2006/relationships/slide" Target="slides/slide13.xml"/><Relationship Id="rId12" Type="http://schemas.openxmlformats.org/officeDocument/2006/relationships/slide" Target="slides/slide8.xml"/><Relationship Id="rId25" Type="http://schemas.openxmlformats.org/officeDocument/2006/relationships/customXml" Target="../customXml/item2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6" Type="http://schemas.openxmlformats.org/officeDocument/2006/relationships/slide" Target="slides/slide12.xml"/><Relationship Id="rId6" Type="http://schemas.openxmlformats.org/officeDocument/2006/relationships/slide" Target="slides/slide3.xml"/><Relationship Id="rId11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24" Type="http://schemas.openxmlformats.org/officeDocument/2006/relationships/customXml" Target="../customXml/item1.xml"/><Relationship Id="rId5" Type="http://schemas.openxmlformats.org/officeDocument/2006/relationships/slide" Target="slides/slide2.xml"/><Relationship Id="rId23" Type="http://schemas.openxmlformats.org/officeDocument/2006/relationships/tableStyles" Target="tableStyles.xml"/><Relationship Id="rId15" Type="http://schemas.openxmlformats.org/officeDocument/2006/relationships/slide" Target="slides/slide11.xml"/><Relationship Id="rId19" Type="http://schemas.openxmlformats.org/officeDocument/2006/relationships/slide" Target="slides/slide15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4" Type="http://schemas.openxmlformats.org/officeDocument/2006/relationships/slide" Target="slides/slide1.xml"/><Relationship Id="rId22" Type="http://schemas.openxmlformats.org/officeDocument/2006/relationships/viewProps" Target="viewProps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DA5CD-8BEE-43ED-B4E2-8AC9D4C4F84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A666E-1AA8-4D31-834F-4F86435B02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A666E-1AA8-4D31-834F-4F86435B02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A666E-1AA8-4D31-834F-4F86435B02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A666E-1AA8-4D31-834F-4F86435B022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5845-57F5-4BD6-BCE4-880F652669D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2591-7732-4358-8CDC-EC25816EC8E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4D77-DB92-4FE4-BCAF-B46A21B4244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7678-FC1B-4AB5-B424-5B9A3D825F7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8EBD-A541-4ED3-BFA2-5017D48D96A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9E1B9-B826-4903-9CD7-DDCA5F2074F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8EBD-A541-4ED3-BFA2-5017D48D96A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8B8E-279F-4437-B320-86EBD96CC7F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8EBD-A541-4ED3-BFA2-5017D48D96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6506-C42B-4DCB-BE68-6667F771020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8EBD-A541-4ED3-BFA2-5017D48D96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C8B-26B4-4007-9944-34AC695546FA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8EBD-A541-4ED3-BFA2-5017D48D96A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AAC7-57D6-41EE-93CD-1A097704448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8EBD-A541-4ED3-BFA2-5017D48D96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AEA87-E0AF-49B2-A333-E2546929AF2C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8EBD-A541-4ED3-BFA2-5017D48D96A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8C6AC-FDA8-4630-A90B-B8E0FB79B2E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8EBD-A541-4ED3-BFA2-5017D48D96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6AB-85B1-4F7D-9EA6-7157FC8C7364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670DEB-9C44-4965-9766-CB9D5C50E239}" type="slidenum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Lecture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204D-3211-473B-8FB7-AD60D445649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8EBD-A541-4ED3-BFA2-5017D48D96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F0A-1888-4241-A105-172ACE9CF4C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8EBD-A541-4ED3-BFA2-5017D48D96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6B1A-F974-4A65-91D1-E9A9992165B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8EBD-A541-4ED3-BFA2-5017D48D96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A563-C0D2-4FAD-A647-DD9B214742E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3246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670DEB-9C44-4965-9766-CB9D5C50E23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DAB3-EA43-439A-B624-4DE02A50DBC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BE0A-11D6-4E97-B169-B91028595539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433B-C634-410B-93AC-F24A3D50718A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26F9-1748-495A-BD56-6120FD8E475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76DD-271E-45EE-824C-A9E8B66B5FD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5F53-EAAD-4B3D-A262-EAD57863DAD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9EBB-9517-4BB4-A9E0-6B21C875998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Footer Placeholder 6"/>
          <p:cNvSpPr txBox="1"/>
          <p:nvPr userDrawn="1"/>
        </p:nvSpPr>
        <p:spPr>
          <a:xfrm>
            <a:off x="3886200" y="6356350"/>
            <a:ext cx="13716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Lecture</a:t>
            </a:r>
            <a:r>
              <a:rPr lang="en-US" baseline="0" dirty="0" smtClean="0"/>
              <a:t> 5</a:t>
            </a:r>
            <a:endParaRPr lang="en-US" dirty="0"/>
          </a:p>
        </p:txBody>
      </p:sp>
      <p:sp>
        <p:nvSpPr>
          <p:cNvPr id="8" name="Slide Number Placeholder 5"/>
          <p:cNvSpPr txBox="1"/>
          <p:nvPr userDrawn="1"/>
        </p:nvSpPr>
        <p:spPr>
          <a:xfrm>
            <a:off x="6669024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E995-A8D0-46AA-B57F-5343B799ABB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8EBD-A541-4ED3-BFA2-5017D48D96A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6.emf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sz="5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5</a:t>
            </a:r>
            <a:br>
              <a:rPr lang="en-US" sz="5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Kirchhoffs</a:t>
            </a:r>
            <a:r>
              <a:rPr lang="en-US" sz="5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Law</a:t>
            </a:r>
            <a:b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38200" y="3657600"/>
            <a:ext cx="79248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62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baseline="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 advTm="5396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any closed path in the circuit formed by branches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                                                                                  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Figure.6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352800"/>
            <a:ext cx="33528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53"/>
    </mc:Choice>
    <mc:Fallback>
      <p:transition spd="slow" advTm="232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Kirchhoff’s voltage law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1950"/>
              </a:spcAf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If the current flows from higher potential to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lower potential 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in an element, then we consider it as a voltage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drop.If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the current flows from lower potential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to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higher potential, then we consider it as a voltage rise</a:t>
            </a:r>
            <a:r>
              <a:rPr lang="en-US" sz="2400" dirty="0" smtClean="0">
                <a:solidFill>
                  <a:srgbClr val="666666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rgbClr val="666666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assign a positive sign to a term that refers to a  voltage drop, and a negative sign to a term that refers to a  voltage rise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start with any branch and go around the loop either clockwise or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 clockwise. For this example (generally), we  go around loop in  clockwise direction.</a:t>
            </a:r>
            <a:endParaRPr lang="en-US" sz="2400" dirty="0" smtClea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950"/>
              </a:spcAft>
            </a:pPr>
            <a:endParaRPr lang="en-US" sz="2400" dirty="0" smtClean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1950"/>
              </a:spcAft>
              <a:buNone/>
            </a:pPr>
            <a:endParaRPr lang="en-US" sz="2800" dirty="0">
              <a:latin typeface="Times New Roman" panose="02020603050405020304"/>
              <a:ea typeface="Times New Roman" panose="0202060305040502030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Lecture 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754"/>
    </mc:Choice>
    <mc:Fallback>
      <p:transition spd="slow" advTm="657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KVL Example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Applying KVL for the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</a:t>
                </a:r>
                <a:endPara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4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=0</a:t>
                </a:r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Rearranging terms gives</a:t>
                </a:r>
                <a:endPara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chemeClr val="bg1"/>
                    </a:solidFill>
                    <a:ea typeface="Calibri" panose="020F0502020204030204"/>
                    <a:cs typeface="Times New Roman" panose="0202060305040502030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  <a:ea typeface="Calibri" panose="020F0502020204030204"/>
                            <a:cs typeface="Times New Roman" panose="02020603050405020304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/>
                            <a:ea typeface="Calibri" panose="020F0502020204030204"/>
                            <a:cs typeface="Times New Roman" panose="02020603050405020304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/>
                            <a:ea typeface="Calibri" panose="020F0502020204030204"/>
                            <a:cs typeface="Times New Roman" panose="02020603050405020304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/>
                        <a:ea typeface="Calibri" panose="020F0502020204030204"/>
                        <a:cs typeface="Times New Roman" panose="02020603050405020304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/>
                            <a:ea typeface="Times New Roman" panose="02020603050405020304"/>
                            <a:cs typeface="Times New Roman" panose="02020603050405020304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/>
                            <a:ea typeface="Times New Roman" panose="02020603050405020304"/>
                            <a:cs typeface="Times New Roman" panose="02020603050405020304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/>
                            <a:ea typeface="Times New Roman" panose="02020603050405020304"/>
                            <a:cs typeface="Times New Roman" panose="02020603050405020304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/>
                        <a:ea typeface="Calibri" panose="020F0502020204030204"/>
                        <a:cs typeface="Times New Roman" panose="02020603050405020304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/>
                            <a:ea typeface="Calibri" panose="020F0502020204030204"/>
                            <a:cs typeface="Times New Roman" panose="02020603050405020304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/>
                            <a:ea typeface="Calibri" panose="020F0502020204030204"/>
                            <a:cs typeface="Times New Roman" panose="02020603050405020304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/>
                            <a:ea typeface="Calibri" panose="020F0502020204030204"/>
                            <a:cs typeface="Times New Roman" panose="02020603050405020304"/>
                          </a:rPr>
                          <m:t>5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/>
                            <a:ea typeface="Calibri" panose="020F0502020204030204"/>
                            <a:cs typeface="Times New Roman" panose="02020603050405020304"/>
                          </a:rPr>
                          <m:t> </m:t>
                        </m:r>
                      </m:sub>
                    </m:sSub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/>
                        <a:ea typeface="Calibri" panose="020F0502020204030204"/>
                        <a:cs typeface="Times New Roman" panose="02020603050405020304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/>
                            <a:ea typeface="Calibri" panose="020F0502020204030204"/>
                            <a:cs typeface="Times New Roman" panose="02020603050405020304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/>
                            <a:ea typeface="Calibri" panose="020F0502020204030204"/>
                            <a:cs typeface="Times New Roman" panose="02020603050405020304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/>
                            <a:ea typeface="Calibri" panose="020F0502020204030204"/>
                            <a:cs typeface="Times New Roman" panose="02020603050405020304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/>
                        <a:ea typeface="Calibri" panose="020F0502020204030204"/>
                        <a:cs typeface="Times New Roman" panose="02020603050405020304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/>
                            <a:ea typeface="Times New Roman" panose="02020603050405020304"/>
                            <a:cs typeface="Times New Roman" panose="02020603050405020304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/>
                            <a:ea typeface="Times New Roman" panose="02020603050405020304"/>
                            <a:cs typeface="Times New Roman" panose="02020603050405020304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/>
                            <a:ea typeface="Times New Roman" panose="02020603050405020304"/>
                            <a:cs typeface="Times New Roman" panose="02020603050405020304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</a:t>
                </a:r>
                <a:r>
                  <a:rPr lang="en-US" sz="18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Figure.7</a:t>
                </a:r>
                <a:endParaRPr lang="en-US" sz="1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voltage drops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of voltage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rises</a:t>
                </a:r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prstClr val="white"/>
                </a:solidFill>
              </a:rPr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17" y="2514600"/>
            <a:ext cx="30384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614"/>
    </mc:Choice>
    <mc:Fallback>
      <p:transition spd="slow" advTm="15461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Problem-3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900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sz="29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Kirchhoff’s voltage </a:t>
                </a:r>
                <a:r>
                  <a:rPr lang="en-US" sz="2900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law  to  </a:t>
                </a:r>
                <a:r>
                  <a:rPr lang="en-US" sz="29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voltage </a:t>
                </a:r>
                <a:r>
                  <a:rPr lang="en-US" sz="2900" i="1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Vab</a:t>
                </a:r>
                <a:endParaRPr lang="en-US" sz="2900" i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900" i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9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</a:t>
                </a:r>
                <a:r>
                  <a:rPr lang="en-US" sz="29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 resistance,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9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9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900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 + 1 + 3 = 6 </a:t>
                </a:r>
                <a:r>
                  <a:rPr lang="en-US" sz="29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l-GR" sz="29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endParaRPr lang="en-US" sz="29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Circuit current,  I =</a:t>
                </a:r>
                <a14:m>
                  <m:oMath xmlns:m="http://schemas.openxmlformats.org/officeDocument/2006/math">
                    <m:r>
                      <a:rPr lang="en-US" sz="2900" i="1">
                        <a:solidFill>
                          <a:schemeClr val="bg1"/>
                        </a:solidFill>
                        <a:latin typeface="Cambria Math" panose="02040503050406030204" charset="0"/>
                      </a:rPr>
                      <m:t> </m:t>
                    </m:r>
                    <m:f>
                      <m:fPr>
                        <m:ctrlPr>
                          <a:rPr lang="en-US" sz="2900" i="1">
                            <a:solidFill>
                              <a:schemeClr val="bg1"/>
                            </a:solidFill>
                          </a:rPr>
                        </m:ctrlPr>
                      </m:fPr>
                      <m:num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9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900" i="1">
                            <a:solidFill>
                              <a:schemeClr val="bg1"/>
                            </a:solidFill>
                          </a:rPr>
                        </m:ctrlPr>
                      </m:fPr>
                      <m:num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charset="0"/>
                          </a:rPr>
                          <m:t>24</m:t>
                        </m:r>
                      </m:num>
                      <m:den>
                        <m:r>
                          <a:rPr lang="en-US" sz="29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  </m:t>
                        </m:r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charset="0"/>
                          </a:rPr>
                          <m:t>6</m:t>
                        </m:r>
                        <m:r>
                          <a:rPr lang="en-US" sz="2900" i="1">
                            <a:solidFill>
                              <a:schemeClr val="bg1"/>
                            </a:solidFill>
                            <a:latin typeface="Cambria Math" panose="02040503050406030204" charset="0"/>
                          </a:rPr>
                          <m:t>𝑋</m:t>
                        </m:r>
                        <m:sSup>
                          <m:sSupPr>
                            <m:ctrlPr>
                              <a:rPr lang="en-US" sz="2900" i="1">
                                <a:solidFill>
                                  <a:schemeClr val="bg1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charset="0"/>
                              </a:rPr>
                              <m:t>−</m:t>
                            </m:r>
                            <m:r>
                              <a:rPr lang="en-US" sz="2900" i="1">
                                <a:solidFill>
                                  <a:schemeClr val="bg1"/>
                                </a:solidFill>
                                <a:latin typeface="Cambria Math" panose="02040503050406030204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9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=4 </a:t>
                </a:r>
                <a:r>
                  <a:rPr lang="en-US" sz="29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</a:t>
                </a:r>
                <a:endParaRPr lang="en-US" sz="29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9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9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Applying </a:t>
                </a:r>
                <a:r>
                  <a:rPr lang="en-US" sz="29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Kirchhoff’s voltage law to loop</a:t>
                </a:r>
                <a:endParaRPr lang="en-US" sz="29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9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ABCDA</a:t>
                </a:r>
                <a:r>
                  <a:rPr lang="en-US" sz="29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</a:t>
                </a:r>
                <a:r>
                  <a:rPr lang="en-US" sz="29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</a:t>
                </a:r>
                <a:r>
                  <a:rPr lang="en-US" sz="29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sz="29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9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24 + (4 ×</a:t>
                </a:r>
                <a:r>
                  <a:rPr lang="en-US" sz="29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sz="29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 </a:t>
                </a:r>
                <a:r>
                  <a:rPr lang="en-US" sz="29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)(2×10 </a:t>
                </a:r>
                <a:r>
                  <a:rPr lang="en-US" sz="290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sz="29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+ </a:t>
                </a:r>
                <a:r>
                  <a:rPr lang="en-US" sz="2900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Vab</a:t>
                </a:r>
                <a:r>
                  <a:rPr lang="en-US" sz="29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9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29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9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  Figure.7</a:t>
                </a:r>
                <a:endParaRPr lang="en-US" sz="29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9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sz="29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sz="29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 + 8</a:t>
                </a:r>
                <a:r>
                  <a:rPr lang="en-US" sz="29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900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Vab</a:t>
                </a:r>
                <a:r>
                  <a:rPr lang="en-US" sz="29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  <a:endParaRPr lang="en-US" sz="29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9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9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9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US" sz="29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+ </a:t>
                </a:r>
                <a:r>
                  <a:rPr lang="en-US" sz="2900" i="1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Vab</a:t>
                </a:r>
                <a:r>
                  <a:rPr lang="en-US" sz="2900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9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29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da-DK" sz="2600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Vab </a:t>
                </a:r>
                <a:r>
                  <a:rPr lang="da-DK" sz="2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da-DK" sz="2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a-DK" sz="2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</a:t>
                </a:r>
                <a:r>
                  <a:rPr lang="da-DK" sz="26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da-DK" sz="2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</a:t>
                </a:r>
                <a:endParaRPr lang="en-US" sz="2400" dirty="0"/>
              </a:p>
              <a:p>
                <a:pPr marL="0" indent="0">
                  <a:buNone/>
                </a:pPr>
                <a:endParaRPr lang="da-DK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1"/>
                <a:stretch>
                  <a:fillRect b="-200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215" y="2202561"/>
            <a:ext cx="31718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050"/>
    </mc:Choice>
    <mc:Fallback>
      <p:transition spd="slow" advTm="15205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Problem-4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200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0" smtClean="0">
                        <a:solidFill>
                          <a:schemeClr val="bg1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22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circuit </a:t>
                </a:r>
                <a:endPara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</a:t>
                </a:r>
                <a:endParaRPr 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</a:t>
                </a:r>
                <a:endParaRPr 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r>
                  <a:rPr lang="en-US" sz="22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Figure.8 </a:t>
                </a:r>
                <a:endParaRPr 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pply </a:t>
                </a:r>
                <a:r>
                  <a:rPr lang="en-US" sz="22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KVL </a:t>
                </a:r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around the loop:</a:t>
                </a:r>
                <a:endPara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</a:t>
                </a:r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5 − 7 +</a:t>
                </a:r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  <a:endPara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V</a:t>
                </a:r>
                <a:r>
                  <a:rPr lang="en-US" sz="22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2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voltage across the 100 </a:t>
                </a:r>
                <a:r>
                  <a:rPr lang="el-GR" sz="22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22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resistor</a:t>
                </a:r>
                <a:r>
                  <a:rPr lang="en-US" sz="22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  <a:ea typeface="Calibri" panose="020F0502020204030204"/>
                            <a:cs typeface="Times New Roman" panose="02020603050405020304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/>
                            <a:ea typeface="Calibri" panose="020F0502020204030204"/>
                            <a:cs typeface="Times New Roman" panose="02020603050405020304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/>
                            <a:ea typeface="Calibri" panose="020F0502020204030204"/>
                            <a:cs typeface="Times New Roman" panose="02020603050405020304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solidFill>
                          <a:schemeClr val="bg1"/>
                        </a:solidFill>
                        <a:effectLst/>
                        <a:latin typeface="Cambria Math" panose="02040503050406030204"/>
                        <a:ea typeface="Calibri" panose="020F0502020204030204"/>
                        <a:cs typeface="Times New Roman" panose="02020603050405020304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/>
                            <a:ea typeface="Calibri" panose="020F0502020204030204"/>
                            <a:cs typeface="Times New Roman" panose="02020603050405020304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/>
                                <a:ea typeface="Calibri" panose="020F0502020204030204"/>
                                <a:cs typeface="Times New Roman" panose="02020603050405020304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/>
                                <a:ea typeface="Calibri" panose="020F0502020204030204"/>
                                <a:cs typeface="Times New Roman" panose="02020603050405020304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/>
                                <a:ea typeface="Calibri" panose="020F0502020204030204"/>
                                <a:cs typeface="Times New Roman" panose="02020603050405020304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/>
                            <a:ea typeface="Calibri" panose="020F0502020204030204"/>
                            <a:cs typeface="Times New Roman" panose="02020603050405020304"/>
                          </a:rPr>
                          <m:t>100</m:t>
                        </m:r>
                      </m:den>
                    </m:f>
                    <m:r>
                      <a:rPr lang="en-US" sz="2200" i="1">
                        <a:solidFill>
                          <a:schemeClr val="bg1"/>
                        </a:solidFill>
                        <a:effectLst/>
                        <a:latin typeface="Cambria Math" panose="02040503050406030204"/>
                        <a:ea typeface="Calibri" panose="020F0502020204030204"/>
                        <a:cs typeface="Times New Roman" panose="02020603050405020304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/>
                            <a:ea typeface="Calibri" panose="020F0502020204030204"/>
                            <a:cs typeface="Times New Roman" panose="02020603050405020304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/>
                            <a:ea typeface="Calibri" panose="020F0502020204030204"/>
                            <a:cs typeface="Times New Roman" panose="02020603050405020304"/>
                          </a:rPr>
                          <m:t>12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/>
                            <a:ea typeface="Calibri" panose="020F0502020204030204"/>
                            <a:cs typeface="Times New Roman" panose="02020603050405020304"/>
                          </a:rPr>
                          <m:t>100</m:t>
                        </m:r>
                      </m:den>
                    </m:f>
                    <m:r>
                      <a:rPr lang="en-US" sz="2200" i="1">
                        <a:solidFill>
                          <a:schemeClr val="bg1"/>
                        </a:solidFill>
                        <a:effectLst/>
                        <a:latin typeface="Cambria Math" panose="02040503050406030204"/>
                        <a:ea typeface="Calibri" panose="020F0502020204030204"/>
                        <a:cs typeface="Times New Roman" panose="02020603050405020304"/>
                      </a:rPr>
                      <m:t>=</m:t>
                    </m:r>
                    <m:r>
                      <a:rPr lang="en-US" sz="2200" i="1">
                        <a:solidFill>
                          <a:schemeClr val="bg1"/>
                        </a:solidFill>
                        <a:effectLst/>
                        <a:latin typeface="Cambria Math" panose="02040503050406030204"/>
                        <a:ea typeface="Calibri" panose="020F0502020204030204"/>
                        <a:cs typeface="Times New Roman" panose="02020603050405020304"/>
                      </a:rPr>
                      <m:t>0</m:t>
                    </m:r>
                    <m:r>
                      <a:rPr lang="en-US" sz="2200" i="1">
                        <a:solidFill>
                          <a:schemeClr val="bg1"/>
                        </a:solidFill>
                        <a:effectLst/>
                        <a:latin typeface="Cambria Math" panose="02040503050406030204"/>
                        <a:ea typeface="Calibri" panose="020F0502020204030204"/>
                        <a:cs typeface="Times New Roman" panose="02020603050405020304"/>
                      </a:rPr>
                      <m:t>.</m:t>
                    </m:r>
                    <m:r>
                      <a:rPr lang="en-US" sz="2200" i="1">
                        <a:solidFill>
                          <a:schemeClr val="bg1"/>
                        </a:solidFill>
                        <a:effectLst/>
                        <a:latin typeface="Cambria Math" panose="02040503050406030204"/>
                        <a:ea typeface="Calibri" panose="020F0502020204030204"/>
                        <a:cs typeface="Times New Roman" panose="02020603050405020304"/>
                      </a:rPr>
                      <m:t>12</m:t>
                    </m:r>
                    <m:r>
                      <a:rPr lang="en-US" sz="2200" i="1">
                        <a:solidFill>
                          <a:schemeClr val="bg1"/>
                        </a:solidFill>
                        <a:effectLst/>
                        <a:latin typeface="Cambria Math" panose="02040503050406030204"/>
                        <a:ea typeface="Calibri" panose="020F0502020204030204"/>
                        <a:cs typeface="Times New Roman" panose="02020603050405020304"/>
                      </a:rPr>
                      <m:t>𝐴</m:t>
                    </m:r>
                  </m:oMath>
                </a14:m>
                <a:endPara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4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16287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922"/>
    </mc:Choice>
    <mc:Fallback>
      <p:transition spd="slow" advTm="10592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Edward Hughes. “Electrical and Electronic Technology”, 10th Edition, Pearson Education Asia, 2019.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Charles K. Alexander and Matthew N. O.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Sadiku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“ Fundamentals of Electric Circuits”, 5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Edition,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Tata McGraw Hill, 2012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Lecture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39"/>
    </mc:Choice>
    <mc:Fallback>
      <p:transition spd="slow" advTm="603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447800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Lecture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350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1845, a German physicist, Gustav Kirchhoff developed a pair of laws that deal with the conservation of current and energy within electrical circuits. 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laws are commonly known as Kirchhoff’s Voltage and Current Law. These laws help in calculating the electrical resistance of a complex network or impedance in case of AC and the current flow in different streams of the network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prstClr val="white"/>
                </a:solidFill>
              </a:rPr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524000"/>
            <a:ext cx="2286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427"/>
    </mc:Choice>
    <mc:Fallback>
      <p:transition spd="slow" advTm="374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Kirchhoffs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Law</a:t>
            </a: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In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circuits such as bridge or T networks, we can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simply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Ohm’s Law alone to find the voltages or currents circulating within the circuit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514350" indent="-514350" algn="just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514350" indent="-514350" algn="just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types of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certain rules which allow us to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circuit equations and for this we can use 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Kirchhoffs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pPr marL="514350" indent="-514350" algn="just"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Lecture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4197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Kirchhoff’s Current </a:t>
            </a:r>
            <a:r>
              <a:rPr lang="en-US" dirty="0" smtClean="0">
                <a:solidFill>
                  <a:schemeClr val="bg1"/>
                </a:solidFill>
              </a:rPr>
              <a:t>Law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states that  at any instant the algebraic sum of the currents at a junction or node in a network is zero. 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point at which two or more elements have a common connection is called a node as in Fig.1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signs are allocated to currents held to flow towards the junction and to those away from it.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Figure.1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29000" y="4114800"/>
          <a:ext cx="1981200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Micrografx Windows Draw 4.0 Drawing" r:id="rId1" imgW="4781550" imgH="1685925" progId="Draw.Document.4">
                  <p:embed/>
                </p:oleObj>
              </mc:Choice>
              <mc:Fallback>
                <p:oleObj name="Micrografx Windows Draw 4.0 Drawing" r:id="rId1" imgW="4781550" imgH="1685925" progId="Draw.Document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14800"/>
                        <a:ext cx="1981200" cy="142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197"/>
    </mc:Choice>
    <mc:Fallback>
      <p:transition spd="slow" advTm="581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Kirchhoff’s Current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Law(</a:t>
            </a:r>
            <a:r>
              <a:rPr lang="en-US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sz="9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9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</a:t>
                </a:r>
                <a:r>
                  <a:rPr lang="en-US" sz="5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Figure.2 </a:t>
                </a:r>
                <a:r>
                  <a:rPr lang="en-US" sz="5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Currents at a node illustrating KCL</a:t>
                </a:r>
                <a:r>
                  <a:rPr lang="en-US" sz="5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9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8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sz="8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 </a:t>
                </a:r>
                <a:r>
                  <a:rPr lang="en-US" sz="8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example(Fig.2),  </a:t>
                </a:r>
                <a:r>
                  <a:rPr lang="en-US" sz="8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assigned </a:t>
                </a:r>
                <a:r>
                  <a:rPr lang="en-US" sz="8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8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(generally) currents flowing towards the </a:t>
                </a:r>
                <a:r>
                  <a:rPr lang="en-US" sz="8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junction </a:t>
                </a:r>
                <a:r>
                  <a:rPr lang="en-US" sz="8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been considered positive and those flowing away from the junction are </a:t>
                </a:r>
                <a:r>
                  <a:rPr lang="en-US" sz="8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                                                                      </a:t>
                </a:r>
                <a:endParaRPr lang="en-US" sz="8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8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8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</a:t>
                </a:r>
                <a:endParaRPr lang="en-US" sz="8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8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sz="80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𝐼</m:t>
                        </m:r>
                      </m:e>
                      <m:sub>
                        <m:r>
                          <a:rPr lang="en-US" sz="80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sz="8000" b="0" i="0" smtClean="0">
                        <a:solidFill>
                          <a:schemeClr val="bg1"/>
                        </a:solidFill>
                        <a:latin typeface="Cambria Math" panose="02040503050406030204"/>
                      </a:rPr>
                      <m:t>−</m:t>
                    </m:r>
                    <m:sSub>
                      <m:sSubPr>
                        <m:ctrlPr>
                          <a:rPr lang="en-US" sz="80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sz="80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𝐼</m:t>
                        </m:r>
                      </m:e>
                      <m:sub>
                        <m:r>
                          <a:rPr lang="en-US" sz="80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2</m:t>
                        </m:r>
                      </m:sub>
                    </m:sSub>
                    <m:r>
                      <a:rPr lang="en-US" sz="8000" b="0" i="1" smtClean="0">
                        <a:solidFill>
                          <a:schemeClr val="bg1"/>
                        </a:solidFill>
                        <a:latin typeface="Cambria Math" panose="02040503050406030204"/>
                      </a:rPr>
                      <m:t>+</m:t>
                    </m:r>
                    <m:sSub>
                      <m:sSubPr>
                        <m:ctrlPr>
                          <a:rPr lang="en-US" sz="80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sz="80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𝐼</m:t>
                        </m:r>
                      </m:e>
                      <m:sub>
                        <m:r>
                          <a:rPr lang="en-US" sz="80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3</m:t>
                        </m:r>
                      </m:sub>
                    </m:sSub>
                    <m:r>
                      <a:rPr lang="en-US" sz="8000" b="0" i="1" smtClean="0">
                        <a:solidFill>
                          <a:schemeClr val="bg1"/>
                        </a:solidFill>
                        <a:latin typeface="Cambria Math" panose="02040503050406030204"/>
                      </a:rPr>
                      <m:t>−</m:t>
                    </m:r>
                    <m:sSub>
                      <m:sSubPr>
                        <m:ctrlPr>
                          <a:rPr lang="en-US" sz="80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sz="80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𝐼</m:t>
                        </m:r>
                      </m:e>
                      <m:sub>
                        <m:r>
                          <a:rPr lang="en-US" sz="80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4</m:t>
                        </m:r>
                      </m:sub>
                    </m:sSub>
                    <m:r>
                      <a:rPr lang="en-US" sz="8000" b="0" i="1" smtClean="0">
                        <a:solidFill>
                          <a:schemeClr val="bg1"/>
                        </a:solidFill>
                        <a:latin typeface="Cambria Math" panose="02040503050406030204"/>
                      </a:rPr>
                      <m:t>+</m:t>
                    </m:r>
                    <m:sSub>
                      <m:sSubPr>
                        <m:ctrlPr>
                          <a:rPr lang="en-US" sz="80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sz="80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𝐼</m:t>
                        </m:r>
                      </m:e>
                      <m:sub>
                        <m:r>
                          <a:rPr lang="en-US" sz="80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5</m:t>
                        </m:r>
                      </m:sub>
                    </m:sSub>
                    <m:r>
                      <a:rPr lang="en-US" sz="8000" b="0" i="1" smtClean="0">
                        <a:solidFill>
                          <a:schemeClr val="bg1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en-US" sz="8000" b="0" i="1" smtClean="0">
                        <a:solidFill>
                          <a:schemeClr val="bg1"/>
                        </a:solidFill>
                        <a:latin typeface="Cambria Math" panose="02040503050406030204"/>
                      </a:rPr>
                      <m:t>0</m:t>
                    </m:r>
                  </m:oMath>
                </a14:m>
                <a:endParaRPr lang="en-US" sz="8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8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8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</a:t>
                </a:r>
                <a:r>
                  <a:rPr lang="en-US" sz="8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textbooks, </a:t>
                </a:r>
                <a:r>
                  <a:rPr lang="en-US" sz="8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they write </a:t>
                </a:r>
                <a:r>
                  <a:rPr lang="en-US" sz="8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same equation in a different </a:t>
                </a:r>
                <a:r>
                  <a:rPr lang="en-US" sz="80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way.For</a:t>
                </a:r>
                <a:r>
                  <a:rPr lang="en-US" sz="8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example </a:t>
                </a:r>
                <a:r>
                  <a:rPr lang="en-US" sz="8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sign to a term that refers to a current that leaves a node, and a negative sign to a term that refers to a current that enters a </a:t>
                </a:r>
                <a:r>
                  <a:rPr lang="en-US" sz="8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node.</a:t>
                </a:r>
                <a:endParaRPr lang="en-US" sz="8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8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sz="80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−</m:t>
                        </m:r>
                        <m:r>
                          <a:rPr lang="en-US" sz="80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𝐼</m:t>
                        </m:r>
                      </m:e>
                      <m:sub>
                        <m:r>
                          <a:rPr lang="en-US" sz="80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sz="8000" b="0" i="0" smtClean="0">
                        <a:solidFill>
                          <a:schemeClr val="bg1"/>
                        </a:solidFill>
                        <a:latin typeface="Cambria Math" panose="02040503050406030204"/>
                      </a:rPr>
                      <m:t>+</m:t>
                    </m:r>
                    <m:sSub>
                      <m:sSubPr>
                        <m:ctrlPr>
                          <a:rPr lang="en-US" sz="80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sz="80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𝐼</m:t>
                        </m:r>
                      </m:e>
                      <m:sub>
                        <m:r>
                          <a:rPr lang="en-US" sz="80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2</m:t>
                        </m:r>
                      </m:sub>
                    </m:sSub>
                    <m:r>
                      <a:rPr lang="en-US" sz="8000" b="0" i="1" smtClean="0">
                        <a:solidFill>
                          <a:schemeClr val="bg1"/>
                        </a:solidFill>
                        <a:latin typeface="Cambria Math" panose="02040503050406030204"/>
                      </a:rPr>
                      <m:t>−</m:t>
                    </m:r>
                    <m:sSub>
                      <m:sSubPr>
                        <m:ctrlPr>
                          <a:rPr lang="en-US" sz="80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sz="80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𝐼</m:t>
                        </m:r>
                      </m:e>
                      <m:sub>
                        <m:r>
                          <a:rPr lang="en-US" sz="80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3</m:t>
                        </m:r>
                      </m:sub>
                    </m:sSub>
                    <m:r>
                      <a:rPr lang="en-US" sz="8000" b="0" i="1" smtClean="0">
                        <a:solidFill>
                          <a:schemeClr val="bg1"/>
                        </a:solidFill>
                        <a:latin typeface="Cambria Math" panose="02040503050406030204"/>
                      </a:rPr>
                      <m:t>+</m:t>
                    </m:r>
                    <m:sSub>
                      <m:sSubPr>
                        <m:ctrlPr>
                          <a:rPr lang="en-US" sz="80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sz="80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𝐼</m:t>
                        </m:r>
                      </m:e>
                      <m:sub>
                        <m:r>
                          <a:rPr lang="en-US" sz="80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4</m:t>
                        </m:r>
                      </m:sub>
                    </m:sSub>
                    <m:r>
                      <a:rPr lang="en-US" sz="8000" b="0" i="1" smtClean="0">
                        <a:solidFill>
                          <a:schemeClr val="bg1"/>
                        </a:solidFill>
                        <a:latin typeface="Cambria Math" panose="02040503050406030204"/>
                      </a:rPr>
                      <m:t>−</m:t>
                    </m:r>
                    <m:sSub>
                      <m:sSubPr>
                        <m:ctrlPr>
                          <a:rPr lang="en-US" sz="800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sz="80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𝐼</m:t>
                        </m:r>
                      </m:e>
                      <m:sub>
                        <m:r>
                          <a:rPr lang="en-US" sz="80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5</m:t>
                        </m:r>
                      </m:sub>
                    </m:sSub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=</m:t>
                    </m:r>
                  </m:oMath>
                </a14:m>
                <a:r>
                  <a:rPr lang="en-US" sz="80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8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8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8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8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5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463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0574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122"/>
    </mc:Choice>
    <mc:Fallback>
      <p:transition spd="slow" advTm="1001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Kirchhoff’s Current Law(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32500" lnSpcReduction="20000"/>
              </a:bodyPr>
              <a:lstStyle/>
              <a:p>
                <a:endParaRPr lang="en-US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9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sum of the currents entering a node is equal to the sum of the currents leaving the </a:t>
                </a:r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</a:t>
                </a:r>
                <a:endParaRPr lang="en-US" sz="96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9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en-US" sz="9600" dirty="0" smtClean="0">
                    <a:solidFill>
                      <a:schemeClr val="bg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sz="9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𝐼</m:t>
                        </m:r>
                      </m:e>
                      <m:sub>
                        <m:r>
                          <a:rPr lang="en-US" sz="9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sz="96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+</m:t>
                    </m:r>
                    <m:sSub>
                      <m:sSubPr>
                        <m:ctrlPr>
                          <a:rPr lang="en-US" sz="9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sz="9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𝐼</m:t>
                        </m:r>
                      </m:e>
                      <m:sub>
                        <m:r>
                          <a:rPr lang="en-US" sz="9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3</m:t>
                        </m:r>
                      </m:sub>
                    </m:sSub>
                    <m:r>
                      <a:rPr lang="en-US" sz="96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+</m:t>
                    </m:r>
                    <m:sSub>
                      <m:sSubPr>
                        <m:ctrlPr>
                          <a:rPr lang="en-US" sz="9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sz="9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𝐼</m:t>
                        </m:r>
                      </m:e>
                      <m:sub>
                        <m:r>
                          <a:rPr lang="en-US" sz="9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5</m:t>
                        </m:r>
                      </m:sub>
                    </m:sSub>
                    <m:r>
                      <a:rPr lang="en-US" sz="96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en-US" sz="9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sz="9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𝐼</m:t>
                        </m:r>
                      </m:e>
                      <m:sub>
                        <m:r>
                          <a:rPr lang="en-US" sz="9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2</m:t>
                        </m:r>
                      </m:sub>
                    </m:sSub>
                    <m:r>
                      <a:rPr lang="en-US" sz="96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+</m:t>
                    </m:r>
                    <m:sSub>
                      <m:sSubPr>
                        <m:ctrlPr>
                          <a:rPr lang="en-US" sz="9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sz="9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𝐼</m:t>
                        </m:r>
                      </m:e>
                      <m:sub>
                        <m:r>
                          <a:rPr lang="en-US" sz="96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4</m:t>
                        </m:r>
                      </m:sub>
                    </m:sSub>
                  </m:oMath>
                </a14:m>
                <a:endParaRPr lang="en-US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Mathematically</a:t>
                </a:r>
                <a:r>
                  <a:rPr lang="en-US" sz="9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KCL implies that</a:t>
                </a:r>
                <a:endParaRPr lang="en-US" sz="9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9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9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sz="96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sz="96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9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number of branches connected to the node and </a:t>
                </a:r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60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96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9600" b="0" i="1" smtClean="0">
                            <a:solidFill>
                              <a:schemeClr val="bg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 the </a:t>
                </a:r>
                <a:r>
                  <a:rPr lang="en-US" sz="9600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9600" dirty="0" err="1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9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 </a:t>
                </a:r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entering and  leaving </a:t>
                </a:r>
                <a:r>
                  <a:rPr lang="en-US" sz="9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9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</a:t>
                </a:r>
                <a:endParaRPr lang="en-US" sz="9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9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400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49" y="3721607"/>
            <a:ext cx="1095375" cy="6762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429"/>
    </mc:Choice>
    <mc:Fallback>
      <p:transition spd="slow" advTm="42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Problem-1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network junction shown in Fig.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current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given that  </a:t>
            </a:r>
            <a:r>
              <a:rPr lang="en-US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 A,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= 4 A and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= 2 A.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Figure.3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336" y="3124200"/>
            <a:ext cx="2819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16736" y="48280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1 −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+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3 −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= 0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= −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+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= −3 + 4 + 2 =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718"/>
    </mc:Choice>
    <mc:Fallback>
      <p:transition spd="slow" advTm="5871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to the network shown in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Fig.4,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currents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and </a:t>
            </a:r>
            <a:r>
              <a:rPr lang="en-US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junction a: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4 −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=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=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</a:t>
            </a:r>
            <a:r>
              <a:rPr lang="en-US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4…(1)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junction b: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+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5 −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=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2 − </a:t>
            </a:r>
            <a:r>
              <a:rPr lang="en-US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5……..(2)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(1) in (2)</a:t>
            </a:r>
            <a:r>
              <a:rPr lang="nn-NO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</a:t>
            </a:r>
            <a:r>
              <a:rPr lang="nn-NO" sz="2400" i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Figure.4</a:t>
            </a:r>
            <a:endParaRPr lang="nn-NO" sz="2400" i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n-NO" sz="2400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n-NO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n-NO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nn-N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n-NO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n-N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= </a:t>
            </a:r>
            <a:r>
              <a:rPr lang="nn-NO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n-N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2 − </a:t>
            </a:r>
            <a:r>
              <a:rPr lang="nn-NO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n-N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and </a:t>
            </a:r>
            <a:r>
              <a:rPr lang="nn-NO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n-N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1 − </a:t>
            </a:r>
            <a:r>
              <a:rPr lang="nn-NO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n-N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+ </a:t>
            </a:r>
            <a:r>
              <a:rPr lang="nn-NO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n-N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+ </a:t>
            </a:r>
            <a:r>
              <a:rPr lang="nn-NO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nn-NO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= 0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19" y="2286000"/>
            <a:ext cx="42195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203"/>
    </mc:Choice>
    <mc:Fallback>
      <p:transition spd="slow" advTm="9520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Kirchhoff’s voltage law (KVL)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states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the algebraic sum of all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voltages around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closed path (or loop) is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zero.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terminology.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any portion of a circuit with two terminals connected to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it.In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practice, any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element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two terminals connected to it is a branch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Figure 5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09999"/>
            <a:ext cx="46482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275"/>
    </mc:Choice>
    <mc:Fallback>
      <p:transition spd="slow" advTm="642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TIMING" val="|1.4|6.1|4"/>
</p:tagLst>
</file>

<file path=ppt/tags/tag2.xml><?xml version="1.0" encoding="utf-8"?>
<p:tagLst xmlns:p="http://schemas.openxmlformats.org/presentationml/2006/main">
  <p:tag name="TIMING" val="|1.5|1.7|14.9"/>
</p:tagLst>
</file>

<file path=ppt/tags/tag3.xml><?xml version="1.0" encoding="utf-8"?>
<p:tagLst xmlns:p="http://schemas.openxmlformats.org/presentationml/2006/main">
  <p:tag name="TIMING" val="|0.9|3.2|21.8|10.8|10.6"/>
</p:tagLst>
</file>

<file path=ppt/tags/tag4.xml><?xml version="1.0" encoding="utf-8"?>
<p:tagLst xmlns:p="http://schemas.openxmlformats.org/presentationml/2006/main">
  <p:tag name="TIMING" val="|1.5|3.5|5.3|19|38|6.6"/>
</p:tagLst>
</file>

<file path=ppt/tags/tag5.xml><?xml version="1.0" encoding="utf-8"?>
<p:tagLst xmlns:p="http://schemas.openxmlformats.org/presentationml/2006/main">
  <p:tag name="TIMING" val="|1.3|7.3|8.8|4.7|6"/>
</p:tagLst>
</file>

<file path=ppt/tags/tag6.xml><?xml version="1.0" encoding="utf-8"?>
<p:tagLst xmlns:p="http://schemas.openxmlformats.org/presentationml/2006/main">
  <p:tag name="TIMING" val="|1.4|2.5|4.8|14.7"/>
</p:tagLst>
</file>

<file path=ppt/tags/tag7.xml><?xml version="1.0" encoding="utf-8"?>
<p:tagLst xmlns:p="http://schemas.openxmlformats.org/presentationml/2006/main">
  <p:tag name="TIMING" val="|1.3|4.4|5.1"/>
</p:tagLst>
</file>

<file path=ppt/tags/tag8.xml><?xml version="1.0" encoding="utf-8"?>
<p:tagLst xmlns:p="http://schemas.openxmlformats.org/presentationml/2006/main">
  <p:tag name="TIMING" val="|1.3|24|19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376321D990243BCF387BF0DFDD19D" ma:contentTypeVersion="6" ma:contentTypeDescription="Create a new document." ma:contentTypeScope="" ma:versionID="75ee1d3b00e84f46be4e0d625e998856">
  <xsd:schema xmlns:xsd="http://www.w3.org/2001/XMLSchema" xmlns:xs="http://www.w3.org/2001/XMLSchema" xmlns:p="http://schemas.microsoft.com/office/2006/metadata/properties" xmlns:ns2="e1c6362d-a4cf-4332-97ee-bae0976acd4c" xmlns:ns3="73e7f7fa-ec36-4c47-a2e2-92953579c3c2" targetNamespace="http://schemas.microsoft.com/office/2006/metadata/properties" ma:root="true" ma:fieldsID="c3e5402b4fd54e7ae1a5ee38a4e96133" ns2:_="" ns3:_="">
    <xsd:import namespace="e1c6362d-a4cf-4332-97ee-bae0976acd4c"/>
    <xsd:import namespace="73e7f7fa-ec36-4c47-a2e2-92953579c3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6362d-a4cf-4332-97ee-bae0976ac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7f7fa-ec36-4c47-a2e2-92953579c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6334CA-BE8F-42CA-BF76-E2532FAF6A50}"/>
</file>

<file path=customXml/itemProps2.xml><?xml version="1.0" encoding="utf-8"?>
<ds:datastoreItem xmlns:ds="http://schemas.openxmlformats.org/officeDocument/2006/customXml" ds:itemID="{37740CDA-4DFA-4E41-86AA-085DF0BFBBCA}"/>
</file>

<file path=customXml/itemProps3.xml><?xml version="1.0" encoding="utf-8"?>
<ds:datastoreItem xmlns:ds="http://schemas.openxmlformats.org/officeDocument/2006/customXml" ds:itemID="{37AE0810-3F78-4E90-9CFA-ED4B8A42D87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5381</Words>
  <Application>WPS Presentation</Application>
  <PresentationFormat>On-screen Show (4:3)</PresentationFormat>
  <Paragraphs>221</Paragraphs>
  <Slides>16</Slides>
  <Notes>3</Notes>
  <HiddenSlides>0</HiddenSlides>
  <MMClips>16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Cambria Math</vt:lpstr>
      <vt:lpstr>Times New Roman</vt:lpstr>
      <vt:lpstr>Calibri</vt:lpstr>
      <vt:lpstr>Cambria Math</vt:lpstr>
      <vt:lpstr>Microsoft YaHei</vt:lpstr>
      <vt:lpstr>Arial Unicode MS</vt:lpstr>
      <vt:lpstr>Office Theme</vt:lpstr>
      <vt:lpstr>Custom Design</vt:lpstr>
      <vt:lpstr>Draw.Document.4</vt:lpstr>
      <vt:lpstr>Lecture 5 Kirchhoffs Law </vt:lpstr>
      <vt:lpstr>Introduction</vt:lpstr>
      <vt:lpstr>Kirchhoffs Law </vt:lpstr>
      <vt:lpstr>Kirchhoff’s Current Law</vt:lpstr>
      <vt:lpstr>Kirchhoff’s Current Law(cont)</vt:lpstr>
      <vt:lpstr>Kirchhoff’s Current Law(cont)</vt:lpstr>
      <vt:lpstr>Problem -1</vt:lpstr>
      <vt:lpstr>Problem -2</vt:lpstr>
      <vt:lpstr>Kirchhoff’s voltage law (KVL)</vt:lpstr>
      <vt:lpstr>Loop</vt:lpstr>
      <vt:lpstr>Kirchhoff’s voltage law </vt:lpstr>
      <vt:lpstr>KVL Example</vt:lpstr>
      <vt:lpstr>Problem-3</vt:lpstr>
      <vt:lpstr>Problem-4</vt:lpstr>
      <vt:lpstr>Reference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Introduction</dc:title>
  <dc:creator>USER</dc:creator>
  <cp:lastModifiedBy>lenovo</cp:lastModifiedBy>
  <cp:revision>121</cp:revision>
  <dcterms:created xsi:type="dcterms:W3CDTF">2020-09-18T16:28:00Z</dcterms:created>
  <dcterms:modified xsi:type="dcterms:W3CDTF">2021-04-05T03:23:10Z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  <property fmtid="{D5CDD505-2E9C-101B-9397-08002B2CF9AE}" pid="3" name="ContentTypeId">
    <vt:lpwstr>0x010100EF5376321D990243BCF387BF0DFDD19D</vt:lpwstr>
  </property>
</Properties>
</file>