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3" r:id="rId4"/>
    <p:sldId id="264" r:id="rId5"/>
    <p:sldId id="265" r:id="rId6"/>
    <p:sldId id="258" r:id="rId7"/>
    <p:sldId id="266" r:id="rId8"/>
    <p:sldId id="269" r:id="rId9"/>
    <p:sldId id="267" r:id="rId10"/>
    <p:sldId id="268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Series and 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parallel connection - Resistor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chemeClr val="bg1"/>
                </a:solidFill>
              </a:rPr>
              <a:t>For the network </a:t>
            </a:r>
            <a:r>
              <a:rPr lang="en-GB" sz="2800" b="1" dirty="0" smtClean="0">
                <a:solidFill>
                  <a:schemeClr val="bg1"/>
                </a:solidFill>
              </a:rPr>
              <a:t>shown, </a:t>
            </a:r>
            <a:r>
              <a:rPr lang="en-GB" sz="2800" b="1" dirty="0">
                <a:solidFill>
                  <a:schemeClr val="bg1"/>
                </a:solidFill>
              </a:rPr>
              <a:t>calculate the effective </a:t>
            </a:r>
            <a:r>
              <a:rPr lang="en-GB" sz="2800" b="1" dirty="0" smtClean="0">
                <a:solidFill>
                  <a:schemeClr val="bg1"/>
                </a:solidFill>
              </a:rPr>
              <a:t>resistance and </a:t>
            </a:r>
            <a:r>
              <a:rPr lang="en-GB" sz="2800" b="1" dirty="0">
                <a:solidFill>
                  <a:schemeClr val="bg1"/>
                </a:solidFill>
              </a:rPr>
              <a:t>hence the supply current.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825" y="3530191"/>
            <a:ext cx="3431827" cy="259597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31181"/>
              </p:ext>
            </p:extLst>
          </p:nvPr>
        </p:nvGraphicFramePr>
        <p:xfrm>
          <a:off x="609600" y="1599413"/>
          <a:ext cx="5638800" cy="94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6" imgW="2565360" imgH="431640" progId="Equation.DSMT4">
                  <p:embed/>
                </p:oleObj>
              </mc:Choice>
              <mc:Fallback>
                <p:oleObj name="Equation" r:id="rId6" imgW="2565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599413"/>
                        <a:ext cx="5638800" cy="94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24707"/>
              </p:ext>
            </p:extLst>
          </p:nvPr>
        </p:nvGraphicFramePr>
        <p:xfrm>
          <a:off x="609600" y="2730293"/>
          <a:ext cx="2438400" cy="83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2730293"/>
                        <a:ext cx="2438400" cy="830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37293"/>
              </p:ext>
            </p:extLst>
          </p:nvPr>
        </p:nvGraphicFramePr>
        <p:xfrm>
          <a:off x="600172" y="3742732"/>
          <a:ext cx="2447827" cy="75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0" imgW="1269720" imgH="393480" progId="Equation.DSMT4">
                  <p:embed/>
                </p:oleObj>
              </mc:Choice>
              <mc:Fallback>
                <p:oleObj name="Equation" r:id="rId10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172" y="3742732"/>
                        <a:ext cx="2447827" cy="758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82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Edward Hughes. “Electrical and Electronic Technology”, 10th Edition, Pearson Education Asia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smtClean="0">
                <a:solidFill>
                  <a:schemeClr val="bg1"/>
                </a:solidFill>
              </a:rPr>
              <a:t>2019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2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Series connection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single path for the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flow which is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across the components will be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5012"/>
            <a:ext cx="3414116" cy="1176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935086"/>
            <a:ext cx="2990850" cy="1856189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V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 smtClean="0">
                <a:solidFill>
                  <a:schemeClr val="bg1"/>
                </a:solidFill>
              </a:rPr>
              <a:t>V</a:t>
            </a:r>
            <a:r>
              <a:rPr lang="en-IN" sz="2400" baseline="-25000" dirty="0" smtClean="0">
                <a:solidFill>
                  <a:schemeClr val="bg1"/>
                </a:solidFill>
              </a:rPr>
              <a:t>1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+ </a:t>
            </a:r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baseline="-25000" dirty="0">
                <a:solidFill>
                  <a:schemeClr val="bg1"/>
                </a:solidFill>
              </a:rPr>
              <a:t>2</a:t>
            </a:r>
            <a:r>
              <a:rPr lang="en-IN" sz="2400" dirty="0">
                <a:solidFill>
                  <a:schemeClr val="bg1"/>
                </a:solidFill>
              </a:rPr>
              <a:t> + </a:t>
            </a:r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baseline="-25000" dirty="0">
                <a:solidFill>
                  <a:schemeClr val="bg1"/>
                </a:solidFill>
              </a:rPr>
              <a:t>3</a:t>
            </a:r>
            <a:endParaRPr lang="en-US" sz="2400" b="1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V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1 +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2 + </a:t>
            </a:r>
            <a:r>
              <a:rPr lang="en-IN" sz="2400" i="1" dirty="0" smtClean="0">
                <a:solidFill>
                  <a:schemeClr val="bg1"/>
                </a:solidFill>
              </a:rPr>
              <a:t>IR</a:t>
            </a:r>
            <a:r>
              <a:rPr lang="en-IN" sz="2400" dirty="0" smtClean="0">
                <a:solidFill>
                  <a:schemeClr val="bg1"/>
                </a:solidFill>
              </a:rPr>
              <a:t>3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V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IR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1 +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2 +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3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R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R</a:t>
            </a:r>
            <a:r>
              <a:rPr lang="en-IN" sz="2400" dirty="0">
                <a:solidFill>
                  <a:schemeClr val="bg1"/>
                </a:solidFill>
              </a:rPr>
              <a:t>1 + </a:t>
            </a:r>
            <a:r>
              <a:rPr lang="en-IN" sz="2400" i="1" dirty="0">
                <a:solidFill>
                  <a:schemeClr val="bg1"/>
                </a:solidFill>
              </a:rPr>
              <a:t>R</a:t>
            </a:r>
            <a:r>
              <a:rPr lang="en-IN" sz="2400" dirty="0">
                <a:solidFill>
                  <a:schemeClr val="bg1"/>
                </a:solidFill>
              </a:rPr>
              <a:t>2 + </a:t>
            </a:r>
            <a:r>
              <a:rPr lang="en-IN" sz="2400" i="1" dirty="0">
                <a:solidFill>
                  <a:schemeClr val="bg1"/>
                </a:solidFill>
              </a:rPr>
              <a:t>R</a:t>
            </a:r>
            <a:r>
              <a:rPr lang="en-IN" sz="2400" dirty="0">
                <a:solidFill>
                  <a:schemeClr val="bg1"/>
                </a:solidFill>
              </a:rPr>
              <a:t>3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644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417638"/>
            <a:ext cx="2524125" cy="4162425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67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Calculate for each of the circuits </a:t>
            </a:r>
            <a:r>
              <a:rPr lang="en-GB" sz="3600" dirty="0" smtClean="0">
                <a:solidFill>
                  <a:schemeClr val="bg1"/>
                </a:solidFill>
              </a:rPr>
              <a:t>shown below </a:t>
            </a:r>
            <a:r>
              <a:rPr lang="en-GB" sz="3600" dirty="0">
                <a:solidFill>
                  <a:schemeClr val="bg1"/>
                </a:solidFill>
              </a:rPr>
              <a:t>the </a:t>
            </a:r>
            <a:r>
              <a:rPr lang="en-GB" sz="3600" dirty="0" smtClean="0">
                <a:solidFill>
                  <a:schemeClr val="bg1"/>
                </a:solidFill>
              </a:rPr>
              <a:t>current flowing </a:t>
            </a:r>
            <a:r>
              <a:rPr lang="en-GB" sz="3600" dirty="0">
                <a:solidFill>
                  <a:schemeClr val="bg1"/>
                </a:solidFill>
              </a:rPr>
              <a:t>in the circuit given that </a:t>
            </a:r>
            <a:r>
              <a:rPr lang="en-GB" sz="3600" i="1" dirty="0">
                <a:solidFill>
                  <a:schemeClr val="bg1"/>
                </a:solidFill>
              </a:rPr>
              <a:t>R </a:t>
            </a:r>
            <a:r>
              <a:rPr lang="en-GB" sz="3600" dirty="0">
                <a:solidFill>
                  <a:schemeClr val="bg1"/>
                </a:solidFill>
              </a:rPr>
              <a:t>= 3 </a:t>
            </a:r>
            <a:r>
              <a:rPr lang="en-GB" sz="3600" dirty="0" err="1">
                <a:solidFill>
                  <a:schemeClr val="bg1"/>
                </a:solidFill>
              </a:rPr>
              <a:t>kΩ</a:t>
            </a:r>
            <a:r>
              <a:rPr lang="en-GB" sz="3600" dirty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2400" i="1" dirty="0" smtClean="0">
                <a:solidFill>
                  <a:schemeClr val="bg1"/>
                </a:solidFill>
              </a:rPr>
              <a:t>I = V/R =</a:t>
            </a:r>
            <a:r>
              <a:rPr lang="en-IN" sz="2400" dirty="0" smtClean="0">
                <a:solidFill>
                  <a:schemeClr val="bg1"/>
                </a:solidFill>
              </a:rPr>
              <a:t>220 / (3 * 10^3)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it-IT" sz="2400" b="1" dirty="0" smtClean="0">
                <a:solidFill>
                  <a:schemeClr val="bg1"/>
                </a:solidFill>
              </a:rPr>
              <a:t>73mA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i="1" dirty="0">
              <a:solidFill>
                <a:schemeClr val="bg1"/>
              </a:solidFill>
            </a:endParaRPr>
          </a:p>
          <a:p>
            <a:r>
              <a:rPr lang="en-IN" sz="2400" i="1" dirty="0" smtClean="0">
                <a:solidFill>
                  <a:schemeClr val="bg1"/>
                </a:solidFill>
              </a:rPr>
              <a:t> </a:t>
            </a:r>
            <a:r>
              <a:rPr lang="en-IN" sz="2400" i="1" dirty="0">
                <a:solidFill>
                  <a:schemeClr val="bg1"/>
                </a:solidFill>
              </a:rPr>
              <a:t>I = V/R =</a:t>
            </a:r>
            <a:r>
              <a:rPr lang="en-IN" sz="2400" dirty="0">
                <a:solidFill>
                  <a:schemeClr val="bg1"/>
                </a:solidFill>
              </a:rPr>
              <a:t>220 / </a:t>
            </a:r>
            <a:r>
              <a:rPr lang="en-IN" sz="2400" dirty="0" smtClean="0">
                <a:solidFill>
                  <a:schemeClr val="bg1"/>
                </a:solidFill>
              </a:rPr>
              <a:t>(2*3 </a:t>
            </a:r>
            <a:r>
              <a:rPr lang="en-IN" sz="2400" dirty="0">
                <a:solidFill>
                  <a:schemeClr val="bg1"/>
                </a:solidFill>
              </a:rPr>
              <a:t>* 10^3)</a:t>
            </a:r>
          </a:p>
          <a:p>
            <a:r>
              <a:rPr lang="it-IT" sz="2400" b="1" dirty="0" smtClean="0">
                <a:solidFill>
                  <a:schemeClr val="bg1"/>
                </a:solidFill>
              </a:rPr>
              <a:t>36.5mA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03" y="1451417"/>
            <a:ext cx="3810000" cy="4314825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50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</a:rPr>
              <a:t>Calculate the voltage across each of the resistors shown </a:t>
            </a:r>
            <a:r>
              <a:rPr lang="en-GB" sz="3200" b="1" dirty="0" smtClean="0">
                <a:solidFill>
                  <a:schemeClr val="bg1"/>
                </a:solidFill>
              </a:rPr>
              <a:t>below and </a:t>
            </a:r>
            <a:r>
              <a:rPr lang="en-GB" sz="3200" b="1" dirty="0">
                <a:solidFill>
                  <a:schemeClr val="bg1"/>
                </a:solidFill>
              </a:rPr>
              <a:t>hence calculate the supply voltage </a:t>
            </a:r>
            <a:r>
              <a:rPr lang="en-GB" sz="3200" b="1" i="1" dirty="0">
                <a:solidFill>
                  <a:schemeClr val="bg1"/>
                </a:solidFill>
              </a:rPr>
              <a:t>V</a:t>
            </a:r>
            <a:r>
              <a:rPr lang="en-GB" sz="3200" b="1" dirty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1 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1 = 1.5 × 2 = </a:t>
            </a:r>
            <a:r>
              <a:rPr lang="en-IN" sz="2400" b="1" dirty="0">
                <a:solidFill>
                  <a:schemeClr val="bg1"/>
                </a:solidFill>
              </a:rPr>
              <a:t>3.0 V</a:t>
            </a:r>
          </a:p>
          <a:p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2 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2 = 1.5 × 3 = </a:t>
            </a:r>
            <a:r>
              <a:rPr lang="en-IN" sz="2400" b="1" dirty="0">
                <a:solidFill>
                  <a:schemeClr val="bg1"/>
                </a:solidFill>
              </a:rPr>
              <a:t>4.5 V</a:t>
            </a:r>
          </a:p>
          <a:p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3 = </a:t>
            </a:r>
            <a:r>
              <a:rPr lang="en-IN" sz="2400" i="1" dirty="0">
                <a:solidFill>
                  <a:schemeClr val="bg1"/>
                </a:solidFill>
              </a:rPr>
              <a:t>IR</a:t>
            </a:r>
            <a:r>
              <a:rPr lang="en-IN" sz="2400" dirty="0">
                <a:solidFill>
                  <a:schemeClr val="bg1"/>
                </a:solidFill>
              </a:rPr>
              <a:t>3 = 1.5 × 8 = </a:t>
            </a:r>
            <a:r>
              <a:rPr lang="en-IN" sz="2400" b="1" dirty="0">
                <a:solidFill>
                  <a:schemeClr val="bg1"/>
                </a:solidFill>
              </a:rPr>
              <a:t>12.0 V</a:t>
            </a:r>
          </a:p>
          <a:p>
            <a:r>
              <a:rPr lang="en-IN" sz="2400" i="1" dirty="0">
                <a:solidFill>
                  <a:schemeClr val="bg1"/>
                </a:solidFill>
              </a:rPr>
              <a:t>V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1 + </a:t>
            </a:r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2 + </a:t>
            </a:r>
            <a:r>
              <a:rPr lang="en-IN" sz="2400" i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3 = 3.0 + 4.5 + 12.0 = </a:t>
            </a:r>
            <a:r>
              <a:rPr lang="en-IN" sz="2400" b="1" dirty="0">
                <a:solidFill>
                  <a:schemeClr val="bg1"/>
                </a:solidFill>
              </a:rPr>
              <a:t>19.5 </a:t>
            </a:r>
            <a:r>
              <a:rPr lang="en-IN" sz="2400" b="1" dirty="0" smtClean="0">
                <a:solidFill>
                  <a:schemeClr val="bg1"/>
                </a:solidFill>
              </a:rPr>
              <a:t>V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671883"/>
            <a:ext cx="2269426" cy="4382596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8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Parallel connection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path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flow which is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across the components will be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1" y="2870199"/>
            <a:ext cx="3044227" cy="198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47" y="2870199"/>
            <a:ext cx="4264353" cy="2193926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>
                <a:solidFill>
                  <a:schemeClr val="bg1"/>
                </a:solidFill>
              </a:rPr>
              <a:t>I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1 + </a:t>
            </a:r>
            <a:r>
              <a:rPr lang="en-IN" sz="2400" i="1" dirty="0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2 + </a:t>
            </a:r>
            <a:r>
              <a:rPr lang="en-IN" sz="2400" i="1" dirty="0" smtClean="0">
                <a:solidFill>
                  <a:schemeClr val="bg1"/>
                </a:solidFill>
              </a:rPr>
              <a:t>I</a:t>
            </a:r>
            <a:r>
              <a:rPr lang="en-IN" sz="2400" dirty="0" smtClean="0">
                <a:solidFill>
                  <a:schemeClr val="bg1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I = V/R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1600200"/>
            <a:ext cx="3848100" cy="296227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718138"/>
              </p:ext>
            </p:extLst>
          </p:nvPr>
        </p:nvGraphicFramePr>
        <p:xfrm>
          <a:off x="480766" y="2590005"/>
          <a:ext cx="22653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1346040" imgH="431640" progId="Equation.DSMT4">
                  <p:embed/>
                </p:oleObj>
              </mc:Choice>
              <mc:Fallback>
                <p:oleObj name="Equation" r:id="rId6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766" y="2590005"/>
                        <a:ext cx="2265362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09806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43620"/>
              </p:ext>
            </p:extLst>
          </p:nvPr>
        </p:nvGraphicFramePr>
        <p:xfrm>
          <a:off x="429704" y="3435096"/>
          <a:ext cx="2131219" cy="87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9" imgW="1054080" imgH="431640" progId="Equation.DSMT4">
                  <p:embed/>
                </p:oleObj>
              </mc:Choice>
              <mc:Fallback>
                <p:oleObj name="Equation" r:id="rId9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704" y="3435096"/>
                        <a:ext cx="2131219" cy="87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3178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56686"/>
              </p:ext>
            </p:extLst>
          </p:nvPr>
        </p:nvGraphicFramePr>
        <p:xfrm>
          <a:off x="457199" y="4477839"/>
          <a:ext cx="2209799" cy="91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3" imgW="1041120" imgH="431640" progId="Equation.DSMT4">
                  <p:embed/>
                </p:oleObj>
              </mc:Choice>
              <mc:Fallback>
                <p:oleObj name="Equation" r:id="rId13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199" y="4477839"/>
                        <a:ext cx="2209799" cy="916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431"/>
              </p:ext>
            </p:extLst>
          </p:nvPr>
        </p:nvGraphicFramePr>
        <p:xfrm>
          <a:off x="457199" y="5465168"/>
          <a:ext cx="16430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5" imgW="749160" imgH="469800" progId="Equation.DSMT4">
                  <p:embed/>
                </p:oleObj>
              </mc:Choice>
              <mc:Fallback>
                <p:oleObj name="Equation" r:id="rId15" imgW="74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199" y="5465168"/>
                        <a:ext cx="1643062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9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4" y="2082006"/>
            <a:ext cx="8162925" cy="35623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</a:rPr>
              <a:t>Calculate the supply current to the network shown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831" y="1575062"/>
            <a:ext cx="3190875" cy="265747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57580"/>
              </p:ext>
            </p:extLst>
          </p:nvPr>
        </p:nvGraphicFramePr>
        <p:xfrm>
          <a:off x="453272" y="1552280"/>
          <a:ext cx="2366128" cy="90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1130040" imgH="431640" progId="Equation.DSMT4">
                  <p:embed/>
                </p:oleObj>
              </mc:Choice>
              <mc:Fallback>
                <p:oleObj name="Equation" r:id="rId6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272" y="1552280"/>
                        <a:ext cx="2366128" cy="903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05504"/>
              </p:ext>
            </p:extLst>
          </p:nvPr>
        </p:nvGraphicFramePr>
        <p:xfrm>
          <a:off x="455628" y="2604922"/>
          <a:ext cx="2363771" cy="82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8" imgW="1244520" imgH="431640" progId="Equation.DSMT4">
                  <p:embed/>
                </p:oleObj>
              </mc:Choice>
              <mc:Fallback>
                <p:oleObj name="Equation" r:id="rId8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628" y="2604922"/>
                        <a:ext cx="2363771" cy="820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809961"/>
              </p:ext>
            </p:extLst>
          </p:nvPr>
        </p:nvGraphicFramePr>
        <p:xfrm>
          <a:off x="453271" y="3578172"/>
          <a:ext cx="3517895" cy="53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0" imgW="1498320" imgH="228600" progId="Equation.DSMT4">
                  <p:embed/>
                </p:oleObj>
              </mc:Choice>
              <mc:Fallback>
                <p:oleObj name="Equation" r:id="rId10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3271" y="3578172"/>
                        <a:ext cx="3517895" cy="53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6A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9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E8E290-DC1B-4018-BCDE-B2ECAA0343BE}"/>
</file>

<file path=customXml/itemProps2.xml><?xml version="1.0" encoding="utf-8"?>
<ds:datastoreItem xmlns:ds="http://schemas.openxmlformats.org/officeDocument/2006/customXml" ds:itemID="{3D44A7BF-E703-45B7-B41E-B5073DDBB624}"/>
</file>

<file path=customXml/itemProps3.xml><?xml version="1.0" encoding="utf-8"?>
<ds:datastoreItem xmlns:ds="http://schemas.openxmlformats.org/officeDocument/2006/customXml" ds:itemID="{2F31EE7E-0291-44ED-9B9A-1FDEE70B12D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276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Equation</vt:lpstr>
      <vt:lpstr>Series and parallel connection - Resistor</vt:lpstr>
      <vt:lpstr>Series connection</vt:lpstr>
      <vt:lpstr>PowerPoint Presentation</vt:lpstr>
      <vt:lpstr>Calculate for each of the circuits shown below the current flowing in the circuit given that R = 3 kΩ.</vt:lpstr>
      <vt:lpstr>Calculate the voltage across each of the resistors shown below and hence calculate the supply voltage V.</vt:lpstr>
      <vt:lpstr>Parallel connection </vt:lpstr>
      <vt:lpstr>PowerPoint Presentation</vt:lpstr>
      <vt:lpstr>PowerPoint Presentation</vt:lpstr>
      <vt:lpstr>Calculate the supply current to the network shown</vt:lpstr>
      <vt:lpstr>For the network shown, calculate the effective resistance and hence the supply current.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USER</cp:lastModifiedBy>
  <cp:revision>36</cp:revision>
  <dcterms:created xsi:type="dcterms:W3CDTF">2020-09-18T16:28:53Z</dcterms:created>
  <dcterms:modified xsi:type="dcterms:W3CDTF">2020-10-10T06:24:34Z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