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63" r:id="rId5"/>
    <p:sldId id="258" r:id="rId6"/>
    <p:sldId id="272" r:id="rId7"/>
    <p:sldId id="264" r:id="rId8"/>
    <p:sldId id="273" r:id="rId9"/>
    <p:sldId id="27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 connection - Capacitor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connection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path for the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flow which is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the components will be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312319"/>
            <a:ext cx="4524375" cy="195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2" y="3431381"/>
            <a:ext cx="2762250" cy="17145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Picture 2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24" y="4138187"/>
            <a:ext cx="4524375" cy="1952625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9438" y="1600200"/>
          <a:ext cx="2270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29260800" imgH="9448800" progId="Equation.DSMT4">
                  <p:embed/>
                </p:oleObj>
              </mc:Choice>
              <mc:Fallback>
                <p:oleObj name="Equation" r:id="rId4" imgW="29260800" imgH="9448800" progId="Equation.DSMT4">
                  <p:embed/>
                  <p:pic>
                    <p:nvPicPr>
                      <p:cNvPr id="0" name="Picture 2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8" y="1600200"/>
                        <a:ext cx="22701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6622" y="2432852"/>
          <a:ext cx="5936578" cy="71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86563200" imgH="10363200" progId="Equation.DSMT4">
                  <p:embed/>
                </p:oleObj>
              </mc:Choice>
              <mc:Fallback>
                <p:oleObj name="Equation" r:id="rId6" imgW="86563200" imgH="10363200" progId="Equation.DSMT4">
                  <p:embed/>
                  <p:pic>
                    <p:nvPicPr>
                      <p:cNvPr id="0" name="Picture 2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622" y="2432852"/>
                        <a:ext cx="5936578" cy="71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41731" y="3242796"/>
          <a:ext cx="2050378" cy="683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31089600" imgH="10363200" progId="Equation.DSMT4">
                  <p:embed/>
                </p:oleObj>
              </mc:Choice>
              <mc:Fallback>
                <p:oleObj name="Equation" r:id="rId8" imgW="31089600" imgH="10363200" progId="Equation.DSMT4">
                  <p:embed/>
                  <p:pic>
                    <p:nvPicPr>
                      <p:cNvPr id="0" name="Picture 2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731" y="3242796"/>
                        <a:ext cx="2050378" cy="683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7200" y="4087839"/>
          <a:ext cx="1447800" cy="89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0" imgW="18288000" imgH="11277600" progId="Equation.DSMT4">
                  <p:embed/>
                </p:oleObj>
              </mc:Choice>
              <mc:Fallback>
                <p:oleObj name="Equation" r:id="rId10" imgW="18288000" imgH="11277600" progId="Equation.DSMT4">
                  <p:embed/>
                  <p:pic>
                    <p:nvPicPr>
                      <p:cNvPr id="0" name="Picture 2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087839"/>
                        <a:ext cx="1447800" cy="89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6"/>
          <p:cNvSpPr txBox="1"/>
          <p:nvPr/>
        </p:nvSpPr>
        <p:spPr>
          <a:xfrm>
            <a:off x="3810000" y="6356349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connection</a:t>
            </a: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flow which is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the components will be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429000"/>
            <a:ext cx="429577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371850"/>
            <a:ext cx="2867025" cy="1600200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025" y="4626908"/>
            <a:ext cx="4295775" cy="14859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1676399"/>
          <a:ext cx="990600" cy="73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2" imgW="12801600" imgH="9448800" progId="Equation.DSMT4">
                  <p:embed/>
                </p:oleObj>
              </mc:Choice>
              <mc:Fallback>
                <p:oleObj name="Equation" r:id="rId2" imgW="12801600" imgH="9448800" progId="Equation.DSMT4">
                  <p:embed/>
                  <p:pic>
                    <p:nvPicPr>
                      <p:cNvPr id="0" name="Picture 82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1676399"/>
                        <a:ext cx="990600" cy="73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6900" y="2484541"/>
          <a:ext cx="2374900" cy="54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4" imgW="24079200" imgH="5486400" progId="Equation.DSMT4">
                  <p:embed/>
                </p:oleObj>
              </mc:Choice>
              <mc:Fallback>
                <p:oleObj name="Equation" r:id="rId4" imgW="24079200" imgH="5486400" progId="Equation.DSMT4">
                  <p:embed/>
                  <p:pic>
                    <p:nvPicPr>
                      <p:cNvPr id="0" name="Picture 82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900" y="2484541"/>
                        <a:ext cx="2374900" cy="541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6" imgW="2743200" imgH="4267200" progId="Equation.DSMT4">
                  <p:embed/>
                </p:oleObj>
              </mc:Choice>
              <mc:Fallback>
                <p:oleObj name="Equation" r:id="rId6" imgW="2743200" imgH="4267200" progId="Equation.DSMT4">
                  <p:embed/>
                  <p:pic>
                    <p:nvPicPr>
                      <p:cNvPr id="0" name="Picture 82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6900" y="3198006"/>
          <a:ext cx="3289300" cy="72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8" imgW="42976800" imgH="9448800" progId="Equation.DSMT4">
                  <p:embed/>
                </p:oleObj>
              </mc:Choice>
              <mc:Fallback>
                <p:oleObj name="Equation" r:id="rId8" imgW="42976800" imgH="9448800" progId="Equation.DSMT4">
                  <p:embed/>
                  <p:pic>
                    <p:nvPicPr>
                      <p:cNvPr id="0" name="Picture 82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900" y="3198006"/>
                        <a:ext cx="3289300" cy="72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96900" y="4103746"/>
          <a:ext cx="2527300" cy="48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0" imgW="28346400" imgH="5486400" progId="Equation.DSMT4">
                  <p:embed/>
                </p:oleObj>
              </mc:Choice>
              <mc:Fallback>
                <p:oleObj name="Equation" r:id="rId10" imgW="28346400" imgH="5486400" progId="Equation.DSMT4">
                  <p:embed/>
                  <p:pic>
                    <p:nvPicPr>
                      <p:cNvPr id="0" name="Picture 82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900" y="4103746"/>
                        <a:ext cx="2527300" cy="48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chemeClr val="bg1"/>
                </a:solidFill>
              </a:rPr>
              <a:t>Find the equivalent capacitance seen between terminals </a:t>
            </a:r>
            <a:r>
              <a:rPr lang="en-GB" sz="3200" i="1" dirty="0">
                <a:solidFill>
                  <a:schemeClr val="bg1"/>
                </a:solidFill>
              </a:rPr>
              <a:t>a </a:t>
            </a:r>
            <a:r>
              <a:rPr lang="en-GB" sz="3200" dirty="0">
                <a:solidFill>
                  <a:schemeClr val="bg1"/>
                </a:solidFill>
              </a:rPr>
              <a:t>and </a:t>
            </a:r>
            <a:r>
              <a:rPr lang="en-GB" sz="3200" i="1" dirty="0">
                <a:solidFill>
                  <a:schemeClr val="bg1"/>
                </a:solidFill>
              </a:rPr>
              <a:t>b </a:t>
            </a:r>
            <a:r>
              <a:rPr lang="en-GB" sz="3200" dirty="0">
                <a:solidFill>
                  <a:schemeClr val="bg1"/>
                </a:solidFill>
              </a:rPr>
              <a:t>of </a:t>
            </a:r>
            <a:r>
              <a:rPr lang="en-GB" sz="3200" dirty="0" smtClean="0">
                <a:solidFill>
                  <a:schemeClr val="bg1"/>
                </a:solidFill>
              </a:rPr>
              <a:t>the </a:t>
            </a:r>
            <a:r>
              <a:rPr lang="en-IN" sz="3200" dirty="0" smtClean="0">
                <a:solidFill>
                  <a:schemeClr val="bg1"/>
                </a:solidFill>
              </a:rPr>
              <a:t>circuit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1" name="Picture 9" descr="Series and Parallel Capacitor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5" r="62351"/>
          <a:stretch>
            <a:fillRect/>
          </a:stretch>
        </p:blipFill>
        <p:spPr bwMode="auto">
          <a:xfrm>
            <a:off x="6330786" y="3192463"/>
            <a:ext cx="235601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7200" y="1604444"/>
          <a:ext cx="5651696" cy="83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2" imgW="64312800" imgH="9448800" progId="Equation.DSMT4">
                  <p:embed/>
                </p:oleObj>
              </mc:Choice>
              <mc:Fallback>
                <p:oleObj name="Equation" r:id="rId2" imgW="64312800" imgH="9448800" progId="Equation.DSMT4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604444"/>
                        <a:ext cx="5651696" cy="830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7200" y="2495411"/>
          <a:ext cx="1507503" cy="76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8592800" imgH="9448800" progId="Equation.DSMT4">
                  <p:embed/>
                </p:oleObj>
              </mc:Choice>
              <mc:Fallback>
                <p:oleObj name="Equation" r:id="rId4" imgW="18592800" imgH="9448800" progId="Equation.DSMT4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495411"/>
                        <a:ext cx="1507503" cy="766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9188" y="3481788"/>
          <a:ext cx="24590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6" imgW="29260800" imgH="5486400" progId="Equation.DSMT4">
                  <p:embed/>
                </p:oleObj>
              </mc:Choice>
              <mc:Fallback>
                <p:oleObj name="Equation" r:id="rId6" imgW="29260800" imgH="5486400" progId="Equation.DSMT4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188" y="3481788"/>
                        <a:ext cx="2459038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2460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chemeClr val="bg1"/>
                </a:solidFill>
              </a:rPr>
              <a:t>Find the equivalent capacitance seen between terminals </a:t>
            </a:r>
            <a:r>
              <a:rPr lang="en-GB" sz="3200" i="1" dirty="0">
                <a:solidFill>
                  <a:schemeClr val="bg1"/>
                </a:solidFill>
              </a:rPr>
              <a:t>a </a:t>
            </a:r>
            <a:r>
              <a:rPr lang="en-GB" sz="3200" dirty="0">
                <a:solidFill>
                  <a:schemeClr val="bg1"/>
                </a:solidFill>
              </a:rPr>
              <a:t>and </a:t>
            </a:r>
            <a:r>
              <a:rPr lang="en-GB" sz="3200" i="1" dirty="0">
                <a:solidFill>
                  <a:schemeClr val="bg1"/>
                </a:solidFill>
              </a:rPr>
              <a:t>b </a:t>
            </a:r>
            <a:r>
              <a:rPr lang="en-GB" sz="3200" dirty="0">
                <a:solidFill>
                  <a:schemeClr val="bg1"/>
                </a:solidFill>
              </a:rPr>
              <a:t>of </a:t>
            </a:r>
            <a:r>
              <a:rPr lang="en-GB" sz="3200" dirty="0" smtClean="0">
                <a:solidFill>
                  <a:schemeClr val="bg1"/>
                </a:solidFill>
              </a:rPr>
              <a:t>the </a:t>
            </a:r>
            <a:r>
              <a:rPr lang="en-IN" sz="3200" dirty="0" smtClean="0">
                <a:solidFill>
                  <a:schemeClr val="bg1"/>
                </a:solidFill>
              </a:rPr>
              <a:t>circuit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Series and Parallel Capacitor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0" t="30108" r="10959" b="20429"/>
          <a:stretch>
            <a:fillRect/>
          </a:stretch>
        </p:blipFill>
        <p:spPr bwMode="auto">
          <a:xfrm>
            <a:off x="5488757" y="4373563"/>
            <a:ext cx="3200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57200" y="1828800"/>
          <a:ext cx="2286000" cy="55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" imgW="22555200" imgH="5486400" progId="Equation.DSMT4">
                  <p:embed/>
                </p:oleObj>
              </mc:Choice>
              <mc:Fallback>
                <p:oleObj name="Equation" r:id="rId2" imgW="22555200" imgH="5486400" progId="Equation.DSMT4">
                  <p:embed/>
                  <p:pic>
                    <p:nvPicPr>
                      <p:cNvPr id="0" name="Picture 92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828800"/>
                        <a:ext cx="2286000" cy="556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57199" y="2514600"/>
          <a:ext cx="643345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60045600" imgH="4267200" progId="Equation.DSMT4">
                  <p:embed/>
                </p:oleObj>
              </mc:Choice>
              <mc:Fallback>
                <p:oleObj name="Equation" r:id="rId4" imgW="60045600" imgH="4267200" progId="Equation.DSMT4">
                  <p:embed/>
                  <p:pic>
                    <p:nvPicPr>
                      <p:cNvPr id="0" name="Picture 92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199" y="2514600"/>
                        <a:ext cx="643345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199" y="3074194"/>
          <a:ext cx="32131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27736800" imgH="5181600" progId="Equation.DSMT4">
                  <p:embed/>
                </p:oleObj>
              </mc:Choice>
              <mc:Fallback>
                <p:oleObj name="Equation" r:id="rId6" imgW="27736800" imgH="5181600" progId="Equation.DSMT4">
                  <p:embed/>
                  <p:pic>
                    <p:nvPicPr>
                      <p:cNvPr id="0" name="Picture 92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199" y="3074194"/>
                        <a:ext cx="3213100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Edward Hughes. “Electrical and Electronic Technology”, 10th Edition, Pearson Education Asia, </a:t>
            </a:r>
            <a:r>
              <a:rPr lang="en-US" sz="2400" dirty="0" smtClean="0">
                <a:solidFill>
                  <a:schemeClr val="bg1"/>
                </a:solidFill>
              </a:rPr>
              <a:t>2019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Alexander </a:t>
            </a:r>
            <a:r>
              <a:rPr lang="en-GB" sz="2400" dirty="0">
                <a:solidFill>
                  <a:schemeClr val="bg1"/>
                </a:solidFill>
              </a:rPr>
              <a:t>and </a:t>
            </a:r>
            <a:r>
              <a:rPr lang="en-GB" sz="2400" dirty="0" err="1" smtClean="0">
                <a:solidFill>
                  <a:schemeClr val="bg1"/>
                </a:solidFill>
              </a:rPr>
              <a:t>Sadiku</a:t>
            </a:r>
            <a:r>
              <a:rPr lang="en-GB" sz="2400" dirty="0" smtClean="0">
                <a:solidFill>
                  <a:schemeClr val="bg1"/>
                </a:solidFill>
              </a:rPr>
              <a:t>. “Fundamental </a:t>
            </a:r>
            <a:r>
              <a:rPr lang="en-GB" sz="2400" dirty="0">
                <a:solidFill>
                  <a:schemeClr val="bg1"/>
                </a:solidFill>
              </a:rPr>
              <a:t>of electric </a:t>
            </a:r>
            <a:r>
              <a:rPr lang="en-GB" sz="2400" dirty="0" smtClean="0">
                <a:solidFill>
                  <a:schemeClr val="bg1"/>
                </a:solidFill>
              </a:rPr>
              <a:t>circuits”, McGraw-Hill, Fifth </a:t>
            </a:r>
            <a:r>
              <a:rPr lang="en-GB" sz="2400" dirty="0" err="1" smtClean="0">
                <a:solidFill>
                  <a:schemeClr val="bg1"/>
                </a:solidFill>
              </a:rPr>
              <a:t>editon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6B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2A2A17-5A11-4318-8D1E-39046DFB09F0}"/>
</file>

<file path=customXml/itemProps2.xml><?xml version="1.0" encoding="utf-8"?>
<ds:datastoreItem xmlns:ds="http://schemas.openxmlformats.org/officeDocument/2006/customXml" ds:itemID="{28873F21-6380-4DF3-8B26-15B54D3821BF}"/>
</file>

<file path=customXml/itemProps3.xml><?xml version="1.0" encoding="utf-8"?>
<ds:datastoreItem xmlns:ds="http://schemas.openxmlformats.org/officeDocument/2006/customXml" ds:itemID="{2AE35F60-EB8D-42C4-8FF1-C20C30D79F7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Presentation</Application>
  <PresentationFormat>On-screen Show (4:3)</PresentationFormat>
  <Paragraphs>58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Series and parallel connection - Capacitor</vt:lpstr>
      <vt:lpstr>Series connection</vt:lpstr>
      <vt:lpstr>PowerPoint 演示文稿</vt:lpstr>
      <vt:lpstr>Parallel connection </vt:lpstr>
      <vt:lpstr>PowerPoint 演示文稿</vt:lpstr>
      <vt:lpstr>Find the equivalent capacitance seen between terminals a and b of the circuit</vt:lpstr>
      <vt:lpstr>Find the equivalent capacitance seen between terminals a and b of the circuit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41</cp:revision>
  <dcterms:created xsi:type="dcterms:W3CDTF">2020-09-18T16:28:00Z</dcterms:created>
  <dcterms:modified xsi:type="dcterms:W3CDTF">2021-04-08T03:19:52Z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  <property fmtid="{D5CDD505-2E9C-101B-9397-08002B2CF9AE}" pid="3" name="ContentTypeId">
    <vt:lpwstr>0x010100EF5376321D990243BCF387BF0DFDD19D</vt:lpwstr>
  </property>
</Properties>
</file>