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sldIdLst>
    <p:sldId id="257" r:id="rId3"/>
    <p:sldId id="264" r:id="rId4"/>
    <p:sldId id="256" r:id="rId5"/>
    <p:sldId id="274" r:id="rId6"/>
    <p:sldId id="275" r:id="rId7"/>
    <p:sldId id="263" r:id="rId8"/>
    <p:sldId id="267" r:id="rId9"/>
    <p:sldId id="276" r:id="rId10"/>
    <p:sldId id="269" r:id="rId11"/>
    <p:sldId id="271" r:id="rId12"/>
    <p:sldId id="273" r:id="rId13"/>
    <p:sldId id="262" r:id="rId14"/>
    <p:sldId id="283" r:id="rId15"/>
    <p:sldId id="28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69" y="-77"/>
      </p:cViewPr>
      <p:guideLst>
        <p:guide orient="horz" pos="216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7" Type="http://schemas.openxmlformats.org/officeDocument/2006/relationships/image" Target="../media/image16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.wmf"/><Relationship Id="rId8" Type="http://schemas.openxmlformats.org/officeDocument/2006/relationships/image" Target="../media/image24.wmf"/><Relationship Id="rId7" Type="http://schemas.openxmlformats.org/officeDocument/2006/relationships/image" Target="../media/image23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1" Type="http://schemas.openxmlformats.org/officeDocument/2006/relationships/image" Target="../media/image27.wmf"/><Relationship Id="rId10" Type="http://schemas.openxmlformats.org/officeDocument/2006/relationships/image" Target="../media/image26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.wmf"/><Relationship Id="rId8" Type="http://schemas.openxmlformats.org/officeDocument/2006/relationships/image" Target="../media/image35.wmf"/><Relationship Id="rId7" Type="http://schemas.openxmlformats.org/officeDocument/2006/relationships/image" Target="../media/image34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0" Type="http://schemas.openxmlformats.org/officeDocument/2006/relationships/image" Target="../media/image37.wmf"/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35.wmf"/><Relationship Id="rId8" Type="http://schemas.openxmlformats.org/officeDocument/2006/relationships/image" Target="../media/image34.wmf"/><Relationship Id="rId7" Type="http://schemas.openxmlformats.org/officeDocument/2006/relationships/image" Target="../media/image33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1" Type="http://schemas.openxmlformats.org/officeDocument/2006/relationships/image" Target="../media/image42.wmf"/><Relationship Id="rId10" Type="http://schemas.openxmlformats.org/officeDocument/2006/relationships/image" Target="../media/image41.wmf"/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DA5CD-8BEE-43ED-B4E2-8AC9D4C4F84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A666E-1AA8-4D31-834F-4F86435B022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3F95-D4D4-4DBF-B833-66FAEC6975E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6C39-508A-4487-AF01-8C43FD01542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C7ED-B20D-454C-A222-C3CF1C5279B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A7B4-FD11-4028-8546-F13CB946CC6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2659-19C9-48E9-8E7E-CA00DA429FC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27FE-6921-45AD-AEDA-6A5B1EC9BA0F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33FE-B98F-4789-84D6-3898E6814641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9AE8-1ABD-4A73-941C-88A69C80533C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46B2B-7C9D-4231-8BE0-F877CF1AEAF1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B66D-858E-429B-90FB-0576161CA1F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D388-D54F-4B77-B6E2-AE852A3A0C2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1F4E6-701C-4AD6-87CE-6C55CD62EF4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8" Type="http://schemas.openxmlformats.org/officeDocument/2006/relationships/image" Target="../media/image31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33.bin"/><Relationship Id="rId22" Type="http://schemas.openxmlformats.org/officeDocument/2006/relationships/vmlDrawing" Target="../drawings/vmlDrawing6.vml"/><Relationship Id="rId21" Type="http://schemas.openxmlformats.org/officeDocument/2006/relationships/slideLayout" Target="../slideLayouts/slideLayout4.xml"/><Relationship Id="rId20" Type="http://schemas.openxmlformats.org/officeDocument/2006/relationships/image" Target="../media/image37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41.bin"/><Relationship Id="rId18" Type="http://schemas.openxmlformats.org/officeDocument/2006/relationships/image" Target="../media/image36.wmf"/><Relationship Id="rId17" Type="http://schemas.openxmlformats.org/officeDocument/2006/relationships/oleObject" Target="../embeddings/oleObject40.bin"/><Relationship Id="rId16" Type="http://schemas.openxmlformats.org/officeDocument/2006/relationships/image" Target="../media/image35.wmf"/><Relationship Id="rId15" Type="http://schemas.openxmlformats.org/officeDocument/2006/relationships/oleObject" Target="../embeddings/oleObject39.bin"/><Relationship Id="rId14" Type="http://schemas.openxmlformats.org/officeDocument/2006/relationships/image" Target="../media/image34.wmf"/><Relationship Id="rId13" Type="http://schemas.openxmlformats.org/officeDocument/2006/relationships/oleObject" Target="../embeddings/oleObject38.bin"/><Relationship Id="rId12" Type="http://schemas.openxmlformats.org/officeDocument/2006/relationships/image" Target="../media/image33.wmf"/><Relationship Id="rId11" Type="http://schemas.openxmlformats.org/officeDocument/2006/relationships/oleObject" Target="../embeddings/oleObject37.bin"/><Relationship Id="rId10" Type="http://schemas.openxmlformats.org/officeDocument/2006/relationships/image" Target="../media/image32.wmf"/><Relationship Id="rId1" Type="http://schemas.openxmlformats.org/officeDocument/2006/relationships/oleObject" Target="../embeddings/oleObject32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.bin"/><Relationship Id="rId8" Type="http://schemas.openxmlformats.org/officeDocument/2006/relationships/image" Target="../media/image40.w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43.bin"/><Relationship Id="rId24" Type="http://schemas.openxmlformats.org/officeDocument/2006/relationships/vmlDrawing" Target="../drawings/vmlDrawing7.vml"/><Relationship Id="rId23" Type="http://schemas.openxmlformats.org/officeDocument/2006/relationships/slideLayout" Target="../slideLayouts/slideLayout4.xml"/><Relationship Id="rId22" Type="http://schemas.openxmlformats.org/officeDocument/2006/relationships/image" Target="../media/image42.wmf"/><Relationship Id="rId21" Type="http://schemas.openxmlformats.org/officeDocument/2006/relationships/oleObject" Target="../embeddings/oleObject52.bin"/><Relationship Id="rId20" Type="http://schemas.openxmlformats.org/officeDocument/2006/relationships/image" Target="../media/image41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51.bin"/><Relationship Id="rId18" Type="http://schemas.openxmlformats.org/officeDocument/2006/relationships/image" Target="../media/image35.wmf"/><Relationship Id="rId17" Type="http://schemas.openxmlformats.org/officeDocument/2006/relationships/oleObject" Target="../embeddings/oleObject50.bin"/><Relationship Id="rId16" Type="http://schemas.openxmlformats.org/officeDocument/2006/relationships/image" Target="../media/image34.wmf"/><Relationship Id="rId15" Type="http://schemas.openxmlformats.org/officeDocument/2006/relationships/oleObject" Target="../embeddings/oleObject49.bin"/><Relationship Id="rId14" Type="http://schemas.openxmlformats.org/officeDocument/2006/relationships/image" Target="../media/image33.wmf"/><Relationship Id="rId13" Type="http://schemas.openxmlformats.org/officeDocument/2006/relationships/oleObject" Target="../embeddings/oleObject48.bin"/><Relationship Id="rId12" Type="http://schemas.openxmlformats.org/officeDocument/2006/relationships/image" Target="../media/image32.wmf"/><Relationship Id="rId11" Type="http://schemas.openxmlformats.org/officeDocument/2006/relationships/oleObject" Target="../embeddings/oleObject47.bin"/><Relationship Id="rId10" Type="http://schemas.openxmlformats.org/officeDocument/2006/relationships/image" Target="../media/image31.wmf"/><Relationship Id="rId1" Type="http://schemas.openxmlformats.org/officeDocument/2006/relationships/oleObject" Target="../embeddings/oleObject42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wmf"/><Relationship Id="rId1" Type="http://schemas.openxmlformats.org/officeDocument/2006/relationships/oleObject" Target="../embeddings/oleObject53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4.xml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oleObject" Target="../embeddings/oleObject11.bin"/><Relationship Id="rId7" Type="http://schemas.openxmlformats.org/officeDocument/2006/relationships/image" Target="../media/image8.wmf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.wmf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4.xml"/><Relationship Id="rId1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wmf"/><Relationship Id="rId8" Type="http://schemas.openxmlformats.org/officeDocument/2006/relationships/oleObject" Target="../embeddings/oleObject15.bin"/><Relationship Id="rId7" Type="http://schemas.openxmlformats.org/officeDocument/2006/relationships/image" Target="../media/image1.wmf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3.bin"/><Relationship Id="rId3" Type="http://schemas.openxmlformats.org/officeDocument/2006/relationships/image" Target="../media/image11.wmf"/><Relationship Id="rId2" Type="http://schemas.openxmlformats.org/officeDocument/2006/relationships/oleObject" Target="../embeddings/oleObject12.bin"/><Relationship Id="rId19" Type="http://schemas.openxmlformats.org/officeDocument/2006/relationships/vmlDrawing" Target="../drawings/vmlDrawing3.vml"/><Relationship Id="rId18" Type="http://schemas.openxmlformats.org/officeDocument/2006/relationships/slideLayout" Target="../slideLayouts/slideLayout4.xml"/><Relationship Id="rId17" Type="http://schemas.openxmlformats.org/officeDocument/2006/relationships/image" Target="../media/image17.wmf"/><Relationship Id="rId16" Type="http://schemas.openxmlformats.org/officeDocument/2006/relationships/oleObject" Target="../embeddings/oleObject19.bin"/><Relationship Id="rId15" Type="http://schemas.openxmlformats.org/officeDocument/2006/relationships/image" Target="../media/image16.wmf"/><Relationship Id="rId14" Type="http://schemas.openxmlformats.org/officeDocument/2006/relationships/oleObject" Target="../embeddings/oleObject18.bin"/><Relationship Id="rId13" Type="http://schemas.openxmlformats.org/officeDocument/2006/relationships/image" Target="../media/image15.wmf"/><Relationship Id="rId12" Type="http://schemas.openxmlformats.org/officeDocument/2006/relationships/oleObject" Target="../embeddings/oleObject17.bin"/><Relationship Id="rId11" Type="http://schemas.openxmlformats.org/officeDocument/2006/relationships/image" Target="../media/image14.wmf"/><Relationship Id="rId10" Type="http://schemas.openxmlformats.org/officeDocument/2006/relationships/oleObject" Target="../embeddings/oleObject16.bin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20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21.bin"/><Relationship Id="rId24" Type="http://schemas.openxmlformats.org/officeDocument/2006/relationships/vmlDrawing" Target="../drawings/vmlDrawing4.vml"/><Relationship Id="rId23" Type="http://schemas.openxmlformats.org/officeDocument/2006/relationships/slideLayout" Target="../slideLayouts/slideLayout4.xml"/><Relationship Id="rId22" Type="http://schemas.openxmlformats.org/officeDocument/2006/relationships/image" Target="../media/image27.wmf"/><Relationship Id="rId21" Type="http://schemas.openxmlformats.org/officeDocument/2006/relationships/oleObject" Target="../embeddings/oleObject30.bin"/><Relationship Id="rId20" Type="http://schemas.openxmlformats.org/officeDocument/2006/relationships/image" Target="../media/image26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29.bin"/><Relationship Id="rId18" Type="http://schemas.openxmlformats.org/officeDocument/2006/relationships/image" Target="../media/image25.wmf"/><Relationship Id="rId17" Type="http://schemas.openxmlformats.org/officeDocument/2006/relationships/oleObject" Target="../embeddings/oleObject28.bin"/><Relationship Id="rId16" Type="http://schemas.openxmlformats.org/officeDocument/2006/relationships/image" Target="../media/image24.wmf"/><Relationship Id="rId15" Type="http://schemas.openxmlformats.org/officeDocument/2006/relationships/oleObject" Target="../embeddings/oleObject27.bin"/><Relationship Id="rId14" Type="http://schemas.openxmlformats.org/officeDocument/2006/relationships/image" Target="../media/image23.wmf"/><Relationship Id="rId13" Type="http://schemas.openxmlformats.org/officeDocument/2006/relationships/oleObject" Target="../embeddings/oleObject26.bin"/><Relationship Id="rId12" Type="http://schemas.openxmlformats.org/officeDocument/2006/relationships/image" Target="../media/image22.wmf"/><Relationship Id="rId11" Type="http://schemas.openxmlformats.org/officeDocument/2006/relationships/oleObject" Target="../embeddings/oleObject25.bin"/><Relationship Id="rId10" Type="http://schemas.openxmlformats.org/officeDocument/2006/relationships/image" Target="../media/image21.wmf"/><Relationship Id="rId1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wmf"/><Relationship Id="rId1" Type="http://schemas.openxmlformats.org/officeDocument/2006/relationships/oleObject" Target="../embeddings/oleObject3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1200"/>
            <a:ext cx="8229600" cy="18288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IN" alt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Mesh Analysis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838200" y="3657600"/>
            <a:ext cx="7924800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600" dirty="0" smtClean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6200" dirty="0" smtClean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600" baseline="0" dirty="0" smtClean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IN" altLang="en-US" sz="311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circuit in figure, find the mesh currents and voltage drop across 1Ω resistor using mesh analysis.</a:t>
            </a:r>
            <a:endParaRPr lang="en-IN" altLang="en-US" sz="311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00025" y="1647190"/>
            <a:ext cx="4295775" cy="4479290"/>
          </a:xfrm>
          <a:solidFill>
            <a:srgbClr val="00B050"/>
          </a:solidFill>
        </p:spPr>
        <p:txBody>
          <a:bodyPr>
            <a:normAutofit/>
          </a:bodyPr>
          <a:lstStyle/>
          <a:p>
            <a:pPr marL="10795" indent="-10795" algn="just">
              <a:buNone/>
            </a:pPr>
            <a:r>
              <a:rPr lang="en-IN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urrent source exists only in one mesh. </a:t>
            </a:r>
            <a:r>
              <a:rPr lang="en-IN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Direction of assumed current and current source direction are same.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mesh 1,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14350" indent="-514350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mesh </a:t>
            </a:r>
            <a:r>
              <a:rPr lang="en-IN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</a:t>
            </a:r>
            <a:r>
              <a:rPr lang="en-IN" altLang="en-US" dirty="0" smtClean="0">
                <a:solidFill>
                  <a:schemeClr val="tx1"/>
                </a:solidFill>
              </a:rPr>
              <a:t>9</a:t>
            </a:r>
            <a:endParaRPr lang="en-IN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14133" y="2557145"/>
          <a:ext cx="1781175" cy="420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14133" y="2557145"/>
                        <a:ext cx="1781175" cy="420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44650" y="3315336"/>
          <a:ext cx="11207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457200" imgH="215900" progId="Equation.KSEE3">
                  <p:embed/>
                </p:oleObj>
              </mc:Choice>
              <mc:Fallback>
                <p:oleObj name="" r:id="rId3" imgW="457200" imgH="215900" progId="Equation.KSEE3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4650" y="3315336"/>
                        <a:ext cx="1120775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0" y="4637405"/>
          <a:ext cx="542861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5" imgW="2197100" imgH="228600" progId="Equation.KSEE3">
                  <p:embed/>
                </p:oleObj>
              </mc:Choice>
              <mc:Fallback>
                <p:oleObj name="" r:id="rId5" imgW="2197100" imgH="228600" progId="Equation.KSEE3">
                  <p:embed/>
                  <p:pic>
                    <p:nvPicPr>
                      <p:cNvPr id="0" name="Picture 10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4637405"/>
                        <a:ext cx="5428615" cy="56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Content Placeholder 2"/>
          <p:cNvGraphicFramePr>
            <a:graphicFrameLocks noChangeAspect="1"/>
          </p:cNvGraphicFramePr>
          <p:nvPr>
            <p:ph sz="half" idx="2"/>
          </p:nvPr>
        </p:nvGraphicFramePr>
        <p:xfrm>
          <a:off x="5076825" y="1417955"/>
          <a:ext cx="3855720" cy="3070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3429000" imgH="2886075" progId="Paint.Picture">
                  <p:embed/>
                </p:oleObj>
              </mc:Choice>
              <mc:Fallback>
                <p:oleObj name="" r:id="rId7" imgW="3429000" imgH="2886075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76825" y="1417955"/>
                        <a:ext cx="3855720" cy="3070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/>
          <p:nvPr/>
        </p:nvGraphicFramePr>
        <p:xfrm>
          <a:off x="5534025" y="2838450"/>
          <a:ext cx="4857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9" imgW="485775" imgH="419100" progId="Paint.Picture">
                  <p:embed/>
                </p:oleObj>
              </mc:Choice>
              <mc:Fallback>
                <p:oleObj name="" r:id="rId9" imgW="485775" imgH="419100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34025" y="2838450"/>
                        <a:ext cx="485775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/>
          <p:nvPr/>
        </p:nvGraphicFramePr>
        <p:xfrm>
          <a:off x="6553200" y="2877185"/>
          <a:ext cx="44831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1" imgW="447675" imgH="438150" progId="Paint.Picture">
                  <p:embed/>
                </p:oleObj>
              </mc:Choice>
              <mc:Fallback>
                <p:oleObj name="" r:id="rId11" imgW="447675" imgH="438150" progId="Paint.Picture">
                  <p:embed/>
                  <p:pic>
                    <p:nvPicPr>
                      <p:cNvPr id="0" name="Picture 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53200" y="2877185"/>
                        <a:ext cx="448310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/>
          <p:nvPr/>
        </p:nvGraphicFramePr>
        <p:xfrm>
          <a:off x="7597775" y="2838450"/>
          <a:ext cx="524510" cy="476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13" imgW="523875" imgH="476250" progId="Paint.Picture">
                  <p:embed/>
                </p:oleObj>
              </mc:Choice>
              <mc:Fallback>
                <p:oleObj name="" r:id="rId13" imgW="523875" imgH="476250" progId="Paint.Picture">
                  <p:embed/>
                  <p:pic>
                    <p:nvPicPr>
                      <p:cNvPr id="0" name="Picture 2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97775" y="2838450"/>
                        <a:ext cx="524510" cy="476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/>
          <p:nvPr/>
        </p:nvGraphicFramePr>
        <p:xfrm>
          <a:off x="7001510" y="1823085"/>
          <a:ext cx="49593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15" imgW="495300" imgH="466725" progId="Paint.Picture">
                  <p:embed/>
                </p:oleObj>
              </mc:Choice>
              <mc:Fallback>
                <p:oleObj name="" r:id="rId15" imgW="495300" imgH="466725" progId="Paint.Picture">
                  <p:embed/>
                  <p:pic>
                    <p:nvPicPr>
                      <p:cNvPr id="0" name="Picture 3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001510" y="1823085"/>
                        <a:ext cx="495935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9080" y="5382260"/>
          <a:ext cx="389191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7" imgW="1574800" imgH="228600" progId="Equation.KSEE3">
                  <p:embed/>
                </p:oleObj>
              </mc:Choice>
              <mc:Fallback>
                <p:oleObj name="" r:id="rId17" imgW="1574800" imgH="228600" progId="Equation.KSEE3">
                  <p:embed/>
                  <p:pic>
                    <p:nvPicPr>
                      <p:cNvPr id="0" name="Picture 102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59080" y="5382260"/>
                        <a:ext cx="3891915" cy="56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12360" y="5271770"/>
          <a:ext cx="3376930" cy="675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9" imgW="1143000" imgH="228600" progId="Equation.KSEE3">
                  <p:embed/>
                </p:oleObj>
              </mc:Choice>
              <mc:Fallback>
                <p:oleObj name="" r:id="rId19" imgW="1143000" imgH="228600" progId="Equation.KSEE3">
                  <p:embed/>
                  <p:pic>
                    <p:nvPicPr>
                      <p:cNvPr id="0" name="Picture 102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912360" y="5271770"/>
                        <a:ext cx="3376930" cy="675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7150" y="504190"/>
            <a:ext cx="4295775" cy="4526280"/>
          </a:xfrm>
          <a:solidFill>
            <a:srgbClr val="00B050"/>
          </a:solidFill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mesh </a:t>
            </a:r>
            <a:r>
              <a:rPr lang="en-IN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14350" indent="-514350">
              <a:buNone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14350" indent="-514350">
              <a:buNone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14350" indent="-514350">
              <a:buNone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14350" indent="-514350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mesh </a:t>
            </a:r>
            <a:r>
              <a:rPr lang="en-IN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</a:t>
            </a:r>
            <a:r>
              <a:rPr lang="en-IN" altLang="en-US" dirty="0" smtClean="0">
                <a:solidFill>
                  <a:schemeClr val="tx1"/>
                </a:solidFill>
              </a:rPr>
              <a:t>9</a:t>
            </a:r>
            <a:endParaRPr lang="en-IN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14133" y="2557145"/>
          <a:ext cx="1781175" cy="420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14133" y="2557145"/>
                        <a:ext cx="1781175" cy="420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0695" y="1090931"/>
          <a:ext cx="413956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688465" imgH="228600" progId="Equation.KSEE3">
                  <p:embed/>
                </p:oleObj>
              </mc:Choice>
              <mc:Fallback>
                <p:oleObj name="" r:id="rId3" imgW="1688465" imgH="228600" progId="Equation.KSEE3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0695" y="1090931"/>
                        <a:ext cx="4139565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0378" y="3441700"/>
          <a:ext cx="423672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5" imgW="1714500" imgH="228600" progId="Equation.KSEE3">
                  <p:embed/>
                </p:oleObj>
              </mc:Choice>
              <mc:Fallback>
                <p:oleObj name="" r:id="rId5" imgW="1714500" imgH="228600" progId="Equation.KSEE3">
                  <p:embed/>
                  <p:pic>
                    <p:nvPicPr>
                      <p:cNvPr id="0" name="Picture 10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0378" y="3441700"/>
                        <a:ext cx="4236720" cy="56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5690" y="4198620"/>
          <a:ext cx="29495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7" imgW="1193800" imgH="228600" progId="Equation.KSEE3">
                  <p:embed/>
                </p:oleObj>
              </mc:Choice>
              <mc:Fallback>
                <p:oleObj name="" r:id="rId7" imgW="1193800" imgH="228600" progId="Equation.KSEE3">
                  <p:embed/>
                  <p:pic>
                    <p:nvPicPr>
                      <p:cNvPr id="0" name="Picture 10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75690" y="4198620"/>
                        <a:ext cx="2949575" cy="56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Content Placeholder 2"/>
          <p:cNvGraphicFramePr>
            <a:graphicFrameLocks noChangeAspect="1"/>
          </p:cNvGraphicFramePr>
          <p:nvPr>
            <p:ph sz="half" idx="2"/>
          </p:nvPr>
        </p:nvGraphicFramePr>
        <p:xfrm>
          <a:off x="5119370" y="215265"/>
          <a:ext cx="3855720" cy="3070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9" imgW="3429000" imgH="2886075" progId="Paint.Picture">
                  <p:embed/>
                </p:oleObj>
              </mc:Choice>
              <mc:Fallback>
                <p:oleObj name="" r:id="rId9" imgW="3429000" imgH="2886075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19370" y="215265"/>
                        <a:ext cx="3855720" cy="3070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/>
          <p:nvPr/>
        </p:nvGraphicFramePr>
        <p:xfrm>
          <a:off x="5534025" y="1541145"/>
          <a:ext cx="4857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1" imgW="485775" imgH="419100" progId="Paint.Picture">
                  <p:embed/>
                </p:oleObj>
              </mc:Choice>
              <mc:Fallback>
                <p:oleObj name="" r:id="rId11" imgW="485775" imgH="419100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34025" y="1541145"/>
                        <a:ext cx="485775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/>
          <p:nvPr/>
        </p:nvGraphicFramePr>
        <p:xfrm>
          <a:off x="6657340" y="1691640"/>
          <a:ext cx="44831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3" imgW="447675" imgH="438150" progId="Paint.Picture">
                  <p:embed/>
                </p:oleObj>
              </mc:Choice>
              <mc:Fallback>
                <p:oleObj name="" r:id="rId13" imgW="447675" imgH="438150" progId="Paint.Picture">
                  <p:embed/>
                  <p:pic>
                    <p:nvPicPr>
                      <p:cNvPr id="0" name="Picture 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57340" y="1691640"/>
                        <a:ext cx="448310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/>
          <p:nvPr/>
        </p:nvGraphicFramePr>
        <p:xfrm>
          <a:off x="7736205" y="1652905"/>
          <a:ext cx="524510" cy="476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15" imgW="523875" imgH="476250" progId="Paint.Picture">
                  <p:embed/>
                </p:oleObj>
              </mc:Choice>
              <mc:Fallback>
                <p:oleObj name="" r:id="rId15" imgW="523875" imgH="476250" progId="Paint.Picture">
                  <p:embed/>
                  <p:pic>
                    <p:nvPicPr>
                      <p:cNvPr id="0" name="Picture 2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736205" y="1652905"/>
                        <a:ext cx="524510" cy="476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/>
          <p:nvPr/>
        </p:nvGraphicFramePr>
        <p:xfrm>
          <a:off x="7105650" y="694690"/>
          <a:ext cx="49593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17" imgW="495300" imgH="466725" progId="Paint.Picture">
                  <p:embed/>
                </p:oleObj>
              </mc:Choice>
              <mc:Fallback>
                <p:oleObj name="" r:id="rId17" imgW="495300" imgH="466725" progId="Paint.Picture">
                  <p:embed/>
                  <p:pic>
                    <p:nvPicPr>
                      <p:cNvPr id="0" name="Picture 3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105650" y="694690"/>
                        <a:ext cx="495935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2798" y="1822450"/>
          <a:ext cx="282448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9" imgW="1143000" imgH="228600" progId="Equation.KSEE3">
                  <p:embed/>
                </p:oleObj>
              </mc:Choice>
              <mc:Fallback>
                <p:oleObj name="" r:id="rId19" imgW="1143000" imgH="228600" progId="Equation.KSEE3">
                  <p:embed/>
                  <p:pic>
                    <p:nvPicPr>
                      <p:cNvPr id="0" name="Picture 102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92798" y="1822450"/>
                        <a:ext cx="2824480" cy="56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61368" y="4395788"/>
          <a:ext cx="2039620" cy="169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21" imgW="825500" imgH="685800" progId="Equation.KSEE3">
                  <p:embed/>
                </p:oleObj>
              </mc:Choice>
              <mc:Fallback>
                <p:oleObj name="" r:id="rId21" imgW="825500" imgH="685800" progId="Equation.KSEE3">
                  <p:embed/>
                  <p:pic>
                    <p:nvPicPr>
                      <p:cNvPr id="0" name="Picture 102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861368" y="4395788"/>
                        <a:ext cx="2039620" cy="169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5225415" y="3738245"/>
            <a:ext cx="364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Solve three equation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IN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 get</a:t>
            </a:r>
            <a:endParaRPr lang="en-US" sz="2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pPr algn="l"/>
            <a:r>
              <a:rPr lang="en-I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drop across 1Ω resistor</a:t>
            </a:r>
            <a:endParaRPr lang="en-I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</a:t>
            </a:r>
            <a:r>
              <a:rPr lang="en-IN" altLang="en-US" dirty="0" smtClean="0">
                <a:solidFill>
                  <a:schemeClr val="tx1"/>
                </a:solidFill>
              </a:rPr>
              <a:t>9</a:t>
            </a:r>
            <a:endParaRPr lang="en-IN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Content Placeholder 1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2154555" y="1417955"/>
          <a:ext cx="3865245" cy="2220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193800" imgH="685800" progId="Equation.KSEE3">
                  <p:embed/>
                </p:oleObj>
              </mc:Choice>
              <mc:Fallback>
                <p:oleObj name="" r:id="rId1" imgW="1193800" imgH="6858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54555" y="1417955"/>
                        <a:ext cx="3865245" cy="2220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447800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pPr algn="l"/>
            <a:r>
              <a:rPr lang="en-IN" altLang="en-US" sz="26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References: </a:t>
            </a:r>
            <a:br>
              <a:rPr lang="en-I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Charles K. Alexander and Matthew N. O. Sadiku, “ Fundamentals of Electric circuits” McGraw-Hill Science Engineering ,5th edition,2012</a:t>
            </a:r>
            <a:br>
              <a:rPr lang="en-I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Solving equation in Scientific calculator :</a:t>
            </a:r>
            <a:br>
              <a:rPr lang="en-I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https://www.youtube.com/watch?v=YnToAojliO4 </a:t>
            </a:r>
            <a:br>
              <a:rPr lang="en-I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</a:t>
            </a:r>
            <a:r>
              <a:rPr lang="en-IN" altLang="en-US" dirty="0" smtClean="0">
                <a:solidFill>
                  <a:schemeClr val="tx1"/>
                </a:solidFill>
              </a:rPr>
              <a:t>9</a:t>
            </a:r>
            <a:endParaRPr lang="en-IN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4478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</a:t>
            </a:r>
            <a:r>
              <a:rPr lang="en-IN" altLang="en-US" dirty="0" smtClean="0">
                <a:solidFill>
                  <a:schemeClr val="tx1"/>
                </a:solidFill>
              </a:rPr>
              <a:t>9</a:t>
            </a:r>
            <a:endParaRPr lang="en-IN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08268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I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 Analysis</a:t>
            </a:r>
            <a:endParaRPr lang="en-IN" altLang="en-US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51585"/>
            <a:ext cx="8547735" cy="4526280"/>
          </a:xfrm>
          <a:solidFill>
            <a:srgbClr val="00B050"/>
          </a:solidFill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3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Mesh analysis provides another general procedure for analyzing circuits, using mesh currents as the circuit variables. </a:t>
            </a:r>
            <a:endParaRPr lang="en-US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mesh currents </a:t>
            </a:r>
            <a:r>
              <a:rPr lang="en-IN" altLang="en-US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nstead of element currents as circuit variables is convenient and  reduces the number of equations that must be solved simultaneously.</a:t>
            </a:r>
            <a:endParaRPr lang="en-US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US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 is a closed path with no node passed more than once.</a:t>
            </a:r>
            <a:endParaRPr lang="en-US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mesh is a loop that does not contain any other loop within it.</a:t>
            </a:r>
            <a:endParaRPr lang="en-US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</a:t>
            </a:r>
            <a:r>
              <a:rPr lang="en-IN" altLang="en-US" dirty="0" smtClean="0">
                <a:solidFill>
                  <a:schemeClr val="tx1"/>
                </a:solidFill>
              </a:rPr>
              <a:t>9</a:t>
            </a:r>
            <a:endParaRPr lang="en-IN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I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 Analysis</a:t>
            </a:r>
            <a:endParaRPr lang="en-IN" altLang="en-US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to Determine Mesh Currents: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00000"/>
              </a:lnSpc>
              <a:buNone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Assign mesh currents </a:t>
            </a:r>
            <a:r>
              <a:rPr lang="en-IN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alt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</a:t>
            </a:r>
            <a:r>
              <a:rPr lang="en-IN" alt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.....</a:t>
            </a:r>
            <a:r>
              <a:rPr lang="en-IN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IN" alt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IN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the n meshes.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8930" indent="-328930"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Apply KVL to each of the n meshes. Use Ohm’s law to express the voltages in terms of the mesh currents.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Solve the resulting n simultaneous equations to get the mesh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currents.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None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</a:t>
            </a:r>
            <a:r>
              <a:rPr lang="en-IN" altLang="en-US" dirty="0" smtClean="0">
                <a:solidFill>
                  <a:schemeClr val="tx1"/>
                </a:solidFill>
              </a:rPr>
              <a:t>9</a:t>
            </a:r>
            <a:endParaRPr lang="en-IN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23520"/>
            <a:ext cx="4522470" cy="5902960"/>
          </a:xfrm>
          <a:solidFill>
            <a:srgbClr val="00B050"/>
          </a:solidFill>
        </p:spPr>
        <p:txBody>
          <a:bodyPr>
            <a:normAutofit/>
          </a:bodyPr>
          <a:lstStyle/>
          <a:p>
            <a:pPr marL="26035" indent="-26035" algn="just">
              <a:buNone/>
            </a:pPr>
            <a:r>
              <a:rPr lang="en-IN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aths abefa and bcdeb are meshes, but path abcdefa is not a mesh. 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035" indent="-26035" algn="just">
              <a:buNone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035" indent="-26035" algn="just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first step requires that mesh currents </a:t>
            </a:r>
            <a:r>
              <a:rPr lang="en-IN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(assumed)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are assigned to meshes 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None/>
            </a:pPr>
            <a:endParaRPr lang="en-IN" alt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None/>
            </a:pPr>
            <a:r>
              <a:rPr lang="en-IN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KVL. For mesh 1,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None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None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None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14350" indent="-514350" algn="just">
              <a:buNone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</a:t>
            </a:r>
            <a:r>
              <a:rPr lang="en-IN" altLang="en-US" dirty="0" smtClean="0">
                <a:solidFill>
                  <a:schemeClr val="tx1"/>
                </a:solidFill>
              </a:rPr>
              <a:t>9</a:t>
            </a:r>
            <a:endParaRPr lang="en-IN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3003" y="2586990"/>
          <a:ext cx="1781175" cy="420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63003" y="2586990"/>
                        <a:ext cx="1781175" cy="420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0278" y="3981133"/>
          <a:ext cx="3048000" cy="561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244600" imgH="228600" progId="Equation.KSEE3">
                  <p:embed/>
                </p:oleObj>
              </mc:Choice>
              <mc:Fallback>
                <p:oleObj name="" r:id="rId3" imgW="1244600" imgH="228600" progId="Equation.KSEE3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0278" y="3981133"/>
                        <a:ext cx="3048000" cy="561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8675" y="4916488"/>
          <a:ext cx="329120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1295400" imgH="228600" progId="Equation.KSEE3">
                  <p:embed/>
                </p:oleObj>
              </mc:Choice>
              <mc:Fallback>
                <p:oleObj name="" r:id="rId5" imgW="1295400" imgH="228600" progId="Equation.KSEE3">
                  <p:embed/>
                  <p:pic>
                    <p:nvPicPr>
                      <p:cNvPr id="0" name="Picture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8675" y="4916488"/>
                        <a:ext cx="3291205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14290" y="3977640"/>
          <a:ext cx="34512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1397000" imgH="228600" progId="Equation.KSEE3">
                  <p:embed/>
                </p:oleObj>
              </mc:Choice>
              <mc:Fallback>
                <p:oleObj name="" r:id="rId7" imgW="1397000" imgH="228600" progId="Equation.KSEE3">
                  <p:embed/>
                  <p:pic>
                    <p:nvPicPr>
                      <p:cNvPr id="0" name="Picture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14290" y="3977640"/>
                        <a:ext cx="3451225" cy="56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26648" y="4932680"/>
          <a:ext cx="382524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9" imgW="1548765" imgH="228600" progId="Equation.KSEE3">
                  <p:embed/>
                </p:oleObj>
              </mc:Choice>
              <mc:Fallback>
                <p:oleObj name="" r:id="rId9" imgW="1548765" imgH="228600" progId="Equation.KSEE3">
                  <p:embed/>
                  <p:pic>
                    <p:nvPicPr>
                      <p:cNvPr id="0" name="Picture 102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26648" y="4932680"/>
                        <a:ext cx="3825240" cy="56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Content Placeholder 16"/>
          <p:cNvGraphicFramePr/>
          <p:nvPr>
            <p:ph sz="half" idx="2"/>
          </p:nvPr>
        </p:nvGraphicFramePr>
        <p:xfrm>
          <a:off x="5183188" y="364649"/>
          <a:ext cx="3756025" cy="2383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1" imgW="3752850" imgH="2381250" progId="Paint.Picture">
                  <p:embed/>
                </p:oleObj>
              </mc:Choice>
              <mc:Fallback>
                <p:oleObj name="" r:id="rId11" imgW="3752850" imgH="2381250" progId="Paint.Picture">
                  <p:embed/>
                  <p:pic>
                    <p:nvPicPr>
                      <p:cNvPr id="0" name="Picture 1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83188" y="364649"/>
                        <a:ext cx="3756025" cy="2383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9"/>
          <p:cNvSpPr txBox="1"/>
          <p:nvPr/>
        </p:nvSpPr>
        <p:spPr>
          <a:xfrm>
            <a:off x="5183505" y="3198495"/>
            <a:ext cx="1630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514350" indent="-514350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mesh </a:t>
            </a:r>
            <a:r>
              <a:rPr lang="en-IN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endParaRPr lang="en-US" sz="2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4165" y="177800"/>
            <a:ext cx="8701405" cy="5948680"/>
          </a:xfrm>
          <a:solidFill>
            <a:srgbClr val="00B050"/>
          </a:solidFill>
        </p:spPr>
        <p:txBody>
          <a:bodyPr>
            <a:normAutofit/>
          </a:bodyPr>
          <a:lstStyle/>
          <a:p>
            <a:pPr marL="26670" indent="-26670" algn="just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third step is to solve for the mesh currents. We are at liberty to use any technique for solving the simultaneous equations.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" indent="-26670" algn="just">
              <a:buNone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" indent="-26670" algn="just">
              <a:buNone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" indent="-26670" algn="just">
              <a:buNone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" indent="-26670" algn="just">
              <a:buNone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" indent="-26670" algn="just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solved to obtain the mesh currents </a:t>
            </a:r>
            <a:r>
              <a:rPr lang="en-IN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alt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and i</a:t>
            </a:r>
            <a:r>
              <a:rPr lang="en-IN" alt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" indent="-26670" algn="just">
              <a:buNone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" indent="-26670" algn="just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distinguish between the two types of currents, we use i for a mesh current and I for a branch current.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" indent="-26670" algn="just">
              <a:buNone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" indent="-26670" algn="just">
              <a:buNone/>
            </a:pPr>
            <a:r>
              <a:rPr lang="en-IN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If mesh currents sign is positive, our assumed current direction is correct. Otherwise actual mesh current flowing in opposite direction.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" indent="-26670" algn="just">
              <a:buNone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" indent="-26670" algn="just">
              <a:buNone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" indent="-26670" algn="just">
              <a:buNone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" indent="-26670" algn="just">
              <a:buNone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None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None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14350" indent="-514350" algn="just">
              <a:buNone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14350" indent="-514350" algn="just">
              <a:buNone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</a:t>
            </a:r>
            <a:r>
              <a:rPr lang="en-IN" altLang="en-US" dirty="0" smtClean="0">
                <a:solidFill>
                  <a:schemeClr val="tx1"/>
                </a:solidFill>
              </a:rPr>
              <a:t>9</a:t>
            </a:r>
            <a:endParaRPr lang="en-IN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14133" y="2557145"/>
          <a:ext cx="1781175" cy="420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14133" y="2557145"/>
                        <a:ext cx="1781175" cy="420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6255" y="1266191"/>
          <a:ext cx="2924175" cy="1185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193800" imgH="482600" progId="Equation.KSEE3">
                  <p:embed/>
                </p:oleObj>
              </mc:Choice>
              <mc:Fallback>
                <p:oleObj name="" r:id="rId3" imgW="1193800" imgH="482600" progId="Equation.KSEE3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6255" y="1266191"/>
                        <a:ext cx="2924175" cy="1185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Content Placeholder 9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6210300" y="3755232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5" imgW="914400" imgH="215900" progId="Equation.KSEE3">
                  <p:embed/>
                </p:oleObj>
              </mc:Choice>
              <mc:Fallback>
                <p:oleObj name="" r:id="rId5" imgW="914400" imgH="215900" progId="Equation.KSEE3">
                  <p:embed/>
                  <p:pic>
                    <p:nvPicPr>
                      <p:cNvPr id="0" name="Picture 10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10300" y="3755232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14420" y="1277620"/>
          <a:ext cx="706755" cy="1221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6" imgW="279400" imgH="482600" progId="Equation.KSEE3">
                  <p:embed/>
                </p:oleObj>
              </mc:Choice>
              <mc:Fallback>
                <p:oleObj name="" r:id="rId6" imgW="279400" imgH="482600" progId="Equation.KSEE3">
                  <p:embed/>
                  <p:pic>
                    <p:nvPicPr>
                      <p:cNvPr id="0" name="Picture 103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14420" y="1277620"/>
                        <a:ext cx="706755" cy="1221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58958" y="1325880"/>
          <a:ext cx="1273175" cy="1125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8" imgW="545465" imgH="482600" progId="Equation.KSEE3">
                  <p:embed/>
                </p:oleObj>
              </mc:Choice>
              <mc:Fallback>
                <p:oleObj name="" r:id="rId8" imgW="545465" imgH="482600" progId="Equation.KSEE3">
                  <p:embed/>
                  <p:pic>
                    <p:nvPicPr>
                      <p:cNvPr id="0" name="Picture 103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58958" y="1325880"/>
                        <a:ext cx="1273175" cy="1125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I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circuit in figure, find the mesh currents  using mesh analysis.</a:t>
            </a:r>
            <a:endParaRPr lang="en-IN" altLang="en-US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9065" y="1600200"/>
            <a:ext cx="4356735" cy="4526280"/>
          </a:xfrm>
          <a:solidFill>
            <a:srgbClr val="00B050"/>
          </a:solidFill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first obtain the mesh currents using KVL. For mesh 1,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14350" indent="-514350">
              <a:buNone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14350" indent="-514350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mesh </a:t>
            </a:r>
            <a:r>
              <a:rPr lang="en-IN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</a:t>
            </a:r>
            <a:r>
              <a:rPr lang="en-IN" altLang="en-US" dirty="0" smtClean="0">
                <a:solidFill>
                  <a:schemeClr val="tx1"/>
                </a:solidFill>
              </a:rPr>
              <a:t>9</a:t>
            </a:r>
            <a:endParaRPr lang="en-IN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Content Placeholder 1" descr="p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777740" y="1600200"/>
            <a:ext cx="4019550" cy="2324100"/>
          </a:xfrm>
          <a:prstGeom prst="rect">
            <a:avLst/>
          </a:prstGeom>
        </p:spPr>
      </p:pic>
      <p:graphicFrame>
        <p:nvGraphicFramePr>
          <p:cNvPr id="3" name="Object 2"/>
          <p:cNvGraphicFramePr/>
          <p:nvPr/>
        </p:nvGraphicFramePr>
        <p:xfrm>
          <a:off x="5942965" y="2598420"/>
          <a:ext cx="610235" cy="600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" imgW="609600" imgH="600075" progId="Paint.Picture">
                  <p:embed/>
                </p:oleObj>
              </mc:Choice>
              <mc:Fallback>
                <p:oleObj name="" r:id="rId2" imgW="609600" imgH="600075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42965" y="2598420"/>
                        <a:ext cx="610235" cy="600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/>
          <p:nvPr/>
        </p:nvGraphicFramePr>
        <p:xfrm>
          <a:off x="7515225" y="2598420"/>
          <a:ext cx="562610" cy="553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4" imgW="561975" imgH="552450" progId="Paint.Picture">
                  <p:embed/>
                </p:oleObj>
              </mc:Choice>
              <mc:Fallback>
                <p:oleObj name="" r:id="rId4" imgW="561975" imgH="552450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15225" y="2598420"/>
                        <a:ext cx="562610" cy="553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14133" y="2557145"/>
          <a:ext cx="1781175" cy="420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6" imgW="914400" imgH="215900" progId="Equation.KSEE3">
                  <p:embed/>
                </p:oleObj>
              </mc:Choice>
              <mc:Fallback>
                <p:oleObj name="" r:id="rId6" imgW="914400" imgH="2159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14133" y="2557145"/>
                        <a:ext cx="1781175" cy="420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9320" y="2538730"/>
          <a:ext cx="2892425" cy="528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8" imgW="1181100" imgH="215900" progId="Equation.KSEE3">
                  <p:embed/>
                </p:oleObj>
              </mc:Choice>
              <mc:Fallback>
                <p:oleObj name="" r:id="rId8" imgW="1181100" imgH="215900" progId="Equation.KSEE3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09320" y="2538730"/>
                        <a:ext cx="2892425" cy="528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15365" y="3199130"/>
          <a:ext cx="2355215" cy="54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0" imgW="927100" imgH="215900" progId="Equation.KSEE3">
                  <p:embed/>
                </p:oleObj>
              </mc:Choice>
              <mc:Fallback>
                <p:oleObj name="" r:id="rId10" imgW="927100" imgH="215900" progId="Equation.KSEE3">
                  <p:embed/>
                  <p:pic>
                    <p:nvPicPr>
                      <p:cNvPr id="0" name="Picture 102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15365" y="3199130"/>
                        <a:ext cx="2355215" cy="548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325" y="4785360"/>
          <a:ext cx="34194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12" imgW="1384300" imgH="215900" progId="Equation.KSEE3">
                  <p:embed/>
                </p:oleObj>
              </mc:Choice>
              <mc:Fallback>
                <p:oleObj name="" r:id="rId12" imgW="1384300" imgH="215900" progId="Equation.KSEE3">
                  <p:embed/>
                  <p:pic>
                    <p:nvPicPr>
                      <p:cNvPr id="0" name="Picture 102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41325" y="4785360"/>
                        <a:ext cx="34194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3900" y="5593080"/>
          <a:ext cx="2854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4" imgW="1155700" imgH="215900" progId="Equation.KSEE3">
                  <p:embed/>
                </p:oleObj>
              </mc:Choice>
              <mc:Fallback>
                <p:oleObj name="" r:id="rId14" imgW="1155700" imgH="215900" progId="Equation.KSEE3">
                  <p:embed/>
                  <p:pic>
                    <p:nvPicPr>
                      <p:cNvPr id="0" name="Picture 102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23900" y="5593080"/>
                        <a:ext cx="285432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64200" y="4905693"/>
          <a:ext cx="1851025" cy="1129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6" imgW="749300" imgH="457200" progId="Equation.KSEE3">
                  <p:embed/>
                </p:oleObj>
              </mc:Choice>
              <mc:Fallback>
                <p:oleObj name="" r:id="rId16" imgW="749300" imgH="457200" progId="Equation.KSEE3">
                  <p:embed/>
                  <p:pic>
                    <p:nvPicPr>
                      <p:cNvPr id="0" name="Picture 102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664200" y="4905693"/>
                        <a:ext cx="1851025" cy="1129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7"/>
          <p:cNvSpPr txBox="1"/>
          <p:nvPr/>
        </p:nvSpPr>
        <p:spPr>
          <a:xfrm>
            <a:off x="4922520" y="4324985"/>
            <a:ext cx="34918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514350" indent="-514350">
              <a:buNone/>
            </a:pPr>
            <a:r>
              <a:rPr lang="en-IN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Solve two equation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IN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 get</a:t>
            </a:r>
            <a:endParaRPr lang="en-IN" alt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I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circuit in figure, find the mesh currents and current I using mesh analysis.</a:t>
            </a:r>
            <a:endParaRPr lang="en-IN" altLang="en-US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00025" y="1600200"/>
            <a:ext cx="4295775" cy="4526280"/>
          </a:xfrm>
          <a:solidFill>
            <a:srgbClr val="00B050"/>
          </a:solidFill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first obtain the mesh currents using KVL. For mesh 1,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14350" indent="-514350">
              <a:buNone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14350" indent="-514350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mesh </a:t>
            </a:r>
            <a:r>
              <a:rPr lang="en-IN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</a:t>
            </a:r>
            <a:r>
              <a:rPr lang="en-IN" altLang="en-US" dirty="0" smtClean="0">
                <a:solidFill>
                  <a:schemeClr val="tx1"/>
                </a:solidFill>
              </a:rPr>
              <a:t>9</a:t>
            </a:r>
            <a:endParaRPr lang="en-IN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14133" y="2557145"/>
          <a:ext cx="1781175" cy="420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14133" y="2557145"/>
                        <a:ext cx="1781175" cy="420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7170" y="2621598"/>
          <a:ext cx="4261485" cy="561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739900" imgH="228600" progId="Equation.KSEE3">
                  <p:embed/>
                </p:oleObj>
              </mc:Choice>
              <mc:Fallback>
                <p:oleObj name="" r:id="rId3" imgW="1739900" imgH="228600" progId="Equation.KSEE3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170" y="2621598"/>
                        <a:ext cx="4261485" cy="561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5328" y="3353118"/>
          <a:ext cx="287147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1130300" imgH="228600" progId="Equation.KSEE3">
                  <p:embed/>
                </p:oleObj>
              </mc:Choice>
              <mc:Fallback>
                <p:oleObj name="" r:id="rId5" imgW="1130300" imgH="228600" progId="Equation.KSEE3">
                  <p:embed/>
                  <p:pic>
                    <p:nvPicPr>
                      <p:cNvPr id="0" name="Picture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5328" y="3353118"/>
                        <a:ext cx="2871470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7563" y="4785360"/>
          <a:ext cx="2667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1079500" imgH="215900" progId="Equation.KSEE3">
                  <p:embed/>
                </p:oleObj>
              </mc:Choice>
              <mc:Fallback>
                <p:oleObj name="" r:id="rId7" imgW="1079500" imgH="215900" progId="Equation.KSEE3">
                  <p:embed/>
                  <p:pic>
                    <p:nvPicPr>
                      <p:cNvPr id="0" name="Picture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7563" y="4785360"/>
                        <a:ext cx="26670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47128" y="5593080"/>
          <a:ext cx="200787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9" imgW="812800" imgH="215900" progId="Equation.KSEE3">
                  <p:embed/>
                </p:oleObj>
              </mc:Choice>
              <mc:Fallback>
                <p:oleObj name="" r:id="rId9" imgW="812800" imgH="215900" progId="Equation.KSEE3">
                  <p:embed/>
                  <p:pic>
                    <p:nvPicPr>
                      <p:cNvPr id="0" name="Picture 102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47128" y="5593080"/>
                        <a:ext cx="200787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/>
          <p:nvPr/>
        </p:nvGraphicFramePr>
        <p:xfrm>
          <a:off x="4603750" y="1417955"/>
          <a:ext cx="4201160" cy="296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1" imgW="3200400" imgH="2466975" progId="Paint.Picture">
                  <p:embed/>
                </p:oleObj>
              </mc:Choice>
              <mc:Fallback>
                <p:oleObj name="" r:id="rId11" imgW="3200400" imgH="2466975" progId="Paint.Picture">
                  <p:embed/>
                  <p:pic>
                    <p:nvPicPr>
                      <p:cNvPr id="0" name="Picture 1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03750" y="1417955"/>
                        <a:ext cx="4201160" cy="296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Content Placeholder 18"/>
          <p:cNvGraphicFramePr/>
          <p:nvPr>
            <p:ph sz="half" idx="2"/>
          </p:nvPr>
        </p:nvGraphicFramePr>
        <p:xfrm>
          <a:off x="5840413" y="2828767"/>
          <a:ext cx="534035" cy="524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3" imgW="533400" imgH="523875" progId="Paint.Picture">
                  <p:embed/>
                </p:oleObj>
              </mc:Choice>
              <mc:Fallback>
                <p:oleObj name="" r:id="rId13" imgW="533400" imgH="523875" progId="Paint.Picture">
                  <p:embed/>
                  <p:pic>
                    <p:nvPicPr>
                      <p:cNvPr id="0" name="Picture 1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40413" y="2828767"/>
                        <a:ext cx="534035" cy="524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/>
          <p:nvPr/>
        </p:nvGraphicFramePr>
        <p:xfrm>
          <a:off x="7367270" y="2828925"/>
          <a:ext cx="504825" cy="524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5" imgW="504825" imgH="523875" progId="Paint.Picture">
                  <p:embed/>
                </p:oleObj>
              </mc:Choice>
              <mc:Fallback>
                <p:oleObj name="" r:id="rId15" imgW="504825" imgH="523875" progId="Paint.Picture">
                  <p:embed/>
                  <p:pic>
                    <p:nvPicPr>
                      <p:cNvPr id="0" name="Picture 2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367270" y="2828925"/>
                        <a:ext cx="504825" cy="524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/>
          <p:nvPr/>
        </p:nvGraphicFramePr>
        <p:xfrm>
          <a:off x="6553200" y="1900555"/>
          <a:ext cx="553085" cy="543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7" imgW="552450" imgH="542925" progId="Paint.Picture">
                  <p:embed/>
                </p:oleObj>
              </mc:Choice>
              <mc:Fallback>
                <p:oleObj name="" r:id="rId17" imgW="552450" imgH="542925" progId="Paint.Picture">
                  <p:embed/>
                  <p:pic>
                    <p:nvPicPr>
                      <p:cNvPr id="0" name="Picture 2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553200" y="1900555"/>
                        <a:ext cx="553085" cy="543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25"/>
          <p:cNvSpPr txBox="1"/>
          <p:nvPr/>
        </p:nvSpPr>
        <p:spPr>
          <a:xfrm>
            <a:off x="4603750" y="4488815"/>
            <a:ext cx="40697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mesh </a:t>
            </a:r>
            <a:r>
              <a:rPr lang="en-IN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/>
          </a:p>
        </p:txBody>
      </p:sp>
      <p:graphicFrame>
        <p:nvGraphicFramePr>
          <p:cNvPr id="27" name="Object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25085" y="5000625"/>
          <a:ext cx="3027045" cy="592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9" imgW="1168400" imgH="228600" progId="Equation.KSEE3">
                  <p:embed/>
                </p:oleObj>
              </mc:Choice>
              <mc:Fallback>
                <p:oleObj name="" r:id="rId19" imgW="1168400" imgH="2286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125085" y="5000625"/>
                        <a:ext cx="3027045" cy="592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38775" y="5695315"/>
          <a:ext cx="2188210" cy="547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21" imgW="914400" imgH="228600" progId="Equation.KSEE3">
                  <p:embed/>
                </p:oleObj>
              </mc:Choice>
              <mc:Fallback>
                <p:oleObj name="" r:id="rId21" imgW="914400" imgH="228600" progId="Equation.KSEE3">
                  <p:embed/>
                  <p:pic>
                    <p:nvPicPr>
                      <p:cNvPr id="0" name="Picture 204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438775" y="5695315"/>
                        <a:ext cx="2188210" cy="547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3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pPr algn="l"/>
            <a:r>
              <a:rPr lang="en-IN" altLang="en-US" sz="2665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Solve three equation</a:t>
            </a:r>
            <a:r>
              <a:rPr lang="en-US" sz="2665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IN" altLang="en-US" sz="2665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 get</a:t>
            </a:r>
            <a:br>
              <a:rPr lang="en-IN" altLang="en-US" sz="2665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endParaRPr lang="en-US" sz="266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Content Placeholder 14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2366010" y="1149192"/>
          <a:ext cx="2573020" cy="282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" imgW="1041400" imgH="1143000" progId="Equation.KSEE3">
                  <p:embed/>
                </p:oleObj>
              </mc:Choice>
              <mc:Fallback>
                <p:oleObj name="" r:id="rId1" imgW="1041400" imgH="1143000" progId="Equation.KSEE3">
                  <p:embed/>
                  <p:pic>
                    <p:nvPicPr>
                      <p:cNvPr id="0" name="Picture 10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66010" y="1149192"/>
                        <a:ext cx="2573020" cy="2824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I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 Analysis with current sources</a:t>
            </a:r>
            <a:endParaRPr lang="en-IN" altLang="en-US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rmAutofit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Applying mesh analysis to circuits containing current sources (dependent or independent) may appear complicated.  </a:t>
            </a:r>
            <a:r>
              <a:rPr lang="en-IN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presence of the current sources reduces the number of equations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current source exists only in one mesh</a:t>
            </a:r>
            <a:r>
              <a:rPr lang="en-IN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That assumed mesh current is equal to that current source value and the sign of that mesh current depends upon the direction of source current.</a:t>
            </a:r>
            <a:endParaRPr lang="en-IN" alt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alt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current source exists between two meshes:</a:t>
            </a:r>
            <a:r>
              <a:rPr lang="en-IN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create a supermesh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excluding the current source and any elements connected in series with it</a:t>
            </a:r>
            <a:r>
              <a:rPr lang="en-IN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</a:t>
            </a:r>
            <a:r>
              <a:rPr lang="en-IN" altLang="en-US" dirty="0" smtClean="0">
                <a:solidFill>
                  <a:schemeClr val="tx1"/>
                </a:solidFill>
              </a:rPr>
              <a:t>9</a:t>
            </a:r>
            <a:endParaRPr lang="en-IN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2931</Words>
  <Application>WPS Presentation</Application>
  <PresentationFormat>On-screen Show (4:3)</PresentationFormat>
  <Paragraphs>169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53</vt:i4>
      </vt:variant>
      <vt:variant>
        <vt:lpstr>幻灯片标题</vt:lpstr>
      </vt:variant>
      <vt:variant>
        <vt:i4>14</vt:i4>
      </vt:variant>
    </vt:vector>
  </HeadingPairs>
  <TitlesOfParts>
    <vt:vector size="75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Office Theme</vt:lpstr>
      <vt:lpstr>Equation.KSEE3</vt:lpstr>
      <vt:lpstr>Equation.KSEE3</vt:lpstr>
      <vt:lpstr>Equation.KSEE3</vt:lpstr>
      <vt:lpstr>Paint.Picture</vt:lpstr>
      <vt:lpstr>Paint.Picture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Paint.Picture</vt:lpstr>
      <vt:lpstr>Paint.Picture</vt:lpstr>
      <vt:lpstr>Paint.Picture</vt:lpstr>
      <vt:lpstr>Paint.Picture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Paint.Picture</vt:lpstr>
      <vt:lpstr>Paint.Picture</vt:lpstr>
      <vt:lpstr>Paint.Picture</vt:lpstr>
      <vt:lpstr>Paint.Picture</vt:lpstr>
      <vt:lpstr>Paint.Picture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Paint.Picture</vt:lpstr>
      <vt:lpstr>Paint.Picture</vt:lpstr>
      <vt:lpstr>Paint.Picture</vt:lpstr>
      <vt:lpstr>Paint.Picture</vt:lpstr>
      <vt:lpstr>Equation.KSEE3</vt:lpstr>
      <vt:lpstr>Paint.Picture</vt:lpstr>
      <vt:lpstr>Equation.KSEE3</vt:lpstr>
      <vt:lpstr>Equation.KSEE3</vt:lpstr>
      <vt:lpstr>Equation.KSEE3</vt:lpstr>
      <vt:lpstr>Paint.Picture</vt:lpstr>
      <vt:lpstr>Equation.KSEE3</vt:lpstr>
      <vt:lpstr>Equation.KSEE3</vt:lpstr>
      <vt:lpstr>Equation.KSEE3</vt:lpstr>
      <vt:lpstr>Lecture 9 Mesh Analysis</vt:lpstr>
      <vt:lpstr>Mesh Analysis</vt:lpstr>
      <vt:lpstr>Mesh Analysis</vt:lpstr>
      <vt:lpstr>PowerPoint 演示文稿</vt:lpstr>
      <vt:lpstr>PowerPoint 演示文稿</vt:lpstr>
      <vt:lpstr>For the circuit in figure, find the branch currents  using mesh analysis.</vt:lpstr>
      <vt:lpstr>For the circuit in figure, find the branch currents and current I using mesh analysis.</vt:lpstr>
      <vt:lpstr>Solve three equation, we get </vt:lpstr>
      <vt:lpstr>Mesh Analysis with current sources</vt:lpstr>
      <vt:lpstr>For the circuit in figure, find the branch currents and voltage drop across all resistors using mesh analysis.</vt:lpstr>
      <vt:lpstr>PowerPoint 演示文稿</vt:lpstr>
      <vt:lpstr>Thank You</vt:lpstr>
      <vt:lpstr>Thank You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Lecture1 Introduction</dc:title>
  <dc:creator>USER</dc:creator>
  <cp:lastModifiedBy>lenovo</cp:lastModifiedBy>
  <cp:revision>65</cp:revision>
  <dcterms:created xsi:type="dcterms:W3CDTF">2020-09-18T16:28:00Z</dcterms:created>
  <dcterms:modified xsi:type="dcterms:W3CDTF">2020-09-30T15:55:59Z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