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3" r:id="rId4"/>
    <p:sldId id="289" r:id="rId5"/>
    <p:sldId id="257" r:id="rId6"/>
    <p:sldId id="260" r:id="rId7"/>
    <p:sldId id="269" r:id="rId8"/>
    <p:sldId id="292" r:id="rId9"/>
    <p:sldId id="276" r:id="rId10"/>
    <p:sldId id="271" r:id="rId11"/>
    <p:sldId id="278" r:id="rId12"/>
    <p:sldId id="272" r:id="rId13"/>
    <p:sldId id="273" r:id="rId14"/>
    <p:sldId id="274" r:id="rId15"/>
    <p:sldId id="279" r:id="rId16"/>
    <p:sldId id="280" r:id="rId17"/>
    <p:sldId id="281" r:id="rId18"/>
    <p:sldId id="282" r:id="rId19"/>
    <p:sldId id="283" r:id="rId20"/>
    <p:sldId id="294" r:id="rId21"/>
    <p:sldId id="284" r:id="rId22"/>
    <p:sldId id="290" r:id="rId23"/>
    <p:sldId id="285" r:id="rId24"/>
    <p:sldId id="286" r:id="rId25"/>
    <p:sldId id="287" r:id="rId26"/>
    <p:sldId id="295" r:id="rId27"/>
    <p:sldId id="300" r:id="rId28"/>
    <p:sldId id="259" r:id="rId29"/>
    <p:sldId id="299" r:id="rId30"/>
    <p:sldId id="264" r:id="rId31"/>
    <p:sldId id="265" r:id="rId32"/>
    <p:sldId id="288" r:id="rId33"/>
    <p:sldId id="26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64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D225-7B67-4233-BB92-7C506E4839B9}" type="datetimeFigureOut">
              <a:rPr lang="en-IN" smtClean="0"/>
              <a:pPr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A550674-E70F-410B-B8C4-3D0BDF573C9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4075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D225-7B67-4233-BB92-7C506E4839B9}" type="datetimeFigureOut">
              <a:rPr lang="en-IN" smtClean="0"/>
              <a:pPr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0674-E70F-410B-B8C4-3D0BDF573C9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5377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D225-7B67-4233-BB92-7C506E4839B9}" type="datetimeFigureOut">
              <a:rPr lang="en-IN" smtClean="0"/>
              <a:pPr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0674-E70F-410B-B8C4-3D0BDF573C9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9739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D225-7B67-4233-BB92-7C506E4839B9}" type="datetimeFigureOut">
              <a:rPr lang="en-IN" smtClean="0"/>
              <a:pPr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0674-E70F-410B-B8C4-3D0BDF573C9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7126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D225-7B67-4233-BB92-7C506E4839B9}" type="datetimeFigureOut">
              <a:rPr lang="en-IN" smtClean="0"/>
              <a:pPr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0674-E70F-410B-B8C4-3D0BDF573C9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6443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D225-7B67-4233-BB92-7C506E4839B9}" type="datetimeFigureOut">
              <a:rPr lang="en-IN" smtClean="0"/>
              <a:pPr/>
              <a:t>12-10-2021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0674-E70F-410B-B8C4-3D0BDF573C9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947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D225-7B67-4233-BB92-7C506E4839B9}" type="datetimeFigureOut">
              <a:rPr lang="en-IN" smtClean="0"/>
              <a:pPr/>
              <a:t>12-10-2021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0674-E70F-410B-B8C4-3D0BDF573C9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2773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D225-7B67-4233-BB92-7C506E4839B9}" type="datetimeFigureOut">
              <a:rPr lang="en-IN" smtClean="0"/>
              <a:pPr/>
              <a:t>12-10-2021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0674-E70F-410B-B8C4-3D0BDF573C9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2455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D225-7B67-4233-BB92-7C506E4839B9}" type="datetimeFigureOut">
              <a:rPr lang="en-IN" smtClean="0"/>
              <a:pPr/>
              <a:t>12-10-2021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0674-E70F-410B-B8C4-3D0BDF573C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174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D225-7B67-4233-BB92-7C506E4839B9}" type="datetimeFigureOut">
              <a:rPr lang="en-IN" smtClean="0"/>
              <a:pPr/>
              <a:t>12-10-2021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0674-E70F-410B-B8C4-3D0BDF573C9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0994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6F1D225-7B67-4233-BB92-7C506E4839B9}" type="datetimeFigureOut">
              <a:rPr lang="en-IN" smtClean="0"/>
              <a:pPr/>
              <a:t>12-10-2021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0674-E70F-410B-B8C4-3D0BDF573C9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3376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D225-7B67-4233-BB92-7C506E4839B9}" type="datetimeFigureOut">
              <a:rPr lang="en-IN" smtClean="0"/>
              <a:pPr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A550674-E70F-410B-B8C4-3D0BDF573C9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3505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B836CC-07AF-483F-BFCF-0DD85B302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Articles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4D33743-17F1-4FEE-9BB4-46AFABA79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9922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14B2D22-AC76-4490-8845-CCF09881D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07"/>
            <a:ext cx="12192000" cy="602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8889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13FEFF6-AC61-4AE9-984B-16595AF4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1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6954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1D3F6D-49C2-4BDE-A3A5-C108EA3A8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1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459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8DB681A-E579-4FD2-8604-D825BF770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663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D0575D-14F1-4500-B46F-31E89495E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    Rules for the use of the Indefinite article  “An”</a:t>
            </a:r>
            <a:endParaRPr lang="en-IN" sz="48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endParaRPr lang="en-IN" sz="48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909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08F9148-F6E3-44BB-9F41-6734A44A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1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9798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47CCC17-5DCC-4061-8002-BA1E7E10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34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300DAB-680A-4E88-919F-CA530C687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11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1651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3B6DA7D-ECDE-4FC6-8647-9D66DA14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509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4FEBAE5-8350-4EE4-8D14-570CFE985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23"/>
            <a:ext cx="12192000" cy="604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630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Grammar usage of Articles – A, An, The - YouTube">
            <a:extLst>
              <a:ext uri="{FF2B5EF4-FFF2-40B4-BE49-F238E27FC236}">
                <a16:creationId xmlns:a16="http://schemas.microsoft.com/office/drawing/2014/main" xmlns="" id="{1878CA9E-2DC2-4811-8EA5-7A559B7D714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2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43516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29AFB2-5965-4F39-82B5-7A5E5A1B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DON’TS OF A/AN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CEEE83-4DDE-453E-BB3B-9023FCF25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199726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use a/an with uncountable nouns like “rice, milk, cherries, information” etc.</a:t>
            </a:r>
          </a:p>
          <a:p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He gave me an advice </a:t>
            </a:r>
            <a:r>
              <a:rPr 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incorrect usage)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He gave me some advice.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use a/an with plural  nouns</a:t>
            </a:r>
          </a:p>
          <a:p>
            <a:pPr marL="0" indent="0">
              <a:buNone/>
            </a:pP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I ate a cherries yesterday </a:t>
            </a:r>
            <a:r>
              <a:rPr 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incorrect usage)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 ate some cherries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“the” before uncountable and plural nouns</a:t>
            </a:r>
          </a:p>
          <a:p>
            <a:pPr marL="0" indent="0">
              <a:buNone/>
            </a:pP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rice was delicious.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cherries were tasty.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028903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B62A55-F4B1-4C7A-BF95-5F69840F9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733" y="2258009"/>
            <a:ext cx="9603275" cy="345061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Rules for the use of the definite article  “THE”</a:t>
            </a:r>
            <a:endParaRPr lang="en-IN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9866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7DA008-464C-4E82-BD71-24C1537E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TALK ABOUT SPECIFIC PERSON OR THING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C2EE1D-7516-4B17-ABAF-A799C382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book you want is out of print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Let us go to the park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girl cried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1434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164B51-1E2A-418E-9A7F-FC70D9BF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A7C0C9B-15EE-41E3-8C24-E0958B315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61881"/>
          </a:xfrm>
        </p:spPr>
      </p:pic>
    </p:spTree>
    <p:extLst>
      <p:ext uri="{BB962C8B-B14F-4D97-AF65-F5344CB8AC3E}">
        <p14:creationId xmlns:p14="http://schemas.microsoft.com/office/powerpoint/2010/main" xmlns="" val="3216453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0D0CB-6F6C-4011-AB71-C36FF800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B3D9466-7880-4642-8BE1-F14877640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30"/>
            <a:ext cx="12192000" cy="6135077"/>
          </a:xfrm>
        </p:spPr>
      </p:pic>
    </p:spTree>
    <p:extLst>
      <p:ext uri="{BB962C8B-B14F-4D97-AF65-F5344CB8AC3E}">
        <p14:creationId xmlns:p14="http://schemas.microsoft.com/office/powerpoint/2010/main" xmlns="" val="1274170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70355-2C98-4C5B-BAA1-FF7C1E85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musical Instruments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1DB27B-B37F-402F-8D8D-63E24C977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10210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musical Instruments (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British English not in American English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 can play the flute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They know to play the violin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adjectives used as nouns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rich are unhappy.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We gave food to the elderly.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superlative adjectives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Mt. Everest is the highest mountain peak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unique things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sun, the moon, the earth.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12818F9-488B-439F-B60F-11AFBAE9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2"/>
            <a:ext cx="5067029" cy="4102103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newspapers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 read the Hindu/ the Herald Tribune</a:t>
            </a:r>
          </a:p>
          <a:p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well known buildings, historical places work of art and families an</a:t>
            </a:r>
          </a:p>
          <a:p>
            <a:pPr marL="0" indent="0">
              <a:buNone/>
            </a:pP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Taj Mahal, the High Court, the Secretariat the Mona Lisa, the Simpsons</a:t>
            </a:r>
          </a:p>
          <a:p>
            <a:r>
              <a:rPr lang="en-IN" sz="2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names of countries that have plural names </a:t>
            </a:r>
          </a:p>
          <a:p>
            <a:pPr marL="0" indent="0">
              <a:buNone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Philippines , The Irish republic, The United Kingdom. 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9592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A93FD7-E73B-4D0C-91A7-A2138927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categories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B234C1F-8090-4F61-9A14-4B58E4B90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50"/>
            <a:ext cx="4645152" cy="3763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That need </a:t>
            </a:r>
            <a:r>
              <a:rPr lang="en-US" dirty="0">
                <a:solidFill>
                  <a:schemeClr val="tx1"/>
                </a:solidFill>
              </a:rPr>
              <a:t>“the”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3EAF61-EF8C-4289-B40F-836BF8A70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649415"/>
            <a:ext cx="4645152" cy="2819311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some organizations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the Red Cross, the European Union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name starts with ‘university’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University of Bath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name does not start with university “the” is dropped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Oxford University, Harvard University 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0008940-7939-428E-A71C-100527384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23004"/>
            <a:ext cx="4645152" cy="3763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That does not need </a:t>
            </a:r>
            <a:r>
              <a:rPr lang="en-US" dirty="0">
                <a:solidFill>
                  <a:schemeClr val="tx1"/>
                </a:solidFill>
              </a:rPr>
              <a:t>“The”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43C18E0-7A04-4571-83B8-7F4B7ED4A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561846"/>
            <a:ext cx="4645152" cy="3491991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 Organizations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Amnesty International, Green Peace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abbreviation is used as an  acronym “the” is dropped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The World Health Organization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NOT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WHO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(you should never write the NATO  unless it is an adjective as the NATO Report.)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Transport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use ‘by’ there is no ‘the’ = go by train, go by car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use ‘the’ = take the train, take the car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64471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C3A74-BA33-45AF-A6E6-9FAC49D7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A79614-B5AF-428B-B130-48B3B537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pronounce the article ‘the’?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Pronounce it as /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ðə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/ (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</a:rPr>
              <a:t>thuh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) before all consonant sounds including </a:t>
            </a:r>
          </a:p>
          <a:p>
            <a:pPr marL="0" indent="0">
              <a:buNone/>
            </a:pPr>
            <a:r>
              <a:rPr lang="en-IN" dirty="0">
                <a:solidFill>
                  <a:srgbClr val="242424"/>
                </a:solidFill>
                <a:latin typeface="Arial" panose="020B0604020202020204" pitchFamily="34" charset="0"/>
              </a:rPr>
              <a:t>     /</a:t>
            </a:r>
            <a:r>
              <a:rPr lang="en-IN" b="0" i="0" dirty="0">
                <a:solidFill>
                  <a:srgbClr val="242424"/>
                </a:solidFill>
                <a:effectLst/>
                <a:latin typeface="Arial" panose="020B0604020202020204" pitchFamily="34" charset="0"/>
              </a:rPr>
              <a:t>j/ (you), /w/ (we), and /h/ (he)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242424"/>
                </a:solidFill>
                <a:latin typeface="Arial" panose="020B0604020202020204" pitchFamily="34" charset="0"/>
              </a:rPr>
              <a:t>Eg</a:t>
            </a:r>
            <a:r>
              <a:rPr lang="en-IN" dirty="0">
                <a:solidFill>
                  <a:srgbClr val="242424"/>
                </a:solidFill>
                <a:latin typeface="Arial" panose="020B0604020202020204" pitchFamily="34" charset="0"/>
              </a:rPr>
              <a:t>: The book, the door, the hotel, the week, the yellow purse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Pronounce it as /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ði</a:t>
            </a:r>
            <a:r>
              <a:rPr lang="en-I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/ (thee) when the next word begin with a vowel sound: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242424"/>
                </a:solidFill>
                <a:latin typeface="Arial" panose="020B0604020202020204" pitchFamily="34" charset="0"/>
              </a:rPr>
              <a:t>Eg</a:t>
            </a:r>
            <a:r>
              <a:rPr lang="en-IN" dirty="0">
                <a:solidFill>
                  <a:srgbClr val="242424"/>
                </a:solidFill>
                <a:latin typeface="Arial" panose="020B0604020202020204" pitchFamily="34" charset="0"/>
              </a:rPr>
              <a:t>: the apple, the orange, the ice-cream, the umbrella, the interest.</a:t>
            </a:r>
          </a:p>
          <a:p>
            <a:pPr marL="0" indent="0">
              <a:buNone/>
            </a:pPr>
            <a:endParaRPr lang="en-IN" dirty="0">
              <a:solidFill>
                <a:srgbClr val="2424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97162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ticles In Grammar: Useful Rules, List &amp; Examples - 7 E S L | Articles in  english grammar, English articles, Article grammar">
            <a:extLst>
              <a:ext uri="{FF2B5EF4-FFF2-40B4-BE49-F238E27FC236}">
                <a16:creationId xmlns:a16="http://schemas.microsoft.com/office/drawing/2014/main" xmlns="" id="{9F57144E-519E-4450-9D32-42CAC81C8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59120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9B6A41-EC56-4E11-A9A6-BA2CE238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2F05EF-D7F3-40CE-96B2-6790969A2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Articles should not be used before school, college, university, church, hospital, jail, court, bed, market, etc. when these places are visited or used for their primary purpose.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He went to church, </a:t>
            </a:r>
          </a:p>
          <a:p>
            <a:pPr marL="0" indent="0">
              <a:buNone/>
            </a:pPr>
            <a:r>
              <a:rPr lang="en-US" dirty="0"/>
              <a:t>     He is in jail.</a:t>
            </a:r>
          </a:p>
          <a:p>
            <a:r>
              <a:rPr lang="en-US" dirty="0"/>
              <a:t>With cardinal numbers “ the” is not necessary:  room 26, paragraph 8</a:t>
            </a:r>
          </a:p>
          <a:p>
            <a:r>
              <a:rPr lang="en-US" dirty="0"/>
              <a:t>With ordinal numbers “the” is necessary: the 3</a:t>
            </a:r>
            <a:r>
              <a:rPr lang="en-US" baseline="30000" dirty="0"/>
              <a:t>rd</a:t>
            </a:r>
            <a:r>
              <a:rPr lang="en-US" dirty="0"/>
              <a:t> floor, the 7</a:t>
            </a:r>
            <a:r>
              <a:rPr lang="en-US" baseline="30000" dirty="0"/>
              <a:t>th</a:t>
            </a:r>
            <a:r>
              <a:rPr lang="en-US" dirty="0"/>
              <a:t> 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1978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rticles: online and pdf worksheet">
            <a:extLst>
              <a:ext uri="{FF2B5EF4-FFF2-40B4-BE49-F238E27FC236}">
                <a16:creationId xmlns:a16="http://schemas.microsoft.com/office/drawing/2014/main" xmlns="" id="{962B740B-053B-4230-9FDD-F93FC8F69BFA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77930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ules for Articles - English Study Material &amp; Notes">
            <a:extLst>
              <a:ext uri="{FF2B5EF4-FFF2-40B4-BE49-F238E27FC236}">
                <a16:creationId xmlns:a16="http://schemas.microsoft.com/office/drawing/2014/main" xmlns="" id="{67DCDFE1-62AD-45DA-BBA3-12013C5BB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12418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2807F6-5D69-4DE9-9525-F97CD6FF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45477"/>
            <a:ext cx="9603275" cy="16256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Fill in the blank with the appropriate article, </a:t>
            </a:r>
            <a:r>
              <a:rPr lang="en-US" b="1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or </a:t>
            </a:r>
            <a:r>
              <a:rPr lang="en-US" b="1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or leave the space blank if no article is needed: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D07DCB-B4D2-4E6B-AD3D-2DD52B2D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25"/>
            <a:ext cx="10515600" cy="418913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He is _____ one eyed man.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2. ____ church on the corner is progressive.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3. Miss Lin speaks ____ Chinese.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She has decided to study _____ Political Science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5. One of the students said, "____ professor is late today."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6 Eli likes to play ____ volleyball.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7.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The members of _____NATO rejected the idea.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8. My daughter is learning to play ____ violin at her school.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9.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He has been to ______jail for ______second time.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10.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Is your phone number 7832? No, there is _____ ‘1’ before _____‘8’.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22940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83DA56-7C85-474C-9DC3-716DDFBB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correct Articles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896C2B-9E06-4744-B71C-039B7363E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1. Copper is ___  useful metal</a:t>
            </a:r>
          </a:p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2. He is not ____ honourable man</a:t>
            </a:r>
          </a:p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3. Do you see ____  blue sky?</a:t>
            </a:r>
          </a:p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4. I first me him ___ year ago</a:t>
            </a:r>
          </a:p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5. Honest men speak ____ truth</a:t>
            </a:r>
          </a:p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6. she is ____MA graduate</a:t>
            </a:r>
          </a:p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7. Yesterday ____ European called me at the office</a:t>
            </a:r>
          </a:p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8. Is there _____’I’ your name.</a:t>
            </a:r>
          </a:p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9. I have been to _______Europe.</a:t>
            </a:r>
          </a:p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10. ____Ganga is _____ sacred river</a:t>
            </a:r>
          </a:p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11. I have _____ news for you.</a:t>
            </a:r>
          </a:p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12. These are ______ oranges you bought yesterday.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73293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E6BA37-20B6-4DA7-8FE3-8B677979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9947"/>
            <a:ext cx="10515600" cy="3447015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 </a:t>
            </a:r>
            <a:r>
              <a:rPr lang="en-IN" sz="8000" b="1" dirty="0"/>
              <a:t>Thank You!</a:t>
            </a:r>
          </a:p>
          <a:p>
            <a:pPr marL="0" indent="0" algn="ctr">
              <a:buNone/>
            </a:pPr>
            <a:r>
              <a:rPr lang="en-IN" sz="8000" b="1" dirty="0"/>
              <a:t>                   </a:t>
            </a:r>
            <a:r>
              <a:rPr lang="en-IN" sz="8000" b="1" dirty="0" smtClean="0">
                <a:solidFill>
                  <a:srgbClr val="00B050"/>
                </a:solidFill>
              </a:rPr>
              <a:t> </a:t>
            </a:r>
            <a:r>
              <a:rPr lang="en-IN" sz="8000" b="1" dirty="0" smtClean="0"/>
              <a:t>              </a:t>
            </a:r>
            <a:endParaRPr lang="en-IN" sz="8000" b="1" dirty="0"/>
          </a:p>
          <a:p>
            <a:pPr marL="0" indent="0" algn="ctr">
              <a:buNone/>
            </a:pPr>
            <a:endParaRPr lang="en-IN" sz="8000" b="1" dirty="0"/>
          </a:p>
          <a:p>
            <a:pPr marL="0" indent="0" algn="ctr">
              <a:buNone/>
            </a:pP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xmlns="" val="143739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62E1C9-4E5B-49F4-8273-BF73B127B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15" y="15630"/>
            <a:ext cx="12192000" cy="61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664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ypes of Articles: Definite Article &amp; Indefinite Articles - ESL Grammar">
            <a:extLst>
              <a:ext uri="{FF2B5EF4-FFF2-40B4-BE49-F238E27FC236}">
                <a16:creationId xmlns:a16="http://schemas.microsoft.com/office/drawing/2014/main" xmlns="" id="{5B8D40B4-3A37-4EFA-81BB-6CCD6089B7CF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2861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 Vs AN: How To Use Indefinite Articles A And An Correctly - 7 E S L">
            <a:extLst>
              <a:ext uri="{FF2B5EF4-FFF2-40B4-BE49-F238E27FC236}">
                <a16:creationId xmlns:a16="http://schemas.microsoft.com/office/drawing/2014/main" xmlns="" id="{7F0AC269-67C8-4AE4-948A-EA2F5C943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7506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213B66-36E1-4501-B815-C6F066389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Rules for the use of the Indefinite article  “A”</a:t>
            </a:r>
            <a:endParaRPr lang="en-IN" sz="48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051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6C016F-4DAD-464D-AF6F-B5599308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BASIC USES OF INDEFINITE ARTICLE “a/an”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5C253B-F1EF-447A-8130-DE80350A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522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When you mention someone or something for the first time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I saw a rainbow yesterday</a:t>
            </a:r>
          </a:p>
          <a:p>
            <a:pPr marL="0" indent="0">
              <a:buNone/>
            </a:pPr>
            <a:r>
              <a:rPr lang="en-US" dirty="0"/>
              <a:t>     I consulted an optician yesterday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 show that someone or something is one of a group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It was a magnificent rainbow</a:t>
            </a:r>
          </a:p>
          <a:p>
            <a:pPr marL="0" indent="0">
              <a:buNone/>
            </a:pPr>
            <a:r>
              <a:rPr lang="en-US" dirty="0"/>
              <a:t>    He is an optician in London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When you say what someone’s job is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mum is a nurse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Fred is a doctor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5199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145091C-81C4-473C-B939-C2F57F0F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2337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90065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421</TotalTime>
  <Words>928</Words>
  <Application>Microsoft Office PowerPoint</Application>
  <PresentationFormat>Custom</PresentationFormat>
  <Paragraphs>107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Gallery</vt:lpstr>
      <vt:lpstr>Articles</vt:lpstr>
      <vt:lpstr>Slide 2</vt:lpstr>
      <vt:lpstr>Slide 3</vt:lpstr>
      <vt:lpstr>Slide 4</vt:lpstr>
      <vt:lpstr>Slide 5</vt:lpstr>
      <vt:lpstr>Slide 6</vt:lpstr>
      <vt:lpstr>Slide 7</vt:lpstr>
      <vt:lpstr>THREE BASIC USES OF INDEFINITE ARTICLE “a/an”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DON’TS OF A/AN</vt:lpstr>
      <vt:lpstr>Slide 21</vt:lpstr>
      <vt:lpstr>TO TALK ABOUT SPECIFIC PERSON OR THING</vt:lpstr>
      <vt:lpstr>Slide 23</vt:lpstr>
      <vt:lpstr>Slide 24</vt:lpstr>
      <vt:lpstr>Before musical Instruments</vt:lpstr>
      <vt:lpstr>Mixed categories </vt:lpstr>
      <vt:lpstr>notes</vt:lpstr>
      <vt:lpstr>Slide 28</vt:lpstr>
      <vt:lpstr>notes</vt:lpstr>
      <vt:lpstr>Slide 30</vt:lpstr>
      <vt:lpstr>Fill in the blank with the appropriate article, a, an, or the, or leave the space blank if no article is needed: </vt:lpstr>
      <vt:lpstr>Use the correct Articles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(4) Articles</dc:title>
  <dc:creator>priyamgh@gmail.com</dc:creator>
  <cp:lastModifiedBy>prabu</cp:lastModifiedBy>
  <cp:revision>56</cp:revision>
  <dcterms:created xsi:type="dcterms:W3CDTF">2020-10-03T16:17:37Z</dcterms:created>
  <dcterms:modified xsi:type="dcterms:W3CDTF">2021-10-12T10:14:02Z</dcterms:modified>
</cp:coreProperties>
</file>