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60" r:id="rId4"/>
    <p:sldId id="263" r:id="rId5"/>
    <p:sldId id="264" r:id="rId6"/>
    <p:sldId id="261" r:id="rId7"/>
    <p:sldId id="258" r:id="rId8"/>
    <p:sldId id="25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2208" autoAdjust="0"/>
  </p:normalViewPr>
  <p:slideViewPr>
    <p:cSldViewPr snapToGrid="0" showGuides="1">
      <p:cViewPr varScale="1">
        <p:scale>
          <a:sx n="49" d="100"/>
          <a:sy n="49" d="100"/>
        </p:scale>
        <p:origin x="-840"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589B3-0454-4BD4-9F1B-2E4655D17170}" type="datetimeFigureOut">
              <a:rPr lang="en-US" smtClean="0"/>
              <a:pPr/>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D5BB3-D6F4-4C49-9805-5E76D0214EFF}" type="slidenum">
              <a:rPr lang="en-US" smtClean="0"/>
              <a:pPr/>
              <a:t>‹#›</a:t>
            </a:fld>
            <a:endParaRPr lang="en-US"/>
          </a:p>
        </p:txBody>
      </p:sp>
    </p:spTree>
    <p:extLst>
      <p:ext uri="{BB962C8B-B14F-4D97-AF65-F5344CB8AC3E}">
        <p14:creationId xmlns:p14="http://schemas.microsoft.com/office/powerpoint/2010/main" xmlns="" val="96992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D5BB3-D6F4-4C49-9805-5E76D0214EFF}" type="slidenum">
              <a:rPr lang="en-US" smtClean="0"/>
              <a:pPr/>
              <a:t>5</a:t>
            </a:fld>
            <a:endParaRPr lang="en-US"/>
          </a:p>
        </p:txBody>
      </p:sp>
    </p:spTree>
    <p:extLst>
      <p:ext uri="{BB962C8B-B14F-4D97-AF65-F5344CB8AC3E}">
        <p14:creationId xmlns:p14="http://schemas.microsoft.com/office/powerpoint/2010/main" xmlns="" val="182668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BD752F0-0DDB-4D86-96A9-0E17E9E021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2F0-0DDB-4D86-96A9-0E17E9E021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752F0-0DDB-4D86-96A9-0E17E9E021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88466C-33EB-4EB9-8C1F-553DAF25041E}"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1BD752F0-0DDB-4D86-96A9-0E17E9E0216E}"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88466C-33EB-4EB9-8C1F-553DAF25041E}" type="datetimeFigureOut">
              <a:rPr lang="en-US" smtClean="0"/>
              <a:pPr/>
              <a:t>10/28/2021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BD752F0-0DDB-4D86-96A9-0E17E9E0216E}"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D65BDB-1697-437C-89AA-490D069C030E}"/>
              </a:ext>
            </a:extLst>
          </p:cNvPr>
          <p:cNvSpPr>
            <a:spLocks noGrp="1"/>
          </p:cNvSpPr>
          <p:nvPr>
            <p:ph type="ctrTitle"/>
          </p:nvPr>
        </p:nvSpPr>
        <p:spPr>
          <a:xfrm>
            <a:off x="1524000" y="377191"/>
            <a:ext cx="9144000" cy="662939"/>
          </a:xfrm>
        </p:spPr>
        <p:txBody>
          <a:bodyPr>
            <a:normAutofit fontScale="90000"/>
          </a:bodyPr>
          <a:lstStyle/>
          <a:p>
            <a:pPr algn="l"/>
            <a:r>
              <a:rPr lang="en-US" sz="5400" dirty="0">
                <a:latin typeface="Times New Roman" panose="02020603050405020304" pitchFamily="18" charset="0"/>
                <a:cs typeface="Times New Roman" panose="02020603050405020304" pitchFamily="18" charset="0"/>
              </a:rPr>
              <a:t>Voice – Active &amp; Passive</a:t>
            </a:r>
          </a:p>
        </p:txBody>
      </p:sp>
      <p:sp>
        <p:nvSpPr>
          <p:cNvPr id="3" name="Subtitle 2">
            <a:extLst>
              <a:ext uri="{FF2B5EF4-FFF2-40B4-BE49-F238E27FC236}">
                <a16:creationId xmlns:a16="http://schemas.microsoft.com/office/drawing/2014/main" xmlns="" id="{74DAD2D7-41B1-4183-ADFE-A18F61A6250A}"/>
              </a:ext>
            </a:extLst>
          </p:cNvPr>
          <p:cNvSpPr>
            <a:spLocks noGrp="1"/>
          </p:cNvSpPr>
          <p:nvPr>
            <p:ph type="subTitle" idx="1"/>
          </p:nvPr>
        </p:nvSpPr>
        <p:spPr>
          <a:xfrm>
            <a:off x="1524000" y="1040131"/>
            <a:ext cx="9144000" cy="4777739"/>
          </a:xfrm>
        </p:spPr>
        <p:txBody>
          <a:bodyPr>
            <a:normAutofit fontScale="92500" lnSpcReduction="20000"/>
          </a:bodyPr>
          <a:lstStyle/>
          <a:p>
            <a:pPr algn="l"/>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The voice is the quality of a verb that indicates/expresses whether its subject acts or is acted upon </a:t>
            </a:r>
            <a:r>
              <a:rPr lang="en-US" sz="2600" dirty="0" err="1">
                <a:latin typeface="Times New Roman" panose="02020603050405020304" pitchFamily="18" charset="0"/>
                <a:cs typeface="Times New Roman" panose="02020603050405020304" pitchFamily="18" charset="0"/>
              </a:rPr>
              <a:t>ie</a:t>
            </a:r>
            <a:r>
              <a:rPr lang="en-US" sz="2600" dirty="0">
                <a:latin typeface="Times New Roman" panose="02020603050405020304" pitchFamily="18" charset="0"/>
                <a:cs typeface="Times New Roman" panose="02020603050405020304" pitchFamily="18" charset="0"/>
              </a:rPr>
              <a:t>., whether the subject in the sentence has performed or received the action</a:t>
            </a:r>
          </a:p>
          <a:p>
            <a:pPr algn="l"/>
            <a:r>
              <a:rPr lang="en-US" sz="2600" dirty="0">
                <a:latin typeface="Times New Roman" panose="02020603050405020304" pitchFamily="18" charset="0"/>
                <a:cs typeface="Times New Roman" panose="02020603050405020304" pitchFamily="18" charset="0"/>
              </a:rPr>
              <a:t>E.g., The cat killed the rat.</a:t>
            </a:r>
          </a:p>
          <a:p>
            <a:pPr algn="l"/>
            <a:r>
              <a:rPr lang="en-US" sz="2600" dirty="0">
                <a:latin typeface="Times New Roman" panose="02020603050405020304" pitchFamily="18" charset="0"/>
                <a:cs typeface="Times New Roman" panose="02020603050405020304" pitchFamily="18" charset="0"/>
              </a:rPr>
              <a:t>E.g., The rat was killed by the cat</a:t>
            </a:r>
          </a:p>
          <a:p>
            <a:pPr algn="l"/>
            <a:r>
              <a:rPr lang="en-US" sz="2600" dirty="0">
                <a:latin typeface="Times New Roman" panose="02020603050405020304" pitchFamily="18" charset="0"/>
                <a:cs typeface="Times New Roman" panose="02020603050405020304" pitchFamily="18" charset="0"/>
              </a:rPr>
              <a:t>Verbs have two voices: Active and Passive</a:t>
            </a:r>
          </a:p>
          <a:p>
            <a:pPr algn="l"/>
            <a:r>
              <a:rPr lang="en-US" sz="2600" dirty="0">
                <a:latin typeface="Times New Roman" panose="02020603050405020304" pitchFamily="18" charset="0"/>
                <a:cs typeface="Times New Roman" panose="02020603050405020304" pitchFamily="18" charset="0"/>
              </a:rPr>
              <a:t>The watchman opened the door. (Active Voice – here action performed by the subject expressed by the verb)</a:t>
            </a:r>
          </a:p>
          <a:p>
            <a:pPr algn="l"/>
            <a:r>
              <a:rPr lang="en-US" sz="2600" dirty="0">
                <a:latin typeface="Times New Roman" panose="02020603050405020304" pitchFamily="18" charset="0"/>
                <a:cs typeface="Times New Roman" panose="02020603050405020304" pitchFamily="18" charset="0"/>
              </a:rPr>
              <a:t>The door was opened by the watchman (Passive Voice – here action expressed by the verb is received by the subject)</a:t>
            </a:r>
          </a:p>
          <a:p>
            <a:pPr algn="l"/>
            <a:r>
              <a:rPr lang="en-US" sz="2600" dirty="0">
                <a:solidFill>
                  <a:srgbClr val="000000"/>
                </a:solidFill>
                <a:latin typeface="Times New Roman" panose="02020603050405020304" pitchFamily="18" charset="0"/>
                <a:cs typeface="Times New Roman" panose="02020603050405020304" pitchFamily="18" charset="0"/>
              </a:rPr>
              <a:t>A</a:t>
            </a:r>
            <a:r>
              <a:rPr lang="en-US" sz="2600" b="0" i="0" dirty="0">
                <a:solidFill>
                  <a:srgbClr val="000000"/>
                </a:solidFill>
                <a:effectLst/>
                <a:latin typeface="Times New Roman" panose="02020603050405020304" pitchFamily="18" charset="0"/>
                <a:cs typeface="Times New Roman" panose="02020603050405020304" pitchFamily="18" charset="0"/>
              </a:rPr>
              <a:t> sentence with a transitive verb can be changed into passive voice and a sentence with an intransitive verb cannot be changed into passive voice</a:t>
            </a:r>
            <a:endParaRPr lang="en-US" sz="26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444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FFE7C697-F8CA-49D9-A4AB-7CC2356D996D}"/>
              </a:ext>
            </a:extLst>
          </p:cNvPr>
          <p:cNvGraphicFramePr>
            <a:graphicFrameLocks noGrp="1"/>
          </p:cNvGraphicFramePr>
          <p:nvPr>
            <p:ph idx="1"/>
            <p:extLst>
              <p:ext uri="{D42A27DB-BD31-4B8C-83A1-F6EECF244321}">
                <p14:modId xmlns:p14="http://schemas.microsoft.com/office/powerpoint/2010/main" xmlns="" val="2542813463"/>
              </p:ext>
            </p:extLst>
          </p:nvPr>
        </p:nvGraphicFramePr>
        <p:xfrm>
          <a:off x="641350" y="698500"/>
          <a:ext cx="10909300" cy="5461000"/>
        </p:xfrm>
        <a:graphic>
          <a:graphicData uri="http://schemas.openxmlformats.org/drawingml/2006/table">
            <a:tbl>
              <a:tblPr/>
              <a:tblGrid>
                <a:gridCol w="3633274">
                  <a:extLst>
                    <a:ext uri="{9D8B030D-6E8A-4147-A177-3AD203B41FA5}">
                      <a16:colId xmlns:a16="http://schemas.microsoft.com/office/drawing/2014/main" xmlns="" val="998891519"/>
                    </a:ext>
                  </a:extLst>
                </a:gridCol>
                <a:gridCol w="3630052">
                  <a:extLst>
                    <a:ext uri="{9D8B030D-6E8A-4147-A177-3AD203B41FA5}">
                      <a16:colId xmlns:a16="http://schemas.microsoft.com/office/drawing/2014/main" xmlns="" val="3863152530"/>
                    </a:ext>
                  </a:extLst>
                </a:gridCol>
                <a:gridCol w="3645974">
                  <a:extLst>
                    <a:ext uri="{9D8B030D-6E8A-4147-A177-3AD203B41FA5}">
                      <a16:colId xmlns:a16="http://schemas.microsoft.com/office/drawing/2014/main" xmlns="" val="315189162"/>
                    </a:ext>
                  </a:extLst>
                </a:gridCol>
              </a:tblGrid>
              <a:tr h="910166">
                <a:tc>
                  <a:txBody>
                    <a:bodyPr/>
                    <a:lstStyle/>
                    <a:p>
                      <a:pPr algn="l" fontAlgn="t"/>
                      <a:r>
                        <a:rPr lang="en-US" b="1" dirty="0">
                          <a:solidFill>
                            <a:srgbClr val="26686D"/>
                          </a:solidFill>
                          <a:effectLst/>
                        </a:rPr>
                        <a:t>Active Voice</a:t>
                      </a:r>
                      <a:endParaRPr lang="en-US" dirty="0">
                        <a:effectLst/>
                      </a:endParaRPr>
                    </a:p>
                  </a:txBody>
                  <a:tcPr>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3F1E2"/>
                    </a:solidFill>
                  </a:tcPr>
                </a:tc>
                <a:tc>
                  <a:txBody>
                    <a:bodyPr/>
                    <a:lstStyle/>
                    <a:p>
                      <a:pPr algn="l" fontAlgn="t"/>
                      <a:r>
                        <a:rPr lang="en-US" b="1" dirty="0">
                          <a:solidFill>
                            <a:srgbClr val="26686D"/>
                          </a:solidFill>
                          <a:effectLst/>
                        </a:rPr>
                        <a:t>Impersonal Passive </a:t>
                      </a:r>
                      <a:endParaRPr lang="en-US" dirty="0">
                        <a:effectLst/>
                      </a:endParaRPr>
                    </a:p>
                  </a:txBody>
                  <a:tcPr>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3F1E2"/>
                    </a:solidFill>
                  </a:tcPr>
                </a:tc>
                <a:tc>
                  <a:txBody>
                    <a:bodyPr/>
                    <a:lstStyle/>
                    <a:p>
                      <a:pPr algn="l" fontAlgn="t"/>
                      <a:r>
                        <a:rPr lang="en-US" b="1">
                          <a:solidFill>
                            <a:srgbClr val="26686D"/>
                          </a:solidFill>
                          <a:effectLst/>
                        </a:rPr>
                        <a:t>AVOID: Passive Voice with Nominalization</a:t>
                      </a:r>
                      <a:endParaRPr lang="en-US">
                        <a:effectLst/>
                      </a:endParaRPr>
                    </a:p>
                  </a:txBody>
                  <a:tcPr>
                    <a:lnL w="19050" cap="flat" cmpd="sng" algn="ctr">
                      <a:solidFill>
                        <a:srgbClr val="26686D"/>
                      </a:solidFill>
                      <a:prstDash val="solid"/>
                      <a:round/>
                      <a:headEnd type="none" w="med" len="med"/>
                      <a:tailEnd type="none" w="med" len="med"/>
                    </a:lnL>
                    <a:lnR w="19050" cap="flat" cmpd="sng" algn="ctr">
                      <a:solidFill>
                        <a:srgbClr val="26686D"/>
                      </a:solidFill>
                      <a:prstDash val="solid"/>
                      <a:round/>
                      <a:headEnd type="none" w="med" len="med"/>
                      <a:tailEnd type="none" w="med" len="med"/>
                    </a:lnR>
                    <a:lnT>
                      <a:noFill/>
                    </a:lnT>
                    <a:lnB>
                      <a:noFill/>
                    </a:lnB>
                    <a:solidFill>
                      <a:srgbClr val="EEA0A0"/>
                    </a:solidFill>
                  </a:tcPr>
                </a:tc>
                <a:extLst>
                  <a:ext uri="{0D108BD9-81ED-4DB2-BD59-A6C34878D82A}">
                    <a16:rowId xmlns:a16="http://schemas.microsoft.com/office/drawing/2014/main" xmlns="" val="1035961068"/>
                  </a:ext>
                </a:extLst>
              </a:tr>
              <a:tr h="2080381">
                <a:tc>
                  <a:txBody>
                    <a:bodyPr/>
                    <a:lstStyle/>
                    <a:p>
                      <a:pPr algn="l" fontAlgn="t"/>
                      <a:r>
                        <a:rPr lang="en-US">
                          <a:effectLst/>
                        </a:rPr>
                        <a:t>The team verified the contents of the lab kit.</a:t>
                      </a:r>
                      <a:endParaRPr lang="en-US" b="0">
                        <a:solidFill>
                          <a:srgbClr val="666666"/>
                        </a:solidFill>
                        <a:effectLst/>
                        <a:latin typeface="Roboto"/>
                      </a:endParaRPr>
                    </a:p>
                    <a:p>
                      <a:pPr algn="l" fontAlgn="t"/>
                      <a:r>
                        <a:rPr lang="en-US" b="0">
                          <a:solidFill>
                            <a:srgbClr val="666666"/>
                          </a:solidFill>
                          <a:effectLst/>
                          <a:latin typeface="Roboto"/>
                        </a:rPr>
                        <a:t>(or “I verified…” in 1st person)</a:t>
                      </a:r>
                    </a:p>
                  </a:txBody>
                  <a:tcPr>
                    <a:lnL>
                      <a:noFill/>
                    </a:lnL>
                    <a:lnR>
                      <a:noFill/>
                    </a:lnR>
                    <a:lnT>
                      <a:noFill/>
                    </a:lnT>
                    <a:lnB>
                      <a:noFill/>
                    </a:lnB>
                    <a:solidFill>
                      <a:srgbClr val="E3F1E2"/>
                    </a:solidFill>
                  </a:tcPr>
                </a:tc>
                <a:tc>
                  <a:txBody>
                    <a:bodyPr/>
                    <a:lstStyle/>
                    <a:p>
                      <a:pPr algn="l" fontAlgn="t"/>
                      <a:r>
                        <a:rPr lang="en-US" dirty="0">
                          <a:effectLst/>
                        </a:rPr>
                        <a:t>The contents of the lab kit were verified.</a:t>
                      </a:r>
                    </a:p>
                  </a:txBody>
                  <a:tcPr>
                    <a:lnL>
                      <a:noFill/>
                    </a:lnL>
                    <a:lnR>
                      <a:noFill/>
                    </a:lnR>
                    <a:lnT>
                      <a:noFill/>
                    </a:lnT>
                    <a:lnB>
                      <a:noFill/>
                    </a:lnB>
                    <a:solidFill>
                      <a:srgbClr val="E3F1E2"/>
                    </a:solidFill>
                  </a:tcPr>
                </a:tc>
                <a:tc>
                  <a:txBody>
                    <a:bodyPr/>
                    <a:lstStyle/>
                    <a:p>
                      <a:pPr algn="l" fontAlgn="t"/>
                      <a:r>
                        <a:rPr lang="en-US">
                          <a:effectLst/>
                        </a:rPr>
                        <a:t>A verification of the lab kit contents was carried out.</a:t>
                      </a:r>
                    </a:p>
                  </a:txBody>
                  <a:tcPr>
                    <a:lnL>
                      <a:noFill/>
                    </a:lnL>
                    <a:lnR>
                      <a:noFill/>
                    </a:lnR>
                    <a:lnT>
                      <a:noFill/>
                    </a:lnT>
                    <a:lnB>
                      <a:noFill/>
                    </a:lnB>
                    <a:solidFill>
                      <a:srgbClr val="EEA0A0"/>
                    </a:solidFill>
                  </a:tcPr>
                </a:tc>
                <a:extLst>
                  <a:ext uri="{0D108BD9-81ED-4DB2-BD59-A6C34878D82A}">
                    <a16:rowId xmlns:a16="http://schemas.microsoft.com/office/drawing/2014/main" xmlns="" val="3972691965"/>
                  </a:ext>
                </a:extLst>
              </a:tr>
              <a:tr h="2470453">
                <a:tc>
                  <a:txBody>
                    <a:bodyPr/>
                    <a:lstStyle/>
                    <a:p>
                      <a:pPr algn="l" fontAlgn="t"/>
                      <a:r>
                        <a:rPr lang="en-US" dirty="0">
                          <a:effectLst/>
                        </a:rPr>
                        <a:t>The team member removed the insulation with a wire stripper.</a:t>
                      </a:r>
                      <a:endParaRPr lang="en-US" b="0" dirty="0">
                        <a:solidFill>
                          <a:srgbClr val="666666"/>
                        </a:solidFill>
                        <a:effectLst/>
                        <a:latin typeface="Roboto"/>
                      </a:endParaRPr>
                    </a:p>
                    <a:p>
                      <a:pPr algn="l" fontAlgn="t"/>
                      <a:r>
                        <a:rPr lang="en-US" dirty="0">
                          <a:effectLst/>
                        </a:rPr>
                        <a:t>(or “I removed…” in 1st person)</a:t>
                      </a:r>
                    </a:p>
                  </a:txBody>
                  <a:tcPr>
                    <a:lnL>
                      <a:noFill/>
                    </a:lnL>
                    <a:lnR>
                      <a:noFill/>
                    </a:lnR>
                    <a:lnT>
                      <a:noFill/>
                    </a:lnT>
                    <a:lnB>
                      <a:noFill/>
                    </a:lnB>
                    <a:solidFill>
                      <a:srgbClr val="E3F1E2"/>
                    </a:solidFill>
                  </a:tcPr>
                </a:tc>
                <a:tc>
                  <a:txBody>
                    <a:bodyPr/>
                    <a:lstStyle/>
                    <a:p>
                      <a:pPr algn="l" fontAlgn="t"/>
                      <a:r>
                        <a:rPr lang="en-US">
                          <a:effectLst/>
                        </a:rPr>
                        <a:t>The insulation was removed with a wire stripper.</a:t>
                      </a:r>
                    </a:p>
                  </a:txBody>
                  <a:tcPr>
                    <a:lnL>
                      <a:noFill/>
                    </a:lnL>
                    <a:lnR>
                      <a:noFill/>
                    </a:lnR>
                    <a:lnT>
                      <a:noFill/>
                    </a:lnT>
                    <a:lnB>
                      <a:noFill/>
                    </a:lnB>
                    <a:solidFill>
                      <a:srgbClr val="E3F1E2"/>
                    </a:solidFill>
                  </a:tcPr>
                </a:tc>
                <a:tc>
                  <a:txBody>
                    <a:bodyPr/>
                    <a:lstStyle/>
                    <a:p>
                      <a:pPr algn="l" fontAlgn="t"/>
                      <a:r>
                        <a:rPr lang="en-US" dirty="0">
                          <a:effectLst/>
                        </a:rPr>
                        <a:t>Removal of the insulation was completed using a wire stripper.</a:t>
                      </a:r>
                    </a:p>
                  </a:txBody>
                  <a:tcPr>
                    <a:lnL>
                      <a:noFill/>
                    </a:lnL>
                    <a:lnR>
                      <a:noFill/>
                    </a:lnR>
                    <a:lnT>
                      <a:noFill/>
                    </a:lnT>
                    <a:lnB>
                      <a:noFill/>
                    </a:lnB>
                    <a:solidFill>
                      <a:srgbClr val="EEA0A0"/>
                    </a:solidFill>
                  </a:tcPr>
                </a:tc>
                <a:extLst>
                  <a:ext uri="{0D108BD9-81ED-4DB2-BD59-A6C34878D82A}">
                    <a16:rowId xmlns:a16="http://schemas.microsoft.com/office/drawing/2014/main" xmlns="" val="3030129120"/>
                  </a:ext>
                </a:extLst>
              </a:tr>
            </a:tbl>
          </a:graphicData>
        </a:graphic>
      </p:graphicFrame>
    </p:spTree>
    <p:extLst>
      <p:ext uri="{BB962C8B-B14F-4D97-AF65-F5344CB8AC3E}">
        <p14:creationId xmlns:p14="http://schemas.microsoft.com/office/powerpoint/2010/main" xmlns="" val="331250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9DFFF5-22D0-4492-A8E1-FE4293E17924}"/>
              </a:ext>
            </a:extLst>
          </p:cNvPr>
          <p:cNvSpPr>
            <a:spLocks noGrp="1"/>
          </p:cNvSpPr>
          <p:nvPr>
            <p:ph idx="1"/>
          </p:nvPr>
        </p:nvSpPr>
        <p:spPr>
          <a:xfrm>
            <a:off x="854392" y="502921"/>
            <a:ext cx="10483215" cy="5212080"/>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(Only transitive verbs take objects so they can be transformed into passive constructions. Active sentences containing certain verbs cannot be transformed into passive structures – ‘have’ most important of these)</a:t>
            </a:r>
          </a:p>
          <a:p>
            <a:pPr marL="0" indent="0" algn="l">
              <a:buNone/>
            </a:pPr>
            <a:r>
              <a:rPr lang="en-US" dirty="0">
                <a:latin typeface="Times New Roman" panose="02020603050405020304" pitchFamily="18" charset="0"/>
                <a:cs typeface="Times New Roman" panose="02020603050405020304" pitchFamily="18" charset="0"/>
              </a:rPr>
              <a:t> He has a new car, but not A new car is had by him.</a:t>
            </a:r>
          </a:p>
          <a:p>
            <a:pPr marL="0" indent="0" algn="l">
              <a:buNone/>
            </a:pPr>
            <a:r>
              <a:rPr lang="en-US" dirty="0">
                <a:latin typeface="Times New Roman" panose="02020603050405020304" pitchFamily="18" charset="0"/>
                <a:cs typeface="Times New Roman" panose="02020603050405020304" pitchFamily="18" charset="0"/>
              </a:rPr>
              <a:t>So are verbs like:</a:t>
            </a:r>
          </a:p>
          <a:p>
            <a:pPr marL="0" indent="0" algn="l">
              <a:buNone/>
            </a:pPr>
            <a:r>
              <a:rPr lang="en-US" dirty="0">
                <a:latin typeface="Times New Roman" panose="02020603050405020304" pitchFamily="18" charset="0"/>
                <a:cs typeface="Times New Roman" panose="02020603050405020304" pitchFamily="18" charset="0"/>
              </a:rPr>
              <a:t>resemble      mean     suit   comprise</a:t>
            </a:r>
          </a:p>
          <a:p>
            <a:pPr marL="0" indent="0" algn="l">
              <a:buNone/>
            </a:pPr>
            <a:r>
              <a:rPr lang="en-US" dirty="0">
                <a:latin typeface="Times New Roman" panose="02020603050405020304" pitchFamily="18" charset="0"/>
                <a:cs typeface="Times New Roman" panose="02020603050405020304" pitchFamily="18" charset="0"/>
              </a:rPr>
              <a:t>hold              contain   lack   become</a:t>
            </a:r>
          </a:p>
          <a:p>
            <a:pPr marL="0" indent="0" algn="l">
              <a:buNone/>
            </a:pPr>
            <a:r>
              <a:rPr lang="en-US" dirty="0">
                <a:latin typeface="Times New Roman" panose="02020603050405020304" pitchFamily="18" charset="0"/>
                <a:cs typeface="Times New Roman" panose="02020603050405020304" pitchFamily="18" charset="0"/>
              </a:rPr>
              <a:t>In the following sentences, the verbs are intransitive and hence they do not take objects. Only transitive verbs can take objects </a:t>
            </a:r>
          </a:p>
          <a:p>
            <a:pPr marL="0" indent="0" algn="l">
              <a:buNone/>
            </a:pPr>
            <a:r>
              <a:rPr lang="en-US" dirty="0">
                <a:latin typeface="Times New Roman" panose="02020603050405020304" pitchFamily="18" charset="0"/>
                <a:cs typeface="Times New Roman" panose="02020603050405020304" pitchFamily="18" charset="0"/>
              </a:rPr>
              <a:t>E.g.,  The audience laughed.</a:t>
            </a:r>
          </a:p>
          <a:p>
            <a:pPr marL="0" indent="0" algn="l">
              <a:buNone/>
            </a:pPr>
            <a:r>
              <a:rPr lang="en-US" dirty="0">
                <a:latin typeface="Times New Roman" panose="02020603050405020304" pitchFamily="18" charset="0"/>
                <a:cs typeface="Times New Roman" panose="02020603050405020304" pitchFamily="18" charset="0"/>
              </a:rPr>
              <a:t>E.g., Birds fly.</a:t>
            </a:r>
          </a:p>
          <a:p>
            <a:pPr marL="0" indent="0" algn="l">
              <a:buNone/>
            </a:pPr>
            <a:r>
              <a:rPr lang="en-US" dirty="0">
                <a:latin typeface="Times New Roman" panose="02020603050405020304" pitchFamily="18" charset="0"/>
                <a:cs typeface="Times New Roman" panose="02020603050405020304" pitchFamily="18" charset="0"/>
              </a:rPr>
              <a:t>Whereas in the sentence ‘The audience enjoyed the jokes’, verb is transitive and hence can be converted into passive : The jokes were enjoyed (by the audience).</a:t>
            </a:r>
          </a:p>
          <a:p>
            <a:pPr marL="0" indent="0" algn="l">
              <a:buNone/>
            </a:pPr>
            <a:endParaRPr lang="en-US" dirty="0">
              <a:latin typeface="Times New Roman" panose="02020603050405020304" pitchFamily="18" charset="0"/>
              <a:cs typeface="Times New Roman" panose="02020603050405020304" pitchFamily="18" charset="0"/>
            </a:endParaRPr>
          </a:p>
          <a:p>
            <a:pPr marL="0" indent="0" algn="l">
              <a:buNone/>
            </a:pPr>
            <a:endParaRPr lang="en-US" dirty="0"/>
          </a:p>
        </p:txBody>
      </p:sp>
    </p:spTree>
    <p:extLst>
      <p:ext uri="{BB962C8B-B14F-4D97-AF65-F5344CB8AC3E}">
        <p14:creationId xmlns:p14="http://schemas.microsoft.com/office/powerpoint/2010/main" xmlns="" val="362969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9DFFF5-22D0-4492-A8E1-FE4293E17924}"/>
              </a:ext>
            </a:extLst>
          </p:cNvPr>
          <p:cNvSpPr>
            <a:spLocks noGrp="1"/>
          </p:cNvSpPr>
          <p:nvPr>
            <p:ph idx="1"/>
          </p:nvPr>
        </p:nvSpPr>
        <p:spPr>
          <a:xfrm>
            <a:off x="854392" y="502921"/>
            <a:ext cx="10483215" cy="5212080"/>
          </a:xfrm>
        </p:spPr>
        <p:txBody>
          <a:bodyPr>
            <a:normAutofit fontScale="92500"/>
          </a:bodyPr>
          <a:lstStyle/>
          <a:p>
            <a:pPr algn="l"/>
            <a:r>
              <a:rPr lang="en-US" dirty="0">
                <a:latin typeface="Times New Roman" panose="02020603050405020304" pitchFamily="18" charset="0"/>
                <a:cs typeface="Times New Roman" panose="02020603050405020304" pitchFamily="18" charset="0"/>
              </a:rPr>
              <a:t>Active and passive voices are valid and correct but when used inappropriately can lead to confusing and complex sentences</a:t>
            </a:r>
          </a:p>
          <a:p>
            <a:pPr algn="l"/>
            <a:r>
              <a:rPr lang="en-US" dirty="0">
                <a:latin typeface="Times New Roman" panose="02020603050405020304" pitchFamily="18" charset="0"/>
                <a:cs typeface="Times New Roman" panose="02020603050405020304" pitchFamily="18" charset="0"/>
              </a:rPr>
              <a:t>E.g., She threw the stone.</a:t>
            </a:r>
          </a:p>
          <a:p>
            <a:pPr algn="l"/>
            <a:r>
              <a:rPr lang="en-US" dirty="0">
                <a:latin typeface="Times New Roman" panose="02020603050405020304" pitchFamily="18" charset="0"/>
                <a:cs typeface="Times New Roman" panose="02020603050405020304" pitchFamily="18" charset="0"/>
              </a:rPr>
              <a:t>         We submitted the investigation report.</a:t>
            </a:r>
          </a:p>
          <a:p>
            <a:pPr algn="l"/>
            <a:r>
              <a:rPr lang="en-US" dirty="0">
                <a:latin typeface="Times New Roman" panose="02020603050405020304" pitchFamily="18" charset="0"/>
                <a:cs typeface="Times New Roman" panose="02020603050405020304" pitchFamily="18" charset="0"/>
              </a:rPr>
              <a:t>The subject of each sentence performs the action , the main verb describes what the doer or performer is doing</a:t>
            </a:r>
          </a:p>
          <a:p>
            <a:pPr algn="l"/>
            <a:r>
              <a:rPr lang="en-US" dirty="0">
                <a:latin typeface="Times New Roman" panose="02020603050405020304" pitchFamily="18" charset="0"/>
                <a:cs typeface="Times New Roman" panose="02020603050405020304" pitchFamily="18" charset="0"/>
              </a:rPr>
              <a:t>Active voice-most efficient way to construct simple, direct sentences that communicate an action </a:t>
            </a:r>
          </a:p>
          <a:p>
            <a:pPr algn="l"/>
            <a:r>
              <a:rPr lang="en-US" dirty="0">
                <a:latin typeface="Times New Roman" panose="02020603050405020304" pitchFamily="18" charset="0"/>
                <a:cs typeface="Times New Roman" panose="02020603050405020304" pitchFamily="18" charset="0"/>
              </a:rPr>
              <a:t>Passive voice directs the reader’s attention to the thing that experienced the action (the verb) of the sentence –focus of the sentence is on action and not the subject.</a:t>
            </a:r>
          </a:p>
          <a:p>
            <a:pPr algn="l"/>
            <a:r>
              <a:rPr lang="en-US" dirty="0">
                <a:latin typeface="Times New Roman" panose="02020603050405020304" pitchFamily="18" charset="0"/>
                <a:cs typeface="Times New Roman" panose="02020603050405020304" pitchFamily="18" charset="0"/>
              </a:rPr>
              <a:t>E.g., The stone was thrown.</a:t>
            </a:r>
          </a:p>
          <a:p>
            <a:pPr algn="l"/>
            <a:r>
              <a:rPr lang="en-US" dirty="0">
                <a:latin typeface="Times New Roman" panose="02020603050405020304" pitchFamily="18" charset="0"/>
                <a:cs typeface="Times New Roman" panose="02020603050405020304" pitchFamily="18" charset="0"/>
              </a:rPr>
              <a:t>E.g., The investigation report was submitted.</a:t>
            </a:r>
          </a:p>
          <a:p>
            <a:endParaRPr lang="en-US" dirty="0"/>
          </a:p>
        </p:txBody>
      </p:sp>
    </p:spTree>
    <p:extLst>
      <p:ext uri="{BB962C8B-B14F-4D97-AF65-F5344CB8AC3E}">
        <p14:creationId xmlns:p14="http://schemas.microsoft.com/office/powerpoint/2010/main" xmlns="" val="41908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9DFFF5-22D0-4492-A8E1-FE4293E17924}"/>
              </a:ext>
            </a:extLst>
          </p:cNvPr>
          <p:cNvSpPr>
            <a:spLocks noGrp="1"/>
          </p:cNvSpPr>
          <p:nvPr>
            <p:ph idx="1"/>
          </p:nvPr>
        </p:nvSpPr>
        <p:spPr>
          <a:xfrm>
            <a:off x="752792" y="822960"/>
            <a:ext cx="10483215" cy="5212080"/>
          </a:xfrm>
        </p:spPr>
        <p:txBody>
          <a:bodyPr>
            <a:normAutofit fontScale="92500" lnSpcReduction="10000"/>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Conversion of Active and Passive voice examples</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Rita wrote a letter. (Subject + Verb + Object)</a:t>
            </a: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A letter was written by Rita.  (Object) + (auxiliary verb) + (past participle) + (by subject).</a:t>
            </a: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She cooks food. (Subject + Verb + Object)</a:t>
            </a: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The food is cooked by her. (Object) + (auxiliary verb) + (past participle) + (by subject)</a:t>
            </a:r>
          </a:p>
          <a:p>
            <a:r>
              <a:rPr lang="en-US" sz="2400" b="1" i="0" dirty="0">
                <a:solidFill>
                  <a:srgbClr val="333333"/>
                </a:solidFill>
                <a:effectLst/>
                <a:latin typeface="Times New Roman" panose="02020603050405020304" pitchFamily="18" charset="0"/>
                <a:cs typeface="Times New Roman" panose="02020603050405020304" pitchFamily="18" charset="0"/>
              </a:rPr>
              <a:t>Rule 1.</a:t>
            </a:r>
            <a:r>
              <a:rPr lang="en-US" sz="2400" b="0" i="0" dirty="0">
                <a:solidFill>
                  <a:srgbClr val="333333"/>
                </a:solidFill>
                <a:effectLst/>
                <a:latin typeface="Times New Roman" panose="02020603050405020304" pitchFamily="18" charset="0"/>
                <a:cs typeface="Times New Roman" panose="02020603050405020304" pitchFamily="18" charset="0"/>
              </a:rPr>
              <a:t> Identify the (S+V+O) Subject, Verb and object in the active sentence to convert to passive voice </a:t>
            </a:r>
          </a:p>
          <a:p>
            <a:r>
              <a:rPr lang="en-US" sz="2400" dirty="0">
                <a:solidFill>
                  <a:srgbClr val="333333"/>
                </a:solidFill>
                <a:latin typeface="Times New Roman" panose="02020603050405020304" pitchFamily="18" charset="0"/>
                <a:cs typeface="Times New Roman" panose="02020603050405020304" pitchFamily="18" charset="0"/>
              </a:rPr>
              <a:t>E.g., Raju designs buildings.</a:t>
            </a:r>
            <a:endParaRPr lang="en-US" sz="2400" b="0" i="0" dirty="0">
              <a:solidFill>
                <a:srgbClr val="333333"/>
              </a:solidFill>
              <a:effectLst/>
              <a:latin typeface="Times New Roman" panose="02020603050405020304" pitchFamily="18" charset="0"/>
              <a:cs typeface="Times New Roman" panose="02020603050405020304" pitchFamily="18" charset="0"/>
            </a:endParaRPr>
          </a:p>
          <a:p>
            <a:r>
              <a:rPr lang="en-US" sz="2400" b="1" i="0" dirty="0">
                <a:solidFill>
                  <a:srgbClr val="333333"/>
                </a:solidFill>
                <a:effectLst/>
                <a:latin typeface="Times New Roman" panose="02020603050405020304" pitchFamily="18" charset="0"/>
                <a:cs typeface="Times New Roman" panose="02020603050405020304" pitchFamily="18" charset="0"/>
              </a:rPr>
              <a:t>Rule 2.</a:t>
            </a:r>
            <a:r>
              <a:rPr lang="en-US" sz="2400" b="0" i="0" dirty="0">
                <a:solidFill>
                  <a:srgbClr val="333333"/>
                </a:solidFill>
                <a:effectLst/>
                <a:latin typeface="Times New Roman" panose="02020603050405020304" pitchFamily="18" charset="0"/>
                <a:cs typeface="Times New Roman" panose="02020603050405020304" pitchFamily="18" charset="0"/>
              </a:rPr>
              <a:t>Interchange the object and subject with each other, i.e. object of the active sentence become the subject of the passive sentence.</a:t>
            </a:r>
          </a:p>
          <a:p>
            <a:r>
              <a:rPr lang="en-US" sz="2400" b="0" i="0" dirty="0">
                <a:solidFill>
                  <a:srgbClr val="333333"/>
                </a:solidFill>
                <a:effectLst/>
                <a:latin typeface="Times New Roman" panose="02020603050405020304" pitchFamily="18" charset="0"/>
                <a:cs typeface="Times New Roman" panose="02020603050405020304" pitchFamily="18" charset="0"/>
              </a:rPr>
              <a:t>E.g., The technician repaired the machine. </a:t>
            </a:r>
            <a:endParaRPr lang="en-US" sz="2400" dirty="0">
              <a:solidFill>
                <a:srgbClr val="333333"/>
              </a:solidFill>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         The machine was repaired by the technician.</a:t>
            </a:r>
          </a:p>
          <a:p>
            <a:r>
              <a:rPr lang="en-US" sz="2400" b="1" i="0" dirty="0">
                <a:solidFill>
                  <a:srgbClr val="333333"/>
                </a:solidFill>
                <a:effectLst/>
                <a:latin typeface="Times New Roman" panose="02020603050405020304" pitchFamily="18" charset="0"/>
                <a:cs typeface="Times New Roman" panose="02020603050405020304" pitchFamily="18" charset="0"/>
              </a:rPr>
              <a:t>Rule 3.</a:t>
            </a:r>
            <a:r>
              <a:rPr lang="en-US" sz="2400" b="0" i="0" dirty="0">
                <a:solidFill>
                  <a:srgbClr val="333333"/>
                </a:solidFill>
                <a:effectLst/>
                <a:latin typeface="Times New Roman" panose="02020603050405020304" pitchFamily="18" charset="0"/>
                <a:cs typeface="Times New Roman" panose="02020603050405020304" pitchFamily="18" charset="0"/>
              </a:rPr>
              <a:t> In passive voice sometimes the subject is not used, i.e. the subject in passive voice can be omitted if the sentence without it gives enough meaning.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9214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9DFFF5-22D0-4492-A8E1-FE4293E17924}"/>
              </a:ext>
            </a:extLst>
          </p:cNvPr>
          <p:cNvSpPr>
            <a:spLocks noGrp="1"/>
          </p:cNvSpPr>
          <p:nvPr>
            <p:ph idx="1"/>
          </p:nvPr>
        </p:nvSpPr>
        <p:spPr>
          <a:xfrm>
            <a:off x="752792" y="822960"/>
            <a:ext cx="10483215" cy="5212080"/>
          </a:xfrm>
        </p:spPr>
        <p:txBody>
          <a:bodyPr>
            <a:normAutofit fontScale="92500" lnSpcReduction="10000"/>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E.g., </a:t>
            </a:r>
            <a:r>
              <a:rPr lang="en-US" sz="2400" i="0" dirty="0">
                <a:solidFill>
                  <a:srgbClr val="333333"/>
                </a:solidFill>
                <a:effectLst/>
                <a:latin typeface="Times New Roman" panose="02020603050405020304" pitchFamily="18" charset="0"/>
                <a:cs typeface="Times New Roman" panose="02020603050405020304" pitchFamily="18" charset="0"/>
              </a:rPr>
              <a:t>Milk is sold in </a:t>
            </a:r>
            <a:r>
              <a:rPr lang="en-US" sz="2400" i="0" dirty="0" err="1">
                <a:solidFill>
                  <a:srgbClr val="333333"/>
                </a:solidFill>
                <a:effectLst/>
                <a:latin typeface="Times New Roman" panose="02020603050405020304" pitchFamily="18" charset="0"/>
                <a:cs typeface="Times New Roman" panose="02020603050405020304" pitchFamily="18" charset="0"/>
              </a:rPr>
              <a:t>litres</a:t>
            </a:r>
            <a:r>
              <a:rPr lang="en-US" sz="2400" i="0" dirty="0">
                <a:solidFill>
                  <a:srgbClr val="333333"/>
                </a:solidFill>
                <a:effectLst/>
                <a:latin typeface="Times New Roman" panose="02020603050405020304" pitchFamily="18" charset="0"/>
                <a:cs typeface="Times New Roman" panose="02020603050405020304" pitchFamily="18" charset="0"/>
              </a:rPr>
              <a:t>.</a:t>
            </a:r>
          </a:p>
          <a:p>
            <a:pPr algn="l"/>
            <a:r>
              <a:rPr lang="en-US" sz="2400" b="1" i="0" dirty="0">
                <a:solidFill>
                  <a:srgbClr val="333333"/>
                </a:solidFill>
                <a:effectLst/>
                <a:latin typeface="Times New Roman" panose="02020603050405020304" pitchFamily="18" charset="0"/>
                <a:cs typeface="Times New Roman" panose="02020603050405020304" pitchFamily="18" charset="0"/>
              </a:rPr>
              <a:t>Rule 4.</a:t>
            </a:r>
            <a:r>
              <a:rPr lang="en-US" sz="2400" b="0" i="0" dirty="0">
                <a:solidFill>
                  <a:srgbClr val="333333"/>
                </a:solidFill>
                <a:effectLst/>
                <a:latin typeface="Times New Roman" panose="02020603050405020304" pitchFamily="18" charset="0"/>
                <a:cs typeface="Times New Roman" panose="02020603050405020304" pitchFamily="18" charset="0"/>
              </a:rPr>
              <a:t> Change the base verb in the active sentence into the past participle </a:t>
            </a:r>
            <a:r>
              <a:rPr lang="en-US" sz="2400" b="0" i="0" dirty="0" err="1">
                <a:solidFill>
                  <a:srgbClr val="333333"/>
                </a:solidFill>
                <a:effectLst/>
                <a:latin typeface="Times New Roman" panose="02020603050405020304" pitchFamily="18" charset="0"/>
                <a:cs typeface="Times New Roman" panose="02020603050405020304" pitchFamily="18" charset="0"/>
              </a:rPr>
              <a:t>ie</a:t>
            </a:r>
            <a:r>
              <a:rPr lang="en-US" sz="2400" b="0" i="0" dirty="0">
                <a:solidFill>
                  <a:srgbClr val="333333"/>
                </a:solidFill>
                <a:effectLst/>
                <a:latin typeface="Times New Roman" panose="02020603050405020304" pitchFamily="18" charset="0"/>
                <a:cs typeface="Times New Roman" panose="02020603050405020304" pitchFamily="18" charset="0"/>
              </a:rPr>
              <a:t>. third form verb in a passive sentence i.e. preceded by (By, With, to, </a:t>
            </a:r>
            <a:r>
              <a:rPr lang="en-US" sz="2400" b="0" i="0" dirty="0" err="1">
                <a:solidFill>
                  <a:srgbClr val="333333"/>
                </a:solidFill>
                <a:effectLst/>
                <a:latin typeface="Times New Roman" panose="02020603050405020304" pitchFamily="18" charset="0"/>
                <a:cs typeface="Times New Roman" panose="02020603050405020304" pitchFamily="18" charset="0"/>
              </a:rPr>
              <a:t>etc</a:t>
            </a:r>
            <a:r>
              <a:rPr lang="en-US" sz="2400" b="0" i="0" dirty="0">
                <a:solidFill>
                  <a:srgbClr val="333333"/>
                </a:solidFill>
                <a:effectLst/>
                <a:latin typeface="Times New Roman" panose="02020603050405020304" pitchFamily="18" charset="0"/>
                <a:cs typeface="Times New Roman" panose="02020603050405020304" pitchFamily="18" charset="0"/>
              </a:rPr>
              <a:t>). Base verbs are never used in passive voice sentences</a:t>
            </a:r>
          </a:p>
          <a:p>
            <a:pPr algn="l"/>
            <a:r>
              <a:rPr lang="en-US" sz="2400" b="0" i="0" dirty="0">
                <a:solidFill>
                  <a:srgbClr val="333333"/>
                </a:solidFill>
                <a:effectLst/>
                <a:latin typeface="Times New Roman" panose="02020603050405020304" pitchFamily="18" charset="0"/>
                <a:cs typeface="Times New Roman" panose="02020603050405020304" pitchFamily="18" charset="0"/>
              </a:rPr>
              <a:t>E.g., She knows him.</a:t>
            </a:r>
          </a:p>
          <a:p>
            <a:pPr algn="l"/>
            <a:r>
              <a:rPr lang="en-US" sz="2400" dirty="0">
                <a:solidFill>
                  <a:srgbClr val="333333"/>
                </a:solidFill>
                <a:latin typeface="Times New Roman" panose="02020603050405020304" pitchFamily="18" charset="0"/>
                <a:cs typeface="Times New Roman" panose="02020603050405020304" pitchFamily="18" charset="0"/>
              </a:rPr>
              <a:t>        He is known to her.</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r>
              <a:rPr lang="en-US" sz="2400" b="1" i="0" dirty="0">
                <a:solidFill>
                  <a:srgbClr val="333333"/>
                </a:solidFill>
                <a:effectLst/>
                <a:latin typeface="Times New Roman" panose="02020603050405020304" pitchFamily="18" charset="0"/>
                <a:cs typeface="Times New Roman" panose="02020603050405020304" pitchFamily="18" charset="0"/>
              </a:rPr>
              <a:t>Rule 5.</a:t>
            </a:r>
            <a:r>
              <a:rPr lang="en-US" sz="2400" b="0" i="0" dirty="0">
                <a:solidFill>
                  <a:srgbClr val="333333"/>
                </a:solidFill>
                <a:effectLst/>
                <a:latin typeface="Times New Roman" panose="02020603050405020304" pitchFamily="18" charset="0"/>
                <a:cs typeface="Times New Roman" panose="02020603050405020304" pitchFamily="18" charset="0"/>
              </a:rPr>
              <a:t> While conversion of Active voice sentence to Passive voice sentence, the pronoun used in the sentence also changes in the following manner.</a:t>
            </a:r>
          </a:p>
          <a:p>
            <a:pPr algn="l"/>
            <a:r>
              <a:rPr lang="en-US" sz="2400" dirty="0">
                <a:solidFill>
                  <a:srgbClr val="333333"/>
                </a:solidFill>
                <a:latin typeface="Times New Roman" panose="02020603050405020304" pitchFamily="18" charset="0"/>
                <a:cs typeface="Times New Roman" panose="02020603050405020304" pitchFamily="18" charset="0"/>
              </a:rPr>
              <a:t>E.g., I inspected the work site. </a:t>
            </a:r>
          </a:p>
          <a:p>
            <a:pPr algn="l"/>
            <a:r>
              <a:rPr lang="en-US" sz="2400" b="0" i="0" dirty="0">
                <a:solidFill>
                  <a:srgbClr val="333333"/>
                </a:solidFill>
                <a:effectLst/>
                <a:latin typeface="Times New Roman" panose="02020603050405020304" pitchFamily="18" charset="0"/>
                <a:cs typeface="Times New Roman" panose="02020603050405020304" pitchFamily="18" charset="0"/>
              </a:rPr>
              <a:t>The work site was inspected by me.</a:t>
            </a:r>
          </a:p>
          <a:p>
            <a:pPr algn="l"/>
            <a:r>
              <a:rPr lang="en-US" sz="2400" b="1" i="0" dirty="0">
                <a:solidFill>
                  <a:srgbClr val="333333"/>
                </a:solidFill>
                <a:effectLst/>
                <a:latin typeface="Times New Roman" panose="02020603050405020304" pitchFamily="18" charset="0"/>
                <a:cs typeface="Times New Roman" panose="02020603050405020304" pitchFamily="18" charset="0"/>
              </a:rPr>
              <a:t>Rule 6.</a:t>
            </a:r>
            <a:r>
              <a:rPr lang="en-US" sz="2400" b="0" i="0" dirty="0">
                <a:solidFill>
                  <a:srgbClr val="333333"/>
                </a:solidFill>
                <a:effectLst/>
                <a:latin typeface="Times New Roman" panose="02020603050405020304" pitchFamily="18" charset="0"/>
                <a:cs typeface="Times New Roman" panose="02020603050405020304" pitchFamily="18" charset="0"/>
              </a:rPr>
              <a:t> Use the suitable helping or auxiliary verb (is/am/are/was, etc.). The rules for using auxiliary verbs in passive voice sentences are different for each tense.</a:t>
            </a:r>
          </a:p>
          <a:p>
            <a:pPr algn="l"/>
            <a:r>
              <a:rPr lang="en-US" sz="2400" dirty="0">
                <a:solidFill>
                  <a:srgbClr val="333333"/>
                </a:solidFill>
                <a:latin typeface="Times New Roman" panose="02020603050405020304" pitchFamily="18" charset="0"/>
                <a:cs typeface="Times New Roman" panose="02020603050405020304" pitchFamily="18" charset="0"/>
              </a:rPr>
              <a:t>E.g., They are installing the software.</a:t>
            </a:r>
          </a:p>
          <a:p>
            <a:pPr algn="l"/>
            <a:r>
              <a:rPr lang="en-US" sz="2400" b="0" i="0" dirty="0">
                <a:solidFill>
                  <a:srgbClr val="333333"/>
                </a:solidFill>
                <a:effectLst/>
                <a:latin typeface="Times New Roman" panose="02020603050405020304" pitchFamily="18" charset="0"/>
                <a:cs typeface="Times New Roman" panose="02020603050405020304" pitchFamily="18" charset="0"/>
              </a:rPr>
              <a:t>The software is being installed.</a:t>
            </a:r>
          </a:p>
          <a:p>
            <a:pPr algn="l"/>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endParaRPr lang="en-US" sz="1600" dirty="0">
              <a:solidFill>
                <a:srgbClr val="333333"/>
              </a:solidFill>
              <a:latin typeface="Roboto"/>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0803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nse&#10;Simple&#10;Future&#10;Perfect Past&#10;&#10;Active&#10;will read&#10;&#10;Simple&#10;Present&#10;Perfect&#10;Future&#10;Simple Past&#10;&#10;Passive&#10;&#10;sings&#10;&#10;had been&#10;li...">
            <a:extLst>
              <a:ext uri="{FF2B5EF4-FFF2-40B4-BE49-F238E27FC236}">
                <a16:creationId xmlns:a16="http://schemas.microsoft.com/office/drawing/2014/main" xmlns="" id="{C4DFE544-014F-4A1F-8D7C-62669AB5649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27200" y="106760"/>
            <a:ext cx="8621485" cy="64661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76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D65BDB-1697-437C-89AA-490D069C030E}"/>
              </a:ext>
            </a:extLst>
          </p:cNvPr>
          <p:cNvSpPr>
            <a:spLocks noGrp="1"/>
          </p:cNvSpPr>
          <p:nvPr>
            <p:ph type="ctrTitle"/>
          </p:nvPr>
        </p:nvSpPr>
        <p:spPr>
          <a:xfrm>
            <a:off x="1640114" y="399926"/>
            <a:ext cx="8926286" cy="833788"/>
          </a:xfrm>
        </p:spPr>
        <p:txBody>
          <a:bodyPr>
            <a:normAutofit/>
          </a:bodyPr>
          <a:lstStyle/>
          <a:p>
            <a:pPr algn="l"/>
            <a:r>
              <a:rPr lang="en-US" sz="5400" dirty="0">
                <a:latin typeface="Times New Roman" panose="02020603050405020304" pitchFamily="18" charset="0"/>
                <a:cs typeface="Times New Roman" panose="02020603050405020304" pitchFamily="18" charset="0"/>
              </a:rPr>
              <a:t>Impersonal Passive</a:t>
            </a:r>
          </a:p>
        </p:txBody>
      </p:sp>
      <p:sp>
        <p:nvSpPr>
          <p:cNvPr id="3" name="Subtitle 2">
            <a:extLst>
              <a:ext uri="{FF2B5EF4-FFF2-40B4-BE49-F238E27FC236}">
                <a16:creationId xmlns:a16="http://schemas.microsoft.com/office/drawing/2014/main" xmlns="" id="{74DAD2D7-41B1-4183-ADFE-A18F61A6250A}"/>
              </a:ext>
            </a:extLst>
          </p:cNvPr>
          <p:cNvSpPr>
            <a:spLocks noGrp="1"/>
          </p:cNvSpPr>
          <p:nvPr>
            <p:ph type="subTitle" idx="1"/>
          </p:nvPr>
        </p:nvSpPr>
        <p:spPr>
          <a:xfrm>
            <a:off x="1625600" y="1233714"/>
            <a:ext cx="9042400" cy="5224360"/>
          </a:xfrm>
        </p:spPr>
        <p:txBody>
          <a:bodyPr>
            <a:noAutofit/>
          </a:bodyPr>
          <a:lstStyle/>
          <a:p>
            <a:pPr algn="l"/>
            <a:r>
              <a:rPr lang="en-US" dirty="0">
                <a:latin typeface="Times New Roman" panose="02020603050405020304" pitchFamily="18" charset="0"/>
                <a:cs typeface="Times New Roman" panose="02020603050405020304" pitchFamily="18" charset="0"/>
              </a:rPr>
              <a:t>In technical &amp; scientific communication, focus is on conveying data and important information</a:t>
            </a:r>
          </a:p>
          <a:p>
            <a:pPr algn="l"/>
            <a:r>
              <a:rPr lang="en-US" dirty="0">
                <a:latin typeface="Times New Roman" panose="02020603050405020304" pitchFamily="18" charset="0"/>
                <a:cs typeface="Times New Roman" panose="02020603050405020304" pitchFamily="18" charset="0"/>
              </a:rPr>
              <a:t>It is common to avoid personal expressions or statements to make writing more impartial and formal--avoid personal pronouns because it can undermine the objectivity of the writer or distract from important information</a:t>
            </a:r>
          </a:p>
          <a:p>
            <a:pPr algn="l"/>
            <a:r>
              <a:rPr lang="en-US" dirty="0">
                <a:latin typeface="Times New Roman" panose="02020603050405020304" pitchFamily="18" charset="0"/>
                <a:cs typeface="Times New Roman" panose="02020603050405020304" pitchFamily="18" charset="0"/>
              </a:rPr>
              <a:t>Passive construction preferred over active </a:t>
            </a:r>
          </a:p>
          <a:p>
            <a:pPr marL="457200" indent="-457200" algn="l">
              <a:buAutoNum type="alphaLcPeriod"/>
            </a:pPr>
            <a:r>
              <a:rPr lang="en-US" dirty="0">
                <a:latin typeface="Times New Roman" panose="02020603050405020304" pitchFamily="18" charset="0"/>
                <a:cs typeface="Times New Roman" panose="02020603050405020304" pitchFamily="18" charset="0"/>
              </a:rPr>
              <a:t>if one wishes to make his/her writing formal and depersonalized (e.g., It was agreed that the experiment should be carried out under the following conditions…rather than We agreed that the experiment ….)</a:t>
            </a:r>
          </a:p>
          <a:p>
            <a:pPr marL="457200" indent="-457200" algn="l">
              <a:buAutoNum type="alphaLcPeriod"/>
            </a:pPr>
            <a:r>
              <a:rPr lang="en-US" dirty="0">
                <a:latin typeface="Times New Roman" panose="02020603050405020304" pitchFamily="18" charset="0"/>
                <a:cs typeface="Times New Roman" panose="02020603050405020304" pitchFamily="18" charset="0"/>
              </a:rPr>
              <a:t>when the information about the agent is obvious or unimportant (e.g., Extra solvent was added to the tube …instead of The technician added extra solvent ….)</a:t>
            </a:r>
          </a:p>
        </p:txBody>
      </p:sp>
    </p:spTree>
    <p:extLst>
      <p:ext uri="{BB962C8B-B14F-4D97-AF65-F5344CB8AC3E}">
        <p14:creationId xmlns:p14="http://schemas.microsoft.com/office/powerpoint/2010/main" xmlns="" val="166085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DCBE2F-67C3-4026-8748-FB5FBEDE0413}"/>
              </a:ext>
            </a:extLst>
          </p:cNvPr>
          <p:cNvSpPr>
            <a:spLocks noGrp="1"/>
          </p:cNvSpPr>
          <p:nvPr>
            <p:ph idx="1"/>
          </p:nvPr>
        </p:nvSpPr>
        <p:spPr>
          <a:xfrm>
            <a:off x="689317" y="478302"/>
            <a:ext cx="10664483" cy="569866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c. you do not know the identity of the agent (e.g., The water pipe was    broken in three places … in place of Someone broke the water pipe in  three places….)</a:t>
            </a:r>
          </a:p>
          <a:p>
            <a:pPr marL="0" indent="0">
              <a:buNone/>
            </a:pPr>
            <a:r>
              <a:rPr lang="en-US" dirty="0">
                <a:latin typeface="Times New Roman" panose="02020603050405020304" pitchFamily="18" charset="0"/>
                <a:cs typeface="Times New Roman" panose="02020603050405020304" pitchFamily="18" charset="0"/>
              </a:rPr>
              <a:t>More examples: </a:t>
            </a:r>
          </a:p>
          <a:p>
            <a:pPr marL="0" indent="0">
              <a:buNone/>
            </a:pPr>
            <a:r>
              <a:rPr lang="en-US" b="0" i="0" dirty="0">
                <a:solidFill>
                  <a:srgbClr val="666666"/>
                </a:solidFill>
                <a:effectLst/>
                <a:latin typeface="Times New Roman" panose="02020603050405020304" pitchFamily="18" charset="0"/>
                <a:cs typeface="Times New Roman" panose="02020603050405020304" pitchFamily="18" charset="0"/>
              </a:rPr>
              <a:t>The city was founded in 1806.</a:t>
            </a:r>
          </a:p>
          <a:p>
            <a:pPr marL="0" indent="0">
              <a:buNone/>
            </a:pPr>
            <a:r>
              <a:rPr lang="en-US" b="0" i="0" dirty="0">
                <a:solidFill>
                  <a:srgbClr val="666666"/>
                </a:solidFill>
                <a:effectLst/>
                <a:latin typeface="Times New Roman" panose="02020603050405020304" pitchFamily="18" charset="0"/>
                <a:cs typeface="Times New Roman" panose="02020603050405020304" pitchFamily="18" charset="0"/>
              </a:rPr>
              <a:t>The deadline was missed.</a:t>
            </a:r>
            <a:endParaRPr lang="en-US" dirty="0">
              <a:solidFill>
                <a:srgbClr val="666666"/>
              </a:solidFill>
              <a:latin typeface="Times New Roman" panose="02020603050405020304" pitchFamily="18" charset="0"/>
              <a:cs typeface="Times New Roman" panose="02020603050405020304" pitchFamily="18" charset="0"/>
            </a:endParaRPr>
          </a:p>
          <a:p>
            <a:pPr marL="0" indent="0">
              <a:buNone/>
            </a:pPr>
            <a:r>
              <a:rPr lang="en-US" b="0" i="0" dirty="0">
                <a:solidFill>
                  <a:srgbClr val="666666"/>
                </a:solidFill>
                <a:effectLst/>
                <a:latin typeface="Times New Roman" panose="02020603050405020304" pitchFamily="18" charset="0"/>
                <a:cs typeface="Times New Roman" panose="02020603050405020304" pitchFamily="18" charset="0"/>
              </a:rPr>
              <a:t>Part of the track was broken.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However, used indiscriminately,  passive voice/impersonal passive can lead to clumsy and over complicated sentences-it can end up in ambiguity or inaccuracy in written communication</a:t>
            </a:r>
          </a:p>
          <a:p>
            <a:r>
              <a:rPr lang="en-US" dirty="0">
                <a:latin typeface="Times New Roman" panose="02020603050405020304" pitchFamily="18" charset="0"/>
                <a:cs typeface="Times New Roman" panose="02020603050405020304" pitchFamily="18" charset="0"/>
              </a:rPr>
              <a:t>E.g., Difficulty was experienced in obtaining the product in a high state of purity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837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9DFFF5-22D0-4492-A8E1-FE4293E17924}"/>
              </a:ext>
            </a:extLst>
          </p:cNvPr>
          <p:cNvSpPr>
            <a:spLocks noGrp="1"/>
          </p:cNvSpPr>
          <p:nvPr>
            <p:ph idx="1"/>
          </p:nvPr>
        </p:nvSpPr>
        <p:spPr>
          <a:xfrm>
            <a:off x="854392" y="822960"/>
            <a:ext cx="10483215" cy="5212080"/>
          </a:xfrm>
        </p:spPr>
        <p:txBody>
          <a:bodyPr>
            <a:normAutofit/>
          </a:bodyPr>
          <a:lstStyle/>
          <a:p>
            <a:pPr algn="l"/>
            <a:r>
              <a:rPr lang="en-US" sz="2400" b="0" i="0" dirty="0">
                <a:solidFill>
                  <a:srgbClr val="333333"/>
                </a:solidFill>
                <a:effectLst/>
                <a:latin typeface="Times New Roman" panose="02020603050405020304" pitchFamily="18" charset="0"/>
                <a:cs typeface="Times New Roman" panose="02020603050405020304" pitchFamily="18" charset="0"/>
              </a:rPr>
              <a:t>However passive is used very frequently in scientific and technical writing to avoid distraction from important information and to maintain objectivity and shift focus away from the person doing the action. In technical writing, writers also avoid using personal pronouns.</a:t>
            </a:r>
          </a:p>
          <a:p>
            <a:pPr algn="l"/>
            <a:r>
              <a:rPr lang="en-US" sz="2400" dirty="0">
                <a:solidFill>
                  <a:srgbClr val="333333"/>
                </a:solidFill>
                <a:latin typeface="Times New Roman" panose="02020603050405020304" pitchFamily="18" charset="0"/>
                <a:cs typeface="Times New Roman" panose="02020603050405020304" pitchFamily="18" charset="0"/>
              </a:rPr>
              <a:t>E.g., The wire was cut. (instead of I cut the wire)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endParaRPr lang="en-US" sz="1600" dirty="0">
              <a:solidFill>
                <a:srgbClr val="333333"/>
              </a:solidFill>
              <a:latin typeface="Roboto"/>
            </a:endParaRPr>
          </a:p>
          <a:p>
            <a:pPr algn="l"/>
            <a:r>
              <a:rPr lang="en-US" sz="2400" b="1" dirty="0">
                <a:latin typeface="Times New Roman" panose="02020603050405020304" pitchFamily="18" charset="0"/>
                <a:cs typeface="Times New Roman" panose="02020603050405020304" pitchFamily="18" charset="0"/>
              </a:rPr>
              <a:t>Nominalization – </a:t>
            </a:r>
            <a:r>
              <a:rPr lang="en-US" sz="2400" dirty="0">
                <a:latin typeface="Times New Roman" panose="02020603050405020304" pitchFamily="18" charset="0"/>
                <a:cs typeface="Times New Roman" panose="02020603050405020304" pitchFamily="18" charset="0"/>
              </a:rPr>
              <a:t>process of turning a verb into a noun </a:t>
            </a:r>
          </a:p>
          <a:p>
            <a:pPr algn="l"/>
            <a:r>
              <a:rPr lang="en-US" sz="2400" dirty="0">
                <a:latin typeface="Times New Roman" panose="02020603050405020304" pitchFamily="18" charset="0"/>
                <a:cs typeface="Times New Roman" panose="02020603050405020304" pitchFamily="18" charset="0"/>
              </a:rPr>
              <a:t>E.g., We </a:t>
            </a:r>
            <a:r>
              <a:rPr lang="en-US" sz="2400" dirty="0" err="1">
                <a:latin typeface="Times New Roman" panose="02020603050405020304" pitchFamily="18" charset="0"/>
                <a:cs typeface="Times New Roman" panose="02020603050405020304" pitchFamily="18" charset="0"/>
              </a:rPr>
              <a:t>analysed</a:t>
            </a:r>
            <a:r>
              <a:rPr lang="en-US" sz="2400" dirty="0">
                <a:latin typeface="Times New Roman" panose="02020603050405020304" pitchFamily="18" charset="0"/>
                <a:cs typeface="Times New Roman" panose="02020603050405020304" pitchFamily="18" charset="0"/>
              </a:rPr>
              <a:t> the results.</a:t>
            </a:r>
          </a:p>
          <a:p>
            <a:pPr algn="l"/>
            <a:r>
              <a:rPr lang="en-US" sz="2400" dirty="0">
                <a:latin typeface="Times New Roman" panose="02020603050405020304" pitchFamily="18" charset="0"/>
                <a:cs typeface="Times New Roman" panose="02020603050405020304" pitchFamily="18" charset="0"/>
              </a:rPr>
              <a:t>         An analysis of the results was made. (inappropriate nominalizations make  m the writing more wordy and phrases more sluggish – the sentence will be grammatically correct but distracts from the real action)</a:t>
            </a:r>
          </a:p>
          <a:p>
            <a:pPr algn="l"/>
            <a:r>
              <a:rPr lang="en-US" sz="2400" dirty="0">
                <a:latin typeface="Times New Roman" panose="02020603050405020304" pitchFamily="18" charset="0"/>
                <a:cs typeface="Times New Roman" panose="02020603050405020304" pitchFamily="18" charset="0"/>
              </a:rPr>
              <a:t>Writing with too many nominalizations creates sentences that are difficult to read and overly complex. Result in losing the reader’s attention and understanding. </a:t>
            </a:r>
          </a:p>
        </p:txBody>
      </p:sp>
    </p:spTree>
    <p:extLst>
      <p:ext uri="{BB962C8B-B14F-4D97-AF65-F5344CB8AC3E}">
        <p14:creationId xmlns:p14="http://schemas.microsoft.com/office/powerpoint/2010/main" xmlns="" val="48370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6233</TotalTime>
  <Words>858</Words>
  <Application>Microsoft Office PowerPoint</Application>
  <PresentationFormat>Custom</PresentationFormat>
  <Paragraphs>80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Voice – Active &amp; Passive</vt:lpstr>
      <vt:lpstr>Slide 2</vt:lpstr>
      <vt:lpstr>Slide 3</vt:lpstr>
      <vt:lpstr>Slide 4</vt:lpstr>
      <vt:lpstr>Slide 5</vt:lpstr>
      <vt:lpstr>Slide 6</vt:lpstr>
      <vt:lpstr>Impersonal Passive</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Impersonal Passive</dc:title>
  <dc:creator>Ambika P</dc:creator>
  <cp:lastModifiedBy>prabu</cp:lastModifiedBy>
  <cp:revision>47</cp:revision>
  <dcterms:created xsi:type="dcterms:W3CDTF">2020-10-27T05:35:20Z</dcterms:created>
  <dcterms:modified xsi:type="dcterms:W3CDTF">2021-10-28T10:21:46Z</dcterms:modified>
</cp:coreProperties>
</file>