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9" r:id="rId5"/>
    <p:sldId id="292" r:id="rId6"/>
    <p:sldId id="276" r:id="rId7"/>
    <p:sldId id="271" r:id="rId8"/>
    <p:sldId id="278" r:id="rId9"/>
    <p:sldId id="272" r:id="rId10"/>
    <p:sldId id="273" r:id="rId11"/>
    <p:sldId id="274" r:id="rId12"/>
    <p:sldId id="279" r:id="rId13"/>
    <p:sldId id="280" r:id="rId14"/>
    <p:sldId id="281" r:id="rId15"/>
    <p:sldId id="282" r:id="rId16"/>
    <p:sldId id="283" r:id="rId17"/>
    <p:sldId id="294" r:id="rId18"/>
    <p:sldId id="284" r:id="rId19"/>
    <p:sldId id="290" r:id="rId20"/>
    <p:sldId id="285" r:id="rId21"/>
    <p:sldId id="286" r:id="rId22"/>
    <p:sldId id="287" r:id="rId23"/>
    <p:sldId id="300" r:id="rId24"/>
    <p:sldId id="259" r:id="rId25"/>
    <p:sldId id="264" r:id="rId26"/>
    <p:sldId id="265" r:id="rId27"/>
    <p:sldId id="288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5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D225-7B67-4233-BB92-7C506E4839B9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550674-E70F-410B-B8C4-3D0BDF573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836CC-07AF-483F-BFCF-0DD85B302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Articles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D33743-17F1-4FEE-9BB4-46AFABA79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22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DB681A-E579-4FD2-8604-D825BF77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D0575D-14F1-4500-B46F-31E89495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Rules for the use of the Indefinite article  “An”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9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8F9148-F6E3-44BB-9F41-6734A44A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47CCC17-5DCC-4061-8002-BA1E7E10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300DAB-680A-4E88-919F-CA530C6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1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5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B6DA7D-ECDE-4FC6-8647-9D66DA14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FEBAE5-8350-4EE4-8D14-570CFE98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23"/>
            <a:ext cx="12192000" cy="60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9AFB2-5965-4F39-82B5-7A5E5A1B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 OF A/AN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EEE83-4DDE-453E-BB3B-9023FCF2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use a/an with uncountable nouns like “rice, milk, cherries, information” etc.</a:t>
            </a:r>
          </a:p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He gave me an advice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incorrect usage)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He gave me some advice.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use a/an with plural  nouns</a:t>
            </a:r>
          </a:p>
          <a:p>
            <a:pPr marL="0" indent="0">
              <a:buNone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 ate a cherries yesterday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incorrect usage)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ate some cherries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“the” before uncountable and plural nouns</a:t>
            </a:r>
          </a:p>
          <a:p>
            <a:pPr marL="0" indent="0">
              <a:buNone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rice was delicious.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cherries were tasty.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2890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62A55-F4B1-4C7A-BF95-5F69840F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33" y="2258009"/>
            <a:ext cx="9603275" cy="345061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Rules for the use of the definite article  “THE”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6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DA008-464C-4E82-BD71-24C1537E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TALK ABOUT SPECIFIC PERSON OR THING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2EE1D-7516-4B17-ABAF-A799C382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 you want is out of print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us go to the park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girl cried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3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Articles: Definite Article &amp; Indefinite Articles - ESL Grammar">
            <a:extLst>
              <a:ext uri="{FF2B5EF4-FFF2-40B4-BE49-F238E27FC236}">
                <a16:creationId xmlns:a16="http://schemas.microsoft.com/office/drawing/2014/main" xmlns="" id="{5B8D40B4-3A37-4EFA-81BB-6CCD6089B7C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1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64B51-1E2A-418E-9A7F-FC70D9BF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A7C0C9B-15EE-41E3-8C24-E0958B315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1881"/>
          </a:xfrm>
        </p:spPr>
      </p:pic>
    </p:spTree>
    <p:extLst>
      <p:ext uri="{BB962C8B-B14F-4D97-AF65-F5344CB8AC3E}">
        <p14:creationId xmlns:p14="http://schemas.microsoft.com/office/powerpoint/2010/main" val="321645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0D0CB-6F6C-4011-AB71-C36FF800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3D9466-7880-4642-8BE1-F14877640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0"/>
            <a:ext cx="12192000" cy="6135077"/>
          </a:xfrm>
        </p:spPr>
      </p:pic>
    </p:spTree>
    <p:extLst>
      <p:ext uri="{BB962C8B-B14F-4D97-AF65-F5344CB8AC3E}">
        <p14:creationId xmlns:p14="http://schemas.microsoft.com/office/powerpoint/2010/main" val="127417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70355-2C98-4C5B-BAA1-FF7C1E85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musical Instruments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1DB27B-B37F-402F-8D8D-63E24C977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10210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musical Instruments (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British English not in American English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 can play the flute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They know to play the violin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adjectives used as nouns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rich are unhappy.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gave food to the elderly.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superlative adjectives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Mt. Everest is the highest mountain peak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unique things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sun, the moon, the earth.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12818F9-488B-439F-B60F-11AFBAE9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2"/>
            <a:ext cx="5067029" cy="4102103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newspapers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 read the Hindu/ the Herald Tribune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well known buildings, historical places work of art and families an</a:t>
            </a:r>
          </a:p>
          <a:p>
            <a:pPr marL="0" indent="0">
              <a:buNone/>
            </a:pP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Taj Mahal, the High Court, the Secretariat the Mona Lisa, the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Simpsons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9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C3A74-BA33-45AF-A6E6-9FAC49D7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A79614-B5AF-428B-B130-48B3B537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pronounce the article ‘the’?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Pronounce it as /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ðə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/ (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thuh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) before all consonant sounds including </a:t>
            </a:r>
          </a:p>
          <a:p>
            <a:pPr marL="0" indent="0">
              <a:buNone/>
            </a:pPr>
            <a:r>
              <a:rPr lang="en-IN" dirty="0">
                <a:solidFill>
                  <a:srgbClr val="242424"/>
                </a:solidFill>
                <a:latin typeface="Arial" panose="020B0604020202020204" pitchFamily="34" charset="0"/>
              </a:rPr>
              <a:t>     /</a:t>
            </a:r>
            <a:r>
              <a:rPr lang="en-IN" b="0" i="0" dirty="0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j/ (you), /w/ (we), and /h/ (he)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242424"/>
                </a:solidFill>
                <a:latin typeface="Arial" panose="020B0604020202020204" pitchFamily="34" charset="0"/>
              </a:rPr>
              <a:t>Eg</a:t>
            </a:r>
            <a:r>
              <a:rPr lang="en-IN" dirty="0">
                <a:solidFill>
                  <a:srgbClr val="242424"/>
                </a:solidFill>
                <a:latin typeface="Arial" panose="020B0604020202020204" pitchFamily="34" charset="0"/>
              </a:rPr>
              <a:t>: The book, the door, the hotel, the week, the yellow purse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Pronounce it as /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ði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/ (thee) when the next word begin with a vowel sound: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242424"/>
                </a:solidFill>
                <a:latin typeface="Arial" panose="020B0604020202020204" pitchFamily="34" charset="0"/>
              </a:rPr>
              <a:t>Eg</a:t>
            </a:r>
            <a:r>
              <a:rPr lang="en-IN" dirty="0">
                <a:solidFill>
                  <a:srgbClr val="242424"/>
                </a:solidFill>
                <a:latin typeface="Arial" panose="020B0604020202020204" pitchFamily="34" charset="0"/>
              </a:rPr>
              <a:t>: the apple, the orange, the ice-cream, the umbrella, the interest.</a:t>
            </a:r>
          </a:p>
          <a:p>
            <a:pPr marL="0" indent="0">
              <a:buNone/>
            </a:pPr>
            <a:endParaRPr lang="en-IN" dirty="0">
              <a:solidFill>
                <a:srgbClr val="2424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16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ticles In Grammar: Useful Rules, List &amp; Examples - 7 E S L | Articles in  english grammar, English articles, Article grammar">
            <a:extLst>
              <a:ext uri="{FF2B5EF4-FFF2-40B4-BE49-F238E27FC236}">
                <a16:creationId xmlns:a16="http://schemas.microsoft.com/office/drawing/2014/main" xmlns="" id="{9F57144E-519E-4450-9D32-42CAC81C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2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ules for Articles - English Study Material &amp; Notes">
            <a:extLst>
              <a:ext uri="{FF2B5EF4-FFF2-40B4-BE49-F238E27FC236}">
                <a16:creationId xmlns:a16="http://schemas.microsoft.com/office/drawing/2014/main" xmlns="" id="{67DCDFE1-62AD-45DA-BBA3-12013C5B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1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807F6-5D69-4DE9-9525-F97CD6F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5477"/>
            <a:ext cx="9603275" cy="1625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Fill in the blank with the appropriate article, </a:t>
            </a: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or leave the space blank if no article is needed: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07DCB-B4D2-4E6B-AD3D-2DD52B2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He is _____ one eyed man.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____ church on the corner is progressive.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Miss Lin speaks ____ Chinese.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She has decided to study _____ Political Science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One of the students said, "____ professor is late today."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 Eli likes to play ____ volleyball.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The members of _____NATO rejected the idea.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8. My daughter is learning to play ____ violin at her school.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9.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He has been to ______jail for ______second time.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Is your phone number 7832? No, there is _____ ‘1’ before _____‘8’.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94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3DA56-7C85-474C-9DC3-716DDFBB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correct Articles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96C2B-9E06-4744-B71C-039B7363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Copper is ___  useful metal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He is not ____ honourable man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Do you see ____  blue sky?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I first me him ___ year ago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5. Honest men speak ____ truth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6. she is ____MA graduate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7. Yesterday ____ European called me at the office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8. Is there _____’I’ your name.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9. I have been to _______Europe.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10. ____Ganga is _____ sacred river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11. I have _____ news for you.</a:t>
            </a:r>
          </a:p>
          <a:p>
            <a:r>
              <a:rPr lang="en-US" sz="5600" b="1" dirty="0">
                <a:latin typeface="Bahnschrift SemiBold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12. These are ______ oranges you bought yesterday.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29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6BA37-20B6-4DA7-8FE3-8B677979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947"/>
            <a:ext cx="10515600" cy="344701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  <a:r>
              <a:rPr lang="en-IN" sz="8000" b="1" dirty="0"/>
              <a:t>Thank You!</a:t>
            </a:r>
          </a:p>
          <a:p>
            <a:pPr marL="0" indent="0" algn="ctr">
              <a:buNone/>
            </a:pPr>
            <a:r>
              <a:rPr lang="en-IN" sz="8000" b="1" dirty="0"/>
              <a:t>                    </a:t>
            </a:r>
          </a:p>
          <a:p>
            <a:pPr marL="0" indent="0" algn="ctr">
              <a:buNone/>
            </a:pPr>
            <a:endParaRPr lang="en-IN" sz="8000" b="1" dirty="0"/>
          </a:p>
          <a:p>
            <a:pPr marL="0" indent="0" algn="ctr">
              <a:buNone/>
            </a:pP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43739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Vs AN: How To Use Indefinite Articles A And An Correctly - 7 E S L">
            <a:extLst>
              <a:ext uri="{FF2B5EF4-FFF2-40B4-BE49-F238E27FC236}">
                <a16:creationId xmlns:a16="http://schemas.microsoft.com/office/drawing/2014/main" xmlns="" id="{7F0AC269-67C8-4AE4-948A-EA2F5C94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13B66-36E1-4501-B815-C6F06638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Rules for the use of the Indefinite article  “A”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1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C016F-4DAD-464D-AF6F-B5599308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USES OF INDEFINITE ARTICLE “a/an”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5C253B-F1EF-447A-8130-DE80350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52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mention someone or something for the first time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I saw a rainbow yesterday</a:t>
            </a:r>
          </a:p>
          <a:p>
            <a:pPr marL="0" indent="0">
              <a:buNone/>
            </a:pPr>
            <a:r>
              <a:rPr lang="en-US" dirty="0"/>
              <a:t>     I consulted an optician yesterday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show that someone or something is one of a group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It was a magnificent rainbow</a:t>
            </a:r>
          </a:p>
          <a:p>
            <a:pPr marL="0" indent="0">
              <a:buNone/>
            </a:pPr>
            <a:r>
              <a:rPr lang="en-US" dirty="0"/>
              <a:t>    He is an optician in London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say what someone’s job is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mum is a nurse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Fred is a doctor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9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45091C-81C4-473C-B939-C2F57F0F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233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4B2D22-AC76-4490-8845-CCF0988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7"/>
            <a:ext cx="12192000" cy="60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3FEFF6-AC61-4AE9-984B-16595AF4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1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1D3F6D-49C2-4BDE-A3A5-C108EA3A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1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09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0" ma:contentTypeDescription="Create a new document." ma:contentTypeScope="" ma:versionID="1fec023fbf18ea8c52d21852128e42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A9B772-E343-4C89-973B-8C63544C2D73}"/>
</file>

<file path=customXml/itemProps2.xml><?xml version="1.0" encoding="utf-8"?>
<ds:datastoreItem xmlns:ds="http://schemas.openxmlformats.org/officeDocument/2006/customXml" ds:itemID="{C183D30F-794A-4FEF-A564-155144146F14}"/>
</file>

<file path=customXml/itemProps3.xml><?xml version="1.0" encoding="utf-8"?>
<ds:datastoreItem xmlns:ds="http://schemas.openxmlformats.org/officeDocument/2006/customXml" ds:itemID="{2FA10DEF-0855-4619-9AA9-F0AE1BFC1D18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774</TotalTime>
  <Words>676</Words>
  <Application>Microsoft Office PowerPoint</Application>
  <PresentationFormat>Custom</PresentationFormat>
  <Paragraphs>81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Gallery</vt:lpstr>
      <vt:lpstr>Articles</vt:lpstr>
      <vt:lpstr>PowerPoint Presentation</vt:lpstr>
      <vt:lpstr>PowerPoint Presentation</vt:lpstr>
      <vt:lpstr>PowerPoint Presentation</vt:lpstr>
      <vt:lpstr>THREE BASIC USES OF INDEFINITE ARTICLE “a/an”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DON’TS OF A/AN</vt:lpstr>
      <vt:lpstr>PowerPoint Presentation</vt:lpstr>
      <vt:lpstr>TO TALK ABOUT SPECIFIC PERSON OR THING</vt:lpstr>
      <vt:lpstr>PowerPoint Presentation</vt:lpstr>
      <vt:lpstr>PowerPoint Presentation</vt:lpstr>
      <vt:lpstr>Before musical Instruments</vt:lpstr>
      <vt:lpstr>notes</vt:lpstr>
      <vt:lpstr>PowerPoint Presentation</vt:lpstr>
      <vt:lpstr>PowerPoint Presentation</vt:lpstr>
      <vt:lpstr>Fill in the blank with the appropriate article, a, an, or the, or leave the space blank if no article is needed: </vt:lpstr>
      <vt:lpstr>Use the correct Articles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(4) Articles</dc:title>
  <dc:creator>priyamgh@gmail.com</dc:creator>
  <cp:lastModifiedBy>Hi</cp:lastModifiedBy>
  <cp:revision>61</cp:revision>
  <dcterms:created xsi:type="dcterms:W3CDTF">2020-10-03T16:17:37Z</dcterms:created>
  <dcterms:modified xsi:type="dcterms:W3CDTF">2021-11-24T16:56:53Z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