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3" r:id="rId8"/>
    <p:sldId id="267" r:id="rId9"/>
    <p:sldId id="265" r:id="rId10"/>
    <p:sldId id="266"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B70192-BE7D-4F95-BBAA-F8F8A2493A9D}" type="datetimeFigureOut">
              <a:rPr lang="en-IN" smtClean="0"/>
              <a:t>11-11-2021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5B232F-79C1-4AED-9B23-0C665CB15D8E}" type="slidenum">
              <a:rPr lang="en-IN" smtClean="0"/>
              <a:t>‹#›</a:t>
            </a:fld>
            <a:endParaRPr lang="en-IN"/>
          </a:p>
        </p:txBody>
      </p:sp>
    </p:spTree>
    <p:extLst>
      <p:ext uri="{BB962C8B-B14F-4D97-AF65-F5344CB8AC3E}">
        <p14:creationId xmlns:p14="http://schemas.microsoft.com/office/powerpoint/2010/main" val="16798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75B232F-79C1-4AED-9B23-0C665CB15D8E}" type="slidenum">
              <a:rPr lang="en-IN" smtClean="0"/>
              <a:t>4</a:t>
            </a:fld>
            <a:endParaRPr lang="en-IN"/>
          </a:p>
        </p:txBody>
      </p:sp>
    </p:spTree>
    <p:extLst>
      <p:ext uri="{BB962C8B-B14F-4D97-AF65-F5344CB8AC3E}">
        <p14:creationId xmlns:p14="http://schemas.microsoft.com/office/powerpoint/2010/main" val="921234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BA806869-2FA0-4695-9218-F11D31E97F68}" type="datetimeFigureOut">
              <a:rPr lang="en-IN" smtClean="0"/>
              <a:t>11-11-2021</a:t>
            </a:fld>
            <a:endParaRPr lang="en-IN"/>
          </a:p>
        </p:txBody>
      </p:sp>
      <p:sp>
        <p:nvSpPr>
          <p:cNvPr id="17" name="Slide Number Placeholder 16"/>
          <p:cNvSpPr>
            <a:spLocks noGrp="1"/>
          </p:cNvSpPr>
          <p:nvPr>
            <p:ph type="sldNum" sz="quarter" idx="11"/>
          </p:nvPr>
        </p:nvSpPr>
        <p:spPr/>
        <p:txBody>
          <a:bodyPr/>
          <a:lstStyle/>
          <a:p>
            <a:fld id="{3299DBF3-9074-4042-B022-483F99FC1FDC}" type="slidenum">
              <a:rPr lang="en-IN" smtClean="0"/>
              <a:t>‹#›</a:t>
            </a:fld>
            <a:endParaRPr lang="en-IN"/>
          </a:p>
        </p:txBody>
      </p:sp>
      <p:sp>
        <p:nvSpPr>
          <p:cNvPr id="19" name="Footer Placeholder 1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806869-2FA0-4695-9218-F11D31E97F68}" type="datetimeFigureOut">
              <a:rPr lang="en-IN" smtClean="0"/>
              <a:t>11-11-2021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99DBF3-9074-4042-B022-483F99FC1FD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806869-2FA0-4695-9218-F11D31E97F68}" type="datetimeFigureOut">
              <a:rPr lang="en-IN" smtClean="0"/>
              <a:t>11-11-2021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99DBF3-9074-4042-B022-483F99FC1FDC}" type="slidenum">
              <a:rPr lang="en-IN" smtClean="0"/>
              <a:t>‹#›</a:t>
            </a:fld>
            <a:endParaRPr lang="en-IN"/>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BA806869-2FA0-4695-9218-F11D31E97F68}" type="datetimeFigureOut">
              <a:rPr lang="en-IN" smtClean="0"/>
              <a:t>11-11-2021</a:t>
            </a:fld>
            <a:endParaRPr lang="en-IN"/>
          </a:p>
        </p:txBody>
      </p:sp>
      <p:sp>
        <p:nvSpPr>
          <p:cNvPr id="12" name="Slide Number Placeholder 11"/>
          <p:cNvSpPr>
            <a:spLocks noGrp="1"/>
          </p:cNvSpPr>
          <p:nvPr>
            <p:ph type="sldNum" sz="quarter" idx="15"/>
          </p:nvPr>
        </p:nvSpPr>
        <p:spPr/>
        <p:txBody>
          <a:bodyPr/>
          <a:lstStyle/>
          <a:p>
            <a:fld id="{3299DBF3-9074-4042-B022-483F99FC1FDC}" type="slidenum">
              <a:rPr lang="en-IN" smtClean="0"/>
              <a:t>‹#›</a:t>
            </a:fld>
            <a:endParaRPr lang="en-IN"/>
          </a:p>
        </p:txBody>
      </p:sp>
      <p:sp>
        <p:nvSpPr>
          <p:cNvPr id="13" name="Footer Placeholder 12"/>
          <p:cNvSpPr>
            <a:spLocks noGrp="1"/>
          </p:cNvSpPr>
          <p:nvPr>
            <p:ph type="ftr" sz="quarter" idx="16"/>
          </p:nvPr>
        </p:nvSpPr>
        <p:spPr/>
        <p:txBody>
          <a:bodyPr/>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BA806869-2FA0-4695-9218-F11D31E97F68}" type="datetimeFigureOut">
              <a:rPr lang="en-IN" smtClean="0"/>
              <a:t>11-11-2021</a:t>
            </a:fld>
            <a:endParaRPr lang="en-IN"/>
          </a:p>
        </p:txBody>
      </p:sp>
      <p:sp>
        <p:nvSpPr>
          <p:cNvPr id="14" name="Slide Number Placeholder 13"/>
          <p:cNvSpPr>
            <a:spLocks noGrp="1"/>
          </p:cNvSpPr>
          <p:nvPr>
            <p:ph type="sldNum" sz="quarter" idx="11"/>
          </p:nvPr>
        </p:nvSpPr>
        <p:spPr/>
        <p:txBody>
          <a:bodyPr/>
          <a:lstStyle/>
          <a:p>
            <a:fld id="{3299DBF3-9074-4042-B022-483F99FC1FDC}" type="slidenum">
              <a:rPr lang="en-IN" smtClean="0"/>
              <a:t>‹#›</a:t>
            </a:fld>
            <a:endParaRPr lang="en-IN"/>
          </a:p>
        </p:txBody>
      </p:sp>
      <p:sp>
        <p:nvSpPr>
          <p:cNvPr id="15" name="Footer Placeholder 14"/>
          <p:cNvSpPr>
            <a:spLocks noGrp="1"/>
          </p:cNvSpPr>
          <p:nvPr>
            <p:ph type="ftr" sz="quarter" idx="12"/>
          </p:nvPr>
        </p:nvSpPr>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BA806869-2FA0-4695-9218-F11D31E97F68}" type="datetimeFigureOut">
              <a:rPr lang="en-IN" smtClean="0"/>
              <a:t>11-11-2021</a:t>
            </a:fld>
            <a:endParaRPr lang="en-IN"/>
          </a:p>
        </p:txBody>
      </p:sp>
      <p:sp>
        <p:nvSpPr>
          <p:cNvPr id="12" name="Slide Number Placeholder 11"/>
          <p:cNvSpPr>
            <a:spLocks noGrp="1"/>
          </p:cNvSpPr>
          <p:nvPr>
            <p:ph type="sldNum" sz="quarter" idx="16"/>
          </p:nvPr>
        </p:nvSpPr>
        <p:spPr/>
        <p:txBody>
          <a:bodyPr/>
          <a:lstStyle/>
          <a:p>
            <a:fld id="{3299DBF3-9074-4042-B022-483F99FC1FDC}" type="slidenum">
              <a:rPr lang="en-IN" smtClean="0"/>
              <a:t>‹#›</a:t>
            </a:fld>
            <a:endParaRPr lang="en-IN"/>
          </a:p>
        </p:txBody>
      </p:sp>
      <p:sp>
        <p:nvSpPr>
          <p:cNvPr id="13" name="Footer Placeholder 12"/>
          <p:cNvSpPr>
            <a:spLocks noGrp="1"/>
          </p:cNvSpPr>
          <p:nvPr>
            <p:ph type="ftr" sz="quarter" idx="17"/>
          </p:nvPr>
        </p:nvSpPr>
        <p:spPr/>
        <p:txBody>
          <a:bodyPr/>
          <a:lstStyle/>
          <a:p>
            <a:endParaRPr lang="en-IN"/>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BA806869-2FA0-4695-9218-F11D31E97F68}" type="datetimeFigureOut">
              <a:rPr lang="en-IN" smtClean="0"/>
              <a:t>11-11-2021</a:t>
            </a:fld>
            <a:endParaRPr lang="en-IN"/>
          </a:p>
        </p:txBody>
      </p:sp>
      <p:sp>
        <p:nvSpPr>
          <p:cNvPr id="12" name="Slide Number Placeholder 11"/>
          <p:cNvSpPr>
            <a:spLocks noGrp="1"/>
          </p:cNvSpPr>
          <p:nvPr>
            <p:ph type="sldNum" sz="quarter" idx="17"/>
          </p:nvPr>
        </p:nvSpPr>
        <p:spPr/>
        <p:txBody>
          <a:bodyPr/>
          <a:lstStyle/>
          <a:p>
            <a:fld id="{3299DBF3-9074-4042-B022-483F99FC1FDC}" type="slidenum">
              <a:rPr lang="en-IN" smtClean="0"/>
              <a:t>‹#›</a:t>
            </a:fld>
            <a:endParaRPr lang="en-IN"/>
          </a:p>
        </p:txBody>
      </p:sp>
      <p:sp>
        <p:nvSpPr>
          <p:cNvPr id="13" name="Footer Placeholder 12"/>
          <p:cNvSpPr>
            <a:spLocks noGrp="1"/>
          </p:cNvSpPr>
          <p:nvPr>
            <p:ph type="ftr" sz="quarter" idx="18"/>
          </p:nvPr>
        </p:nvSpPr>
        <p:spPr/>
        <p:txBody>
          <a:bodyPr/>
          <a:lstStyle/>
          <a:p>
            <a:endParaRPr lang="en-IN"/>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BA806869-2FA0-4695-9218-F11D31E97F68}" type="datetimeFigureOut">
              <a:rPr lang="en-IN" smtClean="0"/>
              <a:t>11-11-2021</a:t>
            </a:fld>
            <a:endParaRPr lang="en-IN"/>
          </a:p>
        </p:txBody>
      </p:sp>
      <p:sp>
        <p:nvSpPr>
          <p:cNvPr id="16" name="Slide Number Placeholder 15"/>
          <p:cNvSpPr>
            <a:spLocks noGrp="1"/>
          </p:cNvSpPr>
          <p:nvPr>
            <p:ph type="sldNum" sz="quarter" idx="11"/>
          </p:nvPr>
        </p:nvSpPr>
        <p:spPr/>
        <p:txBody>
          <a:bodyPr/>
          <a:lstStyle/>
          <a:p>
            <a:fld id="{3299DBF3-9074-4042-B022-483F99FC1FDC}"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BA806869-2FA0-4695-9218-F11D31E97F68}" type="datetimeFigureOut">
              <a:rPr lang="en-IN" smtClean="0"/>
              <a:t>11-11-2021</a:t>
            </a:fld>
            <a:endParaRPr lang="en-IN"/>
          </a:p>
        </p:txBody>
      </p:sp>
      <p:sp>
        <p:nvSpPr>
          <p:cNvPr id="8" name="Slide Number Placeholder 7"/>
          <p:cNvSpPr>
            <a:spLocks noGrp="1"/>
          </p:cNvSpPr>
          <p:nvPr>
            <p:ph type="sldNum" sz="quarter" idx="11"/>
          </p:nvPr>
        </p:nvSpPr>
        <p:spPr/>
        <p:txBody>
          <a:bodyPr/>
          <a:lstStyle/>
          <a:p>
            <a:fld id="{3299DBF3-9074-4042-B022-483F99FC1FDC}"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BA806869-2FA0-4695-9218-F11D31E97F68}" type="datetimeFigureOut">
              <a:rPr lang="en-IN" smtClean="0"/>
              <a:t>11-11-2021</a:t>
            </a:fld>
            <a:endParaRPr lang="en-IN"/>
          </a:p>
        </p:txBody>
      </p:sp>
      <p:sp>
        <p:nvSpPr>
          <p:cNvPr id="19" name="Slide Number Placeholder 18"/>
          <p:cNvSpPr>
            <a:spLocks noGrp="1"/>
          </p:cNvSpPr>
          <p:nvPr>
            <p:ph type="sldNum" sz="quarter" idx="16"/>
          </p:nvPr>
        </p:nvSpPr>
        <p:spPr/>
        <p:txBody>
          <a:bodyPr/>
          <a:lstStyle/>
          <a:p>
            <a:fld id="{3299DBF3-9074-4042-B022-483F99FC1FDC}" type="slidenum">
              <a:rPr lang="en-IN" smtClean="0"/>
              <a:t>‹#›</a:t>
            </a:fld>
            <a:endParaRPr lang="en-IN"/>
          </a:p>
        </p:txBody>
      </p:sp>
      <p:sp>
        <p:nvSpPr>
          <p:cNvPr id="23" name="Footer Placeholder 22"/>
          <p:cNvSpPr>
            <a:spLocks noGrp="1"/>
          </p:cNvSpPr>
          <p:nvPr>
            <p:ph type="ftr" sz="quarter" idx="17"/>
          </p:nvPr>
        </p:nvSpPr>
        <p:spPr/>
        <p:txBody>
          <a:bodyPr/>
          <a:lstStyle/>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BA806869-2FA0-4695-9218-F11D31E97F68}" type="datetimeFigureOut">
              <a:rPr lang="en-IN" smtClean="0"/>
              <a:t>11-11-2021</a:t>
            </a:fld>
            <a:endParaRPr lang="en-IN"/>
          </a:p>
        </p:txBody>
      </p:sp>
      <p:sp>
        <p:nvSpPr>
          <p:cNvPr id="14" name="Slide Number Placeholder 13"/>
          <p:cNvSpPr>
            <a:spLocks noGrp="1"/>
          </p:cNvSpPr>
          <p:nvPr>
            <p:ph type="sldNum" sz="quarter" idx="15"/>
          </p:nvPr>
        </p:nvSpPr>
        <p:spPr>
          <a:xfrm>
            <a:off x="4038600" y="6172200"/>
            <a:ext cx="1066800" cy="304800"/>
          </a:xfrm>
        </p:spPr>
        <p:txBody>
          <a:bodyPr/>
          <a:lstStyle/>
          <a:p>
            <a:fld id="{3299DBF3-9074-4042-B022-483F99FC1FDC}" type="slidenum">
              <a:rPr lang="en-IN" smtClean="0"/>
              <a:t>‹#›</a:t>
            </a:fld>
            <a:endParaRPr lang="en-IN"/>
          </a:p>
        </p:txBody>
      </p:sp>
      <p:sp>
        <p:nvSpPr>
          <p:cNvPr id="15" name="Footer Placeholder 14"/>
          <p:cNvSpPr>
            <a:spLocks noGrp="1"/>
          </p:cNvSpPr>
          <p:nvPr>
            <p:ph type="ftr" sz="quarter" idx="16"/>
          </p:nvPr>
        </p:nvSpPr>
        <p:spPr>
          <a:xfrm>
            <a:off x="1447800" y="6486525"/>
            <a:ext cx="6248400" cy="29210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BA806869-2FA0-4695-9218-F11D31E97F68}" type="datetimeFigureOut">
              <a:rPr lang="en-IN" smtClean="0"/>
              <a:t>11-11-2021</a:t>
            </a:fld>
            <a:endParaRPr lang="en-IN"/>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IN"/>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3299DBF3-9074-4042-B022-483F99FC1FDC}" type="slidenum">
              <a:rPr lang="en-IN" smtClean="0"/>
              <a:t>‹#›</a:t>
            </a:fld>
            <a:endParaRPr lang="en-IN"/>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5776" y="2204864"/>
            <a:ext cx="4013200" cy="1103248"/>
          </a:xfrm>
        </p:spPr>
        <p:txBody>
          <a:bodyPr>
            <a:normAutofit/>
          </a:bodyPr>
          <a:lstStyle/>
          <a:p>
            <a:r>
              <a:rPr lang="en-US" dirty="0"/>
              <a:t/>
            </a:r>
            <a:br>
              <a:rPr lang="en-US" dirty="0"/>
            </a:br>
            <a:r>
              <a:rPr lang="en-US" dirty="0" smtClean="0"/>
              <a:t>DEFINITIONS </a:t>
            </a:r>
            <a:br>
              <a:rPr lang="en-US" dirty="0" smtClean="0"/>
            </a:br>
            <a:endParaRPr lang="en-IN" dirty="0"/>
          </a:p>
        </p:txBody>
      </p:sp>
    </p:spTree>
    <p:extLst>
      <p:ext uri="{BB962C8B-B14F-4D97-AF65-F5344CB8AC3E}">
        <p14:creationId xmlns:p14="http://schemas.microsoft.com/office/powerpoint/2010/main" val="16115515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4525" y="842963"/>
            <a:ext cx="5314950"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33086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lgn="l">
              <a:buFont typeface="Wingdings" pitchFamily="2" charset="2"/>
              <a:buChar char="Ø"/>
            </a:pPr>
            <a:r>
              <a:rPr lang="en-US" dirty="0"/>
              <a:t>Each time readers encounter an unfamiliar term or concept, that item should be defined. </a:t>
            </a:r>
          </a:p>
          <a:p>
            <a:pPr marL="342900" indent="-342900" algn="l">
              <a:buFont typeface="Wingdings" pitchFamily="2" charset="2"/>
              <a:buChar char="Ø"/>
            </a:pPr>
            <a:r>
              <a:rPr lang="en-US" dirty="0" smtClean="0"/>
              <a:t>In </a:t>
            </a:r>
            <a:r>
              <a:rPr lang="en-US" dirty="0"/>
              <a:t>a printed text, you can place brief definitions in </a:t>
            </a:r>
            <a:r>
              <a:rPr lang="en-US" dirty="0" smtClean="0"/>
              <a:t>parentheses. </a:t>
            </a:r>
          </a:p>
          <a:p>
            <a:pPr algn="l"/>
            <a:r>
              <a:rPr lang="en-US" dirty="0" smtClean="0"/>
              <a:t>Sentence </a:t>
            </a:r>
            <a:r>
              <a:rPr lang="en-US" dirty="0"/>
              <a:t>definitions should be part of the running text or, if they are numerous, listed in a glossary. </a:t>
            </a:r>
            <a:endParaRPr lang="en-US" dirty="0" smtClean="0"/>
          </a:p>
          <a:p>
            <a:pPr marL="342900" indent="-342900" algn="l">
              <a:buFont typeface="Wingdings" pitchFamily="2" charset="2"/>
              <a:buChar char="Ø"/>
            </a:pPr>
            <a:r>
              <a:rPr lang="en-US" dirty="0" smtClean="0"/>
              <a:t>Place </a:t>
            </a:r>
            <a:r>
              <a:rPr lang="en-US" dirty="0"/>
              <a:t>an expanded definition either near the beginning of a long document or in an appendix </a:t>
            </a:r>
            <a:r>
              <a:rPr lang="en-US" dirty="0" smtClean="0"/>
              <a:t>depending </a:t>
            </a:r>
            <a:r>
              <a:rPr lang="en-US" dirty="0"/>
              <a:t>on whether the definition is essential to understanding the whole document or serves merely as a reference.</a:t>
            </a:r>
            <a:endParaRPr lang="en-IN" dirty="0"/>
          </a:p>
        </p:txBody>
      </p:sp>
      <p:sp>
        <p:nvSpPr>
          <p:cNvPr id="3" name="Title 2"/>
          <p:cNvSpPr>
            <a:spLocks noGrp="1"/>
          </p:cNvSpPr>
          <p:nvPr>
            <p:ph type="title"/>
          </p:nvPr>
        </p:nvSpPr>
        <p:spPr/>
        <p:txBody>
          <a:bodyPr/>
          <a:lstStyle/>
          <a:p>
            <a:r>
              <a:rPr lang="en-US" dirty="0" smtClean="0"/>
              <a:t>Placing definitions in a document</a:t>
            </a:r>
            <a:endParaRPr lang="en-IN" dirty="0"/>
          </a:p>
        </p:txBody>
      </p:sp>
    </p:spTree>
    <p:extLst>
      <p:ext uri="{BB962C8B-B14F-4D97-AF65-F5344CB8AC3E}">
        <p14:creationId xmlns:p14="http://schemas.microsoft.com/office/powerpoint/2010/main" val="4002581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lgn="l">
              <a:buFont typeface="Wingdings" pitchFamily="2" charset="2"/>
              <a:buChar char="Ø"/>
            </a:pPr>
            <a:r>
              <a:rPr lang="en-US" dirty="0" smtClean="0"/>
              <a:t>a </a:t>
            </a:r>
            <a:r>
              <a:rPr lang="en-US" dirty="0"/>
              <a:t>statement expressing the essential nature of something</a:t>
            </a:r>
            <a:endParaRPr lang="en-IN" dirty="0"/>
          </a:p>
          <a:p>
            <a:pPr marL="342900" indent="-342900" algn="l">
              <a:buFont typeface="Wingdings" pitchFamily="2" charset="2"/>
              <a:buChar char="Ø"/>
            </a:pPr>
            <a:endParaRPr lang="en-US" i="1" dirty="0"/>
          </a:p>
          <a:p>
            <a:pPr marL="342900" indent="-342900" algn="l">
              <a:buFont typeface="Wingdings" pitchFamily="2" charset="2"/>
              <a:buChar char="Ø"/>
            </a:pPr>
            <a:r>
              <a:rPr lang="en-US" dirty="0" smtClean="0"/>
              <a:t>a </a:t>
            </a:r>
            <a:r>
              <a:rPr lang="en-US" dirty="0"/>
              <a:t>statement of the meaning of a word or word group or a sign or symbol &lt;dictionary </a:t>
            </a:r>
            <a:r>
              <a:rPr lang="en-US" i="1" dirty="0"/>
              <a:t>definitions</a:t>
            </a:r>
            <a:r>
              <a:rPr lang="en-US" dirty="0"/>
              <a:t>&gt;</a:t>
            </a:r>
            <a:endParaRPr lang="en-IN" dirty="0"/>
          </a:p>
          <a:p>
            <a:pPr marL="342900" indent="-342900" algn="l">
              <a:buFont typeface="Wingdings" pitchFamily="2" charset="2"/>
              <a:buChar char="Ø"/>
            </a:pPr>
            <a:endParaRPr lang="en-US" i="1" dirty="0"/>
          </a:p>
          <a:p>
            <a:pPr marL="342900" indent="-342900" algn="l">
              <a:buFont typeface="Wingdings" pitchFamily="2" charset="2"/>
              <a:buChar char="Ø"/>
            </a:pPr>
            <a:r>
              <a:rPr lang="en-US" dirty="0" smtClean="0"/>
              <a:t>a </a:t>
            </a:r>
            <a:r>
              <a:rPr lang="en-US" dirty="0"/>
              <a:t>product of defining</a:t>
            </a:r>
            <a:endParaRPr lang="en-IN" dirty="0"/>
          </a:p>
          <a:p>
            <a:pPr marL="342900" indent="-342900" algn="l">
              <a:buFont typeface="Wingdings" pitchFamily="2" charset="2"/>
              <a:buChar char="Ø"/>
            </a:pPr>
            <a:endParaRPr lang="en-US" dirty="0"/>
          </a:p>
          <a:p>
            <a:pPr marL="342900" indent="-342900" algn="l">
              <a:buFont typeface="Wingdings" pitchFamily="2" charset="2"/>
              <a:buChar char="Ø"/>
            </a:pPr>
            <a:r>
              <a:rPr lang="en-US" dirty="0" smtClean="0"/>
              <a:t>the </a:t>
            </a:r>
            <a:r>
              <a:rPr lang="en-US" dirty="0"/>
              <a:t>action or process of stating the meaning of a word or word group</a:t>
            </a:r>
            <a:endParaRPr lang="en-IN" dirty="0"/>
          </a:p>
          <a:p>
            <a:pPr marL="342900" indent="-342900" algn="l">
              <a:buFont typeface="Wingdings" pitchFamily="2" charset="2"/>
              <a:buChar char="Ø"/>
            </a:pPr>
            <a:endParaRPr lang="en-IN" dirty="0"/>
          </a:p>
        </p:txBody>
      </p:sp>
      <p:sp>
        <p:nvSpPr>
          <p:cNvPr id="3" name="Title 2"/>
          <p:cNvSpPr>
            <a:spLocks noGrp="1"/>
          </p:cNvSpPr>
          <p:nvPr>
            <p:ph type="title"/>
          </p:nvPr>
        </p:nvSpPr>
        <p:spPr/>
        <p:txBody>
          <a:bodyPr/>
          <a:lstStyle/>
          <a:p>
            <a:r>
              <a:rPr lang="en-US" dirty="0" smtClean="0"/>
              <a:t>WHAT IS A DEFINITION?</a:t>
            </a:r>
            <a:endParaRPr lang="en-IN" dirty="0"/>
          </a:p>
        </p:txBody>
      </p:sp>
    </p:spTree>
    <p:extLst>
      <p:ext uri="{BB962C8B-B14F-4D97-AF65-F5344CB8AC3E}">
        <p14:creationId xmlns:p14="http://schemas.microsoft.com/office/powerpoint/2010/main" val="554559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lvl="0" indent="-342900" algn="l">
              <a:buFont typeface="Wingdings" pitchFamily="2" charset="2"/>
              <a:buChar char="Ø"/>
            </a:pPr>
            <a:r>
              <a:rPr lang="en-US" dirty="0"/>
              <a:t>Increase reader understanding</a:t>
            </a:r>
            <a:endParaRPr lang="en-IN" dirty="0"/>
          </a:p>
          <a:p>
            <a:pPr marL="342900" lvl="0" indent="-342900" algn="l">
              <a:buFont typeface="Wingdings" pitchFamily="2" charset="2"/>
              <a:buChar char="Ø"/>
            </a:pPr>
            <a:r>
              <a:rPr lang="en-US" dirty="0"/>
              <a:t>Elaborate on technical terms</a:t>
            </a:r>
            <a:endParaRPr lang="en-IN" dirty="0"/>
          </a:p>
          <a:p>
            <a:pPr marL="342900" lvl="0" indent="-342900" algn="l">
              <a:buFont typeface="Wingdings" pitchFamily="2" charset="2"/>
              <a:buChar char="Ø"/>
            </a:pPr>
            <a:r>
              <a:rPr lang="en-US" dirty="0"/>
              <a:t>Improperly defined terms can have a negative impact</a:t>
            </a:r>
            <a:endParaRPr lang="en-IN" dirty="0"/>
          </a:p>
          <a:p>
            <a:pPr marL="342900" indent="-342900" algn="l">
              <a:buFont typeface="Wingdings" pitchFamily="2" charset="2"/>
              <a:buChar char="Ø"/>
            </a:pPr>
            <a:endParaRPr lang="en-IN" dirty="0"/>
          </a:p>
        </p:txBody>
      </p:sp>
      <p:sp>
        <p:nvSpPr>
          <p:cNvPr id="3" name="Title 2"/>
          <p:cNvSpPr>
            <a:spLocks noGrp="1"/>
          </p:cNvSpPr>
          <p:nvPr>
            <p:ph type="title"/>
          </p:nvPr>
        </p:nvSpPr>
        <p:spPr/>
        <p:txBody>
          <a:bodyPr/>
          <a:lstStyle/>
          <a:p>
            <a:r>
              <a:rPr lang="en-US" dirty="0"/>
              <a:t>Why Define Anything?</a:t>
            </a:r>
            <a:endParaRPr lang="en-IN" dirty="0"/>
          </a:p>
        </p:txBody>
      </p:sp>
    </p:spTree>
    <p:extLst>
      <p:ext uri="{BB962C8B-B14F-4D97-AF65-F5344CB8AC3E}">
        <p14:creationId xmlns:p14="http://schemas.microsoft.com/office/powerpoint/2010/main" val="249848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285750" lvl="1" indent="-285750" algn="l">
              <a:buFont typeface="Wingdings" pitchFamily="2" charset="2"/>
              <a:buChar char="Ø"/>
            </a:pPr>
            <a:r>
              <a:rPr lang="en-US" dirty="0" smtClean="0"/>
              <a:t>Consider </a:t>
            </a:r>
            <a:r>
              <a:rPr lang="en-US" dirty="0"/>
              <a:t>your PURPOSE</a:t>
            </a:r>
            <a:endParaRPr lang="en-IN" sz="1600" dirty="0"/>
          </a:p>
          <a:p>
            <a:pPr marL="285750" lvl="1" indent="-285750" algn="l">
              <a:buFont typeface="Wingdings" pitchFamily="2" charset="2"/>
              <a:buChar char="Ø"/>
            </a:pPr>
            <a:r>
              <a:rPr lang="en-US" dirty="0"/>
              <a:t>Definitions will depend on </a:t>
            </a:r>
            <a:r>
              <a:rPr lang="en-US" dirty="0" smtClean="0"/>
              <a:t>AUDIENCE</a:t>
            </a:r>
            <a:endParaRPr lang="en-IN" sz="1600" dirty="0"/>
          </a:p>
        </p:txBody>
      </p:sp>
      <p:sp>
        <p:nvSpPr>
          <p:cNvPr id="3" name="Title 2"/>
          <p:cNvSpPr>
            <a:spLocks noGrp="1"/>
          </p:cNvSpPr>
          <p:nvPr>
            <p:ph type="title"/>
          </p:nvPr>
        </p:nvSpPr>
        <p:spPr/>
        <p:txBody>
          <a:bodyPr/>
          <a:lstStyle/>
          <a:p>
            <a:r>
              <a:rPr lang="en-US" dirty="0"/>
              <a:t>What Kind of Definition?</a:t>
            </a:r>
            <a:r>
              <a:rPr lang="en-IN" dirty="0"/>
              <a:t/>
            </a:r>
            <a:br>
              <a:rPr lang="en-IN" dirty="0"/>
            </a:br>
            <a:endParaRPr lang="en-IN" dirty="0"/>
          </a:p>
        </p:txBody>
      </p:sp>
    </p:spTree>
    <p:extLst>
      <p:ext uri="{BB962C8B-B14F-4D97-AF65-F5344CB8AC3E}">
        <p14:creationId xmlns:p14="http://schemas.microsoft.com/office/powerpoint/2010/main" val="2294527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Decide how much detail your audience actually requires in order to grasp</a:t>
            </a:r>
          </a:p>
          <a:p>
            <a:r>
              <a:rPr lang="en-IN" dirty="0"/>
              <a:t>your exact meaning.</a:t>
            </a:r>
            <a:endParaRPr lang="en-US" dirty="0" smtClean="0"/>
          </a:p>
          <a:p>
            <a:pPr lvl="0" algn="l"/>
            <a:endParaRPr lang="en-US" dirty="0" smtClean="0"/>
          </a:p>
          <a:p>
            <a:pPr marL="342900" lvl="0" indent="-342900" algn="l">
              <a:buFont typeface="Wingdings" pitchFamily="2" charset="2"/>
              <a:buChar char="Ø"/>
            </a:pPr>
            <a:r>
              <a:rPr lang="en-US" dirty="0" smtClean="0"/>
              <a:t>Parenthetical</a:t>
            </a:r>
            <a:endParaRPr lang="en-IN" dirty="0"/>
          </a:p>
          <a:p>
            <a:pPr marL="342900" lvl="0" indent="-342900" algn="l">
              <a:buFont typeface="Wingdings" pitchFamily="2" charset="2"/>
              <a:buChar char="Ø"/>
            </a:pPr>
            <a:r>
              <a:rPr lang="en-US" dirty="0"/>
              <a:t>Sentence Variety</a:t>
            </a:r>
            <a:endParaRPr lang="en-IN" dirty="0"/>
          </a:p>
          <a:p>
            <a:pPr marL="342900" lvl="0" indent="-342900" algn="l">
              <a:buFont typeface="Wingdings" pitchFamily="2" charset="2"/>
              <a:buChar char="Ø"/>
            </a:pPr>
            <a:r>
              <a:rPr lang="en-US" dirty="0"/>
              <a:t>Extended</a:t>
            </a:r>
            <a:endParaRPr lang="en-IN" dirty="0"/>
          </a:p>
          <a:p>
            <a:pPr marL="342900" indent="-342900" algn="l">
              <a:buFont typeface="Wingdings" pitchFamily="2" charset="2"/>
              <a:buChar char="Ø"/>
            </a:pPr>
            <a:endParaRPr lang="en-IN" dirty="0"/>
          </a:p>
        </p:txBody>
      </p:sp>
      <p:sp>
        <p:nvSpPr>
          <p:cNvPr id="3" name="Title 2"/>
          <p:cNvSpPr>
            <a:spLocks noGrp="1"/>
          </p:cNvSpPr>
          <p:nvPr>
            <p:ph type="title"/>
          </p:nvPr>
        </p:nvSpPr>
        <p:spPr/>
        <p:txBody>
          <a:bodyPr/>
          <a:lstStyle/>
          <a:p>
            <a:r>
              <a:rPr lang="en-US" dirty="0" smtClean="0"/>
              <a:t>TYPES OF DEFINITIONS</a:t>
            </a:r>
            <a:endParaRPr lang="en-IN" dirty="0"/>
          </a:p>
        </p:txBody>
      </p:sp>
    </p:spTree>
    <p:extLst>
      <p:ext uri="{BB962C8B-B14F-4D97-AF65-F5344CB8AC3E}">
        <p14:creationId xmlns:p14="http://schemas.microsoft.com/office/powerpoint/2010/main" val="2464180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539552" y="1700808"/>
            <a:ext cx="8352928" cy="5040560"/>
          </a:xfrm>
        </p:spPr>
        <p:txBody>
          <a:bodyPr>
            <a:noAutofit/>
          </a:bodyPr>
          <a:lstStyle/>
          <a:p>
            <a:pPr marL="285750" lvl="1" indent="-285750" algn="l">
              <a:buFont typeface="Wingdings" pitchFamily="2" charset="2"/>
              <a:buChar char="Ø"/>
            </a:pPr>
            <a:r>
              <a:rPr lang="en-US" sz="1600" dirty="0" smtClean="0">
                <a:latin typeface="Times New Roman" pitchFamily="18" charset="0"/>
                <a:cs typeface="Times New Roman" pitchFamily="18" charset="0"/>
              </a:rPr>
              <a:t>Least </a:t>
            </a:r>
            <a:r>
              <a:rPr lang="en-US" sz="1600" dirty="0">
                <a:latin typeface="Times New Roman" pitchFamily="18" charset="0"/>
                <a:cs typeface="Times New Roman" pitchFamily="18" charset="0"/>
              </a:rPr>
              <a:t>formal type of definition</a:t>
            </a:r>
            <a:endParaRPr lang="en-IN" sz="1600" dirty="0">
              <a:latin typeface="Times New Roman" pitchFamily="18" charset="0"/>
              <a:cs typeface="Times New Roman" pitchFamily="18" charset="0"/>
            </a:endParaRPr>
          </a:p>
          <a:p>
            <a:pPr marL="285750" lvl="1" indent="-285750" algn="l">
              <a:buFont typeface="Wingdings" pitchFamily="2" charset="2"/>
              <a:buChar char="Ø"/>
            </a:pPr>
            <a:r>
              <a:rPr lang="en-US" sz="1600" dirty="0">
                <a:latin typeface="Times New Roman" pitchFamily="18" charset="0"/>
                <a:cs typeface="Times New Roman" pitchFamily="18" charset="0"/>
              </a:rPr>
              <a:t>In-line definition within a </a:t>
            </a:r>
            <a:r>
              <a:rPr lang="en-US" sz="1600" dirty="0" smtClean="0">
                <a:latin typeface="Times New Roman" pitchFamily="18" charset="0"/>
                <a:cs typeface="Times New Roman" pitchFamily="18" charset="0"/>
              </a:rPr>
              <a:t>sentence enclosed in parenthesis ( …….) </a:t>
            </a:r>
            <a:endParaRPr lang="en-IN" sz="1600" dirty="0">
              <a:latin typeface="Times New Roman" pitchFamily="18" charset="0"/>
              <a:cs typeface="Times New Roman" pitchFamily="18" charset="0"/>
            </a:endParaRPr>
          </a:p>
          <a:p>
            <a:pPr marL="285750" lvl="1" indent="-285750" algn="l">
              <a:buFont typeface="Wingdings" pitchFamily="2" charset="2"/>
              <a:buChar char="Ø"/>
            </a:pPr>
            <a:r>
              <a:rPr lang="en-US" sz="1600" dirty="0">
                <a:latin typeface="Times New Roman" pitchFamily="18" charset="0"/>
                <a:cs typeface="Times New Roman" pitchFamily="18" charset="0"/>
              </a:rPr>
              <a:t>Used as </a:t>
            </a:r>
            <a:r>
              <a:rPr lang="en-US" sz="1600" dirty="0" smtClean="0">
                <a:latin typeface="Times New Roman" pitchFamily="18" charset="0"/>
                <a:cs typeface="Times New Roman" pitchFamily="18" charset="0"/>
              </a:rPr>
              <a:t>a clarification </a:t>
            </a:r>
            <a:r>
              <a:rPr lang="en-US" sz="1600" dirty="0">
                <a:latin typeface="Times New Roman" pitchFamily="18" charset="0"/>
                <a:cs typeface="Times New Roman" pitchFamily="18" charset="0"/>
              </a:rPr>
              <a:t>or brief </a:t>
            </a:r>
            <a:r>
              <a:rPr lang="en-US" sz="1600" dirty="0" smtClean="0">
                <a:latin typeface="Times New Roman" pitchFamily="18" charset="0"/>
                <a:cs typeface="Times New Roman" pitchFamily="18" charset="0"/>
              </a:rPr>
              <a:t>explanation</a:t>
            </a:r>
          </a:p>
          <a:p>
            <a:pPr marL="285750" lvl="1" indent="-285750" algn="l">
              <a:buFont typeface="Wingdings" pitchFamily="2" charset="2"/>
              <a:buChar char="Ø"/>
            </a:pPr>
            <a:endParaRPr lang="en-US" sz="1600" dirty="0" smtClean="0">
              <a:latin typeface="Times New Roman" pitchFamily="18" charset="0"/>
              <a:cs typeface="Times New Roman" pitchFamily="18" charset="0"/>
            </a:endParaRPr>
          </a:p>
          <a:p>
            <a:pPr algn="l"/>
            <a:r>
              <a:rPr lang="en-US" sz="1600" dirty="0" smtClean="0">
                <a:latin typeface="Times New Roman" pitchFamily="18" charset="0"/>
                <a:cs typeface="Times New Roman" pitchFamily="18" charset="0"/>
              </a:rPr>
              <a:t>Often</a:t>
            </a:r>
            <a:r>
              <a:rPr lang="en-US" sz="1600" dirty="0">
                <a:latin typeface="Times New Roman" pitchFamily="18" charset="0"/>
                <a:cs typeface="Times New Roman" pitchFamily="18" charset="0"/>
              </a:rPr>
              <a:t>, you can </a:t>
            </a:r>
            <a:r>
              <a:rPr lang="en-US" sz="1600" dirty="0" smtClean="0">
                <a:latin typeface="Times New Roman" pitchFamily="18" charset="0"/>
                <a:cs typeface="Times New Roman" pitchFamily="18" charset="0"/>
              </a:rPr>
              <a:t>clarify </a:t>
            </a:r>
            <a:r>
              <a:rPr lang="en-US" sz="1600" dirty="0">
                <a:latin typeface="Times New Roman" pitchFamily="18" charset="0"/>
                <a:cs typeface="Times New Roman" pitchFamily="18" charset="0"/>
              </a:rPr>
              <a:t>the </a:t>
            </a:r>
            <a:r>
              <a:rPr lang="en-US" sz="1600" dirty="0" smtClean="0">
                <a:latin typeface="Times New Roman" pitchFamily="18" charset="0"/>
                <a:cs typeface="Times New Roman" pitchFamily="18" charset="0"/>
              </a:rPr>
              <a:t>meaning </a:t>
            </a:r>
            <a:r>
              <a:rPr lang="en-US" sz="1600" dirty="0">
                <a:latin typeface="Times New Roman" pitchFamily="18" charset="0"/>
                <a:cs typeface="Times New Roman" pitchFamily="18" charset="0"/>
              </a:rPr>
              <a:t>of a word by using a more </a:t>
            </a:r>
            <a:r>
              <a:rPr lang="en-US" sz="1600" dirty="0" smtClean="0">
                <a:latin typeface="Times New Roman" pitchFamily="18" charset="0"/>
                <a:cs typeface="Times New Roman" pitchFamily="18" charset="0"/>
              </a:rPr>
              <a:t>familiar </a:t>
            </a:r>
            <a:r>
              <a:rPr lang="en-US" sz="1600" dirty="0">
                <a:latin typeface="Times New Roman" pitchFamily="18" charset="0"/>
                <a:cs typeface="Times New Roman" pitchFamily="18" charset="0"/>
              </a:rPr>
              <a:t>synonym </a:t>
            </a:r>
            <a:r>
              <a:rPr lang="en-US" sz="1600" dirty="0" smtClean="0">
                <a:latin typeface="Times New Roman" pitchFamily="18" charset="0"/>
                <a:cs typeface="Times New Roman" pitchFamily="18" charset="0"/>
              </a:rPr>
              <a:t>or a clarifying </a:t>
            </a:r>
            <a:r>
              <a:rPr lang="en-US" sz="1600" dirty="0">
                <a:latin typeface="Times New Roman" pitchFamily="18" charset="0"/>
                <a:cs typeface="Times New Roman" pitchFamily="18" charset="0"/>
              </a:rPr>
              <a:t>phrase in parentheses, as in these examples</a:t>
            </a:r>
            <a:r>
              <a:rPr lang="en-US" sz="1600" dirty="0" smtClean="0">
                <a:latin typeface="Times New Roman" pitchFamily="18" charset="0"/>
                <a:cs typeface="Times New Roman" pitchFamily="18" charset="0"/>
              </a:rPr>
              <a:t>:</a:t>
            </a:r>
          </a:p>
          <a:p>
            <a:pPr algn="l"/>
            <a:endParaRPr lang="en-US" sz="1600" dirty="0" smtClean="0">
              <a:latin typeface="Times New Roman" pitchFamily="18" charset="0"/>
              <a:cs typeface="Times New Roman" pitchFamily="18" charset="0"/>
            </a:endParaRPr>
          </a:p>
          <a:p>
            <a:pPr algn="l"/>
            <a:r>
              <a:rPr lang="en-US" sz="1600" dirty="0" smtClean="0">
                <a:solidFill>
                  <a:srgbClr val="FFFF00"/>
                </a:solidFill>
                <a:latin typeface="Times New Roman" pitchFamily="18" charset="0"/>
                <a:cs typeface="Times New Roman" pitchFamily="18" charset="0"/>
              </a:rPr>
              <a:t>	The </a:t>
            </a:r>
            <a:r>
              <a:rPr lang="en-US" sz="1600" dirty="0">
                <a:solidFill>
                  <a:srgbClr val="FFFF00"/>
                </a:solidFill>
                <a:latin typeface="Times New Roman" pitchFamily="18" charset="0"/>
                <a:cs typeface="Times New Roman" pitchFamily="18" charset="0"/>
              </a:rPr>
              <a:t>trees on the site are mostly </a:t>
            </a:r>
            <a:r>
              <a:rPr lang="en-US" sz="1600" i="1" dirty="0">
                <a:solidFill>
                  <a:srgbClr val="FFFF00"/>
                </a:solidFill>
                <a:latin typeface="Times New Roman" pitchFamily="18" charset="0"/>
                <a:cs typeface="Times New Roman" pitchFamily="18" charset="0"/>
              </a:rPr>
              <a:t>deciduous </a:t>
            </a:r>
            <a:r>
              <a:rPr lang="en-US" sz="1600" dirty="0">
                <a:solidFill>
                  <a:srgbClr val="FFFF00"/>
                </a:solidFill>
                <a:latin typeface="Times New Roman" pitchFamily="18" charset="0"/>
                <a:cs typeface="Times New Roman" pitchFamily="18" charset="0"/>
              </a:rPr>
              <a:t>(shedding foliage at season's end</a:t>
            </a:r>
            <a:r>
              <a:rPr lang="en-US" sz="1600" dirty="0" smtClean="0">
                <a:solidFill>
                  <a:srgbClr val="FFFF00"/>
                </a:solidFill>
                <a:latin typeface="Times New Roman" pitchFamily="18" charset="0"/>
                <a:cs typeface="Times New Roman" pitchFamily="18" charset="0"/>
              </a:rPr>
              <a:t>).</a:t>
            </a:r>
          </a:p>
          <a:p>
            <a:pPr algn="l"/>
            <a:endParaRPr lang="en-US" sz="1600" dirty="0" smtClean="0">
              <a:solidFill>
                <a:srgbClr val="FFFF00"/>
              </a:solidFill>
              <a:latin typeface="Times New Roman" pitchFamily="18" charset="0"/>
              <a:cs typeface="Times New Roman" pitchFamily="18" charset="0"/>
            </a:endParaRPr>
          </a:p>
          <a:p>
            <a:pPr algn="l"/>
            <a:r>
              <a:rPr lang="en-US" sz="1600" dirty="0" smtClean="0">
                <a:solidFill>
                  <a:srgbClr val="FFFF00"/>
                </a:solidFill>
                <a:latin typeface="Times New Roman" pitchFamily="18" charset="0"/>
                <a:cs typeface="Times New Roman" pitchFamily="18" charset="0"/>
              </a:rPr>
              <a:t>	Eventually, Artificial intelligence will be using cognitive science (scientific study of mind and 	its processes) to understand humans better,</a:t>
            </a:r>
          </a:p>
          <a:p>
            <a:pPr algn="l"/>
            <a:r>
              <a:rPr lang="en-US" sz="1600" dirty="0" smtClean="0">
                <a:latin typeface="Times New Roman" pitchFamily="18" charset="0"/>
                <a:cs typeface="Times New Roman" pitchFamily="18" charset="0"/>
              </a:rPr>
              <a:t>		</a:t>
            </a:r>
          </a:p>
          <a:p>
            <a:r>
              <a:rPr lang="en-US" sz="1600" b="1" dirty="0" smtClean="0">
                <a:latin typeface="Times New Roman" pitchFamily="18" charset="0"/>
                <a:cs typeface="Times New Roman" pitchFamily="18" charset="0"/>
              </a:rPr>
              <a:t>Where to use a parenthetical definition?</a:t>
            </a:r>
          </a:p>
          <a:p>
            <a:pPr lvl="1" algn="l">
              <a:spcBef>
                <a:spcPts val="600"/>
              </a:spcBef>
            </a:pPr>
            <a:r>
              <a:rPr lang="en-US" sz="1600" dirty="0" smtClean="0">
                <a:latin typeface="Times New Roman" pitchFamily="18" charset="0"/>
                <a:cs typeface="Times New Roman" pitchFamily="18" charset="0"/>
              </a:rPr>
              <a:t>Parenthetical definition is </a:t>
            </a:r>
            <a:r>
              <a:rPr lang="en-US" sz="1600" dirty="0">
                <a:latin typeface="Times New Roman" pitchFamily="18" charset="0"/>
                <a:cs typeface="Times New Roman" pitchFamily="18" charset="0"/>
              </a:rPr>
              <a:t>used for </a:t>
            </a:r>
            <a:r>
              <a:rPr lang="en-US" sz="1600" dirty="0" smtClean="0">
                <a:latin typeface="Times New Roman" pitchFamily="18" charset="0"/>
                <a:cs typeface="Times New Roman" pitchFamily="18" charset="0"/>
              </a:rPr>
              <a:t>short clarification.</a:t>
            </a:r>
            <a:endParaRPr lang="en-IN" sz="1600" dirty="0">
              <a:latin typeface="Times New Roman" pitchFamily="18" charset="0"/>
              <a:cs typeface="Times New Roman" pitchFamily="18" charset="0"/>
            </a:endParaRPr>
          </a:p>
          <a:p>
            <a:pPr algn="l"/>
            <a:r>
              <a:rPr lang="en-US" sz="1600" b="1" dirty="0" smtClean="0">
                <a:latin typeface="Times New Roman" pitchFamily="18" charset="0"/>
                <a:cs typeface="Times New Roman" pitchFamily="18" charset="0"/>
              </a:rPr>
              <a:t> </a:t>
            </a:r>
            <a:endParaRPr lang="en-IN" sz="16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PARENTHETICAL</a:t>
            </a:r>
            <a:endParaRPr lang="en-IN" dirty="0"/>
          </a:p>
        </p:txBody>
      </p:sp>
    </p:spTree>
    <p:extLst>
      <p:ext uri="{BB962C8B-B14F-4D97-AF65-F5344CB8AC3E}">
        <p14:creationId xmlns:p14="http://schemas.microsoft.com/office/powerpoint/2010/main" val="3946202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700808"/>
            <a:ext cx="8229600" cy="4968552"/>
          </a:xfrm>
        </p:spPr>
        <p:txBody>
          <a:bodyPr>
            <a:noAutofit/>
          </a:bodyPr>
          <a:lstStyle/>
          <a:p>
            <a:pPr marL="285750" lvl="1" indent="-285750" algn="l">
              <a:buFont typeface="Wingdings" pitchFamily="2" charset="2"/>
              <a:buChar char="Ø"/>
            </a:pPr>
            <a:r>
              <a:rPr lang="en-US" sz="1400" dirty="0">
                <a:latin typeface="Times New Roman" pitchFamily="18" charset="0"/>
                <a:cs typeface="Times New Roman" pitchFamily="18" charset="0"/>
              </a:rPr>
              <a:t>More formal</a:t>
            </a:r>
            <a:endParaRPr lang="en-IN" sz="1400" dirty="0">
              <a:latin typeface="Times New Roman" pitchFamily="18" charset="0"/>
              <a:cs typeface="Times New Roman" pitchFamily="18" charset="0"/>
            </a:endParaRPr>
          </a:p>
          <a:p>
            <a:pPr marL="285750" lvl="1" indent="-285750" algn="l">
              <a:buFont typeface="Wingdings" pitchFamily="2" charset="2"/>
              <a:buChar char="Ø"/>
            </a:pPr>
            <a:r>
              <a:rPr lang="en-US" sz="1400" dirty="0">
                <a:latin typeface="Times New Roman" pitchFamily="18" charset="0"/>
                <a:cs typeface="Times New Roman" pitchFamily="18" charset="0"/>
              </a:rPr>
              <a:t>Used to provide more information than parenthetical can </a:t>
            </a:r>
            <a:r>
              <a:rPr lang="en-US" sz="1400" dirty="0" smtClean="0">
                <a:latin typeface="Times New Roman" pitchFamily="18" charset="0"/>
                <a:cs typeface="Times New Roman" pitchFamily="18" charset="0"/>
              </a:rPr>
              <a:t>offer.</a:t>
            </a:r>
            <a:endParaRPr lang="en-IN" sz="1400" dirty="0">
              <a:latin typeface="Times New Roman" pitchFamily="18" charset="0"/>
              <a:cs typeface="Times New Roman" pitchFamily="18" charset="0"/>
            </a:endParaRPr>
          </a:p>
          <a:p>
            <a:pPr marL="285750" lvl="1" indent="-285750" algn="l">
              <a:buFont typeface="Wingdings" pitchFamily="2" charset="2"/>
              <a:buChar char="Ø"/>
            </a:pPr>
            <a:r>
              <a:rPr lang="en-US" sz="1400" dirty="0" smtClean="0">
                <a:latin typeface="Times New Roman" pitchFamily="18" charset="0"/>
                <a:cs typeface="Times New Roman" pitchFamily="18" charset="0"/>
              </a:rPr>
              <a:t>Standard </a:t>
            </a:r>
            <a:r>
              <a:rPr lang="en-US" sz="1400" dirty="0">
                <a:latin typeface="Times New Roman" pitchFamily="18" charset="0"/>
                <a:cs typeface="Times New Roman" pitchFamily="18" charset="0"/>
              </a:rPr>
              <a:t>pattern of subject, class, distinguishing feature used</a:t>
            </a:r>
            <a:r>
              <a:rPr lang="en-US" sz="1400" dirty="0" smtClean="0">
                <a:latin typeface="Times New Roman" pitchFamily="18" charset="0"/>
                <a:cs typeface="Times New Roman" pitchFamily="18" charset="0"/>
              </a:rPr>
              <a:t>.</a:t>
            </a:r>
          </a:p>
          <a:p>
            <a:pPr marL="285750" lvl="1" indent="-285750" algn="l">
              <a:buFont typeface="Wingdings" pitchFamily="2" charset="2"/>
              <a:buChar char="Ø"/>
            </a:pPr>
            <a:endParaRPr lang="en-US" sz="1400" dirty="0" smtClean="0">
              <a:latin typeface="Times New Roman" pitchFamily="18" charset="0"/>
              <a:cs typeface="Times New Roman" pitchFamily="18" charset="0"/>
            </a:endParaRPr>
          </a:p>
          <a:p>
            <a:pPr algn="l"/>
            <a:r>
              <a:rPr lang="en-US" sz="1400" dirty="0">
                <a:latin typeface="Times New Roman" pitchFamily="18" charset="0"/>
                <a:cs typeface="Times New Roman" pitchFamily="18" charset="0"/>
              </a:rPr>
              <a:t>Begin by stating the term. Then indicate the </a:t>
            </a:r>
            <a:r>
              <a:rPr lang="en-US" sz="1400" dirty="0" smtClean="0">
                <a:latin typeface="Times New Roman" pitchFamily="18" charset="0"/>
                <a:cs typeface="Times New Roman" pitchFamily="18" charset="0"/>
              </a:rPr>
              <a:t>broader class </a:t>
            </a:r>
            <a:r>
              <a:rPr lang="en-US" sz="1400" dirty="0">
                <a:latin typeface="Times New Roman" pitchFamily="18" charset="0"/>
                <a:cs typeface="Times New Roman" pitchFamily="18" charset="0"/>
              </a:rPr>
              <a:t>to which this item belongs, followed by the features that distinguish it </a:t>
            </a:r>
            <a:r>
              <a:rPr lang="en-US" sz="1400" dirty="0" smtClean="0">
                <a:latin typeface="Times New Roman" pitchFamily="18" charset="0"/>
                <a:cs typeface="Times New Roman" pitchFamily="18" charset="0"/>
              </a:rPr>
              <a:t>from other </a:t>
            </a:r>
            <a:r>
              <a:rPr lang="en-US" sz="1400" dirty="0">
                <a:latin typeface="Times New Roman" pitchFamily="18" charset="0"/>
                <a:cs typeface="Times New Roman" pitchFamily="18" charset="0"/>
              </a:rPr>
              <a:t>items in that general class</a:t>
            </a:r>
            <a:r>
              <a:rPr lang="en-US" sz="1400" dirty="0" smtClean="0">
                <a:latin typeface="Times New Roman" pitchFamily="18" charset="0"/>
                <a:cs typeface="Times New Roman" pitchFamily="18" charset="0"/>
              </a:rPr>
              <a:t>.</a:t>
            </a:r>
          </a:p>
          <a:p>
            <a:pPr algn="l"/>
            <a:r>
              <a:rPr lang="en-US" sz="1400" dirty="0" smtClean="0">
                <a:solidFill>
                  <a:srgbClr val="FFFF00"/>
                </a:solidFill>
                <a:latin typeface="Times New Roman" pitchFamily="18" charset="0"/>
                <a:cs typeface="Times New Roman" pitchFamily="18" charset="0"/>
              </a:rPr>
              <a:t>	Diabetes </a:t>
            </a:r>
            <a:r>
              <a:rPr lang="en-US" sz="1400" dirty="0">
                <a:solidFill>
                  <a:srgbClr val="FFFF00"/>
                </a:solidFill>
                <a:latin typeface="Times New Roman" pitchFamily="18" charset="0"/>
                <a:cs typeface="Times New Roman" pitchFamily="18" charset="0"/>
              </a:rPr>
              <a:t>is a metabolic disease caused by a disorder of the pituitary gland or </a:t>
            </a:r>
            <a:r>
              <a:rPr lang="en-US" sz="1400" dirty="0" smtClean="0">
                <a:solidFill>
                  <a:srgbClr val="FFFF00"/>
                </a:solidFill>
                <a:latin typeface="Times New Roman" pitchFamily="18" charset="0"/>
                <a:cs typeface="Times New Roman" pitchFamily="18" charset="0"/>
              </a:rPr>
              <a:t>pancreas. This 	disease </a:t>
            </a:r>
            <a:r>
              <a:rPr lang="en-US" sz="1400" dirty="0">
                <a:solidFill>
                  <a:srgbClr val="FFFF00"/>
                </a:solidFill>
                <a:latin typeface="Times New Roman" pitchFamily="18" charset="0"/>
                <a:cs typeface="Times New Roman" pitchFamily="18" charset="0"/>
              </a:rPr>
              <a:t>is characterized by excessive urination, persistent </a:t>
            </a:r>
            <a:r>
              <a:rPr lang="en-US" sz="1400" dirty="0" smtClean="0">
                <a:solidFill>
                  <a:srgbClr val="FFFF00"/>
                </a:solidFill>
                <a:latin typeface="Times New Roman" pitchFamily="18" charset="0"/>
                <a:cs typeface="Times New Roman" pitchFamily="18" charset="0"/>
              </a:rPr>
              <a:t>thirst and </a:t>
            </a:r>
            <a:r>
              <a:rPr lang="en-US" sz="1400" dirty="0">
                <a:solidFill>
                  <a:srgbClr val="FFFF00"/>
                </a:solidFill>
                <a:latin typeface="Times New Roman" pitchFamily="18" charset="0"/>
                <a:cs typeface="Times New Roman" pitchFamily="18" charset="0"/>
              </a:rPr>
              <a:t>inability </a:t>
            </a:r>
            <a:r>
              <a:rPr lang="en-US" sz="1400" dirty="0" smtClean="0">
                <a:solidFill>
                  <a:srgbClr val="FFFF00"/>
                </a:solidFill>
                <a:latin typeface="Times New Roman" pitchFamily="18" charset="0"/>
                <a:cs typeface="Times New Roman" pitchFamily="18" charset="0"/>
              </a:rPr>
              <a:t>to </a:t>
            </a:r>
            <a:r>
              <a:rPr lang="en-IN" sz="1400" dirty="0" smtClean="0">
                <a:solidFill>
                  <a:srgbClr val="FFFF00"/>
                </a:solidFill>
                <a:latin typeface="Times New Roman" pitchFamily="18" charset="0"/>
                <a:cs typeface="Times New Roman" pitchFamily="18" charset="0"/>
              </a:rPr>
              <a:t>metabolize 	sugar.</a:t>
            </a:r>
            <a:endParaRPr lang="en-US" sz="1400" dirty="0">
              <a:solidFill>
                <a:srgbClr val="FFFF00"/>
              </a:solidFill>
              <a:latin typeface="Times New Roman" pitchFamily="18" charset="0"/>
              <a:cs typeface="Times New Roman" pitchFamily="18" charset="0"/>
            </a:endParaRPr>
          </a:p>
          <a:p>
            <a:pPr algn="l"/>
            <a:r>
              <a:rPr lang="en-US" sz="1400"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 </a:t>
            </a:r>
            <a:r>
              <a:rPr lang="en-US" sz="1400" dirty="0" smtClean="0">
                <a:solidFill>
                  <a:srgbClr val="FFFF00"/>
                </a:solidFill>
                <a:latin typeface="Times New Roman" pitchFamily="18" charset="0"/>
                <a:cs typeface="Times New Roman" pitchFamily="18" charset="0"/>
              </a:rPr>
              <a:t>Artificial intelligence is the intelligence demonstrated by machines as opposed to natural 	intelligence displayed by humans. It leverage computers and machines to mimic the problem 	solving and decision making capabilities of the human mind. </a:t>
            </a:r>
            <a:endParaRPr lang="en-US" sz="1400" dirty="0" smtClean="0">
              <a:latin typeface="Times New Roman" pitchFamily="18" charset="0"/>
              <a:cs typeface="Times New Roman" pitchFamily="18" charset="0"/>
            </a:endParaRPr>
          </a:p>
          <a:p>
            <a:pPr lvl="1"/>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Where to use sentence definitions?</a:t>
            </a:r>
            <a:endParaRPr lang="en-IN" sz="1400" dirty="0">
              <a:latin typeface="Times New Roman" pitchFamily="18" charset="0"/>
              <a:cs typeface="Times New Roman" pitchFamily="18" charset="0"/>
            </a:endParaRPr>
          </a:p>
          <a:p>
            <a:pPr algn="l"/>
            <a:r>
              <a:rPr lang="en-US" sz="1400" dirty="0">
                <a:latin typeface="Times New Roman" pitchFamily="18" charset="0"/>
                <a:cs typeface="Times New Roman" pitchFamily="18" charset="0"/>
              </a:rPr>
              <a:t>When a term requires more elaboration than a parenthetical </a:t>
            </a:r>
            <a:r>
              <a:rPr lang="en-US" sz="1400" dirty="0" smtClean="0">
                <a:latin typeface="Times New Roman" pitchFamily="18" charset="0"/>
                <a:cs typeface="Times New Roman" pitchFamily="18" charset="0"/>
              </a:rPr>
              <a:t>definition can offer, use </a:t>
            </a:r>
            <a:r>
              <a:rPr lang="en-US" sz="1400" dirty="0">
                <a:latin typeface="Times New Roman" pitchFamily="18" charset="0"/>
                <a:cs typeface="Times New Roman" pitchFamily="18" charset="0"/>
              </a:rPr>
              <a:t>a sentence definition. </a:t>
            </a:r>
            <a:endParaRPr lang="en-IN" sz="14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a:t>Sentence Definitions</a:t>
            </a:r>
            <a:r>
              <a:rPr lang="en-IN" dirty="0"/>
              <a:t/>
            </a:r>
            <a:br>
              <a:rPr lang="en-IN" dirty="0"/>
            </a:br>
            <a:endParaRPr lang="en-IN" dirty="0"/>
          </a:p>
        </p:txBody>
      </p:sp>
    </p:spTree>
    <p:extLst>
      <p:ext uri="{BB962C8B-B14F-4D97-AF65-F5344CB8AC3E}">
        <p14:creationId xmlns:p14="http://schemas.microsoft.com/office/powerpoint/2010/main" val="2224833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t>Sentence definitions are </a:t>
            </a:r>
            <a:r>
              <a:rPr lang="en-US" dirty="0" smtClean="0"/>
              <a:t>especially </a:t>
            </a:r>
            <a:r>
              <a:rPr lang="en-US" dirty="0"/>
              <a:t>useful if you plan to use a term often and </a:t>
            </a:r>
            <a:r>
              <a:rPr lang="en-US" dirty="0" smtClean="0"/>
              <a:t>need to </a:t>
            </a:r>
            <a:r>
              <a:rPr lang="en-US" dirty="0"/>
              <a:t>establish a working definition that you will not have </a:t>
            </a:r>
            <a:r>
              <a:rPr lang="en-US" dirty="0" smtClean="0"/>
              <a:t>to repeat it </a:t>
            </a:r>
            <a:r>
              <a:rPr lang="en-US" dirty="0"/>
              <a:t>throughout </a:t>
            </a:r>
            <a:r>
              <a:rPr lang="en-US" dirty="0" smtClean="0"/>
              <a:t>the </a:t>
            </a:r>
            <a:r>
              <a:rPr lang="en-IN" dirty="0" smtClean="0"/>
              <a:t>document:</a:t>
            </a:r>
          </a:p>
          <a:p>
            <a:pPr algn="l"/>
            <a:endParaRPr lang="en-US" dirty="0"/>
          </a:p>
          <a:p>
            <a:pPr algn="l"/>
            <a:r>
              <a:rPr lang="en-US" dirty="0">
                <a:solidFill>
                  <a:srgbClr val="FFFF00"/>
                </a:solidFill>
              </a:rPr>
              <a:t>Throughout this report, the term </a:t>
            </a:r>
            <a:r>
              <a:rPr lang="en-US" i="1" dirty="0">
                <a:solidFill>
                  <a:srgbClr val="FFFF00"/>
                </a:solidFill>
              </a:rPr>
              <a:t>disadvantaged student </a:t>
            </a:r>
            <a:r>
              <a:rPr lang="en-US" dirty="0">
                <a:solidFill>
                  <a:srgbClr val="FFFF00"/>
                </a:solidFill>
              </a:rPr>
              <a:t>will refer to all students </a:t>
            </a:r>
            <a:r>
              <a:rPr lang="en-US" dirty="0" smtClean="0">
                <a:solidFill>
                  <a:srgbClr val="FFFF00"/>
                </a:solidFill>
              </a:rPr>
              <a:t>who lack </a:t>
            </a:r>
            <a:r>
              <a:rPr lang="en-US" dirty="0">
                <a:solidFill>
                  <a:srgbClr val="FFFF00"/>
                </a:solidFill>
              </a:rPr>
              <a:t>adequate funds to pay for on-campus housing, food services, and medical </a:t>
            </a:r>
            <a:r>
              <a:rPr lang="en-US" dirty="0" smtClean="0">
                <a:solidFill>
                  <a:srgbClr val="FFFF00"/>
                </a:solidFill>
              </a:rPr>
              <a:t>care, but </a:t>
            </a:r>
            <a:r>
              <a:rPr lang="en-US" dirty="0">
                <a:solidFill>
                  <a:srgbClr val="FFFF00"/>
                </a:solidFill>
              </a:rPr>
              <a:t>who are able to pay for their coursework and books through scholarships </a:t>
            </a:r>
            <a:r>
              <a:rPr lang="en-US" dirty="0" smtClean="0">
                <a:solidFill>
                  <a:srgbClr val="FFFF00"/>
                </a:solidFill>
              </a:rPr>
              <a:t>and </a:t>
            </a:r>
            <a:r>
              <a:rPr lang="en-IN" dirty="0" smtClean="0">
                <a:solidFill>
                  <a:srgbClr val="FFFF00"/>
                </a:solidFill>
              </a:rPr>
              <a:t>part-time </a:t>
            </a:r>
            <a:r>
              <a:rPr lang="en-IN" dirty="0">
                <a:solidFill>
                  <a:srgbClr val="FFFF00"/>
                </a:solidFill>
              </a:rPr>
              <a:t>work.</a:t>
            </a:r>
          </a:p>
        </p:txBody>
      </p:sp>
      <p:sp>
        <p:nvSpPr>
          <p:cNvPr id="3" name="Title 2"/>
          <p:cNvSpPr>
            <a:spLocks noGrp="1"/>
          </p:cNvSpPr>
          <p:nvPr>
            <p:ph type="title"/>
          </p:nvPr>
        </p:nvSpPr>
        <p:spPr/>
        <p:txBody>
          <a:bodyPr/>
          <a:lstStyle/>
          <a:p>
            <a:r>
              <a:rPr lang="en-US" dirty="0" smtClean="0"/>
              <a:t>Sentence definition</a:t>
            </a:r>
            <a:endParaRPr lang="en-IN" dirty="0"/>
          </a:p>
        </p:txBody>
      </p:sp>
    </p:spTree>
    <p:extLst>
      <p:ext uri="{BB962C8B-B14F-4D97-AF65-F5344CB8AC3E}">
        <p14:creationId xmlns:p14="http://schemas.microsoft.com/office/powerpoint/2010/main" val="2390463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285750" lvl="1" indent="-285750" algn="l">
              <a:buFont typeface="Wingdings" pitchFamily="2" charset="2"/>
              <a:buChar char="Ø"/>
            </a:pPr>
            <a:r>
              <a:rPr lang="en-US" sz="1600" dirty="0">
                <a:latin typeface="Times New Roman" pitchFamily="18" charset="0"/>
                <a:cs typeface="Times New Roman" pitchFamily="18" charset="0"/>
              </a:rPr>
              <a:t>Most formal</a:t>
            </a:r>
            <a:endParaRPr lang="en-IN" sz="1600" dirty="0">
              <a:latin typeface="Times New Roman" pitchFamily="18" charset="0"/>
              <a:cs typeface="Times New Roman" pitchFamily="18" charset="0"/>
            </a:endParaRPr>
          </a:p>
          <a:p>
            <a:pPr marL="285750" lvl="1" indent="-285750" algn="l">
              <a:buFont typeface="Wingdings" pitchFamily="2" charset="2"/>
              <a:buChar char="Ø"/>
            </a:pPr>
            <a:r>
              <a:rPr lang="en-US" sz="1600" dirty="0">
                <a:latin typeface="Times New Roman" pitchFamily="18" charset="0"/>
                <a:cs typeface="Times New Roman" pitchFamily="18" charset="0"/>
              </a:rPr>
              <a:t>Long, paragraph definition</a:t>
            </a:r>
            <a:endParaRPr lang="en-IN" sz="1600" dirty="0">
              <a:latin typeface="Times New Roman" pitchFamily="18" charset="0"/>
              <a:cs typeface="Times New Roman" pitchFamily="18" charset="0"/>
            </a:endParaRPr>
          </a:p>
          <a:p>
            <a:pPr marL="285750" lvl="1" indent="-285750" algn="l">
              <a:buFont typeface="Wingdings" pitchFamily="2" charset="2"/>
              <a:buChar char="Ø"/>
            </a:pPr>
            <a:r>
              <a:rPr lang="en-US" sz="1600" dirty="0">
                <a:latin typeface="Times New Roman" pitchFamily="18" charset="0"/>
                <a:cs typeface="Times New Roman" pitchFamily="18" charset="0"/>
              </a:rPr>
              <a:t>Allows for more complete understanding</a:t>
            </a:r>
            <a:endParaRPr lang="en-IN" sz="1600" dirty="0">
              <a:latin typeface="Times New Roman" pitchFamily="18" charset="0"/>
              <a:cs typeface="Times New Roman" pitchFamily="18" charset="0"/>
            </a:endParaRPr>
          </a:p>
          <a:p>
            <a:pPr marL="285750" lvl="1" indent="-285750" algn="l">
              <a:buFont typeface="Wingdings" pitchFamily="2" charset="2"/>
              <a:buChar char="Ø"/>
            </a:pPr>
            <a:r>
              <a:rPr lang="en-US" sz="1600" dirty="0">
                <a:latin typeface="Times New Roman" pitchFamily="18" charset="0"/>
                <a:cs typeface="Times New Roman" pitchFamily="18" charset="0"/>
              </a:rPr>
              <a:t>Very flexible </a:t>
            </a:r>
            <a:r>
              <a:rPr lang="en-US" sz="1600" dirty="0" smtClean="0">
                <a:latin typeface="Times New Roman" pitchFamily="18" charset="0"/>
                <a:cs typeface="Times New Roman" pitchFamily="18" charset="0"/>
              </a:rPr>
              <a:t>structure</a:t>
            </a:r>
          </a:p>
          <a:p>
            <a:pPr lvl="1"/>
            <a:r>
              <a:rPr lang="en-US" sz="1600" b="1" dirty="0" smtClean="0">
                <a:latin typeface="Times New Roman" pitchFamily="18" charset="0"/>
                <a:cs typeface="Times New Roman" pitchFamily="18" charset="0"/>
              </a:rPr>
              <a:t>	Where to use extended definition?</a:t>
            </a:r>
          </a:p>
          <a:p>
            <a:pPr lvl="1" algn="l"/>
            <a:r>
              <a:rPr lang="en-US" sz="1600" dirty="0">
                <a:latin typeface="Times New Roman" pitchFamily="18" charset="0"/>
                <a:cs typeface="Times New Roman" pitchFamily="18" charset="0"/>
              </a:rPr>
              <a:t>Extended </a:t>
            </a:r>
            <a:r>
              <a:rPr lang="en-US" sz="1600" dirty="0" smtClean="0">
                <a:latin typeface="Times New Roman" pitchFamily="18" charset="0"/>
                <a:cs typeface="Times New Roman" pitchFamily="18" charset="0"/>
              </a:rPr>
              <a:t>definition is used </a:t>
            </a:r>
            <a:r>
              <a:rPr lang="en-US" sz="1600" dirty="0">
                <a:latin typeface="Times New Roman" pitchFamily="18" charset="0"/>
                <a:cs typeface="Times New Roman" pitchFamily="18" charset="0"/>
              </a:rPr>
              <a:t>for complex or abstract </a:t>
            </a:r>
            <a:r>
              <a:rPr lang="en-US" sz="1600" dirty="0" smtClean="0">
                <a:latin typeface="Times New Roman" pitchFamily="18" charset="0"/>
                <a:cs typeface="Times New Roman" pitchFamily="18" charset="0"/>
              </a:rPr>
              <a:t>ideas</a:t>
            </a:r>
          </a:p>
          <a:p>
            <a:pPr lvl="1" algn="l"/>
            <a:r>
              <a:rPr lang="en-US" sz="1600" dirty="0" smtClean="0">
                <a:latin typeface="Times New Roman" pitchFamily="18" charset="0"/>
                <a:cs typeface="Times New Roman" pitchFamily="18" charset="0"/>
              </a:rPr>
              <a:t>Brief definitions are fine when your audience requires only a general understanding</a:t>
            </a:r>
            <a:r>
              <a:rPr lang="en-IN" sz="1600" dirty="0" smtClean="0">
                <a:latin typeface="Times New Roman" pitchFamily="18" charset="0"/>
                <a:cs typeface="Times New Roman" pitchFamily="18" charset="0"/>
              </a:rPr>
              <a:t>of a term. But a document which requires more details would call for an extended definition. It should </a:t>
            </a:r>
            <a:r>
              <a:rPr lang="en-US" sz="1600" dirty="0" smtClean="0">
                <a:latin typeface="Times New Roman" pitchFamily="18" charset="0"/>
                <a:cs typeface="Times New Roman" pitchFamily="18" charset="0"/>
              </a:rPr>
              <a:t>display </a:t>
            </a:r>
            <a:r>
              <a:rPr lang="en-US" sz="1600" dirty="0">
                <a:latin typeface="Times New Roman" pitchFamily="18" charset="0"/>
                <a:cs typeface="Times New Roman" pitchFamily="18" charset="0"/>
              </a:rPr>
              <a:t>a level of technicality that is appropriate for the intended audience. </a:t>
            </a:r>
            <a:endParaRPr lang="en-US" sz="1600" dirty="0" smtClean="0">
              <a:latin typeface="Times New Roman" pitchFamily="18" charset="0"/>
              <a:cs typeface="Times New Roman" pitchFamily="18" charset="0"/>
            </a:endParaRPr>
          </a:p>
          <a:p>
            <a:pPr lvl="1" algn="l"/>
            <a:r>
              <a:rPr lang="en-US" sz="1600" dirty="0" smtClean="0">
                <a:latin typeface="Times New Roman" pitchFamily="18" charset="0"/>
                <a:cs typeface="Times New Roman" pitchFamily="18" charset="0"/>
              </a:rPr>
              <a:t>For </a:t>
            </a:r>
            <a:r>
              <a:rPr lang="en-US" sz="1600" dirty="0" err="1" smtClean="0">
                <a:latin typeface="Times New Roman" pitchFamily="18" charset="0"/>
                <a:cs typeface="Times New Roman" pitchFamily="18" charset="0"/>
              </a:rPr>
              <a:t>Eg</a:t>
            </a:r>
            <a:r>
              <a:rPr lang="en-US" sz="1600" dirty="0" smtClean="0">
                <a:latin typeface="Times New Roman" pitchFamily="18" charset="0"/>
                <a:cs typeface="Times New Roman" pitchFamily="18" charset="0"/>
              </a:rPr>
              <a:t>) </a:t>
            </a:r>
            <a:r>
              <a:rPr lang="en-US" sz="1600" dirty="0">
                <a:solidFill>
                  <a:srgbClr val="FFFF00"/>
                </a:solidFill>
              </a:rPr>
              <a:t>A laser is an electronic device that emits a highly concentrated beam of light.</a:t>
            </a:r>
            <a:endParaRPr lang="en-IN" sz="1600" dirty="0">
              <a:solidFill>
                <a:srgbClr val="FFFF00"/>
              </a:solidFill>
            </a:endParaRPr>
          </a:p>
          <a:p>
            <a:pPr lvl="1" algn="l"/>
            <a:endParaRPr lang="en-US" sz="1600" dirty="0">
              <a:solidFill>
                <a:srgbClr val="FFFF00"/>
              </a:solidFill>
              <a:latin typeface="Times New Roman" pitchFamily="18" charset="0"/>
              <a:cs typeface="Times New Roman" pitchFamily="18" charset="0"/>
            </a:endParaRPr>
          </a:p>
          <a:p>
            <a:pPr lvl="1" algn="l"/>
            <a:endParaRPr lang="en-IN" sz="1600" dirty="0">
              <a:latin typeface="Times New Roman" pitchFamily="18" charset="0"/>
              <a:cs typeface="Times New Roman" pitchFamily="18" charset="0"/>
            </a:endParaRPr>
          </a:p>
          <a:p>
            <a:pPr lvl="1" algn="l"/>
            <a:endParaRPr lang="en-IN" sz="1600" b="1" dirty="0" smtClean="0">
              <a:latin typeface="Times New Roman" pitchFamily="18" charset="0"/>
              <a:cs typeface="Times New Roman" pitchFamily="18" charset="0"/>
            </a:endParaRPr>
          </a:p>
          <a:p>
            <a:pPr marL="342900" indent="-342900" algn="l">
              <a:buFont typeface="Wingdings" pitchFamily="2" charset="2"/>
              <a:buChar char="Ø"/>
            </a:pPr>
            <a:endParaRPr lang="en-IN" sz="16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a:t>Extended Definition</a:t>
            </a:r>
            <a:r>
              <a:rPr lang="en-IN" dirty="0"/>
              <a:t/>
            </a:r>
            <a:br>
              <a:rPr lang="en-IN" dirty="0"/>
            </a:br>
            <a:endParaRPr lang="en-IN" dirty="0"/>
          </a:p>
        </p:txBody>
      </p:sp>
    </p:spTree>
    <p:extLst>
      <p:ext uri="{BB962C8B-B14F-4D97-AF65-F5344CB8AC3E}">
        <p14:creationId xmlns:p14="http://schemas.microsoft.com/office/powerpoint/2010/main" val="3554757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B3373E0CB6289468BEADA7AB5C6F217" ma:contentTypeVersion="0" ma:contentTypeDescription="Create a new document." ma:contentTypeScope="" ma:versionID="1fec023fbf18ea8c52d21852128e42f0">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B35859-993A-480D-8B2F-406ED24ED9D3}"/>
</file>

<file path=customXml/itemProps2.xml><?xml version="1.0" encoding="utf-8"?>
<ds:datastoreItem xmlns:ds="http://schemas.openxmlformats.org/officeDocument/2006/customXml" ds:itemID="{E94210A8-F3DB-4B77-8879-A73DD47F0011}"/>
</file>

<file path=customXml/itemProps3.xml><?xml version="1.0" encoding="utf-8"?>
<ds:datastoreItem xmlns:ds="http://schemas.openxmlformats.org/officeDocument/2006/customXml" ds:itemID="{A8BF8A72-D01F-4684-815E-063FF12B2945}"/>
</file>

<file path=docProps/app.xml><?xml version="1.0" encoding="utf-8"?>
<Properties xmlns="http://schemas.openxmlformats.org/officeDocument/2006/extended-properties" xmlns:vt="http://schemas.openxmlformats.org/officeDocument/2006/docPropsVTypes">
  <Template>Black Tie</Template>
  <TotalTime>210</TotalTime>
  <Words>402</Words>
  <Application>Microsoft Office PowerPoint</Application>
  <PresentationFormat>On-screen Show (4:3)</PresentationFormat>
  <Paragraphs>68</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BlackTie</vt:lpstr>
      <vt:lpstr> DEFINITIONS  </vt:lpstr>
      <vt:lpstr>WHAT IS A DEFINITION?</vt:lpstr>
      <vt:lpstr>Why Define Anything?</vt:lpstr>
      <vt:lpstr>What Kind of Definition? </vt:lpstr>
      <vt:lpstr>TYPES OF DEFINITIONS</vt:lpstr>
      <vt:lpstr>PARENTHETICAL</vt:lpstr>
      <vt:lpstr>Sentence Definitions </vt:lpstr>
      <vt:lpstr>Sentence definition</vt:lpstr>
      <vt:lpstr>Extended Definition </vt:lpstr>
      <vt:lpstr>PowerPoint Presentation</vt:lpstr>
      <vt:lpstr>Placing definitions in a document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DEFINITIONS  AND  DESCRIPTIONS</dc:title>
  <dc:creator>Hi</dc:creator>
  <cp:lastModifiedBy>Hi</cp:lastModifiedBy>
  <cp:revision>16</cp:revision>
  <dcterms:created xsi:type="dcterms:W3CDTF">2021-11-10T04:29:50Z</dcterms:created>
  <dcterms:modified xsi:type="dcterms:W3CDTF">2021-11-11T09:28:24Z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0x0101005B3373E0CB6289468BEADA7AB5C6F217</vt:lpwstr>
  </property>
</Properties>
</file>