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87884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Discourse markers 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62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…….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79700"/>
            <a:ext cx="80010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5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2" y="2133600"/>
            <a:ext cx="59721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8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Discourse markers as responses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391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51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expressions are used to mark attitude or point of view in speaking or writing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Discourse markers showing attitude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199"/>
            <a:ext cx="81534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90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type of discourse markers has been described in most books of grammars. Interjections are words or set of sounds used as a sudden remark to express </a:t>
            </a:r>
            <a:r>
              <a:rPr lang="en-US" dirty="0" smtClean="0"/>
              <a:t>feelings</a:t>
            </a:r>
          </a:p>
          <a:p>
            <a:pPr algn="l"/>
            <a:r>
              <a:rPr lang="en-IN" dirty="0"/>
              <a:t>Oh [ ] </a:t>
            </a:r>
            <a:r>
              <a:rPr lang="en-IN" dirty="0" smtClean="0"/>
              <a:t>Surprise</a:t>
            </a:r>
          </a:p>
          <a:p>
            <a:pPr algn="l"/>
            <a:r>
              <a:rPr lang="en-IN" dirty="0" smtClean="0"/>
              <a:t> </a:t>
            </a:r>
            <a:r>
              <a:rPr lang="en-IN" dirty="0"/>
              <a:t>Wow [ ] great Surprise</a:t>
            </a:r>
            <a:r>
              <a:rPr lang="en-IN" dirty="0" smtClean="0"/>
              <a:t>.</a:t>
            </a:r>
          </a:p>
          <a:p>
            <a:pPr algn="l"/>
            <a:r>
              <a:rPr lang="en-IN" dirty="0" err="1"/>
              <a:t>Ow</a:t>
            </a:r>
            <a:r>
              <a:rPr lang="en-IN" dirty="0"/>
              <a:t> [ ] </a:t>
            </a:r>
            <a:r>
              <a:rPr lang="en-IN" dirty="0" smtClean="0"/>
              <a:t>pain</a:t>
            </a:r>
          </a:p>
          <a:p>
            <a:pPr algn="l"/>
            <a:r>
              <a:rPr lang="en-IN" dirty="0"/>
              <a:t>Yippee [ ] excitement, delight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Interjections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9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Greetings </a:t>
            </a:r>
            <a:r>
              <a:rPr lang="en-US" dirty="0"/>
              <a:t>and Farewells occur in special discourse situations and constitute conventionalized responses to these situations, despite their phatic use (</a:t>
            </a:r>
            <a:r>
              <a:rPr lang="en-US" dirty="0" err="1"/>
              <a:t>Schourup</a:t>
            </a:r>
            <a:r>
              <a:rPr lang="en-US" dirty="0"/>
              <a:t>, 1985:11) argues, these markers can be used as an instrument to maintain a link among people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In general, greeting can very in formality, hi and hello are used in informal situations. They are less formal than "good" forms: good morning, good afternoon and good evening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 and Farewells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7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90600"/>
            <a:ext cx="6934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4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Discourse markers are words or expressions that link, manage and help to </a:t>
            </a:r>
            <a:r>
              <a:rPr lang="en-US" dirty="0" err="1"/>
              <a:t>organise</a:t>
            </a:r>
            <a:r>
              <a:rPr lang="en-US" dirty="0"/>
              <a:t> sentences. Linkers make it easy for us to compare, contrast, illustrate, define, and summarize our thoughts and develop coherent paragraphs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Discourse markers are also called as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Sentence linkers/ sentence connectors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linking words/ phrases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Transition signals</a:t>
            </a:r>
          </a:p>
          <a:p>
            <a:pPr algn="l"/>
            <a:r>
              <a:rPr lang="en-US" dirty="0"/>
              <a:t>Linkers are words that relate one idea or sentence of the text with another. They </a:t>
            </a:r>
            <a:r>
              <a:rPr lang="en-US" dirty="0" smtClean="0"/>
              <a:t>establish connection between </a:t>
            </a:r>
            <a:r>
              <a:rPr lang="en-US" dirty="0"/>
              <a:t>the ideas logically. Discourse markers can be placed in any part of a sentence</a:t>
            </a:r>
            <a:r>
              <a:rPr lang="en-US" dirty="0" smtClean="0"/>
              <a:t>.</a:t>
            </a:r>
            <a:r>
              <a:rPr lang="en-IN" dirty="0" smtClean="0"/>
              <a:t> </a:t>
            </a:r>
            <a:endParaRPr lang="en-US" dirty="0" smtClean="0"/>
          </a:p>
          <a:p>
            <a:pPr algn="l"/>
            <a:r>
              <a:rPr lang="en-US" dirty="0"/>
              <a:t>They are important to make your speech or text flow and to avoid a series of short unconnected statements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Discourse markers/ sentence linkers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organize ideas in sequence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balance contrasting points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introduce a new idea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present a counter argument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change the topic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clarify ideas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sum up ideas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indicate opinion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compare and contrast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give examples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2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The north of the country is </a:t>
            </a:r>
            <a:r>
              <a:rPr lang="en-US" dirty="0" err="1"/>
              <a:t>industrialised</a:t>
            </a:r>
            <a:r>
              <a:rPr lang="en-US" dirty="0"/>
              <a:t> and rich </a:t>
            </a:r>
            <a:r>
              <a:rPr lang="en-US" b="1" u="sng" dirty="0">
                <a:solidFill>
                  <a:srgbClr val="FFC000"/>
                </a:solidFill>
              </a:rPr>
              <a:t>whereas</a:t>
            </a:r>
            <a:r>
              <a:rPr lang="en-US" dirty="0"/>
              <a:t>  the south is quite poor, with an economy based on </a:t>
            </a:r>
            <a:r>
              <a:rPr lang="en-US" dirty="0" smtClean="0"/>
              <a:t>agriculture.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C000"/>
                </a:solidFill>
              </a:rPr>
              <a:t>Basically</a:t>
            </a:r>
            <a:r>
              <a:rPr lang="en-US" dirty="0"/>
              <a:t> , our objective is </a:t>
            </a:r>
            <a:r>
              <a:rPr lang="en-US" dirty="0" smtClean="0"/>
              <a:t>to improve enrollment </a:t>
            </a:r>
            <a:r>
              <a:rPr lang="en-US" dirty="0"/>
              <a:t>and </a:t>
            </a:r>
            <a:r>
              <a:rPr lang="en-US" dirty="0" smtClean="0"/>
              <a:t>quality </a:t>
            </a:r>
            <a:r>
              <a:rPr lang="en-US" dirty="0"/>
              <a:t>o</a:t>
            </a:r>
            <a:r>
              <a:rPr lang="en-US" dirty="0" smtClean="0"/>
              <a:t>f education at </a:t>
            </a:r>
            <a:r>
              <a:rPr lang="en-US" dirty="0"/>
              <a:t>the same time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We  should </a:t>
            </a:r>
            <a:r>
              <a:rPr lang="en-US" dirty="0"/>
              <a:t>better find a quick solution to this crisis, </a:t>
            </a:r>
            <a:r>
              <a:rPr lang="en-US" b="1" u="sng" dirty="0">
                <a:solidFill>
                  <a:srgbClr val="FFC000"/>
                </a:solidFill>
              </a:rPr>
              <a:t>otherwise</a:t>
            </a:r>
            <a:r>
              <a:rPr lang="en-US" dirty="0"/>
              <a:t>  our customers will start to lose faith in us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C000"/>
                </a:solidFill>
              </a:rPr>
              <a:t>On the whole</a:t>
            </a:r>
            <a:r>
              <a:rPr lang="en-US" dirty="0" smtClean="0"/>
              <a:t>, we </a:t>
            </a:r>
            <a:r>
              <a:rPr lang="en-US" dirty="0"/>
              <a:t>liked the technical support we received from the three companies, although </a:t>
            </a:r>
            <a:r>
              <a:rPr lang="en-US" dirty="0" smtClean="0"/>
              <a:t>X-Tech </a:t>
            </a:r>
            <a:r>
              <a:rPr lang="en-US" dirty="0"/>
              <a:t>and Fast-on were a bit faster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I saw Jerry and </a:t>
            </a:r>
            <a:r>
              <a:rPr lang="en-US" dirty="0" err="1"/>
              <a:t>Cath</a:t>
            </a:r>
            <a:r>
              <a:rPr lang="en-US" dirty="0"/>
              <a:t> today. </a:t>
            </a:r>
            <a:r>
              <a:rPr lang="en-US" b="1" u="sng" dirty="0" smtClean="0">
                <a:solidFill>
                  <a:srgbClr val="FFC000"/>
                </a:solidFill>
              </a:rPr>
              <a:t>Talking of </a:t>
            </a:r>
            <a:r>
              <a:rPr lang="en-US" dirty="0"/>
              <a:t>Jerry, do you know that he's going to Australia on a business trip next week</a:t>
            </a:r>
            <a:r>
              <a:rPr lang="en-US" dirty="0" smtClean="0"/>
              <a:t>?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You should help her in whatever she may need; </a:t>
            </a:r>
            <a:r>
              <a:rPr lang="en-US" b="1" u="sng" dirty="0" smtClean="0">
                <a:solidFill>
                  <a:srgbClr val="FFC000"/>
                </a:solidFill>
              </a:rPr>
              <a:t>after all </a:t>
            </a:r>
            <a:r>
              <a:rPr lang="en-US" dirty="0"/>
              <a:t>, she's your sister.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look at some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8780343"/>
              </p:ext>
            </p:extLst>
          </p:nvPr>
        </p:nvGraphicFramePr>
        <p:xfrm>
          <a:off x="381000" y="1828800"/>
          <a:ext cx="8229600" cy="9448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bg1"/>
                          </a:solidFill>
                          <a:effectLst/>
                        </a:rPr>
                        <a:t>in 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</a:rPr>
                        <a:t>addition, again, as well as that, besides, equally important, finally, further, furthermore, in addition, moreover, next, too, what is </a:t>
                      </a:r>
                      <a:r>
                        <a:rPr lang="en-US" b="1" i="0" dirty="0" smtClean="0">
                          <a:solidFill>
                            <a:schemeClr val="bg1"/>
                          </a:solidFill>
                          <a:effectLst/>
                        </a:rPr>
                        <a:t>more, Another thing,</a:t>
                      </a:r>
                      <a:r>
                        <a:rPr lang="en-US" b="1" i="0" baseline="0" dirty="0" smtClean="0">
                          <a:solidFill>
                            <a:schemeClr val="bg1"/>
                          </a:solidFill>
                          <a:effectLst/>
                        </a:rPr>
                        <a:t> also, additionally, One more thing</a:t>
                      </a:r>
                      <a:endParaRPr lang="en-US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13716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expressions are used to add information or arguments to what has already been said.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1000" y="28194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 conjunct, </a:t>
            </a:r>
            <a:r>
              <a:rPr lang="en-US" b="1" i="1" dirty="0"/>
              <a:t>besides </a:t>
            </a:r>
            <a:r>
              <a:rPr lang="en-US" dirty="0"/>
              <a:t>has a very specific meaning: 'I have just provided a series of arguments for supporting a claim; here is the last argument, and it is the decisive one, perhaps even strong enough to make the other arguments more or less irrelevant</a:t>
            </a:r>
            <a:r>
              <a:rPr lang="en-US" dirty="0" smtClean="0"/>
              <a:t>'.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used </a:t>
            </a:r>
            <a:r>
              <a:rPr lang="en-US" dirty="0"/>
              <a:t>when you are adding another stronger reason to support what you are </a:t>
            </a:r>
            <a:r>
              <a:rPr lang="en-US" dirty="0" smtClean="0"/>
              <a:t>saying.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Besides </a:t>
            </a:r>
            <a:r>
              <a:rPr lang="en-US" dirty="0"/>
              <a:t>is used to emphasize an additional point that you are making, especially one that you consider to be </a:t>
            </a:r>
            <a:r>
              <a:rPr lang="en-US" dirty="0" smtClean="0"/>
              <a:t>important.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Shelly gave up looking for work. She said that she had too many projects of her own to concentrate on, and </a:t>
            </a:r>
            <a:r>
              <a:rPr lang="en-US" b="1" u="sng" dirty="0">
                <a:solidFill>
                  <a:srgbClr val="FFC000"/>
                </a:solidFill>
              </a:rPr>
              <a:t>besides</a:t>
            </a:r>
            <a:r>
              <a:rPr lang="en-US" dirty="0">
                <a:solidFill>
                  <a:srgbClr val="FFC000"/>
                </a:solidFill>
              </a:rPr>
              <a:t>, she just wasn't "the office type."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/>
          </a:p>
          <a:p>
            <a:r>
              <a:rPr lang="en-US" dirty="0"/>
              <a:t>Although </a:t>
            </a:r>
            <a:r>
              <a:rPr lang="en-US" b="1" i="1" dirty="0"/>
              <a:t>furthermore </a:t>
            </a:r>
            <a:r>
              <a:rPr lang="en-US" dirty="0"/>
              <a:t>and </a:t>
            </a:r>
            <a:r>
              <a:rPr lang="en-US" b="1" i="1" dirty="0"/>
              <a:t>moreover</a:t>
            </a:r>
            <a:r>
              <a:rPr lang="en-US" b="1" dirty="0"/>
              <a:t> </a:t>
            </a:r>
            <a:r>
              <a:rPr lang="en-US" dirty="0"/>
              <a:t>are described as more or less synonymous in most dictionaries, there are nevertheless subtle differences. The main use of </a:t>
            </a:r>
            <a:r>
              <a:rPr lang="en-US" i="1" dirty="0"/>
              <a:t>furthermore </a:t>
            </a:r>
            <a:r>
              <a:rPr lang="en-US" dirty="0"/>
              <a:t>is to add one more point to a list of points already made. </a:t>
            </a:r>
            <a:r>
              <a:rPr lang="en-US" i="1" dirty="0"/>
              <a:t>Moreover</a:t>
            </a:r>
            <a:r>
              <a:rPr lang="en-US" dirty="0"/>
              <a:t>, on the other hand, is rhetorically more powerful than </a:t>
            </a:r>
            <a:r>
              <a:rPr lang="en-US" i="1" dirty="0"/>
              <a:t>furthermore</a:t>
            </a:r>
            <a:r>
              <a:rPr lang="en-US" dirty="0"/>
              <a:t> in that it tends to introduce an argument which has greater weight for the writer. 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0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and consequence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" y="25146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Accordingly</a:t>
            </a:r>
            <a:r>
              <a:rPr lang="en-US" dirty="0"/>
              <a:t> is rather formal and by no means the most common of the causal connectives.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i="1" dirty="0"/>
              <a:t>Accordingly</a:t>
            </a:r>
            <a:r>
              <a:rPr lang="en-US" dirty="0"/>
              <a:t> expresses a causal relation where the resulting action is natural rather than a necessary consequence. 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For many decades Britain and the United States enjoyed a </a:t>
            </a:r>
            <a:r>
              <a:rPr lang="en-US" dirty="0" smtClean="0">
                <a:solidFill>
                  <a:srgbClr val="FFC000"/>
                </a:solidFill>
              </a:rPr>
              <a:t>special relationship</a:t>
            </a:r>
            <a:r>
              <a:rPr lang="en-US" dirty="0">
                <a:solidFill>
                  <a:srgbClr val="FFC000"/>
                </a:solidFill>
              </a:rPr>
              <a:t>. </a:t>
            </a:r>
            <a:r>
              <a:rPr lang="en-US" b="1" dirty="0">
                <a:solidFill>
                  <a:srgbClr val="FFC000"/>
                </a:solidFill>
              </a:rPr>
              <a:t>Accordingly</a:t>
            </a:r>
            <a:r>
              <a:rPr lang="en-US" dirty="0">
                <a:solidFill>
                  <a:srgbClr val="FFC000"/>
                </a:solidFill>
              </a:rPr>
              <a:t>, the red carpet was well and truly rolled out every time the political leaders met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U</a:t>
            </a:r>
            <a:r>
              <a:rPr lang="en-US" dirty="0" smtClean="0"/>
              <a:t>se</a:t>
            </a:r>
            <a:r>
              <a:rPr lang="en-US" dirty="0"/>
              <a:t> </a:t>
            </a:r>
            <a:r>
              <a:rPr lang="en-US" b="1" i="1" dirty="0"/>
              <a:t>consequently</a:t>
            </a:r>
            <a:r>
              <a:rPr lang="en-US" dirty="0"/>
              <a:t> </a:t>
            </a:r>
            <a:r>
              <a:rPr lang="en-US" dirty="0" smtClean="0"/>
              <a:t> when </a:t>
            </a:r>
            <a:r>
              <a:rPr lang="en-US" dirty="0"/>
              <a:t>you want to stress that there is very good reason to deduce one thing from another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In many murder enquiries absolute secrecy is a prerequisite for </a:t>
            </a:r>
            <a:r>
              <a:rPr lang="en-US" dirty="0" err="1">
                <a:solidFill>
                  <a:srgbClr val="FFC000"/>
                </a:solidFill>
              </a:rPr>
              <a:t>succcess</a:t>
            </a:r>
            <a:r>
              <a:rPr lang="en-US" dirty="0">
                <a:solidFill>
                  <a:srgbClr val="FFC000"/>
                </a:solidFill>
              </a:rPr>
              <a:t>. </a:t>
            </a:r>
            <a:r>
              <a:rPr lang="en-US" b="1" dirty="0">
                <a:solidFill>
                  <a:srgbClr val="FFC000"/>
                </a:solidFill>
              </a:rPr>
              <a:t>Consequently</a:t>
            </a:r>
            <a:r>
              <a:rPr lang="en-US" dirty="0">
                <a:solidFill>
                  <a:srgbClr val="FFC000"/>
                </a:solidFill>
              </a:rPr>
              <a:t>, the press is often kept in the dark about police activities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Like </a:t>
            </a:r>
            <a:r>
              <a:rPr lang="en-US" b="1" i="1" dirty="0"/>
              <a:t>therefore</a:t>
            </a:r>
            <a:r>
              <a:rPr lang="en-US" dirty="0"/>
              <a:t>, </a:t>
            </a:r>
            <a:r>
              <a:rPr lang="en-US" b="1" i="1" dirty="0"/>
              <a:t>hence </a:t>
            </a:r>
            <a:r>
              <a:rPr lang="en-US" dirty="0"/>
              <a:t>expresses the idea that what follows is a necessary deduction from what precedes. However, while </a:t>
            </a:r>
            <a:r>
              <a:rPr lang="en-US" i="1" dirty="0"/>
              <a:t>therefore </a:t>
            </a:r>
            <a:r>
              <a:rPr lang="en-US" dirty="0"/>
              <a:t>stresses the relative importance of what follows, you can use </a:t>
            </a:r>
            <a:r>
              <a:rPr lang="en-US" i="1" dirty="0"/>
              <a:t>hence </a:t>
            </a:r>
            <a:r>
              <a:rPr lang="en-US" dirty="0"/>
              <a:t>to emphasize the relative importance of what went before. 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Often the best position for </a:t>
            </a:r>
            <a:r>
              <a:rPr lang="en-US" i="1" dirty="0"/>
              <a:t>therefore</a:t>
            </a:r>
            <a:r>
              <a:rPr lang="en-US" dirty="0"/>
              <a:t> in terms of rhythm is not at the beginning of a sentence but rather immediately before the verb 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Many people </a:t>
            </a:r>
            <a:r>
              <a:rPr lang="en-US" b="1" dirty="0">
                <a:solidFill>
                  <a:srgbClr val="FFC000"/>
                </a:solidFill>
              </a:rPr>
              <a:t>therefore </a:t>
            </a:r>
            <a:r>
              <a:rPr lang="en-US" dirty="0">
                <a:solidFill>
                  <a:srgbClr val="FFC000"/>
                </a:solidFill>
              </a:rPr>
              <a:t>regard the situation in Ireland as potentially </a:t>
            </a:r>
            <a:r>
              <a:rPr lang="en-US" dirty="0" smtClean="0">
                <a:solidFill>
                  <a:srgbClr val="FFC000"/>
                </a:solidFill>
              </a:rPr>
              <a:t>explosive</a:t>
            </a:r>
          </a:p>
          <a:p>
            <a:r>
              <a:rPr lang="en-US" dirty="0">
                <a:solidFill>
                  <a:srgbClr val="FFC000"/>
                </a:solidFill>
              </a:rPr>
              <a:t>It is therefore recommended that employees make use of the new </a:t>
            </a:r>
            <a:r>
              <a:rPr lang="en-US" dirty="0" err="1" smtClean="0">
                <a:solidFill>
                  <a:srgbClr val="FFC000"/>
                </a:solidFill>
              </a:rPr>
              <a:t>faciliies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Note </a:t>
            </a:r>
            <a:r>
              <a:rPr lang="en-US" dirty="0"/>
              <a:t>that </a:t>
            </a:r>
            <a:r>
              <a:rPr lang="en-US" i="1" dirty="0"/>
              <a:t>therefore</a:t>
            </a:r>
            <a:r>
              <a:rPr lang="en-US" dirty="0"/>
              <a:t> does not need separating from the rest of the sentence by commas.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4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01000" cy="179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89754"/>
            <a:ext cx="8001001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06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77200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50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373E0CB6289468BEADA7AB5C6F217" ma:contentTypeVersion="2" ma:contentTypeDescription="Create a new document." ma:contentTypeScope="" ma:versionID="5d6f8108c5d7ff592316af0b9b0a4f8a">
  <xsd:schema xmlns:xsd="http://www.w3.org/2001/XMLSchema" xmlns:xs="http://www.w3.org/2001/XMLSchema" xmlns:p="http://schemas.microsoft.com/office/2006/metadata/properties" xmlns:ns2="84770a1e-1a84-4343-8978-3eacfe1f670c" targetNamespace="http://schemas.microsoft.com/office/2006/metadata/properties" ma:root="true" ma:fieldsID="5cd6d5713a432c0e71cb964cbc46be0b" ns2:_="">
    <xsd:import namespace="84770a1e-1a84-4343-8978-3eacfe1f67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70a1e-1a84-4343-8978-3eacfe1f6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46710-D0A8-4BC5-8B16-17D18BB51D85}"/>
</file>

<file path=customXml/itemProps2.xml><?xml version="1.0" encoding="utf-8"?>
<ds:datastoreItem xmlns:ds="http://schemas.openxmlformats.org/officeDocument/2006/customXml" ds:itemID="{229A7418-968F-41D1-B8F7-CA4FDA200A58}"/>
</file>

<file path=customXml/itemProps3.xml><?xml version="1.0" encoding="utf-8"?>
<ds:datastoreItem xmlns:ds="http://schemas.openxmlformats.org/officeDocument/2006/customXml" ds:itemID="{997CB54E-FA71-4D4B-AA17-AC026EADE8FE}"/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343</TotalTime>
  <Words>306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BlackTie</vt:lpstr>
      <vt:lpstr> Discourse markers  </vt:lpstr>
      <vt:lpstr>Discourse markers/ sentence linkers</vt:lpstr>
      <vt:lpstr>uses</vt:lpstr>
      <vt:lpstr>Let us look at some examples.</vt:lpstr>
      <vt:lpstr>PowerPoint Presentation</vt:lpstr>
      <vt:lpstr>Cause and consequence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Discourse markers as responses </vt:lpstr>
      <vt:lpstr>Discourse markers showing attitude </vt:lpstr>
      <vt:lpstr>Interjections</vt:lpstr>
      <vt:lpstr>Greeting and Farewells Expressions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19</cp:revision>
  <dcterms:created xsi:type="dcterms:W3CDTF">2006-08-16T00:00:00Z</dcterms:created>
  <dcterms:modified xsi:type="dcterms:W3CDTF">2021-11-29T09:22:31Z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0x0101005B3373E0CB6289468BEADA7AB5C6F217</vt:lpwstr>
  </property>
</Properties>
</file>