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67" r:id="rId8"/>
    <p:sldId id="262" r:id="rId9"/>
    <p:sldId id="272" r:id="rId10"/>
    <p:sldId id="273" r:id="rId11"/>
    <p:sldId id="274" r:id="rId12"/>
    <p:sldId id="261"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11/2/2021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11/2/2021</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11/2/2021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11/2/2021</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11/2/2021</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11/2/2021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11/2/2021</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11/2/2021</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11/2/2021</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Impersonal passives</a:t>
            </a:r>
            <a:endParaRPr lang="en-IN" dirty="0"/>
          </a:p>
        </p:txBody>
      </p:sp>
    </p:spTree>
    <p:extLst>
      <p:ext uri="{BB962C8B-B14F-4D97-AF65-F5344CB8AC3E}">
        <p14:creationId xmlns:p14="http://schemas.microsoft.com/office/powerpoint/2010/main" val="4611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endParaRPr lang="en-US" dirty="0"/>
          </a:p>
          <a:p>
            <a:pPr algn="l"/>
            <a:endParaRPr lang="en-US" dirty="0" smtClean="0"/>
          </a:p>
        </p:txBody>
      </p:sp>
      <p:sp>
        <p:nvSpPr>
          <p:cNvPr id="3" name="Title 2"/>
          <p:cNvSpPr>
            <a:spLocks noGrp="1"/>
          </p:cNvSpPr>
          <p:nvPr>
            <p:ph type="title"/>
          </p:nvPr>
        </p:nvSpPr>
        <p:spPr/>
        <p:txBody>
          <a:bodyPr/>
          <a:lstStyle/>
          <a:p>
            <a:r>
              <a:rPr lang="en-US" dirty="0" smtClean="0"/>
              <a:t>forms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3057525"/>
            <a:ext cx="74295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62" y="4038600"/>
            <a:ext cx="74866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17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981200"/>
            <a:ext cx="8229600" cy="4075176"/>
          </a:xfrm>
        </p:spPr>
        <p:txBody>
          <a:bodyPr/>
          <a:lstStyle/>
          <a:p>
            <a:pPr algn="l"/>
            <a:endParaRPr lang="en-US" dirty="0" smtClean="0">
              <a:solidFill>
                <a:schemeClr val="bg1"/>
              </a:solidFill>
            </a:endParaRPr>
          </a:p>
          <a:p>
            <a:pPr algn="l"/>
            <a:endParaRPr lang="en-US" dirty="0">
              <a:solidFill>
                <a:schemeClr val="bg1"/>
              </a:solidFill>
            </a:endParaRPr>
          </a:p>
          <a:p>
            <a:pPr algn="l"/>
            <a:endParaRPr lang="en-US" dirty="0" smtClean="0">
              <a:solidFill>
                <a:schemeClr val="bg1"/>
              </a:solidFill>
            </a:endParaRPr>
          </a:p>
          <a:p>
            <a:pPr algn="l"/>
            <a:endParaRPr lang="en-US" dirty="0">
              <a:solidFill>
                <a:schemeClr val="bg1"/>
              </a:solidFill>
            </a:endParaRPr>
          </a:p>
          <a:p>
            <a:pPr algn="l"/>
            <a:endParaRPr lang="en-US" dirty="0" smtClean="0">
              <a:solidFill>
                <a:schemeClr val="bg1"/>
              </a:solidFill>
            </a:endParaRPr>
          </a:p>
          <a:p>
            <a:pPr algn="l"/>
            <a:endParaRPr lang="en-IN" dirty="0">
              <a:solidFill>
                <a:schemeClr val="bg1"/>
              </a:solidFill>
            </a:endParaRPr>
          </a:p>
        </p:txBody>
      </p:sp>
      <p:sp>
        <p:nvSpPr>
          <p:cNvPr id="3" name="Title 2"/>
          <p:cNvSpPr>
            <a:spLocks noGrp="1"/>
          </p:cNvSpPr>
          <p:nvPr>
            <p:ph type="title"/>
          </p:nvPr>
        </p:nvSpPr>
        <p:spPr/>
        <p:txBody>
          <a:bodyPr/>
          <a:lstStyle/>
          <a:p>
            <a:r>
              <a:rPr lang="en-US" dirty="0" smtClean="0">
                <a:solidFill>
                  <a:schemeClr val="bg1"/>
                </a:solidFill>
              </a:rPr>
              <a:t>forms</a:t>
            </a:r>
            <a:endParaRPr lang="en-IN"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3238500"/>
            <a:ext cx="7458075" cy="381000"/>
          </a:xfrm>
          <a:prstGeom prst="rect">
            <a:avLst/>
          </a:prstGeom>
          <a:solidFill>
            <a:schemeClr val="bg2">
              <a:lumMod val="60000"/>
              <a:lumOff val="40000"/>
            </a:schemeClr>
          </a:solidFill>
          <a:ln>
            <a:noFill/>
          </a:ln>
          <a:effectLst/>
        </p:spPr>
      </p:pic>
      <p:graphicFrame>
        <p:nvGraphicFramePr>
          <p:cNvPr id="9" name="Table 8"/>
          <p:cNvGraphicFramePr>
            <a:graphicFrameLocks noGrp="1"/>
          </p:cNvGraphicFramePr>
          <p:nvPr>
            <p:extLst>
              <p:ext uri="{D42A27DB-BD31-4B8C-83A1-F6EECF244321}">
                <p14:modId xmlns:p14="http://schemas.microsoft.com/office/powerpoint/2010/main" val="3288878554"/>
              </p:ext>
            </p:extLst>
          </p:nvPr>
        </p:nvGraphicFramePr>
        <p:xfrm>
          <a:off x="842964" y="3803967"/>
          <a:ext cx="7458075" cy="548640"/>
        </p:xfrm>
        <a:graphic>
          <a:graphicData uri="http://schemas.openxmlformats.org/drawingml/2006/table">
            <a:tbl>
              <a:tblPr firstRow="1" firstCol="1" bandRow="1">
                <a:tableStyleId>{5C22544A-7EE6-4342-B048-85BDC9FD1C3A}</a:tableStyleId>
              </a:tblPr>
              <a:tblGrid>
                <a:gridCol w="2485487"/>
                <a:gridCol w="2486294"/>
                <a:gridCol w="2486294"/>
              </a:tblGrid>
              <a:tr h="0">
                <a:tc>
                  <a:txBody>
                    <a:bodyPr/>
                    <a:lstStyle/>
                    <a:p>
                      <a:pPr algn="just">
                        <a:lnSpc>
                          <a:spcPct val="150000"/>
                        </a:lnSpc>
                        <a:spcAft>
                          <a:spcPts val="0"/>
                        </a:spcAft>
                      </a:pPr>
                      <a:r>
                        <a:rPr lang="en-US" sz="1200" dirty="0">
                          <a:solidFill>
                            <a:schemeClr val="bg1"/>
                          </a:solidFill>
                          <a:effectLst/>
                        </a:rPr>
                        <a:t>Future </a:t>
                      </a:r>
                      <a:r>
                        <a:rPr lang="en-US" sz="1200" dirty="0" smtClean="0">
                          <a:solidFill>
                            <a:schemeClr val="bg1"/>
                          </a:solidFill>
                          <a:effectLst/>
                        </a:rPr>
                        <a:t>perfect</a:t>
                      </a:r>
                      <a:endParaRPr lang="en-IN" sz="1100" dirty="0">
                        <a:solidFill>
                          <a:schemeClr val="bg1"/>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100" dirty="0">
                          <a:solidFill>
                            <a:schemeClr val="bg1"/>
                          </a:solidFill>
                          <a:effectLst/>
                        </a:rPr>
                        <a:t>They say that he will have repaired the roof</a:t>
                      </a:r>
                      <a:endParaRPr lang="en-IN" sz="1100" dirty="0">
                        <a:solidFill>
                          <a:schemeClr val="bg1"/>
                        </a:solidFill>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200" dirty="0">
                          <a:solidFill>
                            <a:schemeClr val="bg1"/>
                          </a:solidFill>
                          <a:effectLst/>
                        </a:rPr>
                        <a:t>It is said that the roof will have repaired. </a:t>
                      </a:r>
                      <a:endParaRPr lang="en-IN" sz="1100" dirty="0">
                        <a:solidFill>
                          <a:schemeClr val="bg1"/>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7636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just"/>
            <a:endParaRPr lang="en-US" dirty="0"/>
          </a:p>
          <a:p>
            <a:pPr algn="just"/>
            <a:r>
              <a:rPr lang="en-US" dirty="0" err="1" smtClean="0"/>
              <a:t>Iam</a:t>
            </a:r>
            <a:r>
              <a:rPr lang="en-US" dirty="0" smtClean="0"/>
              <a:t> </a:t>
            </a:r>
            <a:r>
              <a:rPr lang="en-US" dirty="0"/>
              <a:t>convinced that migrant children are not very successful in our education system because we do not have bilingual education </a:t>
            </a:r>
            <a:r>
              <a:rPr lang="en-US" dirty="0" err="1"/>
              <a:t>programmes</a:t>
            </a:r>
            <a:r>
              <a:rPr lang="en-US" dirty="0"/>
              <a:t>. I doubt whether any of us would do well in school if we did not understand everything that went on in the lessons. I agree with the U.N. report on language and education (1976), that we should let children become literate in their own language first, to give them the greatest chance of educational success.</a:t>
            </a:r>
            <a:endParaRPr lang="en-US" dirty="0" smtClean="0"/>
          </a:p>
          <a:p>
            <a:pPr algn="just"/>
            <a:endParaRPr lang="en-US" dirty="0"/>
          </a:p>
          <a:p>
            <a:pPr algn="just"/>
            <a:endParaRPr lang="en-US" dirty="0" smtClean="0"/>
          </a:p>
          <a:p>
            <a:pPr algn="just"/>
            <a:r>
              <a:rPr lang="en-US" dirty="0" smtClean="0"/>
              <a:t>In the U.N</a:t>
            </a:r>
            <a:r>
              <a:rPr lang="en-US" dirty="0"/>
              <a:t>. report (1976</a:t>
            </a:r>
            <a:r>
              <a:rPr lang="en-US" dirty="0" smtClean="0"/>
              <a:t>),  </a:t>
            </a:r>
            <a:r>
              <a:rPr lang="en-US" dirty="0"/>
              <a:t>it is indicated that a child will find it difficult to learn to read in a language which he does not speak. It </a:t>
            </a:r>
            <a:r>
              <a:rPr lang="en-US" dirty="0" smtClean="0"/>
              <a:t>is </a:t>
            </a:r>
            <a:r>
              <a:rPr lang="en-US" dirty="0"/>
              <a:t>known from this report that in the 1970s many migrant children in Australia are likely failed because </a:t>
            </a:r>
            <a:r>
              <a:rPr lang="en-US" dirty="0" smtClean="0"/>
              <a:t>of the instruction </a:t>
            </a:r>
            <a:r>
              <a:rPr lang="en-US" dirty="0"/>
              <a:t>in a </a:t>
            </a:r>
            <a:r>
              <a:rPr lang="en-US" dirty="0" smtClean="0"/>
              <a:t>foreign </a:t>
            </a:r>
            <a:r>
              <a:rPr lang="en-US" dirty="0"/>
              <a:t>language. </a:t>
            </a:r>
            <a:endParaRPr lang="en-US" dirty="0" smtClean="0"/>
          </a:p>
          <a:p>
            <a:pPr algn="just"/>
            <a:endParaRPr lang="en-IN" dirty="0"/>
          </a:p>
        </p:txBody>
      </p:sp>
      <p:sp>
        <p:nvSpPr>
          <p:cNvPr id="3" name="Title 2"/>
          <p:cNvSpPr>
            <a:spLocks noGrp="1"/>
          </p:cNvSpPr>
          <p:nvPr>
            <p:ph type="title"/>
          </p:nvPr>
        </p:nvSpPr>
        <p:spPr/>
        <p:txBody>
          <a:bodyPr>
            <a:normAutofit/>
          </a:bodyPr>
          <a:lstStyle/>
          <a:p>
            <a:r>
              <a:rPr lang="en-US" dirty="0" smtClean="0"/>
              <a:t>Kindly read.</a:t>
            </a:r>
            <a:endParaRPr lang="en-IN" dirty="0"/>
          </a:p>
        </p:txBody>
      </p:sp>
    </p:spTree>
    <p:extLst>
      <p:ext uri="{BB962C8B-B14F-4D97-AF65-F5344CB8AC3E}">
        <p14:creationId xmlns:p14="http://schemas.microsoft.com/office/powerpoint/2010/main" val="274214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pPr algn="l"/>
            <a:r>
              <a:rPr lang="en-US" dirty="0" smtClean="0"/>
              <a:t>We </a:t>
            </a:r>
            <a:r>
              <a:rPr lang="en-US" dirty="0"/>
              <a:t>should examine the statistics more carefully before we dismiss this claim. (Omit 'we') </a:t>
            </a:r>
            <a:endParaRPr lang="en-US" dirty="0" smtClean="0"/>
          </a:p>
          <a:p>
            <a:pPr algn="l"/>
            <a:r>
              <a:rPr lang="en-US" dirty="0" smtClean="0"/>
              <a:t>2</a:t>
            </a:r>
            <a:r>
              <a:rPr lang="en-US" dirty="0"/>
              <a:t>. We heat the premises by electricity</a:t>
            </a:r>
            <a:r>
              <a:rPr lang="en-US" dirty="0" smtClean="0"/>
              <a:t>.</a:t>
            </a:r>
          </a:p>
          <a:p>
            <a:pPr algn="l"/>
            <a:r>
              <a:rPr lang="en-US" dirty="0" smtClean="0"/>
              <a:t>3</a:t>
            </a:r>
            <a:r>
              <a:rPr lang="en-US" dirty="0"/>
              <a:t>. In some districts farmers use pigs to find truffles</a:t>
            </a:r>
            <a:r>
              <a:rPr lang="en-US" dirty="0" smtClean="0"/>
              <a:t>.</a:t>
            </a:r>
          </a:p>
          <a:p>
            <a:pPr algn="l"/>
            <a:r>
              <a:rPr lang="en-US" dirty="0" smtClean="0"/>
              <a:t> </a:t>
            </a:r>
            <a:r>
              <a:rPr lang="en-US" dirty="0"/>
              <a:t>4. They are excavating additional sites. </a:t>
            </a:r>
            <a:endParaRPr lang="en-US" dirty="0" smtClean="0"/>
          </a:p>
          <a:p>
            <a:pPr algn="l"/>
            <a:r>
              <a:rPr lang="en-US" dirty="0" smtClean="0"/>
              <a:t>5</a:t>
            </a:r>
            <a:r>
              <a:rPr lang="en-US" dirty="0"/>
              <a:t>. Why didn't they use a control group? </a:t>
            </a:r>
            <a:endParaRPr lang="en-US" dirty="0" smtClean="0"/>
          </a:p>
          <a:p>
            <a:pPr algn="l"/>
            <a:r>
              <a:rPr lang="en-US" dirty="0" smtClean="0"/>
              <a:t>6</a:t>
            </a:r>
            <a:r>
              <a:rPr lang="en-US" dirty="0"/>
              <a:t>. They have disregarded all the evidence in the new report. </a:t>
            </a:r>
            <a:endParaRPr lang="en-US" dirty="0" smtClean="0"/>
          </a:p>
          <a:p>
            <a:pPr algn="l"/>
            <a:r>
              <a:rPr lang="en-US" dirty="0" smtClean="0"/>
              <a:t>7</a:t>
            </a:r>
            <a:r>
              <a:rPr lang="en-US" dirty="0"/>
              <a:t>. They said that they were starting a new study because many people had </a:t>
            </a:r>
            <a:r>
              <a:rPr lang="en-US" dirty="0" err="1"/>
              <a:t>criticised</a:t>
            </a:r>
            <a:r>
              <a:rPr lang="en-US" dirty="0"/>
              <a:t> the earlier one. </a:t>
            </a:r>
            <a:endParaRPr lang="en-US" dirty="0" smtClean="0"/>
          </a:p>
          <a:p>
            <a:pPr algn="l"/>
            <a:r>
              <a:rPr lang="en-US" dirty="0" smtClean="0"/>
              <a:t>8</a:t>
            </a:r>
            <a:r>
              <a:rPr lang="en-US" dirty="0"/>
              <a:t>. The study will involve 50 subjects between the ages of 35 and 60. </a:t>
            </a:r>
            <a:endParaRPr lang="en-US" dirty="0" smtClean="0"/>
          </a:p>
          <a:p>
            <a:pPr algn="l"/>
            <a:r>
              <a:rPr lang="en-US" dirty="0" smtClean="0"/>
              <a:t>9</a:t>
            </a:r>
            <a:r>
              <a:rPr lang="en-US" dirty="0"/>
              <a:t>. Someone has written a special version for children. </a:t>
            </a:r>
            <a:endParaRPr lang="en-US" dirty="0" smtClean="0"/>
          </a:p>
          <a:p>
            <a:pPr algn="l"/>
            <a:r>
              <a:rPr lang="en-US" dirty="0" smtClean="0"/>
              <a:t>10</a:t>
            </a:r>
            <a:r>
              <a:rPr lang="en-US" dirty="0"/>
              <a:t>. People think that the best scientists should teach science, although less talented people can teach humanities. </a:t>
            </a:r>
            <a:endParaRPr lang="en-US" dirty="0" smtClean="0"/>
          </a:p>
          <a:p>
            <a:pPr algn="l"/>
            <a:r>
              <a:rPr lang="en-US" dirty="0" smtClean="0"/>
              <a:t>11</a:t>
            </a:r>
            <a:r>
              <a:rPr lang="en-US" dirty="0"/>
              <a:t>. Most researchers have found that they could not duplicate Smith's results. </a:t>
            </a:r>
            <a:endParaRPr lang="en-US" dirty="0" smtClean="0"/>
          </a:p>
          <a:p>
            <a:pPr algn="l"/>
            <a:r>
              <a:rPr lang="en-US" dirty="0" smtClean="0"/>
              <a:t>12</a:t>
            </a:r>
            <a:r>
              <a:rPr lang="en-US" dirty="0"/>
              <a:t>. Psychologists claim that these experiments are dangerous. </a:t>
            </a:r>
            <a:endParaRPr lang="en-IN" dirty="0"/>
          </a:p>
        </p:txBody>
      </p:sp>
      <p:sp>
        <p:nvSpPr>
          <p:cNvPr id="3" name="Title 2"/>
          <p:cNvSpPr>
            <a:spLocks noGrp="1"/>
          </p:cNvSpPr>
          <p:nvPr>
            <p:ph type="title"/>
          </p:nvPr>
        </p:nvSpPr>
        <p:spPr/>
        <p:txBody>
          <a:bodyPr/>
          <a:lstStyle/>
          <a:p>
            <a:r>
              <a:rPr lang="en-US" dirty="0" smtClean="0"/>
              <a:t>Convert to passive tense</a:t>
            </a:r>
            <a:endParaRPr lang="en-IN" dirty="0"/>
          </a:p>
        </p:txBody>
      </p:sp>
    </p:spTree>
    <p:extLst>
      <p:ext uri="{BB962C8B-B14F-4D97-AF65-F5344CB8AC3E}">
        <p14:creationId xmlns:p14="http://schemas.microsoft.com/office/powerpoint/2010/main" val="25540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en-IN" dirty="0" smtClean="0"/>
              <a:t>In active voice</a:t>
            </a:r>
            <a:r>
              <a:rPr lang="en-IN" dirty="0" smtClean="0"/>
              <a:t>, </a:t>
            </a:r>
          </a:p>
          <a:p>
            <a:pPr algn="just"/>
            <a:r>
              <a:rPr lang="en-IN" dirty="0"/>
              <a:t>	</a:t>
            </a:r>
            <a:r>
              <a:rPr lang="en-IN" dirty="0" smtClean="0"/>
              <a:t> a </a:t>
            </a:r>
            <a:r>
              <a:rPr lang="en-IN" dirty="0"/>
              <a:t>subject </a:t>
            </a:r>
            <a:r>
              <a:rPr lang="en-IN" dirty="0" smtClean="0"/>
              <a:t>acts </a:t>
            </a:r>
            <a:r>
              <a:rPr lang="en-IN" dirty="0"/>
              <a:t>upon its verb</a:t>
            </a:r>
            <a:r>
              <a:rPr lang="en-IN" dirty="0" smtClean="0"/>
              <a:t>.</a:t>
            </a:r>
          </a:p>
          <a:p>
            <a:pPr algn="just"/>
            <a:r>
              <a:rPr lang="en-IN" dirty="0" smtClean="0"/>
              <a:t>	</a:t>
            </a:r>
            <a:r>
              <a:rPr lang="en-IN" dirty="0"/>
              <a:t> subject of a sentence performs the verb’s </a:t>
            </a:r>
            <a:r>
              <a:rPr lang="en-IN" dirty="0" smtClean="0"/>
              <a:t>action. </a:t>
            </a:r>
            <a:endParaRPr lang="en-IN" dirty="0" smtClean="0"/>
          </a:p>
          <a:p>
            <a:pPr algn="just"/>
            <a:r>
              <a:rPr lang="en-IN" dirty="0" smtClean="0"/>
              <a:t>		</a:t>
            </a:r>
            <a:r>
              <a:rPr lang="en-IN" dirty="0" smtClean="0">
                <a:solidFill>
                  <a:srgbClr val="FFFF00"/>
                </a:solidFill>
              </a:rPr>
              <a:t>The </a:t>
            </a:r>
            <a:r>
              <a:rPr lang="en-IN" dirty="0">
                <a:solidFill>
                  <a:srgbClr val="FFFF00"/>
                </a:solidFill>
              </a:rPr>
              <a:t>cashier counted the money</a:t>
            </a:r>
          </a:p>
          <a:p>
            <a:pPr algn="just"/>
            <a:r>
              <a:rPr lang="en-IN" dirty="0" smtClean="0"/>
              <a:t>The </a:t>
            </a:r>
            <a:r>
              <a:rPr lang="en-IN" dirty="0"/>
              <a:t>passive voice is used when we want to focus attention on the person or thing affected by the action. </a:t>
            </a:r>
            <a:r>
              <a:rPr lang="en-IN" dirty="0" smtClean="0"/>
              <a:t>A </a:t>
            </a:r>
            <a:r>
              <a:rPr lang="en-IN" dirty="0"/>
              <a:t>verb is in the passive voice </a:t>
            </a:r>
            <a:r>
              <a:rPr lang="en-IN" dirty="0" smtClean="0"/>
              <a:t>when,</a:t>
            </a:r>
          </a:p>
          <a:p>
            <a:pPr algn="just"/>
            <a:r>
              <a:rPr lang="en-IN" dirty="0"/>
              <a:t>	</a:t>
            </a:r>
            <a:r>
              <a:rPr lang="en-IN" dirty="0" smtClean="0"/>
              <a:t> </a:t>
            </a:r>
            <a:r>
              <a:rPr lang="en-IN" dirty="0"/>
              <a:t>subject of the sentence is acted on by the verb. </a:t>
            </a:r>
            <a:endParaRPr lang="en-IN" dirty="0" smtClean="0"/>
          </a:p>
          <a:p>
            <a:pPr algn="just"/>
            <a:r>
              <a:rPr lang="en-IN" dirty="0"/>
              <a:t>	</a:t>
            </a:r>
            <a:r>
              <a:rPr lang="en-IN" dirty="0" smtClean="0"/>
              <a:t> </a:t>
            </a:r>
            <a:r>
              <a:rPr lang="en-IN" dirty="0" smtClean="0"/>
              <a:t>a </a:t>
            </a:r>
            <a:r>
              <a:rPr lang="en-IN" dirty="0"/>
              <a:t>subject is a recipient of a verb’s </a:t>
            </a:r>
            <a:r>
              <a:rPr lang="en-IN" dirty="0" smtClean="0"/>
              <a:t>action. </a:t>
            </a:r>
            <a:endParaRPr lang="en-IN" dirty="0" smtClean="0"/>
          </a:p>
          <a:p>
            <a:pPr algn="just"/>
            <a:r>
              <a:rPr lang="en-IN" dirty="0" smtClean="0"/>
              <a:t>	</a:t>
            </a:r>
            <a:r>
              <a:rPr lang="en-US" dirty="0"/>
              <a:t>	</a:t>
            </a:r>
            <a:r>
              <a:rPr lang="en-IN" dirty="0">
                <a:solidFill>
                  <a:srgbClr val="FFFF00"/>
                </a:solidFill>
              </a:rPr>
              <a:t>The money was counted by the cashier.</a:t>
            </a:r>
          </a:p>
          <a:p>
            <a:pPr algn="just"/>
            <a:r>
              <a:rPr lang="en-US" dirty="0" smtClean="0"/>
              <a:t>Shift in focus</a:t>
            </a:r>
            <a:endParaRPr lang="en-IN" dirty="0"/>
          </a:p>
        </p:txBody>
      </p:sp>
      <p:sp>
        <p:nvSpPr>
          <p:cNvPr id="3" name="Title 2"/>
          <p:cNvSpPr>
            <a:spLocks noGrp="1"/>
          </p:cNvSpPr>
          <p:nvPr>
            <p:ph type="title"/>
          </p:nvPr>
        </p:nvSpPr>
        <p:spPr/>
        <p:txBody>
          <a:bodyPr/>
          <a:lstStyle/>
          <a:p>
            <a:r>
              <a:rPr lang="en-US" dirty="0" smtClean="0"/>
              <a:t>Active voice and passive voice</a:t>
            </a:r>
            <a:endParaRPr lang="en-IN" dirty="0"/>
          </a:p>
        </p:txBody>
      </p:sp>
    </p:spTree>
    <p:extLst>
      <p:ext uri="{BB962C8B-B14F-4D97-AF65-F5344CB8AC3E}">
        <p14:creationId xmlns:p14="http://schemas.microsoft.com/office/powerpoint/2010/main" val="159216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IN" dirty="0"/>
              <a:t>Reports of crimes or incidents with unknown </a:t>
            </a:r>
            <a:r>
              <a:rPr lang="en-IN" dirty="0" smtClean="0"/>
              <a:t>perpetrators</a:t>
            </a:r>
          </a:p>
          <a:p>
            <a:pPr algn="just"/>
            <a:r>
              <a:rPr lang="en-IN" dirty="0"/>
              <a:t>	</a:t>
            </a:r>
            <a:r>
              <a:rPr lang="en-IN" dirty="0" smtClean="0">
                <a:solidFill>
                  <a:srgbClr val="FFFF00"/>
                </a:solidFill>
              </a:rPr>
              <a:t>My </a:t>
            </a:r>
            <a:r>
              <a:rPr lang="en-IN" dirty="0">
                <a:solidFill>
                  <a:srgbClr val="FFFF00"/>
                </a:solidFill>
              </a:rPr>
              <a:t>car was stolen </a:t>
            </a:r>
            <a:r>
              <a:rPr lang="en-IN" dirty="0" smtClean="0">
                <a:solidFill>
                  <a:srgbClr val="FFFF00"/>
                </a:solidFill>
              </a:rPr>
              <a:t>yesterday</a:t>
            </a:r>
            <a:r>
              <a:rPr lang="en-IN" dirty="0" smtClean="0">
                <a:solidFill>
                  <a:srgbClr val="FFFF00"/>
                </a:solidFill>
              </a:rPr>
              <a:t>. </a:t>
            </a:r>
          </a:p>
          <a:p>
            <a:pPr algn="just"/>
            <a:r>
              <a:rPr lang="en-US" dirty="0">
                <a:solidFill>
                  <a:srgbClr val="FFFF00"/>
                </a:solidFill>
              </a:rPr>
              <a:t>	</a:t>
            </a:r>
            <a:r>
              <a:rPr lang="en-US" dirty="0" smtClean="0">
                <a:solidFill>
                  <a:srgbClr val="FFFF00"/>
                </a:solidFill>
              </a:rPr>
              <a:t>It was said that she killed herself. </a:t>
            </a:r>
            <a:endParaRPr lang="en-IN" dirty="0" smtClean="0">
              <a:solidFill>
                <a:srgbClr val="FFFF00"/>
              </a:solidFill>
            </a:endParaRPr>
          </a:p>
          <a:p>
            <a:pPr algn="just"/>
            <a:r>
              <a:rPr lang="en-IN" dirty="0" smtClean="0"/>
              <a:t>Scientific contexts</a:t>
            </a:r>
          </a:p>
          <a:p>
            <a:pPr algn="just"/>
            <a:r>
              <a:rPr lang="en-IN" dirty="0"/>
              <a:t>	</a:t>
            </a:r>
            <a:r>
              <a:rPr lang="en-IN" dirty="0" smtClean="0">
                <a:solidFill>
                  <a:srgbClr val="FFFF00"/>
                </a:solidFill>
              </a:rPr>
              <a:t>The </a:t>
            </a:r>
            <a:r>
              <a:rPr lang="en-IN" dirty="0">
                <a:solidFill>
                  <a:srgbClr val="FFFF00"/>
                </a:solidFill>
              </a:rPr>
              <a:t>rat was placed into a T-shaped </a:t>
            </a:r>
            <a:r>
              <a:rPr lang="en-IN" dirty="0" smtClean="0">
                <a:solidFill>
                  <a:srgbClr val="FFFF00"/>
                </a:solidFill>
              </a:rPr>
              <a:t>maze.</a:t>
            </a:r>
          </a:p>
          <a:p>
            <a:pPr algn="just"/>
            <a:r>
              <a:rPr lang="en-IN" dirty="0" smtClean="0"/>
              <a:t>When </a:t>
            </a:r>
            <a:r>
              <a:rPr lang="en-IN" dirty="0"/>
              <a:t>you want to emphasize an action itself and the doer of the action is irrelevant or </a:t>
            </a:r>
            <a:r>
              <a:rPr lang="en-IN" dirty="0" smtClean="0"/>
              <a:t>distracting:</a:t>
            </a:r>
          </a:p>
          <a:p>
            <a:pPr algn="just"/>
            <a:r>
              <a:rPr lang="en-IN" dirty="0"/>
              <a:t>	</a:t>
            </a:r>
            <a:r>
              <a:rPr lang="en-IN" dirty="0" smtClean="0">
                <a:solidFill>
                  <a:srgbClr val="FFFF00"/>
                </a:solidFill>
              </a:rPr>
              <a:t>The </a:t>
            </a:r>
            <a:r>
              <a:rPr lang="en-IN" dirty="0">
                <a:solidFill>
                  <a:srgbClr val="FFFF00"/>
                </a:solidFill>
              </a:rPr>
              <a:t>president was sworn in on a cold January morning</a:t>
            </a:r>
            <a:r>
              <a:rPr lang="en-IN" dirty="0" smtClean="0">
                <a:solidFill>
                  <a:srgbClr val="FFFF00"/>
                </a:solidFill>
              </a:rPr>
              <a:t>.</a:t>
            </a:r>
          </a:p>
          <a:p>
            <a:pPr algn="just"/>
            <a:r>
              <a:rPr lang="en-IN" dirty="0"/>
              <a:t>do not know who the agent </a:t>
            </a:r>
            <a:r>
              <a:rPr lang="en-IN" dirty="0" smtClean="0"/>
              <a:t>is</a:t>
            </a:r>
          </a:p>
          <a:p>
            <a:pPr algn="just"/>
            <a:r>
              <a:rPr lang="en-US" dirty="0" smtClean="0"/>
              <a:t>	</a:t>
            </a:r>
            <a:r>
              <a:rPr lang="en-US" dirty="0" smtClean="0">
                <a:solidFill>
                  <a:srgbClr val="FFFF00"/>
                </a:solidFill>
              </a:rPr>
              <a:t>I was being followed.</a:t>
            </a:r>
          </a:p>
          <a:p>
            <a:pPr algn="just"/>
            <a:endParaRPr lang="en-IN" dirty="0"/>
          </a:p>
          <a:p>
            <a:pPr algn="just"/>
            <a:endParaRPr lang="en-IN" dirty="0"/>
          </a:p>
        </p:txBody>
      </p:sp>
      <p:sp>
        <p:nvSpPr>
          <p:cNvPr id="3" name="Title 2"/>
          <p:cNvSpPr>
            <a:spLocks noGrp="1"/>
          </p:cNvSpPr>
          <p:nvPr>
            <p:ph type="title"/>
          </p:nvPr>
        </p:nvSpPr>
        <p:spPr/>
        <p:txBody>
          <a:bodyPr>
            <a:normAutofit/>
          </a:bodyPr>
          <a:lstStyle/>
          <a:p>
            <a:r>
              <a:rPr lang="en-US" dirty="0" smtClean="0"/>
              <a:t>Uses of passive voice</a:t>
            </a:r>
            <a:endParaRPr lang="en-IN" dirty="0"/>
          </a:p>
        </p:txBody>
      </p:sp>
    </p:spTree>
    <p:extLst>
      <p:ext uri="{BB962C8B-B14F-4D97-AF65-F5344CB8AC3E}">
        <p14:creationId xmlns:p14="http://schemas.microsoft.com/office/powerpoint/2010/main" val="151124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IN" dirty="0"/>
              <a:t>When the agent has already been mentioned:</a:t>
            </a:r>
          </a:p>
          <a:p>
            <a:pPr lvl="0" algn="just"/>
            <a:r>
              <a:rPr lang="en-IN" dirty="0" smtClean="0"/>
              <a:t>	</a:t>
            </a:r>
            <a:r>
              <a:rPr lang="en-IN" dirty="0" smtClean="0">
                <a:solidFill>
                  <a:srgbClr val="FFFF00"/>
                </a:solidFill>
              </a:rPr>
              <a:t>'In </a:t>
            </a:r>
            <a:r>
              <a:rPr lang="en-IN" dirty="0">
                <a:solidFill>
                  <a:srgbClr val="FFFF00"/>
                </a:solidFill>
              </a:rPr>
              <a:t>the next session of parliament, new laws </a:t>
            </a:r>
            <a:r>
              <a:rPr lang="en-IN" b="1" dirty="0">
                <a:solidFill>
                  <a:srgbClr val="FFFF00"/>
                </a:solidFill>
              </a:rPr>
              <a:t>will be </a:t>
            </a:r>
            <a:r>
              <a:rPr lang="en-IN" b="1" dirty="0" smtClean="0">
                <a:solidFill>
                  <a:srgbClr val="FFFF00"/>
                </a:solidFill>
              </a:rPr>
              <a:t>	introduced</a:t>
            </a:r>
            <a:r>
              <a:rPr lang="en-IN" b="1" dirty="0">
                <a:solidFill>
                  <a:srgbClr val="FFFF00"/>
                </a:solidFill>
              </a:rPr>
              <a:t> </a:t>
            </a:r>
            <a:r>
              <a:rPr lang="en-IN" dirty="0">
                <a:solidFill>
                  <a:srgbClr val="FFFF00"/>
                </a:solidFill>
              </a:rPr>
              <a:t>aimed </a:t>
            </a:r>
            <a:r>
              <a:rPr lang="en-IN" dirty="0" smtClean="0">
                <a:solidFill>
                  <a:srgbClr val="FFFF00"/>
                </a:solidFill>
              </a:rPr>
              <a:t>at stopping </a:t>
            </a:r>
            <a:r>
              <a:rPr lang="en-IN" dirty="0">
                <a:solidFill>
                  <a:srgbClr val="FFFF00"/>
                </a:solidFill>
              </a:rPr>
              <a:t>domestic violence</a:t>
            </a:r>
            <a:r>
              <a:rPr lang="en-IN" dirty="0" smtClean="0">
                <a:solidFill>
                  <a:srgbClr val="FFFF00"/>
                </a:solidFill>
              </a:rPr>
              <a:t>.‘</a:t>
            </a:r>
          </a:p>
          <a:p>
            <a:pPr lvl="0" algn="l"/>
            <a:r>
              <a:rPr lang="en-IN" dirty="0"/>
              <a:t>You are talking about a general truth:</a:t>
            </a:r>
            <a:br>
              <a:rPr lang="en-IN" dirty="0"/>
            </a:br>
            <a:r>
              <a:rPr lang="en-IN" dirty="0" smtClean="0"/>
              <a:t>	</a:t>
            </a:r>
            <a:r>
              <a:rPr lang="en-IN" dirty="0" smtClean="0">
                <a:solidFill>
                  <a:srgbClr val="FFFF00"/>
                </a:solidFill>
              </a:rPr>
              <a:t>Rules </a:t>
            </a:r>
            <a:r>
              <a:rPr lang="en-IN" dirty="0">
                <a:solidFill>
                  <a:srgbClr val="FFFF00"/>
                </a:solidFill>
              </a:rPr>
              <a:t>are made to be </a:t>
            </a:r>
            <a:r>
              <a:rPr lang="en-IN" dirty="0" smtClean="0">
                <a:solidFill>
                  <a:srgbClr val="FFFF00"/>
                </a:solidFill>
              </a:rPr>
              <a:t>followed.</a:t>
            </a:r>
            <a:endParaRPr lang="en-IN" dirty="0" smtClean="0">
              <a:solidFill>
                <a:srgbClr val="FFFF00"/>
              </a:solidFill>
            </a:endParaRPr>
          </a:p>
          <a:p>
            <a:pPr lvl="0" algn="l"/>
            <a:endParaRPr lang="en-IN" dirty="0"/>
          </a:p>
          <a:p>
            <a:pPr algn="just"/>
            <a:endParaRPr lang="en-IN" dirty="0"/>
          </a:p>
        </p:txBody>
      </p:sp>
      <p:sp>
        <p:nvSpPr>
          <p:cNvPr id="3" name="Title 2"/>
          <p:cNvSpPr>
            <a:spLocks noGrp="1"/>
          </p:cNvSpPr>
          <p:nvPr>
            <p:ph type="title"/>
          </p:nvPr>
        </p:nvSpPr>
        <p:spPr/>
        <p:txBody>
          <a:bodyPr/>
          <a:lstStyle/>
          <a:p>
            <a:r>
              <a:rPr lang="en-US" dirty="0"/>
              <a:t>Uses of passive voice</a:t>
            </a:r>
            <a:endParaRPr lang="en-IN" dirty="0"/>
          </a:p>
        </p:txBody>
      </p:sp>
    </p:spTree>
    <p:extLst>
      <p:ext uri="{BB962C8B-B14F-4D97-AF65-F5344CB8AC3E}">
        <p14:creationId xmlns:p14="http://schemas.microsoft.com/office/powerpoint/2010/main" val="19512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lgn="l"/>
            <a:r>
              <a:rPr lang="en-IN" dirty="0" smtClean="0">
                <a:latin typeface="Times New Roman" pitchFamily="18" charset="0"/>
                <a:cs typeface="Times New Roman" pitchFamily="18" charset="0"/>
              </a:rPr>
              <a:t>In Personal Passive, object </a:t>
            </a:r>
            <a:r>
              <a:rPr lang="en-IN" dirty="0">
                <a:latin typeface="Times New Roman" pitchFamily="18" charset="0"/>
                <a:cs typeface="Times New Roman" pitchFamily="18" charset="0"/>
              </a:rPr>
              <a:t>of the active sentence becomes the subject of the passive </a:t>
            </a:r>
            <a:r>
              <a:rPr lang="en-IN" dirty="0" smtClean="0">
                <a:latin typeface="Times New Roman" pitchFamily="18" charset="0"/>
                <a:cs typeface="Times New Roman" pitchFamily="18" charset="0"/>
              </a:rPr>
              <a:t>sentence</a:t>
            </a:r>
          </a:p>
          <a:p>
            <a:pPr algn="l"/>
            <a:r>
              <a:rPr lang="en-US" dirty="0">
                <a:latin typeface="Times New Roman" pitchFamily="18" charset="0"/>
                <a:cs typeface="Times New Roman" pitchFamily="18" charset="0"/>
              </a:rPr>
              <a:t>	</a:t>
            </a:r>
            <a:r>
              <a:rPr lang="en-IN" dirty="0" smtClean="0">
                <a:latin typeface="Times New Roman" pitchFamily="18" charset="0"/>
                <a:cs typeface="Times New Roman" pitchFamily="18" charset="0"/>
              </a:rPr>
              <a:t>He </a:t>
            </a:r>
            <a:r>
              <a:rPr lang="en-IN" dirty="0">
                <a:latin typeface="Times New Roman" pitchFamily="18" charset="0"/>
                <a:cs typeface="Times New Roman" pitchFamily="18" charset="0"/>
              </a:rPr>
              <a:t>build houses. – </a:t>
            </a:r>
            <a:r>
              <a:rPr lang="en-IN" dirty="0">
                <a:solidFill>
                  <a:srgbClr val="FFFF00"/>
                </a:solidFill>
                <a:latin typeface="Times New Roman" pitchFamily="18" charset="0"/>
                <a:cs typeface="Times New Roman" pitchFamily="18" charset="0"/>
              </a:rPr>
              <a:t>Houses are </a:t>
            </a:r>
            <a:r>
              <a:rPr lang="en-IN" dirty="0" smtClean="0">
                <a:solidFill>
                  <a:srgbClr val="FFFF00"/>
                </a:solidFill>
                <a:latin typeface="Times New Roman" pitchFamily="18" charset="0"/>
                <a:cs typeface="Times New Roman" pitchFamily="18" charset="0"/>
              </a:rPr>
              <a:t>built</a:t>
            </a:r>
            <a:r>
              <a:rPr lang="en-IN" dirty="0" smtClean="0">
                <a:latin typeface="Times New Roman" pitchFamily="18" charset="0"/>
                <a:cs typeface="Times New Roman" pitchFamily="18" charset="0"/>
              </a:rPr>
              <a:t>.(by him)</a:t>
            </a:r>
            <a:endParaRPr lang="en-IN"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t>
            </a:r>
            <a:r>
              <a:rPr lang="en-IN" dirty="0">
                <a:latin typeface="Times New Roman" pitchFamily="18" charset="0"/>
                <a:cs typeface="Times New Roman" pitchFamily="18" charset="0"/>
              </a:rPr>
              <a:t>The professor gave them the books</a:t>
            </a:r>
            <a:r>
              <a:rPr lang="en-IN" dirty="0" smtClean="0">
                <a:latin typeface="Times New Roman" pitchFamily="18" charset="0"/>
                <a:cs typeface="Times New Roman" pitchFamily="18" charset="0"/>
              </a:rPr>
              <a:t>. -</a:t>
            </a:r>
            <a:r>
              <a:rPr lang="en-IN" dirty="0">
                <a:solidFill>
                  <a:srgbClr val="FFFF00"/>
                </a:solidFill>
                <a:latin typeface="Times New Roman" pitchFamily="18" charset="0"/>
                <a:cs typeface="Times New Roman" pitchFamily="18" charset="0"/>
              </a:rPr>
              <a:t>They were given the books</a:t>
            </a:r>
            <a:r>
              <a:rPr lang="en-IN" dirty="0" smtClean="0">
                <a:latin typeface="Times New Roman" pitchFamily="18" charset="0"/>
                <a:cs typeface="Times New Roman" pitchFamily="18" charset="0"/>
              </a:rPr>
              <a:t>.</a:t>
            </a:r>
          </a:p>
          <a:p>
            <a:pPr algn="l"/>
            <a:endParaRPr lang="en-US" dirty="0" smtClean="0"/>
          </a:p>
          <a:p>
            <a:pPr algn="l"/>
            <a:r>
              <a:rPr lang="en-US" dirty="0" smtClean="0"/>
              <a:t>The </a:t>
            </a:r>
            <a:r>
              <a:rPr lang="en-US" dirty="0"/>
              <a:t>object in the active form becomes the subject in the passive form. The subject in the active form becomes an agent in the passive form which is not necessary to mention. </a:t>
            </a:r>
          </a:p>
          <a:p>
            <a:pPr algn="l"/>
            <a:endParaRPr lang="en-IN" dirty="0" smtClean="0">
              <a:latin typeface="Times New Roman" pitchFamily="18" charset="0"/>
              <a:cs typeface="Times New Roman" pitchFamily="18" charset="0"/>
            </a:endParaRPr>
          </a:p>
          <a:p>
            <a:pPr algn="l"/>
            <a:endParaRPr lang="en-IN"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Personal and impersonal passive voice</a:t>
            </a:r>
            <a:endParaRPr lang="en-IN" dirty="0"/>
          </a:p>
        </p:txBody>
      </p:sp>
    </p:spTree>
    <p:extLst>
      <p:ext uri="{BB962C8B-B14F-4D97-AF65-F5344CB8AC3E}">
        <p14:creationId xmlns:p14="http://schemas.microsoft.com/office/powerpoint/2010/main" val="40573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456176"/>
          </a:xfrm>
        </p:spPr>
        <p:txBody>
          <a:bodyPr>
            <a:noAutofit/>
          </a:bodyPr>
          <a:lstStyle/>
          <a:p>
            <a:pPr algn="l"/>
            <a:r>
              <a:rPr lang="en-IN" dirty="0" smtClean="0"/>
              <a:t>The </a:t>
            </a:r>
            <a:r>
              <a:rPr lang="en-IN" dirty="0"/>
              <a:t>impersonal passive: is a formal way of reporting thoughts, saying, beliefs and opinions</a:t>
            </a:r>
            <a:r>
              <a:rPr lang="en-IN" dirty="0" smtClean="0"/>
              <a:t>.</a:t>
            </a:r>
          </a:p>
          <a:p>
            <a:pPr algn="l"/>
            <a:r>
              <a:rPr lang="en-US" dirty="0"/>
              <a:t>It is used when there is no </a:t>
            </a:r>
            <a:r>
              <a:rPr lang="en-US" b="1" dirty="0"/>
              <a:t>specific </a:t>
            </a:r>
            <a:r>
              <a:rPr lang="en-US" dirty="0"/>
              <a:t>subject identified.</a:t>
            </a:r>
          </a:p>
          <a:p>
            <a:pPr algn="l"/>
            <a:r>
              <a:rPr lang="en-US" dirty="0"/>
              <a:t> 	</a:t>
            </a:r>
            <a:r>
              <a:rPr lang="en-US" dirty="0">
                <a:solidFill>
                  <a:srgbClr val="FFFF00"/>
                </a:solidFill>
              </a:rPr>
              <a:t>People say that Amrita is the best university in India.</a:t>
            </a:r>
          </a:p>
          <a:p>
            <a:pPr algn="l"/>
            <a:r>
              <a:rPr lang="en-US" dirty="0">
                <a:solidFill>
                  <a:srgbClr val="FFFF00"/>
                </a:solidFill>
              </a:rPr>
              <a:t>	It is said that amrita is the best university in </a:t>
            </a:r>
            <a:r>
              <a:rPr lang="en-US" dirty="0" smtClean="0">
                <a:solidFill>
                  <a:srgbClr val="FFFF00"/>
                </a:solidFill>
              </a:rPr>
              <a:t>India. </a:t>
            </a:r>
            <a:endParaRPr lang="en-US" dirty="0" smtClean="0"/>
          </a:p>
          <a:p>
            <a:pPr lvl="1" algn="l"/>
            <a:r>
              <a:rPr lang="en-US" sz="2000" dirty="0" smtClean="0">
                <a:solidFill>
                  <a:srgbClr val="FFFF00"/>
                </a:solidFill>
              </a:rPr>
              <a:t>	</a:t>
            </a:r>
            <a:r>
              <a:rPr lang="en-US" sz="2000" dirty="0" smtClean="0">
                <a:solidFill>
                  <a:srgbClr val="FFC000"/>
                </a:solidFill>
              </a:rPr>
              <a:t>People </a:t>
            </a:r>
            <a:r>
              <a:rPr lang="en-US" sz="2000" dirty="0">
                <a:solidFill>
                  <a:srgbClr val="FFC000"/>
                </a:solidFill>
              </a:rPr>
              <a:t>think that learning a new language also presents the brain with </a:t>
            </a:r>
            <a:r>
              <a:rPr lang="en-US" sz="2000" dirty="0" smtClean="0">
                <a:solidFill>
                  <a:srgbClr val="FFC000"/>
                </a:solidFill>
              </a:rPr>
              <a:t>	unique </a:t>
            </a:r>
            <a:r>
              <a:rPr lang="en-US" sz="2000" dirty="0">
                <a:solidFill>
                  <a:srgbClr val="FFC000"/>
                </a:solidFill>
              </a:rPr>
              <a:t>challenges.</a:t>
            </a:r>
          </a:p>
          <a:p>
            <a:pPr lvl="1" algn="l"/>
            <a:r>
              <a:rPr lang="en-US" sz="2000" dirty="0">
                <a:solidFill>
                  <a:srgbClr val="FFFF00"/>
                </a:solidFill>
              </a:rPr>
              <a:t> </a:t>
            </a:r>
            <a:r>
              <a:rPr lang="en-US" sz="2000" dirty="0" smtClean="0">
                <a:solidFill>
                  <a:srgbClr val="FFFF00"/>
                </a:solidFill>
              </a:rPr>
              <a:t>	</a:t>
            </a:r>
            <a:r>
              <a:rPr lang="en-US" sz="2000" dirty="0" smtClean="0">
                <a:solidFill>
                  <a:srgbClr val="FFC000"/>
                </a:solidFill>
              </a:rPr>
              <a:t>It </a:t>
            </a:r>
            <a:r>
              <a:rPr lang="en-US" sz="2000" dirty="0">
                <a:solidFill>
                  <a:srgbClr val="FFC000"/>
                </a:solidFill>
              </a:rPr>
              <a:t>is thought that learning a new language also presents the brain with </a:t>
            </a:r>
            <a:r>
              <a:rPr lang="en-US" sz="2000" dirty="0" smtClean="0">
                <a:solidFill>
                  <a:srgbClr val="FFC000"/>
                </a:solidFill>
              </a:rPr>
              <a:t>	unique </a:t>
            </a:r>
            <a:r>
              <a:rPr lang="en-US" sz="2000" dirty="0">
                <a:solidFill>
                  <a:srgbClr val="FFC000"/>
                </a:solidFill>
              </a:rPr>
              <a:t>challenges</a:t>
            </a:r>
          </a:p>
          <a:p>
            <a:pPr lvl="1" algn="l"/>
            <a:r>
              <a:rPr lang="en-US" sz="2000" dirty="0" smtClean="0">
                <a:solidFill>
                  <a:srgbClr val="FFFF00"/>
                </a:solidFill>
              </a:rPr>
              <a:t>	</a:t>
            </a:r>
            <a:r>
              <a:rPr lang="en-US" sz="2000" dirty="0" smtClean="0">
                <a:solidFill>
                  <a:schemeClr val="accent4">
                    <a:lumMod val="75000"/>
                  </a:schemeClr>
                </a:solidFill>
              </a:rPr>
              <a:t>The </a:t>
            </a:r>
            <a:r>
              <a:rPr lang="en-US" sz="2000" dirty="0">
                <a:solidFill>
                  <a:schemeClr val="accent4">
                    <a:lumMod val="75000"/>
                  </a:schemeClr>
                </a:solidFill>
              </a:rPr>
              <a:t>students say that the exam was easy.</a:t>
            </a:r>
          </a:p>
          <a:p>
            <a:pPr lvl="1" algn="l"/>
            <a:r>
              <a:rPr lang="en-US" sz="2000" dirty="0" smtClean="0">
                <a:solidFill>
                  <a:schemeClr val="accent4">
                    <a:lumMod val="75000"/>
                  </a:schemeClr>
                </a:solidFill>
              </a:rPr>
              <a:t>	 </a:t>
            </a:r>
            <a:r>
              <a:rPr lang="en-US" sz="2000" dirty="0">
                <a:solidFill>
                  <a:schemeClr val="accent4">
                    <a:lumMod val="75000"/>
                  </a:schemeClr>
                </a:solidFill>
              </a:rPr>
              <a:t>It is said that the exam was easy .</a:t>
            </a:r>
          </a:p>
          <a:p>
            <a:pPr algn="l"/>
            <a:endParaRPr lang="en-IN" dirty="0">
              <a:latin typeface="Times New Roman" pitchFamily="18" charset="0"/>
              <a:cs typeface="Times New Roman" pitchFamily="18" charset="0"/>
            </a:endParaRPr>
          </a:p>
          <a:p>
            <a:pPr algn="l"/>
            <a:endParaRPr lang="en-IN" dirty="0" smtClean="0">
              <a:latin typeface="Times New Roman" pitchFamily="18" charset="0"/>
              <a:cs typeface="Times New Roman" pitchFamily="18" charset="0"/>
            </a:endParaRPr>
          </a:p>
          <a:p>
            <a:pPr algn="l"/>
            <a:endParaRPr lang="en-IN"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lstStyle/>
          <a:p>
            <a:r>
              <a:rPr lang="en-US" dirty="0" smtClean="0"/>
              <a:t>IMPERSONAL PASSIVE </a:t>
            </a:r>
            <a:endParaRPr lang="en-IN" dirty="0"/>
          </a:p>
        </p:txBody>
      </p:sp>
    </p:spTree>
    <p:extLst>
      <p:ext uri="{BB962C8B-B14F-4D97-AF65-F5344CB8AC3E}">
        <p14:creationId xmlns:p14="http://schemas.microsoft.com/office/powerpoint/2010/main" val="330539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5800" y="2057400"/>
            <a:ext cx="8229600" cy="4075176"/>
          </a:xfrm>
        </p:spPr>
        <p:txBody>
          <a:bodyPr/>
          <a:lstStyle/>
          <a:p>
            <a:pPr algn="l"/>
            <a:r>
              <a:rPr lang="en-IN" dirty="0">
                <a:latin typeface="Times New Roman" pitchFamily="18" charset="0"/>
                <a:cs typeface="Times New Roman" pitchFamily="18" charset="0"/>
              </a:rPr>
              <a:t>Verbs without an object (intransitive verb) normally cannot form a personal passive sentence (as there is no object that can become the subject of the passive sentence). If you want to use an intransitive verb in passive voice, you need an impersonal </a:t>
            </a:r>
            <a:r>
              <a:rPr lang="en-IN" dirty="0" smtClean="0">
                <a:latin typeface="Times New Roman" pitchFamily="18" charset="0"/>
                <a:cs typeface="Times New Roman" pitchFamily="18" charset="0"/>
              </a:rPr>
              <a:t>construction. </a:t>
            </a:r>
          </a:p>
          <a:p>
            <a:pPr algn="l"/>
            <a:endParaRPr lang="en-IN"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t>
            </a:r>
            <a:r>
              <a:rPr lang="en-IN" dirty="0">
                <a:solidFill>
                  <a:srgbClr val="FFFF00"/>
                </a:solidFill>
                <a:latin typeface="Times New Roman" pitchFamily="18" charset="0"/>
                <a:cs typeface="Times New Roman" pitchFamily="18" charset="0"/>
              </a:rPr>
              <a:t>h</a:t>
            </a:r>
            <a:r>
              <a:rPr lang="en-IN" dirty="0" smtClean="0">
                <a:solidFill>
                  <a:srgbClr val="FFFF00"/>
                </a:solidFill>
                <a:latin typeface="Times New Roman" pitchFamily="18" charset="0"/>
                <a:cs typeface="Times New Roman" pitchFamily="18" charset="0"/>
              </a:rPr>
              <a:t>e says – it is said</a:t>
            </a:r>
          </a:p>
          <a:p>
            <a:pPr algn="l"/>
            <a:r>
              <a:rPr lang="en-US" dirty="0" smtClean="0">
                <a:latin typeface="Times New Roman" pitchFamily="18" charset="0"/>
                <a:cs typeface="Times New Roman" pitchFamily="18" charset="0"/>
              </a:rPr>
              <a:t>	</a:t>
            </a:r>
            <a:endParaRPr lang="en-IN" dirty="0"/>
          </a:p>
        </p:txBody>
      </p:sp>
      <p:sp>
        <p:nvSpPr>
          <p:cNvPr id="3" name="Title 2"/>
          <p:cNvSpPr>
            <a:spLocks noGrp="1"/>
          </p:cNvSpPr>
          <p:nvPr>
            <p:ph type="title"/>
          </p:nvPr>
        </p:nvSpPr>
        <p:spPr/>
        <p:txBody>
          <a:bodyPr/>
          <a:lstStyle/>
          <a:p>
            <a:r>
              <a:rPr lang="en-US" dirty="0" smtClean="0"/>
              <a:t>IMPERSONAL PASSIVE</a:t>
            </a:r>
            <a:endParaRPr lang="en-IN" dirty="0"/>
          </a:p>
        </p:txBody>
      </p:sp>
    </p:spTree>
    <p:extLst>
      <p:ext uri="{BB962C8B-B14F-4D97-AF65-F5344CB8AC3E}">
        <p14:creationId xmlns:p14="http://schemas.microsoft.com/office/powerpoint/2010/main" val="32554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US" dirty="0" smtClean="0"/>
              <a:t>To </a:t>
            </a:r>
            <a:r>
              <a:rPr lang="en-US" dirty="0"/>
              <a:t>sound impersonal you should avoid referring to yourself or your reader with </a:t>
            </a:r>
            <a:r>
              <a:rPr lang="en-US" dirty="0" smtClean="0"/>
              <a:t> the pronouns I </a:t>
            </a:r>
            <a:r>
              <a:rPr lang="en-US" dirty="0"/>
              <a:t>or </a:t>
            </a:r>
            <a:r>
              <a:rPr lang="en-US" dirty="0" smtClean="0"/>
              <a:t>you. </a:t>
            </a:r>
            <a:r>
              <a:rPr lang="en-US" dirty="0" smtClean="0"/>
              <a:t> </a:t>
            </a:r>
            <a:endParaRPr lang="en-US" dirty="0" smtClean="0"/>
          </a:p>
          <a:p>
            <a:pPr algn="l"/>
            <a:endParaRPr lang="en-US" dirty="0" smtClean="0"/>
          </a:p>
          <a:p>
            <a:pPr algn="l"/>
            <a:r>
              <a:rPr lang="en-US" dirty="0"/>
              <a:t>It is also preferable to avoid talking about people 'feeling' or 'believing</a:t>
            </a:r>
            <a:r>
              <a:rPr lang="en-US" dirty="0" smtClean="0"/>
              <a:t>'.</a:t>
            </a:r>
          </a:p>
          <a:p>
            <a:pPr algn="l"/>
            <a:endParaRPr lang="en-US" dirty="0" smtClean="0"/>
          </a:p>
          <a:p>
            <a:pPr algn="l"/>
            <a:r>
              <a:rPr lang="en-US" dirty="0" smtClean="0"/>
              <a:t>Passive </a:t>
            </a:r>
            <a:r>
              <a:rPr lang="en-US" dirty="0"/>
              <a:t>voice is frequently used in academic writing when we are more interested in events and processes than in the 'doer' of an action</a:t>
            </a:r>
            <a:r>
              <a:rPr lang="en-US" dirty="0" smtClean="0"/>
              <a:t>.</a:t>
            </a:r>
          </a:p>
          <a:p>
            <a:pPr algn="l"/>
            <a:endParaRPr lang="en-US" dirty="0" smtClean="0"/>
          </a:p>
          <a:p>
            <a:pPr algn="l"/>
            <a:r>
              <a:rPr lang="en-US" dirty="0"/>
              <a:t>In Impersonal passive voice subject needs no mentioning. Only the action is given importance. In technical </a:t>
            </a:r>
            <a:r>
              <a:rPr lang="en-US" dirty="0" smtClean="0"/>
              <a:t>writing, </a:t>
            </a:r>
            <a:r>
              <a:rPr lang="en-US" dirty="0"/>
              <a:t>impersonal passive voice is generally used</a:t>
            </a:r>
            <a:r>
              <a:rPr lang="en-US" dirty="0" smtClean="0"/>
              <a:t>. </a:t>
            </a:r>
            <a:endParaRPr lang="en-US" dirty="0" smtClean="0"/>
          </a:p>
          <a:p>
            <a:pPr algn="l"/>
            <a:r>
              <a:rPr lang="en-US" dirty="0"/>
              <a:t>For students to construct more sophisticated pieces of writing, they need to develop the ability to write from an impersonal perspective. This can be achieved by avoiding opinions and pronouns.</a:t>
            </a:r>
            <a:endParaRPr lang="en-IN" dirty="0"/>
          </a:p>
        </p:txBody>
      </p:sp>
      <p:sp>
        <p:nvSpPr>
          <p:cNvPr id="3" name="Title 2"/>
          <p:cNvSpPr>
            <a:spLocks noGrp="1"/>
          </p:cNvSpPr>
          <p:nvPr>
            <p:ph type="title"/>
          </p:nvPr>
        </p:nvSpPr>
        <p:spPr/>
        <p:txBody>
          <a:bodyPr/>
          <a:lstStyle/>
          <a:p>
            <a:r>
              <a:rPr lang="en-US" dirty="0"/>
              <a:t>Uses of Impersonal passive voice</a:t>
            </a:r>
            <a:endParaRPr lang="en-IN" dirty="0"/>
          </a:p>
        </p:txBody>
      </p:sp>
    </p:spTree>
    <p:extLst>
      <p:ext uri="{BB962C8B-B14F-4D97-AF65-F5344CB8AC3E}">
        <p14:creationId xmlns:p14="http://schemas.microsoft.com/office/powerpoint/2010/main" val="68974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algn="l"/>
            <a:endParaRPr lang="en-IN" dirty="0"/>
          </a:p>
        </p:txBody>
      </p:sp>
      <p:sp>
        <p:nvSpPr>
          <p:cNvPr id="3" name="Title 2"/>
          <p:cNvSpPr>
            <a:spLocks noGrp="1"/>
          </p:cNvSpPr>
          <p:nvPr>
            <p:ph type="title"/>
          </p:nvPr>
        </p:nvSpPr>
        <p:spPr/>
        <p:txBody>
          <a:bodyPr/>
          <a:lstStyle/>
          <a:p>
            <a:r>
              <a:rPr lang="en-US" dirty="0" smtClean="0"/>
              <a:t>forms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24125"/>
            <a:ext cx="7467600" cy="1809750"/>
          </a:xfrm>
          <a:prstGeom prst="rect">
            <a:avLst/>
          </a:prstGeom>
          <a:noFill/>
          <a:ln>
            <a:noFill/>
          </a:ln>
          <a:effec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333875"/>
            <a:ext cx="74295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39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3373E0CB6289468BEADA7AB5C6F217" ma:contentTypeVersion="0" ma:contentTypeDescription="Create a new document." ma:contentTypeScope="" ma:versionID="1fec023fbf18ea8c52d21852128e42f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DD04A8-FEF5-49DD-8CBA-C073C8447BAD}"/>
</file>

<file path=customXml/itemProps2.xml><?xml version="1.0" encoding="utf-8"?>
<ds:datastoreItem xmlns:ds="http://schemas.openxmlformats.org/officeDocument/2006/customXml" ds:itemID="{C653AC88-D12F-4FC1-920F-FB799B7D1301}"/>
</file>

<file path=customXml/itemProps3.xml><?xml version="1.0" encoding="utf-8"?>
<ds:datastoreItem xmlns:ds="http://schemas.openxmlformats.org/officeDocument/2006/customXml" ds:itemID="{EA60DAA1-9A5D-45B9-8F76-AEB7B5720409}"/>
</file>

<file path=docProps/app.xml><?xml version="1.0" encoding="utf-8"?>
<Properties xmlns="http://schemas.openxmlformats.org/officeDocument/2006/extended-properties" xmlns:vt="http://schemas.openxmlformats.org/officeDocument/2006/docPropsVTypes">
  <Template>Black Tie</Template>
  <TotalTime>347</TotalTime>
  <Words>596</Words>
  <Application>Microsoft Office PowerPoint</Application>
  <PresentationFormat>On-screen Show (4:3)</PresentationFormat>
  <Paragraphs>93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BlackTie</vt:lpstr>
      <vt:lpstr>Impersonal passives</vt:lpstr>
      <vt:lpstr>Active voice and passive voice</vt:lpstr>
      <vt:lpstr>Uses of passive voice</vt:lpstr>
      <vt:lpstr>Uses of passive voice</vt:lpstr>
      <vt:lpstr>Personal and impersonal passive voice</vt:lpstr>
      <vt:lpstr>IMPERSONAL PASSIVE </vt:lpstr>
      <vt:lpstr>IMPERSONAL PASSIVE</vt:lpstr>
      <vt:lpstr>Uses of Impersonal passive voice</vt:lpstr>
      <vt:lpstr>forms</vt:lpstr>
      <vt:lpstr>forms</vt:lpstr>
      <vt:lpstr>forms</vt:lpstr>
      <vt:lpstr>Kindly read.</vt:lpstr>
      <vt:lpstr>Convert to passive tense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Impersonal passives</dc:title>
  <dc:creator>Hi</dc:creator>
  <cp:lastModifiedBy>Hi</cp:lastModifiedBy>
  <cp:revision>21</cp:revision>
  <dcterms:created xsi:type="dcterms:W3CDTF">2006-08-16T00:00:00Z</dcterms:created>
  <dcterms:modified xsi:type="dcterms:W3CDTF">2021-11-02T05:27:26Z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0x0101005B3373E0CB6289468BEADA7AB5C6F217</vt:lpwstr>
  </property>
</Properties>
</file>