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71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278" r:id="rId21"/>
    <p:sldId id="279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92AAC-FBE9-4CE0-8321-56C8A81DE124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05A9F-5C65-40DB-A46C-0FD9AA60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4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17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Hyperlinked </a:t>
            </a:r>
            <a:r>
              <a:rPr lang="en-US" dirty="0" smtClean="0"/>
              <a:t>instructions enable </a:t>
            </a:r>
            <a:r>
              <a:rPr lang="en-US" dirty="0"/>
              <a:t>people to explore various </a:t>
            </a:r>
            <a:r>
              <a:rPr lang="en-US" dirty="0" smtClean="0"/>
              <a:t>levels and </a:t>
            </a:r>
            <a:r>
              <a:rPr lang="en-US" dirty="0"/>
              <a:t>layers of </a:t>
            </a:r>
            <a:r>
              <a:rPr lang="en-US" dirty="0" smtClean="0"/>
              <a:t>information </a:t>
            </a:r>
            <a:r>
              <a:rPr lang="en-US" dirty="0"/>
              <a:t>and to choose the layers that match their needs.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HYPERLINKED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58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528638"/>
            <a:ext cx="725805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394936"/>
            <a:ext cx="94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Links</a:t>
            </a:r>
          </a:p>
          <a:p>
            <a:r>
              <a:rPr lang="en-IN" dirty="0"/>
              <a:t>provide</a:t>
            </a:r>
          </a:p>
          <a:p>
            <a:r>
              <a:rPr lang="en-IN" dirty="0"/>
              <a:t>quick access</a:t>
            </a:r>
          </a:p>
          <a:p>
            <a:r>
              <a:rPr lang="en-IN" dirty="0"/>
              <a:t>to other</a:t>
            </a:r>
          </a:p>
          <a:p>
            <a:r>
              <a:rPr lang="en-IN" dirty="0"/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99" y="3657600"/>
            <a:ext cx="866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Numbered</a:t>
            </a:r>
            <a:endParaRPr lang="en-IN" dirty="0"/>
          </a:p>
          <a:p>
            <a:r>
              <a:rPr lang="en-IN" dirty="0"/>
              <a:t>steps are</a:t>
            </a:r>
          </a:p>
          <a:p>
            <a:r>
              <a:rPr lang="en-IN" dirty="0"/>
              <a:t>easy to see</a:t>
            </a:r>
          </a:p>
        </p:txBody>
      </p:sp>
    </p:spTree>
    <p:extLst>
      <p:ext uri="{BB962C8B-B14F-4D97-AF65-F5344CB8AC3E}">
        <p14:creationId xmlns:p14="http://schemas.microsoft.com/office/powerpoint/2010/main" val="88633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Online instructions </a:t>
            </a:r>
            <a:r>
              <a:rPr lang="en-US" dirty="0" smtClean="0"/>
              <a:t>provide </a:t>
            </a:r>
            <a:r>
              <a:rPr lang="en-US" dirty="0"/>
              <a:t>the contents of a hard-copy </a:t>
            </a:r>
            <a:r>
              <a:rPr lang="en-US" dirty="0" smtClean="0"/>
              <a:t>manual as </a:t>
            </a:r>
            <a:r>
              <a:rPr lang="en-US" dirty="0"/>
              <a:t>a link on a </a:t>
            </a:r>
            <a:r>
              <a:rPr lang="en-US" dirty="0" smtClean="0"/>
              <a:t>Website</a:t>
            </a:r>
            <a:r>
              <a:rPr lang="en-US" dirty="0"/>
              <a:t>. Whereas people with less experience tend to </a:t>
            </a:r>
            <a:r>
              <a:rPr lang="en-US" dirty="0" smtClean="0"/>
              <a:t>prefer paper </a:t>
            </a:r>
            <a:r>
              <a:rPr lang="en-US" dirty="0"/>
              <a:t>documentation, online help is especially popular among people </a:t>
            </a:r>
            <a:r>
              <a:rPr lang="en-US" dirty="0" smtClean="0"/>
              <a:t>with </a:t>
            </a:r>
            <a:r>
              <a:rPr lang="en-IN" dirty="0" smtClean="0"/>
              <a:t>more </a:t>
            </a:r>
            <a:r>
              <a:rPr lang="en-IN" dirty="0"/>
              <a:t>experience.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54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Clear and Limiting Title</a:t>
            </a:r>
          </a:p>
          <a:p>
            <a:pPr algn="l"/>
            <a:r>
              <a:rPr lang="en-US" dirty="0"/>
              <a:t>Provide a clear and exact preview of the task. For example, the title " </a:t>
            </a:r>
            <a:r>
              <a:rPr lang="en-US" dirty="0" smtClean="0"/>
              <a:t>Instructions for </a:t>
            </a:r>
            <a:r>
              <a:rPr lang="en-US" dirty="0"/>
              <a:t>Cleaning the Drive Head of a Laptop Computer" tells people what to </a:t>
            </a:r>
            <a:r>
              <a:rPr lang="en-US" dirty="0" smtClean="0"/>
              <a:t>expect: instructions </a:t>
            </a:r>
            <a:r>
              <a:rPr lang="en-US" dirty="0"/>
              <a:t>for a specific procedure involving one selected part. But the </a:t>
            </a:r>
            <a:r>
              <a:rPr lang="en-US" dirty="0" smtClean="0"/>
              <a:t>title "The </a:t>
            </a:r>
            <a:r>
              <a:rPr lang="en-US" dirty="0"/>
              <a:t>Laptop Computer" gives no such forecast; a document so titled might </a:t>
            </a:r>
            <a:r>
              <a:rPr lang="en-US" dirty="0" smtClean="0"/>
              <a:t>contain </a:t>
            </a:r>
            <a:r>
              <a:rPr lang="en-IN" dirty="0" smtClean="0"/>
              <a:t>a </a:t>
            </a:r>
            <a:r>
              <a:rPr lang="en-IN" dirty="0" smtClean="0"/>
              <a:t>history </a:t>
            </a:r>
            <a:r>
              <a:rPr lang="en-US" dirty="0"/>
              <a:t>of the laptop, a description of each part, or </a:t>
            </a:r>
            <a:r>
              <a:rPr lang="en-US" dirty="0" smtClean="0"/>
              <a:t>a wide </a:t>
            </a:r>
            <a:r>
              <a:rPr lang="en-US" dirty="0"/>
              <a:t>range of </a:t>
            </a:r>
            <a:r>
              <a:rPr lang="en-US" dirty="0" smtClean="0"/>
              <a:t>related </a:t>
            </a:r>
            <a:r>
              <a:rPr lang="en-IN" dirty="0" smtClean="0"/>
              <a:t>information</a:t>
            </a:r>
            <a:r>
              <a:rPr lang="en-IN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ELEMENTS OF EFFECTIVE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54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Informed Content</a:t>
            </a:r>
          </a:p>
          <a:p>
            <a:pPr algn="just"/>
            <a:r>
              <a:rPr lang="en-US" dirty="0"/>
              <a:t>Make sure that you know exactly what you are talking about. Ignorance, </a:t>
            </a:r>
            <a:r>
              <a:rPr lang="en-US" dirty="0" smtClean="0"/>
              <a:t>inexperience, or </a:t>
            </a:r>
            <a:r>
              <a:rPr lang="en-US" dirty="0"/>
              <a:t>misinformation on your part makes you no less liable for faulty or </a:t>
            </a:r>
            <a:r>
              <a:rPr lang="en-US" dirty="0" smtClean="0"/>
              <a:t>inaccurate </a:t>
            </a:r>
            <a:r>
              <a:rPr lang="en-IN" dirty="0" smtClean="0"/>
              <a:t>instructions</a:t>
            </a:r>
            <a:r>
              <a:rPr lang="en-IN" dirty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Unless </a:t>
            </a:r>
            <a:r>
              <a:rPr lang="en-US" dirty="0"/>
              <a:t>you have performed the task often, do not try to write </a:t>
            </a:r>
            <a:r>
              <a:rPr lang="en-US" dirty="0" smtClean="0"/>
              <a:t>instructions </a:t>
            </a:r>
            <a:r>
              <a:rPr lang="en-US" dirty="0"/>
              <a:t>for</a:t>
            </a:r>
          </a:p>
          <a:p>
            <a:pPr algn="just"/>
            <a:r>
              <a:rPr lang="en-US" dirty="0"/>
              <a:t>other people confronting this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16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Instructions often include a persuasive dimension: to promote interest, </a:t>
            </a:r>
            <a:r>
              <a:rPr lang="en-US" dirty="0" smtClean="0"/>
              <a:t>commitment, or </a:t>
            </a:r>
            <a:r>
              <a:rPr lang="en-US" dirty="0"/>
              <a:t>action. In addition to showing what to do, visuals attract the </a:t>
            </a:r>
            <a:r>
              <a:rPr lang="en-US" dirty="0" smtClean="0"/>
              <a:t>reader's attention </a:t>
            </a:r>
            <a:r>
              <a:rPr lang="en-US" dirty="0"/>
              <a:t>and help keep words to a minimum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Types of visuals </a:t>
            </a:r>
            <a:r>
              <a:rPr lang="en-US" dirty="0" smtClean="0"/>
              <a:t>especially </a:t>
            </a:r>
            <a:r>
              <a:rPr lang="en-US" dirty="0"/>
              <a:t>suited to instructions include icons, </a:t>
            </a:r>
            <a:r>
              <a:rPr lang="en-US" dirty="0" smtClean="0"/>
              <a:t>representational and </a:t>
            </a:r>
            <a:r>
              <a:rPr lang="en-US" dirty="0"/>
              <a:t>schematic diagrams, flowcharts, photographs, and prose tables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Visuals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89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To use visuals effectively, consider these suggestions:</a:t>
            </a:r>
          </a:p>
          <a:p>
            <a:pPr algn="just"/>
            <a:r>
              <a:rPr lang="en-US" dirty="0"/>
              <a:t>• Illustrate any step that might be hard for readers to visualize. The less </a:t>
            </a:r>
            <a:r>
              <a:rPr lang="en-US" dirty="0" smtClean="0"/>
              <a:t>specialized your </a:t>
            </a:r>
            <a:r>
              <a:rPr lang="en-US" dirty="0"/>
              <a:t>readers, the more visuals they are likely to need.</a:t>
            </a:r>
          </a:p>
          <a:p>
            <a:pPr algn="just"/>
            <a:r>
              <a:rPr lang="en-US" dirty="0" smtClean="0"/>
              <a:t>• </a:t>
            </a:r>
            <a:r>
              <a:rPr lang="en-US" dirty="0"/>
              <a:t>Avoid illustrating any action simple enough for readers to visualize on their</a:t>
            </a:r>
          </a:p>
          <a:p>
            <a:pPr algn="just"/>
            <a:r>
              <a:rPr lang="en-US" dirty="0"/>
              <a:t>own, such as "PRESS RETURN" for anyone familiar </a:t>
            </a:r>
            <a:r>
              <a:rPr lang="en-US" dirty="0" smtClean="0"/>
              <a:t>with </a:t>
            </a:r>
            <a:r>
              <a:rPr lang="en-US" dirty="0"/>
              <a:t>a keyboard.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61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Visuals can be used without words, too, especially </a:t>
            </a:r>
            <a:r>
              <a:rPr lang="en-US" dirty="0" smtClean="0"/>
              <a:t>for  </a:t>
            </a:r>
            <a:r>
              <a:rPr lang="en-US" dirty="0"/>
              <a:t>international audiences.</a:t>
            </a:r>
          </a:p>
          <a:p>
            <a:pPr algn="just"/>
            <a:r>
              <a:rPr lang="en-US" dirty="0"/>
              <a:t>Often called </a:t>
            </a:r>
            <a:r>
              <a:rPr lang="en-US" i="1" dirty="0"/>
              <a:t>wordless instructions, </a:t>
            </a:r>
            <a:r>
              <a:rPr lang="en-US" dirty="0"/>
              <a:t>these diagrams use clear, simple line drawings,</a:t>
            </a:r>
          </a:p>
          <a:p>
            <a:pPr algn="just"/>
            <a:r>
              <a:rPr lang="en-US" dirty="0"/>
              <a:t>arrows, and call-outs lo let people see how to do something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66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Unless you know your readers have the relevant background and skills, write for </a:t>
            </a:r>
            <a:r>
              <a:rPr lang="en-US" dirty="0" smtClean="0"/>
              <a:t>a general </a:t>
            </a:r>
            <a:r>
              <a:rPr lang="en-US" dirty="0"/>
              <a:t>audience, and do three things:</a:t>
            </a:r>
          </a:p>
          <a:p>
            <a:pPr algn="just"/>
            <a:r>
              <a:rPr lang="en-US" dirty="0"/>
              <a:t>I. Give readers enough background to understand why they need to follow these</a:t>
            </a:r>
          </a:p>
          <a:p>
            <a:pPr algn="just"/>
            <a:r>
              <a:rPr lang="en-IN" dirty="0"/>
              <a:t>instructions.</a:t>
            </a:r>
          </a:p>
          <a:p>
            <a:pPr algn="just"/>
            <a:r>
              <a:rPr lang="en-US" dirty="0"/>
              <a:t>2. Give enough detail lo show </a:t>
            </a:r>
            <a:r>
              <a:rPr lang="en-US" i="1" dirty="0" err="1"/>
              <a:t>wlwt</a:t>
            </a:r>
            <a:r>
              <a:rPr lang="en-US" i="1" dirty="0"/>
              <a:t> </a:t>
            </a:r>
            <a:r>
              <a:rPr lang="en-US" dirty="0"/>
              <a:t>to do.</a:t>
            </a:r>
          </a:p>
          <a:p>
            <a:pPr algn="just"/>
            <a:r>
              <a:rPr lang="en-US" dirty="0"/>
              <a:t>3. Give enough examples so each step can be visualized clearly.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 Level of Detail and Technicality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38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Use Direct Address, Active Voice, </a:t>
            </a:r>
            <a:r>
              <a:rPr lang="en-US" dirty="0" smtClean="0"/>
              <a:t>and </a:t>
            </a:r>
            <a:r>
              <a:rPr lang="en-US" dirty="0"/>
              <a:t>Imperative </a:t>
            </a:r>
            <a:r>
              <a:rPr lang="en-US" dirty="0" smtClean="0"/>
              <a:t>Mood</a:t>
            </a:r>
          </a:p>
          <a:p>
            <a:pPr algn="l"/>
            <a:r>
              <a:rPr lang="en-US" dirty="0"/>
              <a:t>	</a:t>
            </a:r>
            <a:r>
              <a:rPr lang="en-IN" dirty="0"/>
              <a:t>Write instructions </a:t>
            </a:r>
            <a:r>
              <a:rPr lang="en-IN" dirty="0" smtClean="0"/>
              <a:t>in </a:t>
            </a:r>
            <a:r>
              <a:rPr lang="en-US" dirty="0" smtClean="0"/>
              <a:t>the </a:t>
            </a:r>
            <a:r>
              <a:rPr lang="en-US" dirty="0"/>
              <a:t>second person, as direct address, in order to emphasize the role of the reader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	</a:t>
            </a:r>
            <a:r>
              <a:rPr lang="en-US" dirty="0"/>
              <a:t>In general, begin all steps and </a:t>
            </a:r>
            <a:r>
              <a:rPr lang="en-US" dirty="0" smtClean="0"/>
              <a:t>sub steps </a:t>
            </a:r>
            <a:r>
              <a:rPr lang="en-US" dirty="0"/>
              <a:t>with action verbs, using the </a:t>
            </a:r>
            <a:r>
              <a:rPr lang="en-US" i="1" dirty="0"/>
              <a:t>active </a:t>
            </a:r>
            <a:r>
              <a:rPr lang="en-US" i="1" dirty="0" smtClean="0"/>
              <a:t>voice </a:t>
            </a:r>
            <a:r>
              <a:rPr lang="en-US" dirty="0" smtClean="0"/>
              <a:t>and </a:t>
            </a:r>
            <a:r>
              <a:rPr lang="en-US" i="1" dirty="0"/>
              <a:t>imperative mood </a:t>
            </a:r>
            <a:r>
              <a:rPr lang="en-US" dirty="0"/>
              <a:t>("Insert the disk" instead of "The disk should be inserted" </a:t>
            </a:r>
            <a:r>
              <a:rPr lang="en-US" dirty="0" smtClean="0"/>
              <a:t>or "You </a:t>
            </a:r>
            <a:r>
              <a:rPr lang="en-US" dirty="0"/>
              <a:t>should insert the disk</a:t>
            </a:r>
            <a:r>
              <a:rPr lang="en-US" dirty="0" smtClean="0"/>
              <a:t>").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opening </a:t>
            </a:r>
            <a:r>
              <a:rPr lang="en-US" dirty="0" smtClean="0"/>
              <a:t>verb should announce </a:t>
            </a:r>
            <a:r>
              <a:rPr lang="en-US" dirty="0"/>
              <a:t>the specific action </a:t>
            </a:r>
            <a:r>
              <a:rPr lang="en-US" dirty="0" smtClean="0"/>
              <a:t>required.</a:t>
            </a:r>
          </a:p>
          <a:p>
            <a:pPr algn="l"/>
            <a:r>
              <a:rPr lang="en-US" dirty="0" smtClean="0"/>
              <a:t>	Use </a:t>
            </a:r>
            <a:r>
              <a:rPr lang="en-US" dirty="0"/>
              <a:t>Short and Logically Shaped </a:t>
            </a:r>
            <a:r>
              <a:rPr lang="en-US" dirty="0" smtClean="0"/>
              <a:t>Sentences</a:t>
            </a:r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5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i="1" dirty="0" smtClean="0"/>
              <a:t>Instructions </a:t>
            </a:r>
            <a:r>
              <a:rPr lang="en-US" dirty="0"/>
              <a:t>spell out the steps required for completing a task or a series of tasks (</a:t>
            </a:r>
            <a:r>
              <a:rPr lang="en-US" dirty="0" smtClean="0"/>
              <a:t>say, installing </a:t>
            </a:r>
            <a:r>
              <a:rPr lang="en-US" dirty="0"/>
              <a:t>printer software on your computer or operating </a:t>
            </a:r>
            <a:r>
              <a:rPr lang="en-US" dirty="0" smtClean="0"/>
              <a:t>an electron </a:t>
            </a:r>
            <a:r>
              <a:rPr lang="en-US" dirty="0"/>
              <a:t>microscope</a:t>
            </a:r>
            <a:r>
              <a:rPr lang="en-US" dirty="0" smtClean="0"/>
              <a:t>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audience for a set of instructions might be someone who doesn't know how </a:t>
            </a:r>
            <a:r>
              <a:rPr lang="en-US" dirty="0" smtClean="0"/>
              <a:t>to perform </a:t>
            </a:r>
            <a:r>
              <a:rPr lang="en-US" dirty="0"/>
              <a:t>the task or someone who wants to perform it more effectively. In either </a:t>
            </a:r>
            <a:r>
              <a:rPr lang="en-US" dirty="0" smtClean="0"/>
              <a:t>case, effective </a:t>
            </a:r>
            <a:r>
              <a:rPr lang="en-US" dirty="0"/>
              <a:t>instructions enable people to complete a job safely and </a:t>
            </a:r>
            <a:r>
              <a:rPr lang="en-US" dirty="0" smtClean="0"/>
              <a:t>efficiently.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42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56483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98" y="2209800"/>
            <a:ext cx="56673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15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Phrase Instructions Affirmatively. Research shows that people respond more</a:t>
            </a:r>
          </a:p>
          <a:p>
            <a:pPr algn="l"/>
            <a:r>
              <a:rPr lang="en-US" dirty="0"/>
              <a:t>quickly and efficiently to instructions phrased affirmatively rather than </a:t>
            </a:r>
            <a:r>
              <a:rPr lang="en-US" dirty="0" smtClean="0"/>
              <a:t>negatively</a:t>
            </a:r>
          </a:p>
          <a:p>
            <a:pPr algn="l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62388"/>
            <a:ext cx="52197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72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Provide </a:t>
            </a:r>
            <a:r>
              <a:rPr lang="en-US" i="1" dirty="0"/>
              <a:t>all </a:t>
            </a:r>
            <a:r>
              <a:rPr lang="en-US" dirty="0"/>
              <a:t>the necessary information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Don't provide unnecessary </a:t>
            </a:r>
            <a:r>
              <a:rPr lang="en-IN" dirty="0" smtClean="0"/>
              <a:t>information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Instead </a:t>
            </a:r>
            <a:r>
              <a:rPr lang="en-US" dirty="0"/>
              <a:t>of focusing on the </a:t>
            </a:r>
            <a:r>
              <a:rPr lang="en-US" i="1" dirty="0"/>
              <a:t>product, </a:t>
            </a:r>
            <a:r>
              <a:rPr lang="en-US" dirty="0"/>
              <a:t>focus on the </a:t>
            </a:r>
            <a:r>
              <a:rPr lang="en-US" i="1" dirty="0"/>
              <a:t>task. </a:t>
            </a:r>
            <a:r>
              <a:rPr lang="en-US" dirty="0"/>
              <a:t>"How does it work</a:t>
            </a:r>
            <a:r>
              <a:rPr lang="en-US" dirty="0" smtClean="0"/>
              <a:t>?“</a:t>
            </a:r>
          </a:p>
          <a:p>
            <a:pPr lvl="1" algn="l"/>
            <a:r>
              <a:rPr lang="en-US" dirty="0" smtClean="0"/>
              <a:t>	"</a:t>
            </a:r>
            <a:r>
              <a:rPr lang="en-US" dirty="0"/>
              <a:t>How do I use it?" or "How do I do it</a:t>
            </a:r>
            <a:r>
              <a:rPr lang="en-US" dirty="0" smtClean="0"/>
              <a:t>?“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Omit steps that are obvious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Divide the task into simple steps and </a:t>
            </a:r>
            <a:r>
              <a:rPr lang="en-US" dirty="0" err="1"/>
              <a:t>substeps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Reinforce the prose with visuals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Keep it </a:t>
            </a:r>
            <a:r>
              <a:rPr lang="en-IN" dirty="0" smtClean="0"/>
              <a:t>simple.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Recognize </a:t>
            </a:r>
            <a:r>
              <a:rPr lang="en-US" dirty="0"/>
              <a:t>the persuasive dimension of the instructions. Readers may need</a:t>
            </a:r>
          </a:p>
          <a:p>
            <a:pPr algn="l"/>
            <a:r>
              <a:rPr lang="en-US" dirty="0" smtClean="0"/>
              <a:t>	persuading </a:t>
            </a:r>
            <a:r>
              <a:rPr lang="en-US" dirty="0"/>
              <a:t>that this procedure is necessary or beneficial, or that they </a:t>
            </a:r>
            <a:r>
              <a:rPr lang="en-US" dirty="0" smtClean="0"/>
              <a:t>	can complete this </a:t>
            </a:r>
            <a:r>
              <a:rPr lang="en-US" dirty="0"/>
              <a:t>procedure with relative ease and competence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Readability: </a:t>
            </a:r>
            <a:r>
              <a:rPr lang="en-US" dirty="0"/>
              <a:t>Instructions must be understood on the first reading because people </a:t>
            </a:r>
            <a:r>
              <a:rPr lang="en-US" dirty="0" smtClean="0"/>
              <a:t>	want to take</a:t>
            </a:r>
            <a:r>
              <a:rPr lang="en-IN" i="1" dirty="0" smtClean="0"/>
              <a:t>immediate </a:t>
            </a:r>
            <a:r>
              <a:rPr lang="en-IN" dirty="0"/>
              <a:t>action.</a:t>
            </a:r>
            <a:endParaRPr lang="en-US" dirty="0" smtClean="0"/>
          </a:p>
          <a:p>
            <a:pPr algn="l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to write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2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i="1" dirty="0"/>
              <a:t>Procedures, </a:t>
            </a:r>
            <a:r>
              <a:rPr lang="en-US" dirty="0"/>
              <a:t>a special type of instructions, serve also as official guidelines.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Procedures ensure that all members of a group (such as employees at the same</a:t>
            </a:r>
          </a:p>
          <a:p>
            <a:pPr algn="just"/>
            <a:r>
              <a:rPr lang="en-US" dirty="0"/>
              <a:t>company) follow the same steps to perform a particular task. For example, many companies have procedures in place that must be followed for evacuating a building </a:t>
            </a:r>
            <a:r>
              <a:rPr lang="en-IN" dirty="0"/>
              <a:t>or responding to emergencies.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9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preparing instructions, find out how much your audience </a:t>
            </a:r>
            <a:r>
              <a:rPr lang="en-US" dirty="0" smtClean="0"/>
              <a:t>already</a:t>
            </a:r>
          </a:p>
          <a:p>
            <a:pPr algn="just"/>
            <a:r>
              <a:rPr lang="en-US" dirty="0" smtClean="0"/>
              <a:t>knows </a:t>
            </a:r>
            <a:r>
              <a:rPr lang="en-IN" dirty="0" smtClean="0"/>
              <a:t>about </a:t>
            </a:r>
            <a:r>
              <a:rPr lang="en-IN" dirty="0"/>
              <a:t>the </a:t>
            </a:r>
            <a:r>
              <a:rPr lang="en-IN" dirty="0" smtClean="0"/>
              <a:t>task(s</a:t>
            </a:r>
            <a:r>
              <a:rPr lang="en-IN" dirty="0"/>
              <a:t>) </a:t>
            </a:r>
            <a:r>
              <a:rPr lang="en-IN" dirty="0" smtClean="0"/>
              <a:t>involved.</a:t>
            </a:r>
          </a:p>
          <a:p>
            <a:pPr algn="just"/>
            <a:r>
              <a:rPr lang="en-US" dirty="0"/>
              <a:t>The general purpose of instructions is to help people perform a task. The</a:t>
            </a:r>
          </a:p>
          <a:p>
            <a:pPr algn="just"/>
            <a:r>
              <a:rPr lang="en-US" dirty="0"/>
              <a:t>task may be simple (inserting a new toner cartridge in a printer) or </a:t>
            </a:r>
            <a:r>
              <a:rPr lang="en-US" dirty="0" smtClean="0"/>
              <a:t>complex</a:t>
            </a:r>
          </a:p>
          <a:p>
            <a:pPr algn="just"/>
            <a:r>
              <a:rPr lang="en-US" dirty="0"/>
              <a:t>(</a:t>
            </a:r>
            <a:r>
              <a:rPr lang="en-US" dirty="0" smtClean="0"/>
              <a:t>using </a:t>
            </a:r>
            <a:r>
              <a:rPr lang="en-US" dirty="0"/>
              <a:t>an electron microscope). </a:t>
            </a:r>
            <a:endParaRPr lang="en-US" dirty="0" smtClean="0"/>
          </a:p>
          <a:p>
            <a:pPr algn="just"/>
            <a:r>
              <a:rPr lang="en-US" dirty="0" smtClean="0"/>
              <a:t>Whatever maybe </a:t>
            </a:r>
            <a:r>
              <a:rPr lang="en-US" dirty="0"/>
              <a:t>the task, people will have some basic</a:t>
            </a:r>
          </a:p>
          <a:p>
            <a:pPr algn="just"/>
            <a:r>
              <a:rPr lang="en-IN" dirty="0"/>
              <a:t>questions:</a:t>
            </a:r>
          </a:p>
          <a:p>
            <a:r>
              <a:rPr lang="en-US" dirty="0">
                <a:solidFill>
                  <a:srgbClr val="FFC000"/>
                </a:solidFill>
              </a:rPr>
              <a:t>• Why am I doing this?</a:t>
            </a:r>
          </a:p>
          <a:p>
            <a:r>
              <a:rPr lang="en-US" dirty="0">
                <a:solidFill>
                  <a:srgbClr val="FFC000"/>
                </a:solidFill>
              </a:rPr>
              <a:t>• How do I do it?</a:t>
            </a:r>
          </a:p>
          <a:p>
            <a:r>
              <a:rPr lang="en-US" dirty="0">
                <a:solidFill>
                  <a:srgbClr val="FFC000"/>
                </a:solidFill>
              </a:rPr>
              <a:t>• What materials and equipment will I need?</a:t>
            </a:r>
          </a:p>
          <a:p>
            <a:r>
              <a:rPr lang="en-IN" dirty="0">
                <a:solidFill>
                  <a:srgbClr val="FFC000"/>
                </a:solidFill>
              </a:rPr>
              <a:t>• Where do I begin?</a:t>
            </a:r>
          </a:p>
          <a:p>
            <a:r>
              <a:rPr lang="en-IN" dirty="0">
                <a:solidFill>
                  <a:srgbClr val="FFC000"/>
                </a:solidFill>
              </a:rPr>
              <a:t>• What do I do next?</a:t>
            </a:r>
          </a:p>
          <a:p>
            <a:r>
              <a:rPr lang="en-IN" dirty="0">
                <a:solidFill>
                  <a:srgbClr val="FFC000"/>
                </a:solidFill>
              </a:rPr>
              <a:t>• What could go wrong?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Considering Audience and </a:t>
            </a:r>
            <a:r>
              <a:rPr lang="en-US" dirty="0"/>
              <a:t>purpose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64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dirty="0"/>
              <a:t>Instructional documents take various </a:t>
            </a:r>
            <a:r>
              <a:rPr lang="en-IN" dirty="0" smtClean="0"/>
              <a:t>formats. </a:t>
            </a:r>
            <a:r>
              <a:rPr lang="en-US" dirty="0" smtClean="0"/>
              <a:t>Here </a:t>
            </a:r>
            <a:r>
              <a:rPr lang="en-US" dirty="0"/>
              <a:t>are some of the most</a:t>
            </a:r>
          </a:p>
          <a:p>
            <a:pPr algn="just"/>
            <a:r>
              <a:rPr lang="en-IN" dirty="0"/>
              <a:t>commonly used</a:t>
            </a:r>
            <a:r>
              <a:rPr lang="en-IN" dirty="0" smtClean="0"/>
              <a:t>:</a:t>
            </a:r>
          </a:p>
          <a:p>
            <a:pPr algn="just"/>
            <a:endParaRPr lang="en-IN" dirty="0" smtClean="0"/>
          </a:p>
          <a:p>
            <a:pPr algn="just"/>
            <a:r>
              <a:rPr lang="en-US" dirty="0"/>
              <a:t>Manuals </a:t>
            </a:r>
            <a:r>
              <a:rPr lang="en-US" dirty="0" smtClean="0"/>
              <a:t>contain </a:t>
            </a:r>
            <a:r>
              <a:rPr lang="en-US" dirty="0"/>
              <a:t>instructions for all sorts of tasks. A </a:t>
            </a:r>
            <a:r>
              <a:rPr lang="en-US" dirty="0" smtClean="0"/>
              <a:t>manual also </a:t>
            </a:r>
            <a:r>
              <a:rPr lang="en-US" dirty="0"/>
              <a:t>may contain descriptions and specifications for the product, </a:t>
            </a:r>
            <a:r>
              <a:rPr lang="en-US" dirty="0" smtClean="0"/>
              <a:t>warnings, maintenance </a:t>
            </a:r>
            <a:r>
              <a:rPr lang="en-US" dirty="0"/>
              <a:t>and troubleshooting advice, and any other information </a:t>
            </a:r>
            <a:r>
              <a:rPr lang="en-US" dirty="0" smtClean="0"/>
              <a:t>the reader </a:t>
            </a:r>
            <a:r>
              <a:rPr lang="en-US" dirty="0"/>
              <a:t>is likely to need.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FORMATS FOR INSTRUCTIONAL DOCUMENTS</a:t>
            </a:r>
          </a:p>
        </p:txBody>
      </p:sp>
    </p:spTree>
    <p:extLst>
      <p:ext uri="{BB962C8B-B14F-4D97-AF65-F5344CB8AC3E}">
        <p14:creationId xmlns:p14="http://schemas.microsoft.com/office/powerpoint/2010/main" val="367339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Brief reference cards </a:t>
            </a:r>
            <a:r>
              <a:rPr lang="en-US" dirty="0" smtClean="0"/>
              <a:t>typically </a:t>
            </a:r>
            <a:r>
              <a:rPr lang="en-US" dirty="0"/>
              <a:t>fit on a single page or less. </a:t>
            </a:r>
            <a:r>
              <a:rPr lang="en-US" dirty="0" smtClean="0"/>
              <a:t>The instructions </a:t>
            </a:r>
            <a:r>
              <a:rPr lang="en-US" dirty="0"/>
              <a:t>usually focus on the basic steps for people who want only </a:t>
            </a:r>
            <a:r>
              <a:rPr lang="en-US" dirty="0" smtClean="0"/>
              <a:t>enough information </a:t>
            </a:r>
            <a:r>
              <a:rPr lang="en-US" dirty="0"/>
              <a:t>to start on a task and to keep moving through it.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62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2538"/>
            <a:ext cx="8458200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Instructional brochures </a:t>
            </a:r>
            <a:r>
              <a:rPr lang="en-US" dirty="0" smtClean="0"/>
              <a:t>can </a:t>
            </a:r>
            <a:r>
              <a:rPr lang="en-US" dirty="0"/>
              <a:t>be displayed, handed out, </a:t>
            </a:r>
            <a:r>
              <a:rPr lang="en-US" dirty="0" smtClean="0"/>
              <a:t>mailed, or </a:t>
            </a:r>
            <a:r>
              <a:rPr lang="en-US" dirty="0"/>
              <a:t>otherwise distributed to a broad audience. They are especially useful </a:t>
            </a:r>
            <a:r>
              <a:rPr lang="en-US" dirty="0" smtClean="0"/>
              <a:t>for advocating </a:t>
            </a:r>
            <a:r>
              <a:rPr lang="en-US" dirty="0"/>
              <a:t>procedures that increase health and safety.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INSTRUCTIONAL BROCHURES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37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913"/>
            <a:ext cx="8915400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41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0" ma:contentTypeDescription="Create a new document." ma:contentTypeScope="" ma:versionID="1fec023fbf18ea8c52d21852128e42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BD7A0E-C868-4C1E-AB2A-0C2F91D92DA0}"/>
</file>

<file path=customXml/itemProps2.xml><?xml version="1.0" encoding="utf-8"?>
<ds:datastoreItem xmlns:ds="http://schemas.openxmlformats.org/officeDocument/2006/customXml" ds:itemID="{EBE794BE-CC2B-4463-94E6-B845DE5BBCA9}"/>
</file>

<file path=customXml/itemProps3.xml><?xml version="1.0" encoding="utf-8"?>
<ds:datastoreItem xmlns:ds="http://schemas.openxmlformats.org/officeDocument/2006/customXml" ds:itemID="{6691D30F-8AB9-4542-904A-29B08F823FDE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1445</TotalTime>
  <Words>905</Words>
  <Application>Microsoft Office PowerPoint</Application>
  <PresentationFormat>On-screen Show (4:3)</PresentationFormat>
  <Paragraphs>90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BlackTie</vt:lpstr>
      <vt:lpstr>INSTRUCTIONS</vt:lpstr>
      <vt:lpstr>instructions</vt:lpstr>
      <vt:lpstr>PROCEDURES</vt:lpstr>
      <vt:lpstr>Considering Audience and purpose</vt:lpstr>
      <vt:lpstr>FORMATS FOR INSTRUCTIONAL DOCUMENTS</vt:lpstr>
      <vt:lpstr>REFERENCE CARDS</vt:lpstr>
      <vt:lpstr>PowerPoint Presentation</vt:lpstr>
      <vt:lpstr>INSTRUCTIONAL BROCHURES</vt:lpstr>
      <vt:lpstr>PowerPoint Presentation</vt:lpstr>
      <vt:lpstr>HYPERLINKED INSTRUCTIONS</vt:lpstr>
      <vt:lpstr>PowerPoint Presentation</vt:lpstr>
      <vt:lpstr>ONLINE INSTRUCTIONS</vt:lpstr>
      <vt:lpstr>ELEMENTS OF EFFECTIVE INSTRUCTIONS</vt:lpstr>
      <vt:lpstr>PowerPoint Presentation</vt:lpstr>
      <vt:lpstr>Visuals</vt:lpstr>
      <vt:lpstr>PowerPoint Presentation</vt:lpstr>
      <vt:lpstr>PowerPoint Presentation</vt:lpstr>
      <vt:lpstr>Appropriate Level of Detail and Technicality</vt:lpstr>
      <vt:lpstr>INSTRUCTIONS</vt:lpstr>
      <vt:lpstr>PowerPoint Presentation</vt:lpstr>
      <vt:lpstr>PowerPoint Presentation</vt:lpstr>
      <vt:lpstr>Tips to write instructions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Hi</dc:creator>
  <cp:lastModifiedBy>Hi</cp:lastModifiedBy>
  <cp:revision>21</cp:revision>
  <dcterms:created xsi:type="dcterms:W3CDTF">2006-08-16T00:00:00Z</dcterms:created>
  <dcterms:modified xsi:type="dcterms:W3CDTF">2021-11-20T11:25:52Z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