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2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CF39BF0-9586-49A5-9E2B-2CDC7C0A9D4D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027FBF7-8960-4E97-933F-DB09F3CE8A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auxiliary verbs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36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smtClean="0"/>
              <a:t>OF </a:t>
            </a:r>
            <a:r>
              <a:rPr lang="en-US" dirty="0" smtClean="0"/>
              <a:t>SHALL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to show </a:t>
            </a:r>
            <a:r>
              <a:rPr lang="en-US" dirty="0" smtClean="0"/>
              <a:t>intention- </a:t>
            </a:r>
            <a:r>
              <a:rPr lang="en-US" dirty="0">
                <a:solidFill>
                  <a:srgbClr val="FFC000"/>
                </a:solidFill>
              </a:rPr>
              <a:t>We shall overcome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make a polite or informal </a:t>
            </a:r>
            <a:r>
              <a:rPr lang="en-US" dirty="0" smtClean="0"/>
              <a:t>request- </a:t>
            </a:r>
            <a:r>
              <a:rPr lang="en-US" dirty="0">
                <a:solidFill>
                  <a:srgbClr val="FFC000"/>
                </a:solidFill>
              </a:rPr>
              <a:t>Shall I open it for you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Inevitability- </a:t>
            </a:r>
            <a:r>
              <a:rPr lang="en-US" dirty="0">
                <a:solidFill>
                  <a:srgbClr val="FFC000"/>
                </a:solidFill>
              </a:rPr>
              <a:t>Humanity shall never abandon the quest for immortality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USES OF SHOULD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Recommendation- </a:t>
            </a:r>
            <a:r>
              <a:rPr lang="en-US" dirty="0">
                <a:solidFill>
                  <a:srgbClr val="FFC000"/>
                </a:solidFill>
              </a:rPr>
              <a:t>For strong bones, you should drink milk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to infer responsibility or </a:t>
            </a:r>
            <a:r>
              <a:rPr lang="en-US" dirty="0" smtClean="0"/>
              <a:t>obligation- </a:t>
            </a:r>
            <a:r>
              <a:rPr lang="en-US" dirty="0">
                <a:solidFill>
                  <a:srgbClr val="FFC000"/>
                </a:solidFill>
              </a:rPr>
              <a:t>We should work together to protect </a:t>
            </a:r>
            <a:r>
              <a:rPr lang="en-US" dirty="0"/>
              <a:t>the environment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shall/ should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29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to indicate necessity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FFC000"/>
                </a:solidFill>
              </a:rPr>
              <a:t>You </a:t>
            </a:r>
            <a:r>
              <a:rPr lang="en-US" dirty="0">
                <a:solidFill>
                  <a:srgbClr val="FFC000"/>
                </a:solidFill>
              </a:rPr>
              <a:t>must respond as soon as possible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Strong recommendation- </a:t>
            </a:r>
            <a:r>
              <a:rPr lang="en-US" dirty="0">
                <a:solidFill>
                  <a:srgbClr val="FFC000"/>
                </a:solidFill>
              </a:rPr>
              <a:t>To be healthy, you must eat well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Certainty- </a:t>
            </a:r>
            <a:r>
              <a:rPr lang="en-US" dirty="0">
                <a:solidFill>
                  <a:srgbClr val="FFC000"/>
                </a:solidFill>
              </a:rPr>
              <a:t>She must be the best athlete in our school’s history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Have to mainly expresses general obligations, while must is used for specific </a:t>
            </a:r>
            <a:r>
              <a:rPr lang="en-US" dirty="0" smtClean="0"/>
              <a:t>obligation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MUST is used when expressing obligation or an unavoidable requirement, whereas SHOULD is more of a recommendation, or simply a desirable goal.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must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20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Modal auxiliary verbs are also used to distinguish realistic or possible conditions from the unrealistic, imaginary, or impossible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C000"/>
                </a:solidFill>
              </a:rPr>
              <a:t>If I want to see you tonight, I will call you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If you </a:t>
            </a:r>
            <a:r>
              <a:rPr lang="en-US" dirty="0" smtClean="0">
                <a:solidFill>
                  <a:srgbClr val="FFC000"/>
                </a:solidFill>
              </a:rPr>
              <a:t>are not keeping well, </a:t>
            </a:r>
            <a:r>
              <a:rPr lang="en-US" dirty="0">
                <a:solidFill>
                  <a:srgbClr val="FFC000"/>
                </a:solidFill>
              </a:rPr>
              <a:t>you should take </a:t>
            </a:r>
            <a:r>
              <a:rPr lang="en-US" dirty="0" smtClean="0">
                <a:solidFill>
                  <a:srgbClr val="FFC000"/>
                </a:solidFill>
              </a:rPr>
              <a:t>medicines</a:t>
            </a:r>
            <a:r>
              <a:rPr lang="en-US" dirty="0">
                <a:solidFill>
                  <a:srgbClr val="FFC000"/>
                </a:solidFill>
              </a:rPr>
              <a:t>.</a:t>
            </a:r>
            <a:endParaRPr lang="en-US" dirty="0" smtClean="0">
              <a:solidFill>
                <a:srgbClr val="FFC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express unrealistic or imaginary situations or conditions contrary to fact in the present, use “would,” “could,” “should,” or “might.” </a:t>
            </a:r>
            <a:endParaRPr lang="en-US" dirty="0" smtClean="0"/>
          </a:p>
          <a:p>
            <a:r>
              <a:rPr lang="en-US" dirty="0">
                <a:solidFill>
                  <a:srgbClr val="FFC000"/>
                </a:solidFill>
              </a:rPr>
              <a:t>If I were rich, I could quit my job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If I won the lottery, I would give you a million dollars.</a:t>
            </a:r>
            <a:endParaRPr lang="en-US" dirty="0" smtClean="0">
              <a:solidFill>
                <a:srgbClr val="FFC00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MODALS IN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66404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To express conditions in the past that did not occur, special modal forms are used: “would/could/should/might have” plus the participle. </a:t>
            </a:r>
            <a:endParaRPr lang="en-US" dirty="0" smtClean="0"/>
          </a:p>
          <a:p>
            <a:pPr algn="just"/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If you had given me the money, I would have paid the rent on time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If I had known you would be late, I could have taken the bus.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These </a:t>
            </a:r>
            <a:r>
              <a:rPr lang="en-US" dirty="0"/>
              <a:t>verbs are used to </a:t>
            </a:r>
            <a:r>
              <a:rPr lang="en-US" dirty="0" smtClean="0"/>
              <a:t>indicate and express </a:t>
            </a:r>
            <a:r>
              <a:rPr lang="en-US" dirty="0"/>
              <a:t>possibility, probability, ability, permission, obligation</a:t>
            </a:r>
            <a:r>
              <a:rPr lang="en-US" dirty="0" smtClean="0"/>
              <a:t>, </a:t>
            </a:r>
            <a:r>
              <a:rPr lang="en-IN" dirty="0" smtClean="0"/>
              <a:t>certainty, willingness, necessity</a:t>
            </a:r>
            <a:r>
              <a:rPr lang="en-US" dirty="0" smtClean="0"/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AUXILIARY VERBS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734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3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Modal auxiliary verbs are </a:t>
            </a:r>
            <a:r>
              <a:rPr lang="en-US" dirty="0"/>
              <a:t>never used </a:t>
            </a:r>
            <a:r>
              <a:rPr lang="en-US" dirty="0" smtClean="0"/>
              <a:t>alone</a:t>
            </a:r>
            <a:r>
              <a:rPr lang="en-US" b="1" dirty="0" smtClean="0"/>
              <a:t>. </a:t>
            </a:r>
            <a:r>
              <a:rPr lang="en-US" dirty="0" smtClean="0"/>
              <a:t>A primary verb is either implied or present.</a:t>
            </a:r>
          </a:p>
          <a:p>
            <a:pPr algn="l"/>
            <a:r>
              <a:rPr lang="en-US" dirty="0"/>
              <a:t>	</a:t>
            </a:r>
            <a:r>
              <a:rPr lang="en-IN" dirty="0" smtClean="0"/>
              <a:t>He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b="1" dirty="0" smtClean="0">
                <a:solidFill>
                  <a:srgbClr val="FFFF00"/>
                </a:solidFill>
              </a:rPr>
              <a:t>will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b="1" dirty="0" smtClean="0">
                <a:solidFill>
                  <a:srgbClr val="92D050"/>
                </a:solidFill>
              </a:rPr>
              <a:t>come</a:t>
            </a:r>
            <a:r>
              <a:rPr lang="en-IN" dirty="0" smtClean="0"/>
              <a:t>. (will- modal auxiliary, come- primary/ main verb)</a:t>
            </a:r>
          </a:p>
          <a:p>
            <a:pPr algn="l"/>
            <a:endParaRPr lang="en-IN" dirty="0" smtClean="0"/>
          </a:p>
          <a:p>
            <a:pPr algn="l"/>
            <a:r>
              <a:rPr lang="en-US" dirty="0"/>
              <a:t>Modal verbs do not have infinitives or –</a:t>
            </a:r>
            <a:r>
              <a:rPr lang="en-US" dirty="0" err="1"/>
              <a:t>ing</a:t>
            </a:r>
            <a:r>
              <a:rPr lang="en-US" dirty="0"/>
              <a:t> </a:t>
            </a:r>
            <a:r>
              <a:rPr lang="en-US" dirty="0" smtClean="0"/>
              <a:t>forms</a:t>
            </a:r>
          </a:p>
          <a:p>
            <a:pPr algn="l"/>
            <a:endParaRPr lang="en-IN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modal auxiliaries do not change their form, whatever be the number and person of the subject.</a:t>
            </a:r>
          </a:p>
          <a:p>
            <a:pPr algn="l"/>
            <a:r>
              <a:rPr lang="en-US" dirty="0"/>
              <a:t> I </a:t>
            </a:r>
            <a:r>
              <a:rPr lang="en-US" b="1" dirty="0">
                <a:solidFill>
                  <a:srgbClr val="FFFF00"/>
                </a:solidFill>
              </a:rPr>
              <a:t>can</a:t>
            </a:r>
            <a:r>
              <a:rPr lang="en-US" dirty="0"/>
              <a:t> write. You </a:t>
            </a:r>
            <a:r>
              <a:rPr lang="en-US" b="1" dirty="0">
                <a:solidFill>
                  <a:srgbClr val="FFFF00"/>
                </a:solidFill>
              </a:rPr>
              <a:t>can</a:t>
            </a:r>
            <a:r>
              <a:rPr lang="en-US" dirty="0"/>
              <a:t> write. They </a:t>
            </a:r>
            <a:r>
              <a:rPr lang="en-US" b="1" dirty="0">
                <a:solidFill>
                  <a:srgbClr val="FFFF00"/>
                </a:solidFill>
              </a:rPr>
              <a:t>can</a:t>
            </a:r>
            <a:r>
              <a:rPr lang="en-US" dirty="0"/>
              <a:t> write. We </a:t>
            </a:r>
            <a:r>
              <a:rPr lang="en-US" b="1" dirty="0">
                <a:solidFill>
                  <a:srgbClr val="FFFF00"/>
                </a:solidFill>
              </a:rPr>
              <a:t>can</a:t>
            </a:r>
            <a:r>
              <a:rPr lang="en-US" dirty="0"/>
              <a:t> write. She </a:t>
            </a:r>
            <a:r>
              <a:rPr lang="en-US" b="1" dirty="0">
                <a:solidFill>
                  <a:srgbClr val="FFFF00"/>
                </a:solidFill>
              </a:rPr>
              <a:t>can</a:t>
            </a:r>
            <a:r>
              <a:rPr lang="en-US" dirty="0"/>
              <a:t> write.</a:t>
            </a:r>
          </a:p>
          <a:p>
            <a:pPr algn="l"/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3790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99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Modal verbs use other verbs to complete the </a:t>
            </a:r>
            <a:r>
              <a:rPr lang="en-US" dirty="0" smtClean="0"/>
              <a:t>tenses.</a:t>
            </a:r>
          </a:p>
          <a:p>
            <a:r>
              <a:rPr lang="en-US" dirty="0" smtClean="0"/>
              <a:t> </a:t>
            </a:r>
            <a:r>
              <a:rPr lang="en-US" dirty="0"/>
              <a:t>Can is completed with </a:t>
            </a:r>
            <a:r>
              <a:rPr lang="en-US" b="1" u="sng" dirty="0"/>
              <a:t>be able </a:t>
            </a:r>
            <a:r>
              <a:rPr lang="en-US" b="1" u="sng" dirty="0" smtClean="0"/>
              <a:t>to. </a:t>
            </a:r>
          </a:p>
          <a:p>
            <a:r>
              <a:rPr lang="en-US" dirty="0" smtClean="0"/>
              <a:t>Must </a:t>
            </a:r>
            <a:r>
              <a:rPr lang="en-US" dirty="0"/>
              <a:t>is completed with </a:t>
            </a:r>
            <a:r>
              <a:rPr lang="en-US" b="1" u="sng" dirty="0"/>
              <a:t>have to </a:t>
            </a:r>
            <a:r>
              <a:rPr lang="en-US" b="1" u="sng" dirty="0" smtClean="0"/>
              <a:t>.</a:t>
            </a:r>
          </a:p>
          <a:p>
            <a:endParaRPr lang="en-US" b="1" u="sng" dirty="0" smtClean="0"/>
          </a:p>
          <a:p>
            <a:endParaRPr lang="en-US" b="1" u="sng" dirty="0"/>
          </a:p>
          <a:p>
            <a:r>
              <a:rPr lang="en-US" dirty="0" smtClean="0"/>
              <a:t>You must come early- You have to come early</a:t>
            </a:r>
            <a:r>
              <a:rPr lang="en-US" b="1" u="sng" dirty="0"/>
              <a:t>.</a:t>
            </a:r>
          </a:p>
          <a:p>
            <a:endParaRPr lang="en-IN" b="1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3886200"/>
            <a:ext cx="5629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747838"/>
            <a:ext cx="6334125" cy="336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4244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USES OF WILL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To denote </a:t>
            </a:r>
            <a:r>
              <a:rPr lang="en-US" dirty="0"/>
              <a:t>future action- </a:t>
            </a:r>
            <a:r>
              <a:rPr lang="en-US" dirty="0">
                <a:solidFill>
                  <a:srgbClr val="FFC000"/>
                </a:solidFill>
              </a:rPr>
              <a:t>We will go to the movie tonight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to make a polite </a:t>
            </a:r>
            <a:r>
              <a:rPr lang="en-US" dirty="0" smtClean="0"/>
              <a:t>request- </a:t>
            </a:r>
            <a:r>
              <a:rPr lang="en-US" dirty="0">
                <a:solidFill>
                  <a:srgbClr val="FFC000"/>
                </a:solidFill>
              </a:rPr>
              <a:t>Will you join me for lunch</a:t>
            </a:r>
            <a:r>
              <a:rPr lang="en-US" dirty="0" smtClean="0">
                <a:solidFill>
                  <a:srgbClr val="FFC000"/>
                </a:solidFill>
              </a:rPr>
              <a:t>? / </a:t>
            </a:r>
            <a:r>
              <a:rPr lang="en-IN" dirty="0">
                <a:solidFill>
                  <a:srgbClr val="FFC000"/>
                </a:solidFill>
              </a:rPr>
              <a:t>Will you be quiet!</a:t>
            </a:r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/>
              <a:t>to make a </a:t>
            </a:r>
            <a:r>
              <a:rPr lang="en-IN" dirty="0" smtClean="0"/>
              <a:t>prediction -</a:t>
            </a:r>
            <a:r>
              <a:rPr lang="en-US" dirty="0">
                <a:solidFill>
                  <a:srgbClr val="FFC000"/>
                </a:solidFill>
              </a:rPr>
              <a:t>If she receives a scholarship, she will continue with her studies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  <a:p>
            <a:pPr algn="l"/>
            <a:r>
              <a:rPr lang="en-US" dirty="0" smtClean="0"/>
              <a:t>			</a:t>
            </a:r>
            <a:r>
              <a:rPr lang="en-US" dirty="0"/>
              <a:t> USES OF </a:t>
            </a:r>
            <a:r>
              <a:rPr lang="en-US" dirty="0" smtClean="0"/>
              <a:t>WOULD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Past </a:t>
            </a:r>
            <a:r>
              <a:rPr lang="en-IN" dirty="0"/>
              <a:t>of </a:t>
            </a:r>
            <a:r>
              <a:rPr lang="en-IN" dirty="0" smtClean="0"/>
              <a:t>will- </a:t>
            </a:r>
            <a:r>
              <a:rPr lang="en-US" dirty="0">
                <a:solidFill>
                  <a:srgbClr val="FFC000"/>
                </a:solidFill>
              </a:rPr>
              <a:t>You said we would go to the movie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Conditional- </a:t>
            </a:r>
            <a:r>
              <a:rPr lang="en-US" dirty="0">
                <a:solidFill>
                  <a:srgbClr val="FFC000"/>
                </a:solidFill>
              </a:rPr>
              <a:t>If I were in trouble, I would ask him for help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  <a:p>
            <a:pPr algn="just"/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91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USES OF MAY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make a formal request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C000"/>
                </a:solidFill>
              </a:rPr>
              <a:t>May </a:t>
            </a:r>
            <a:r>
              <a:rPr lang="en-US" dirty="0">
                <a:solidFill>
                  <a:srgbClr val="FFC000"/>
                </a:solidFill>
              </a:rPr>
              <a:t>I speak with you in my </a:t>
            </a:r>
            <a:r>
              <a:rPr lang="en-US" dirty="0" smtClean="0">
                <a:solidFill>
                  <a:srgbClr val="FFC000"/>
                </a:solidFill>
              </a:rPr>
              <a:t>office?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request </a:t>
            </a:r>
            <a:r>
              <a:rPr lang="en-US" dirty="0" smtClean="0"/>
              <a:t>permission- </a:t>
            </a:r>
            <a:r>
              <a:rPr lang="en-US" dirty="0">
                <a:solidFill>
                  <a:srgbClr val="FFC000"/>
                </a:solidFill>
              </a:rPr>
              <a:t>May I leave class early today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show </a:t>
            </a:r>
            <a:r>
              <a:rPr lang="en-US" dirty="0" smtClean="0"/>
              <a:t>possibility- </a:t>
            </a:r>
            <a:r>
              <a:rPr lang="en-US" dirty="0">
                <a:solidFill>
                  <a:srgbClr val="FFC000"/>
                </a:solidFill>
              </a:rPr>
              <a:t>I may want to schedule at least one more appointment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to make a </a:t>
            </a:r>
            <a:r>
              <a:rPr lang="en-US" dirty="0">
                <a:solidFill>
                  <a:srgbClr val="FFC000"/>
                </a:solidFill>
              </a:rPr>
              <a:t>prediction If we cooperate with the opposition, it may be to our advantage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dirty="0" smtClean="0"/>
              <a:t>USES OF MIGHT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Conditional- </a:t>
            </a:r>
            <a:r>
              <a:rPr lang="en-US" dirty="0">
                <a:solidFill>
                  <a:srgbClr val="FFC000"/>
                </a:solidFill>
              </a:rPr>
              <a:t>If you give me a chance, I might impress you!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Might</a:t>
            </a:r>
            <a:r>
              <a:rPr lang="en-US" dirty="0"/>
              <a:t> is often used in polite suggestions.</a:t>
            </a:r>
          </a:p>
          <a:p>
            <a:r>
              <a:rPr lang="en-US" dirty="0">
                <a:solidFill>
                  <a:srgbClr val="FFC000"/>
                </a:solidFill>
              </a:rPr>
              <a:t>You </a:t>
            </a:r>
            <a:r>
              <a:rPr lang="en-US" u="sng" dirty="0">
                <a:solidFill>
                  <a:srgbClr val="FFC000"/>
                </a:solidFill>
              </a:rPr>
              <a:t>might</a:t>
            </a:r>
            <a:r>
              <a:rPr lang="en-US" dirty="0">
                <a:solidFill>
                  <a:srgbClr val="FFC000"/>
                </a:solidFill>
              </a:rPr>
              <a:t> like to read this and see what you think.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smtClean="0"/>
              <a:t>OF MAY &amp; </a:t>
            </a:r>
            <a:r>
              <a:rPr lang="en-US" dirty="0"/>
              <a:t>MIGHT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Use “may” when something is more likely to happen. </a:t>
            </a:r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“might” if something is less likely to happen or in a hypothetical situation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Both may and might are used to express the possibility of some future action; might is more tentative than may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C000"/>
                </a:solidFill>
              </a:rPr>
              <a:t>The weather may/might be better tomorrow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44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OF CAN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to show or infer general </a:t>
            </a:r>
            <a:r>
              <a:rPr lang="en-US" dirty="0" smtClean="0"/>
              <a:t>ability- </a:t>
            </a:r>
            <a:r>
              <a:rPr lang="en-US" dirty="0" smtClean="0">
                <a:solidFill>
                  <a:srgbClr val="FFC000"/>
                </a:solidFill>
              </a:rPr>
              <a:t>I can lift this</a:t>
            </a:r>
            <a:r>
              <a:rPr lang="en-US" dirty="0" smtClean="0"/>
              <a:t>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to make a polite or an informal request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C000"/>
                </a:solidFill>
              </a:rPr>
              <a:t>Can </a:t>
            </a:r>
            <a:r>
              <a:rPr lang="en-US" dirty="0">
                <a:solidFill>
                  <a:srgbClr val="FFC000"/>
                </a:solidFill>
              </a:rPr>
              <a:t>you </a:t>
            </a:r>
            <a:r>
              <a:rPr lang="en-US" dirty="0" smtClean="0">
                <a:solidFill>
                  <a:srgbClr val="FFC000"/>
                </a:solidFill>
              </a:rPr>
              <a:t>come </a:t>
            </a:r>
            <a:r>
              <a:rPr lang="en-US" dirty="0">
                <a:solidFill>
                  <a:srgbClr val="FFC000"/>
                </a:solidFill>
              </a:rPr>
              <a:t>early tomorrow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/>
              <a:t>to give </a:t>
            </a:r>
            <a:r>
              <a:rPr lang="en-IN" dirty="0" smtClean="0"/>
              <a:t>permission- </a:t>
            </a:r>
            <a:r>
              <a:rPr lang="en-IN" dirty="0" smtClean="0">
                <a:solidFill>
                  <a:srgbClr val="FFC000"/>
                </a:solidFill>
              </a:rPr>
              <a:t>You can have a break.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/>
              <a:t>Possibility (usually a generalization</a:t>
            </a:r>
            <a:r>
              <a:rPr lang="en-IN" dirty="0" smtClean="0">
                <a:solidFill>
                  <a:srgbClr val="FFC000"/>
                </a:solidFill>
              </a:rPr>
              <a:t>)-</a:t>
            </a:r>
            <a:r>
              <a:rPr lang="en-US" dirty="0">
                <a:solidFill>
                  <a:srgbClr val="FFC000"/>
                </a:solidFill>
              </a:rPr>
              <a:t>It can be tiring to study and work at the same time.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USES OF COULD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Past of can-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/>
              <a:t>Conditional </a:t>
            </a:r>
            <a:r>
              <a:rPr lang="en-IN" dirty="0" smtClean="0"/>
              <a:t>-</a:t>
            </a:r>
            <a:r>
              <a:rPr lang="en-US" dirty="0">
                <a:solidFill>
                  <a:srgbClr val="FFC000"/>
                </a:solidFill>
              </a:rPr>
              <a:t>I could have made an omelet if </a:t>
            </a:r>
            <a:r>
              <a:rPr lang="en-US" dirty="0" smtClean="0">
                <a:solidFill>
                  <a:srgbClr val="FFC000"/>
                </a:solidFill>
              </a:rPr>
              <a:t>we had </a:t>
            </a:r>
            <a:r>
              <a:rPr lang="en-US" dirty="0">
                <a:solidFill>
                  <a:srgbClr val="FFC000"/>
                </a:solidFill>
              </a:rPr>
              <a:t>the ingredients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 Suggestion- </a:t>
            </a:r>
            <a:r>
              <a:rPr lang="en-IN" dirty="0" smtClean="0">
                <a:solidFill>
                  <a:srgbClr val="FFC000"/>
                </a:solidFill>
              </a:rPr>
              <a:t>You could have taken a long weekend.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Polite </a:t>
            </a:r>
            <a:r>
              <a:rPr lang="en-IN" dirty="0" smtClean="0"/>
              <a:t>Request- </a:t>
            </a:r>
            <a:r>
              <a:rPr lang="en-IN" dirty="0" smtClean="0">
                <a:solidFill>
                  <a:srgbClr val="FFC000"/>
                </a:solidFill>
              </a:rPr>
              <a:t>Could you buy me a pair of gloves?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dirty="0" smtClean="0"/>
              <a:t>Possibility- </a:t>
            </a:r>
            <a:r>
              <a:rPr lang="en-US" dirty="0">
                <a:solidFill>
                  <a:srgbClr val="FFC000"/>
                </a:solidFill>
              </a:rPr>
              <a:t>Ms. Stevens could be the electors’ choice for mayor.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can &amp; could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746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373E0CB6289468BEADA7AB5C6F217" ma:contentTypeVersion="2" ma:contentTypeDescription="Create a new document." ma:contentTypeScope="" ma:versionID="5d6f8108c5d7ff592316af0b9b0a4f8a">
  <xsd:schema xmlns:xsd="http://www.w3.org/2001/XMLSchema" xmlns:xs="http://www.w3.org/2001/XMLSchema" xmlns:p="http://schemas.microsoft.com/office/2006/metadata/properties" xmlns:ns2="84770a1e-1a84-4343-8978-3eacfe1f670c" targetNamespace="http://schemas.microsoft.com/office/2006/metadata/properties" ma:root="true" ma:fieldsID="5cd6d5713a432c0e71cb964cbc46be0b" ns2:_="">
    <xsd:import namespace="84770a1e-1a84-4343-8978-3eacfe1f67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70a1e-1a84-4343-8978-3eacfe1f67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76AF6C-FC19-42AB-90AF-E7C00B23FD08}"/>
</file>

<file path=customXml/itemProps2.xml><?xml version="1.0" encoding="utf-8"?>
<ds:datastoreItem xmlns:ds="http://schemas.openxmlformats.org/officeDocument/2006/customXml" ds:itemID="{4169D9CB-455D-4B56-9E1E-45B9D34D48CE}"/>
</file>

<file path=customXml/itemProps3.xml><?xml version="1.0" encoding="utf-8"?>
<ds:datastoreItem xmlns:ds="http://schemas.openxmlformats.org/officeDocument/2006/customXml" ds:itemID="{93AD7D1C-339D-4287-9C85-9F8FB7227B6E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194</TotalTime>
  <Words>549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BlackTie</vt:lpstr>
      <vt:lpstr>Modal auxiliary verbs</vt:lpstr>
      <vt:lpstr>modal AUXILIARY VERBS</vt:lpstr>
      <vt:lpstr>PowerPoint Presentation</vt:lpstr>
      <vt:lpstr>PowerPoint Presentation</vt:lpstr>
      <vt:lpstr>PowerPoint Presentation</vt:lpstr>
      <vt:lpstr>PowerPoint Presentation</vt:lpstr>
      <vt:lpstr>USES OF MAY &amp; MIGHT </vt:lpstr>
      <vt:lpstr>PowerPoint Presentation</vt:lpstr>
      <vt:lpstr>Uses of can &amp; could</vt:lpstr>
      <vt:lpstr>Uses of shall/ should</vt:lpstr>
      <vt:lpstr>Uses of must</vt:lpstr>
      <vt:lpstr>MODALS IN CONDITIONAL STATEMENTS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Hi</cp:lastModifiedBy>
  <cp:revision>15</cp:revision>
  <dcterms:created xsi:type="dcterms:W3CDTF">2021-11-30T05:06:58Z</dcterms:created>
  <dcterms:modified xsi:type="dcterms:W3CDTF">2021-12-02T09:55:47Z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0x0101005B3373E0CB6289468BEADA7AB5C6F217</vt:lpwstr>
  </property>
</Properties>
</file>