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AUXILIARY VERBS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895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FORM PERFECT TENSES WITH THE AUXILIARY VERB </a:t>
            </a:r>
            <a:r>
              <a:rPr lang="en-US" b="1" i="1" dirty="0" smtClean="0"/>
              <a:t>HAVE</a:t>
            </a:r>
            <a:r>
              <a:rPr lang="en-US" b="1" dirty="0" smtClean="0"/>
              <a:t>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IN" dirty="0">
                <a:solidFill>
                  <a:srgbClr val="FFC000"/>
                </a:solidFill>
              </a:rPr>
              <a:t>has, have, had, </a:t>
            </a:r>
            <a:r>
              <a:rPr lang="en-IN" dirty="0" smtClean="0">
                <a:solidFill>
                  <a:srgbClr val="FFC000"/>
                </a:solidFill>
              </a:rPr>
              <a:t>having)</a:t>
            </a:r>
          </a:p>
          <a:p>
            <a:r>
              <a:rPr lang="en-US" b="1" dirty="0" smtClean="0"/>
              <a:t>Present Perfect </a:t>
            </a:r>
          </a:p>
          <a:p>
            <a:endParaRPr lang="en-US" dirty="0" smtClean="0"/>
          </a:p>
          <a:p>
            <a:endParaRPr lang="en-IN" dirty="0" smtClean="0"/>
          </a:p>
          <a:p>
            <a:r>
              <a:rPr lang="en-US" dirty="0"/>
              <a:t>Marge </a:t>
            </a:r>
            <a:r>
              <a:rPr lang="en-US" b="1" dirty="0">
                <a:solidFill>
                  <a:srgbClr val="FFFF00"/>
                </a:solidFill>
              </a:rPr>
              <a:t>has bought </a:t>
            </a:r>
            <a:r>
              <a:rPr lang="en-US" dirty="0"/>
              <a:t>earplugs to drown out her husband's snoring</a:t>
            </a:r>
            <a:r>
              <a:rPr lang="en-US" dirty="0" smtClean="0"/>
              <a:t>.</a:t>
            </a:r>
          </a:p>
          <a:p>
            <a:r>
              <a:rPr lang="en-US" dirty="0"/>
              <a:t>The earplugs </a:t>
            </a:r>
            <a:r>
              <a:rPr lang="en-US" b="1" dirty="0">
                <a:solidFill>
                  <a:srgbClr val="FFFF00"/>
                </a:solidFill>
              </a:rPr>
              <a:t>have saved </a:t>
            </a:r>
            <a:r>
              <a:rPr lang="en-US" dirty="0"/>
              <a:t>Marge's marriage to </a:t>
            </a:r>
            <a:r>
              <a:rPr lang="en-US" dirty="0" smtClean="0"/>
              <a:t>George</a:t>
            </a:r>
          </a:p>
          <a:p>
            <a:endParaRPr lang="en-US" b="1" dirty="0" smtClean="0"/>
          </a:p>
          <a:p>
            <a:r>
              <a:rPr lang="en-US" b="1" dirty="0" smtClean="0"/>
              <a:t>Past perfect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Buck </a:t>
            </a:r>
            <a:r>
              <a:rPr lang="en-US" b="1" dirty="0">
                <a:solidFill>
                  <a:srgbClr val="FFFF00"/>
                </a:solidFill>
              </a:rPr>
              <a:t>had purchased </a:t>
            </a:r>
            <a:r>
              <a:rPr lang="en-US" dirty="0" smtClean="0"/>
              <a:t>a pair of shoes.</a:t>
            </a:r>
            <a:endParaRPr lang="en-IN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3257550"/>
            <a:ext cx="29241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5181600"/>
            <a:ext cx="22193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35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/>
              <a:t>Future Perfect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/>
              <a:t>I </a:t>
            </a:r>
            <a:r>
              <a:rPr lang="en-US" b="1" dirty="0">
                <a:solidFill>
                  <a:srgbClr val="FFFF00"/>
                </a:solidFill>
              </a:rPr>
              <a:t>will have finished </a:t>
            </a:r>
            <a:r>
              <a:rPr lang="en-US" dirty="0"/>
              <a:t>this </a:t>
            </a:r>
            <a:r>
              <a:rPr lang="en-US" dirty="0" smtClean="0"/>
              <a:t>book. </a:t>
            </a:r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514600"/>
            <a:ext cx="30099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88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/>
              <a:t>FORM EMPHATIC TENSES WITH THE AUXILIARY VERB </a:t>
            </a:r>
            <a:r>
              <a:rPr lang="en-US" b="1" i="1" dirty="0" smtClean="0"/>
              <a:t>DO</a:t>
            </a:r>
            <a:r>
              <a:rPr lang="en-US" b="1" dirty="0" smtClean="0"/>
              <a:t>.</a:t>
            </a:r>
          </a:p>
          <a:p>
            <a:r>
              <a:rPr lang="en-IN" dirty="0" smtClean="0">
                <a:solidFill>
                  <a:srgbClr val="FFC000"/>
                </a:solidFill>
              </a:rPr>
              <a:t>(does</a:t>
            </a:r>
            <a:r>
              <a:rPr lang="en-IN" dirty="0">
                <a:solidFill>
                  <a:srgbClr val="FFC000"/>
                </a:solidFill>
              </a:rPr>
              <a:t>, do, did, </a:t>
            </a:r>
            <a:r>
              <a:rPr lang="en-IN" dirty="0" smtClean="0">
                <a:solidFill>
                  <a:srgbClr val="FFC000"/>
                </a:solidFill>
              </a:rPr>
              <a:t>doing)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When you use a form of do as an auxiliary verb, you form the emphatic tense. This tense is useful for asking questions or emphasizing an action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IN" dirty="0"/>
              <a:t>I </a:t>
            </a:r>
            <a:r>
              <a:rPr lang="en-IN" b="1" dirty="0">
                <a:solidFill>
                  <a:srgbClr val="FFFF00"/>
                </a:solidFill>
              </a:rPr>
              <a:t>did</a:t>
            </a:r>
            <a:r>
              <a:rPr lang="en-IN" dirty="0"/>
              <a:t> not </a:t>
            </a:r>
            <a:r>
              <a:rPr lang="en-IN" dirty="0" smtClean="0"/>
              <a:t>eat the pizza.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Do</a:t>
            </a:r>
            <a:r>
              <a:rPr lang="en-US" dirty="0" smtClean="0"/>
              <a:t> you go to library often?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8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en-US" dirty="0" smtClean="0"/>
              <a:t>________ </a:t>
            </a:r>
            <a:r>
              <a:rPr lang="en-US" dirty="0"/>
              <a:t>the teacher explain this properly</a:t>
            </a:r>
            <a:r>
              <a:rPr lang="en-US" dirty="0" smtClean="0"/>
              <a:t>? (Did/ had/ have)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 smtClean="0"/>
              <a:t>________ </a:t>
            </a:r>
            <a:r>
              <a:rPr lang="en-IN" dirty="0"/>
              <a:t>they seeing each other?</a:t>
            </a:r>
            <a:r>
              <a:rPr lang="en-US" dirty="0" smtClean="0"/>
              <a:t> (were/ did/ have)</a:t>
            </a:r>
          </a:p>
          <a:p>
            <a:pPr marL="457200" indent="-457200" algn="l">
              <a:buAutoNum type="arabicPeriod"/>
            </a:pPr>
            <a:r>
              <a:rPr lang="en-US" dirty="0"/>
              <a:t>Which of the following is </a:t>
            </a:r>
            <a:r>
              <a:rPr lang="en-US" b="1" dirty="0"/>
              <a:t>not</a:t>
            </a:r>
            <a:r>
              <a:rPr lang="en-US" dirty="0"/>
              <a:t> one of the “primary” auxiliary verbs?</a:t>
            </a:r>
          </a:p>
          <a:p>
            <a:pPr algn="l"/>
            <a:r>
              <a:rPr lang="en-US" dirty="0"/>
              <a:t>		a)  Be       b) will     c) do    d) have</a:t>
            </a:r>
          </a:p>
          <a:p>
            <a:pPr algn="l"/>
            <a:r>
              <a:rPr lang="en-US" dirty="0" smtClean="0"/>
              <a:t>4. </a:t>
            </a:r>
            <a:r>
              <a:rPr lang="en-US" dirty="0"/>
              <a:t>Did you see him yesterday</a:t>
            </a:r>
            <a:r>
              <a:rPr lang="en-US" dirty="0" smtClean="0"/>
              <a:t>? (did/ is /have)</a:t>
            </a:r>
          </a:p>
          <a:p>
            <a:pPr algn="l"/>
            <a:r>
              <a:rPr lang="en-US" dirty="0" smtClean="0"/>
              <a:t>5. ______ careful. (Be/ have/ was)</a:t>
            </a:r>
          </a:p>
          <a:p>
            <a:pPr algn="l"/>
            <a:r>
              <a:rPr lang="en-US" dirty="0" smtClean="0"/>
              <a:t>6. ________ this your bag? (Does/ is/ were)</a:t>
            </a:r>
          </a:p>
          <a:p>
            <a:pPr algn="l"/>
            <a:r>
              <a:rPr lang="en-US" dirty="0" smtClean="0"/>
              <a:t>7. Andy </a:t>
            </a:r>
            <a:r>
              <a:rPr lang="en-US" dirty="0"/>
              <a:t>_____ working on his homework. ( is / am / does / are </a:t>
            </a:r>
            <a:r>
              <a:rPr lang="en-US" dirty="0" smtClean="0"/>
              <a:t>)</a:t>
            </a:r>
          </a:p>
          <a:p>
            <a:pPr algn="l"/>
            <a:r>
              <a:rPr lang="en-US" dirty="0"/>
              <a:t>8. _______ your dad work in this building? ( is / am / does / are </a:t>
            </a:r>
            <a:r>
              <a:rPr lang="en-US" dirty="0" smtClean="0"/>
              <a:t>)</a:t>
            </a:r>
          </a:p>
          <a:p>
            <a:pPr algn="l"/>
            <a:r>
              <a:rPr lang="en-US" dirty="0"/>
              <a:t>9. His family _________ go to parties. ( isn’t / doesn’t / aren’t / don’t ) </a:t>
            </a:r>
            <a:endParaRPr lang="en-US" dirty="0" smtClean="0"/>
          </a:p>
          <a:p>
            <a:pPr algn="l"/>
            <a:r>
              <a:rPr lang="en-US" dirty="0"/>
              <a:t>10. _______ you want to come to my house later? ( are / am / do / does ) 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47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A verb is the part of speech that expresses action, condition, or being. Verbs change form to indicate person, number, tense, voice, and mood. </a:t>
            </a:r>
            <a:endParaRPr lang="en-US" dirty="0" smtClean="0"/>
          </a:p>
          <a:p>
            <a:pPr algn="l"/>
            <a:r>
              <a:rPr lang="en-US" dirty="0" smtClean="0"/>
              <a:t>			Main verb/ primary verb</a:t>
            </a:r>
          </a:p>
          <a:p>
            <a:pPr algn="l"/>
            <a:r>
              <a:rPr lang="en-US" dirty="0" smtClean="0"/>
              <a:t>			Helping verb/ Auxiliary verb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</a:t>
            </a:r>
            <a:r>
              <a:rPr lang="en-US" dirty="0"/>
              <a:t>main verb of a sentence is often preceded by one or more auxiliary or helping verbs, which together form a complete verb</a:t>
            </a:r>
            <a:r>
              <a:rPr lang="en-US" dirty="0" smtClean="0"/>
              <a:t>. 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Eg</a:t>
            </a:r>
            <a:r>
              <a:rPr lang="en-US" dirty="0" smtClean="0"/>
              <a:t>) I </a:t>
            </a:r>
            <a:r>
              <a:rPr lang="en-US" b="1" dirty="0" smtClean="0">
                <a:solidFill>
                  <a:srgbClr val="FFFF00"/>
                </a:solidFill>
              </a:rPr>
              <a:t>might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come.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verbs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2286000" y="2801112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2286000" y="3150108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97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In </a:t>
            </a:r>
            <a:r>
              <a:rPr lang="en-US" dirty="0" smtClean="0"/>
              <a:t>English, </a:t>
            </a:r>
            <a:r>
              <a:rPr lang="en-US" dirty="0"/>
              <a:t>there are two types of auxiliary </a:t>
            </a:r>
            <a:r>
              <a:rPr lang="en-US" dirty="0" smtClean="0"/>
              <a:t>verbs.</a:t>
            </a:r>
          </a:p>
          <a:p>
            <a:pPr algn="l"/>
            <a:r>
              <a:rPr lang="en-US" dirty="0" smtClean="0"/>
              <a:t>			</a:t>
            </a:r>
            <a:r>
              <a:rPr lang="en-US" dirty="0"/>
              <a:t> Primary auxiliaries </a:t>
            </a:r>
            <a:endParaRPr lang="en-US" dirty="0" smtClean="0"/>
          </a:p>
          <a:p>
            <a:pPr algn="l"/>
            <a:r>
              <a:rPr lang="en-US" dirty="0" smtClean="0"/>
              <a:t>			 Modal </a:t>
            </a:r>
            <a:r>
              <a:rPr lang="en-US" dirty="0"/>
              <a:t>auxiliaries.</a:t>
            </a:r>
            <a:endParaRPr lang="en-IN" dirty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AUXILIARY VERBS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438400" y="2493264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2438400" y="2863596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55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auxiliary verbs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577215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05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Primary auxiliaries change their form according to the number and person of the subject.</a:t>
            </a:r>
          </a:p>
          <a:p>
            <a:pPr algn="l"/>
            <a:r>
              <a:rPr lang="en-IN" dirty="0"/>
              <a:t>He </a:t>
            </a:r>
            <a:r>
              <a:rPr lang="en-IN" b="1" dirty="0">
                <a:solidFill>
                  <a:srgbClr val="FFFF00"/>
                </a:solidFill>
              </a:rPr>
              <a:t>is</a:t>
            </a:r>
            <a:r>
              <a:rPr lang="en-IN" dirty="0"/>
              <a:t> </a:t>
            </a:r>
            <a:r>
              <a:rPr lang="en-IN" b="1" dirty="0">
                <a:solidFill>
                  <a:srgbClr val="FFFF00"/>
                </a:solidFill>
              </a:rPr>
              <a:t>writing</a:t>
            </a:r>
            <a:r>
              <a:rPr lang="en-IN" dirty="0"/>
              <a:t>. </a:t>
            </a:r>
            <a:r>
              <a:rPr lang="en-US" dirty="0"/>
              <a:t>They </a:t>
            </a:r>
            <a:r>
              <a:rPr lang="en-US" b="1" dirty="0">
                <a:solidFill>
                  <a:srgbClr val="FFFF00"/>
                </a:solidFill>
              </a:rPr>
              <a:t>are writing</a:t>
            </a:r>
            <a:r>
              <a:rPr lang="en-US" dirty="0"/>
              <a:t>. We </a:t>
            </a:r>
            <a:r>
              <a:rPr lang="en-US" b="1" dirty="0">
                <a:solidFill>
                  <a:srgbClr val="FFFF00"/>
                </a:solidFill>
              </a:rPr>
              <a:t>are writing</a:t>
            </a:r>
            <a:r>
              <a:rPr lang="en-US" dirty="0"/>
              <a:t>. I </a:t>
            </a:r>
            <a:r>
              <a:rPr lang="en-US" b="1" dirty="0">
                <a:solidFill>
                  <a:srgbClr val="FFFF00"/>
                </a:solidFill>
              </a:rPr>
              <a:t>was </a:t>
            </a:r>
            <a:r>
              <a:rPr lang="en-US" b="1" dirty="0" smtClean="0">
                <a:solidFill>
                  <a:srgbClr val="FFFF00"/>
                </a:solidFill>
              </a:rPr>
              <a:t>writing</a:t>
            </a:r>
          </a:p>
          <a:p>
            <a:pPr algn="l"/>
            <a:endParaRPr lang="en-US" b="1" dirty="0">
              <a:solidFill>
                <a:srgbClr val="FFFF00"/>
              </a:solidFill>
            </a:endParaRPr>
          </a:p>
          <a:p>
            <a:pPr algn="l" fontAlgn="base"/>
            <a:r>
              <a:rPr lang="en-US" dirty="0" smtClean="0"/>
              <a:t>It </a:t>
            </a:r>
            <a:r>
              <a:rPr lang="en-US" dirty="0"/>
              <a:t>is important to know that these verbs (do, have and be) can also occur as action words or linking verbs. If the verb stands alone in a sentence, not followed by another verb, then it is not functioning as an auxiliary verb</a:t>
            </a:r>
            <a:r>
              <a:rPr lang="en-US" dirty="0"/>
              <a:t>. When these verbs are auxiliary, you will find them teamed with other words to complete the verb phrase. </a:t>
            </a:r>
            <a:endParaRPr lang="en-US" dirty="0"/>
          </a:p>
          <a:p>
            <a:pPr fontAlgn="base"/>
            <a:r>
              <a:rPr lang="en-IN" dirty="0"/>
              <a:t>Selena </a:t>
            </a:r>
            <a:r>
              <a:rPr lang="en-IN" b="1" dirty="0">
                <a:solidFill>
                  <a:srgbClr val="FFFF00"/>
                </a:solidFill>
              </a:rPr>
              <a:t>has</a:t>
            </a:r>
            <a:r>
              <a:rPr lang="en-IN" dirty="0"/>
              <a:t> </a:t>
            </a:r>
            <a:r>
              <a:rPr lang="en-IN" dirty="0" smtClean="0"/>
              <a:t>two phones. (Has- action verb)</a:t>
            </a:r>
          </a:p>
          <a:p>
            <a:pPr fontAlgn="base"/>
            <a:r>
              <a:rPr lang="en-IN" dirty="0"/>
              <a:t>Selena </a:t>
            </a:r>
            <a:r>
              <a:rPr lang="en-IN" b="1" dirty="0">
                <a:solidFill>
                  <a:srgbClr val="FFFF00"/>
                </a:solidFill>
              </a:rPr>
              <a:t>has</a:t>
            </a:r>
            <a:r>
              <a:rPr lang="en-IN" dirty="0"/>
              <a:t> </a:t>
            </a:r>
            <a:r>
              <a:rPr lang="en-IN" b="1" dirty="0">
                <a:solidFill>
                  <a:srgbClr val="00B050"/>
                </a:solidFill>
              </a:rPr>
              <a:t>bought</a:t>
            </a:r>
            <a:r>
              <a:rPr lang="en-IN" dirty="0"/>
              <a:t> </a:t>
            </a:r>
            <a:r>
              <a:rPr lang="en-IN" dirty="0" smtClean="0"/>
              <a:t>an iPhone recently. (has- auxiliary verb, bought- main verb)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0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All progressive tenses use a form of be. </a:t>
            </a:r>
            <a:r>
              <a:rPr lang="en-US" dirty="0">
                <a:solidFill>
                  <a:srgbClr val="FFC000"/>
                </a:solidFill>
              </a:rPr>
              <a:t>(am, </a:t>
            </a:r>
            <a:r>
              <a:rPr lang="en-US" dirty="0" smtClean="0">
                <a:solidFill>
                  <a:srgbClr val="FFC000"/>
                </a:solidFill>
              </a:rPr>
              <a:t>is</a:t>
            </a:r>
            <a:r>
              <a:rPr lang="en-US" dirty="0">
                <a:solidFill>
                  <a:srgbClr val="FFC000"/>
                </a:solidFill>
              </a:rPr>
              <a:t>, are, was, were, being, </a:t>
            </a:r>
            <a:r>
              <a:rPr lang="en-US" dirty="0" smtClean="0">
                <a:solidFill>
                  <a:srgbClr val="FFC000"/>
                </a:solidFill>
              </a:rPr>
              <a:t>been)</a:t>
            </a:r>
          </a:p>
          <a:p>
            <a:pPr algn="l"/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b="1" dirty="0" smtClean="0"/>
              <a:t>PRESENT PROGRESSIVE </a:t>
            </a:r>
          </a:p>
          <a:p>
            <a:endParaRPr lang="en-US" b="1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Use </a:t>
            </a:r>
            <a:r>
              <a:rPr lang="en-US" dirty="0"/>
              <a:t>the present progressive tense to convey an action or condition happening right now or frequently. </a:t>
            </a:r>
            <a:endParaRPr lang="en-US" dirty="0" smtClean="0"/>
          </a:p>
          <a:p>
            <a:r>
              <a:rPr lang="en-IN" dirty="0"/>
              <a:t>I </a:t>
            </a:r>
            <a:r>
              <a:rPr lang="en-IN" b="1" dirty="0">
                <a:solidFill>
                  <a:srgbClr val="FFFF00"/>
                </a:solidFill>
              </a:rPr>
              <a:t>am</a:t>
            </a:r>
            <a:r>
              <a:rPr lang="en-IN" dirty="0"/>
              <a:t> baking </a:t>
            </a:r>
            <a:r>
              <a:rPr lang="en-IN" dirty="0" smtClean="0"/>
              <a:t>chocolate</a:t>
            </a:r>
          </a:p>
          <a:p>
            <a:r>
              <a:rPr lang="en-US" dirty="0"/>
              <a:t>Alex </a:t>
            </a:r>
            <a:r>
              <a:rPr lang="en-US" b="1" dirty="0">
                <a:solidFill>
                  <a:srgbClr val="FFFF00"/>
                </a:solidFill>
              </a:rPr>
              <a:t>is</a:t>
            </a:r>
            <a:r>
              <a:rPr lang="en-US" dirty="0"/>
              <a:t> sitting at the kitchen </a:t>
            </a:r>
            <a:r>
              <a:rPr lang="en-US" dirty="0" smtClean="0"/>
              <a:t>table.</a:t>
            </a:r>
          </a:p>
          <a:p>
            <a:r>
              <a:rPr lang="en-US" dirty="0" smtClean="0"/>
              <a:t>They </a:t>
            </a:r>
            <a:r>
              <a:rPr lang="en-US" b="1" dirty="0" smtClean="0">
                <a:solidFill>
                  <a:srgbClr val="FFFF00"/>
                </a:solidFill>
              </a:rPr>
              <a:t>are</a:t>
            </a:r>
            <a:r>
              <a:rPr lang="en-US" dirty="0" smtClean="0"/>
              <a:t> coming to the airport.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24" y="3253550"/>
            <a:ext cx="33432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92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PAST PROGRESSIVE</a:t>
            </a:r>
          </a:p>
          <a:p>
            <a:endParaRPr lang="en-US" dirty="0"/>
          </a:p>
          <a:p>
            <a:endParaRPr lang="en-US" dirty="0" smtClean="0"/>
          </a:p>
          <a:p>
            <a:pPr algn="l"/>
            <a:r>
              <a:rPr lang="en-US" dirty="0"/>
              <a:t>Use the past progressive tense to show either 1) an action or condition that continued in the past or 2) an action or condition interrupted by another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r>
              <a:rPr lang="en-US" dirty="0" smtClean="0"/>
              <a:t>Sean </a:t>
            </a:r>
            <a:r>
              <a:rPr lang="en-US" b="1" dirty="0" smtClean="0">
                <a:solidFill>
                  <a:srgbClr val="FFFF00"/>
                </a:solidFill>
              </a:rPr>
              <a:t>was</a:t>
            </a:r>
            <a:r>
              <a:rPr lang="en-US" dirty="0" smtClean="0"/>
              <a:t> hoping for a better score in Physics. </a:t>
            </a:r>
          </a:p>
          <a:p>
            <a:r>
              <a:rPr lang="en-US" dirty="0" smtClean="0"/>
              <a:t>They </a:t>
            </a:r>
            <a:r>
              <a:rPr lang="en-US" b="1" dirty="0" smtClean="0">
                <a:solidFill>
                  <a:srgbClr val="FFFF00"/>
                </a:solidFill>
              </a:rPr>
              <a:t>were</a:t>
            </a:r>
            <a:r>
              <a:rPr lang="en-US" dirty="0" smtClean="0"/>
              <a:t> planning for a trip to Africa.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90800"/>
            <a:ext cx="32480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59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/>
              <a:t>FUTURE PROGRESSIVE</a:t>
            </a:r>
          </a:p>
          <a:p>
            <a:endParaRPr lang="en-US" b="1" dirty="0"/>
          </a:p>
          <a:p>
            <a:endParaRPr lang="en-US" dirty="0"/>
          </a:p>
          <a:p>
            <a:pPr algn="l"/>
            <a:r>
              <a:rPr lang="en-US" dirty="0"/>
              <a:t>Use the future progressive tense to indicate an action that will continue in the future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</a:t>
            </a:r>
            <a:r>
              <a:rPr lang="en-US" b="1" dirty="0" smtClean="0">
                <a:solidFill>
                  <a:srgbClr val="FFFF00"/>
                </a:solidFill>
              </a:rPr>
              <a:t>will be </a:t>
            </a:r>
            <a:r>
              <a:rPr lang="en-US" dirty="0" smtClean="0"/>
              <a:t>growing </a:t>
            </a:r>
            <a:r>
              <a:rPr lang="en-US" dirty="0" err="1" smtClean="0"/>
              <a:t>vegetableS</a:t>
            </a:r>
            <a:r>
              <a:rPr lang="en-US" dirty="0" smtClean="0"/>
              <a:t> in the backyard, this spring.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4600"/>
            <a:ext cx="3086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05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/>
              <a:t>FORM PASSIVE VOICE WITH THE AUXILIARY VERB</a:t>
            </a:r>
            <a:r>
              <a:rPr lang="en-US" b="1" i="1" dirty="0" smtClean="0"/>
              <a:t> BE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C000"/>
                </a:solidFill>
              </a:rPr>
              <a:t>(am, is, are, was, were, being, </a:t>
            </a:r>
            <a:r>
              <a:rPr lang="en-US" dirty="0" smtClean="0">
                <a:solidFill>
                  <a:srgbClr val="FFC000"/>
                </a:solidFill>
              </a:rPr>
              <a:t>been)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 smtClean="0"/>
              <a:t>Active-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IN" dirty="0"/>
              <a:t>Everyone envied his enjoyment.</a:t>
            </a:r>
            <a:endParaRPr lang="en-US" dirty="0" smtClean="0"/>
          </a:p>
          <a:p>
            <a:r>
              <a:rPr lang="en-US" dirty="0"/>
              <a:t>Passive- His enjoyment was envied by everyone.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086100"/>
            <a:ext cx="61912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109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3373E0CB6289468BEADA7AB5C6F217" ma:contentTypeVersion="2" ma:contentTypeDescription="Create a new document." ma:contentTypeScope="" ma:versionID="5d6f8108c5d7ff592316af0b9b0a4f8a">
  <xsd:schema xmlns:xsd="http://www.w3.org/2001/XMLSchema" xmlns:xs="http://www.w3.org/2001/XMLSchema" xmlns:p="http://schemas.microsoft.com/office/2006/metadata/properties" xmlns:ns2="84770a1e-1a84-4343-8978-3eacfe1f670c" targetNamespace="http://schemas.microsoft.com/office/2006/metadata/properties" ma:root="true" ma:fieldsID="5cd6d5713a432c0e71cb964cbc46be0b" ns2:_="">
    <xsd:import namespace="84770a1e-1a84-4343-8978-3eacfe1f67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770a1e-1a84-4343-8978-3eacfe1f67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68E545-9DF4-4B85-8F2F-3BD0D3F44253}"/>
</file>

<file path=customXml/itemProps2.xml><?xml version="1.0" encoding="utf-8"?>
<ds:datastoreItem xmlns:ds="http://schemas.openxmlformats.org/officeDocument/2006/customXml" ds:itemID="{7DFDCD6F-2D4D-449B-BF50-008A3B9E8419}"/>
</file>

<file path=customXml/itemProps3.xml><?xml version="1.0" encoding="utf-8"?>
<ds:datastoreItem xmlns:ds="http://schemas.openxmlformats.org/officeDocument/2006/customXml" ds:itemID="{14E811F9-7BC1-4E2F-8064-5BDE26E9ED69}"/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945</TotalTime>
  <Words>366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BlackTie</vt:lpstr>
      <vt:lpstr>AUXILIARY VERBS</vt:lpstr>
      <vt:lpstr>verbs</vt:lpstr>
      <vt:lpstr>AUXILIARY VERBS</vt:lpstr>
      <vt:lpstr>Primary auxiliary verbs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AUXILIARY VERBS</dc:title>
  <dc:creator>Hi</dc:creator>
  <cp:lastModifiedBy>Hi</cp:lastModifiedBy>
  <cp:revision>14</cp:revision>
  <dcterms:created xsi:type="dcterms:W3CDTF">2006-08-16T00:00:00Z</dcterms:created>
  <dcterms:modified xsi:type="dcterms:W3CDTF">2021-11-30T05:29:09Z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0x0101005B3373E0CB6289468BEADA7AB5C6F217</vt:lpwstr>
  </property>
</Properties>
</file>