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D8BD707-D9CF-40AE-B4C6-C98DA3205C09}" type="datetimeFigureOut">
              <a:rPr lang="en-US" smtClean="0"/>
              <a:pPr/>
              <a:t>11/24/2021</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D8BD707-D9CF-40AE-B4C6-C98DA3205C09}" type="datetimeFigureOut">
              <a:rPr lang="en-US" smtClean="0"/>
              <a:pPr/>
              <a:t>11/24/2021</a:t>
            </a:fld>
            <a:endParaRPr lang="en-US"/>
          </a:p>
        </p:txBody>
      </p:sp>
      <p:sp>
        <p:nvSpPr>
          <p:cNvPr id="12" name="Slide Number Placeholder 11"/>
          <p:cNvSpPr>
            <a:spLocks noGrp="1"/>
          </p:cNvSpPr>
          <p:nvPr>
            <p:ph type="sldNum" sz="quarter" idx="15"/>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D8BD707-D9CF-40AE-B4C6-C98DA3205C09}" type="datetimeFigureOut">
              <a:rPr lang="en-US" smtClean="0"/>
              <a:pPr/>
              <a:t>11/24/2021</a:t>
            </a:fld>
            <a:endParaRPr lang="en-US"/>
          </a:p>
        </p:txBody>
      </p:sp>
      <p:sp>
        <p:nvSpPr>
          <p:cNvPr id="12" name="Slide Number Placeholder 11"/>
          <p:cNvSpPr>
            <a:spLocks noGrp="1"/>
          </p:cNvSpPr>
          <p:nvPr>
            <p:ph type="sldNum" sz="quarter" idx="16"/>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D8BD707-D9CF-40AE-B4C6-C98DA3205C09}" type="datetimeFigureOut">
              <a:rPr lang="en-US" smtClean="0"/>
              <a:pPr/>
              <a:t>11/24/2021</a:t>
            </a:fld>
            <a:endParaRPr lang="en-US"/>
          </a:p>
        </p:txBody>
      </p:sp>
      <p:sp>
        <p:nvSpPr>
          <p:cNvPr id="12" name="Slide Number Placeholder 11"/>
          <p:cNvSpPr>
            <a:spLocks noGrp="1"/>
          </p:cNvSpPr>
          <p:nvPr>
            <p:ph type="sldNum" sz="quarter" idx="17"/>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8BD707-D9CF-40AE-B4C6-C98DA3205C09}" type="datetimeFigureOut">
              <a:rPr lang="en-US" smtClean="0"/>
              <a:pPr/>
              <a:t>11/24/2021</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D8BD707-D9CF-40AE-B4C6-C98DA3205C09}" type="datetimeFigureOut">
              <a:rPr lang="en-US" smtClean="0"/>
              <a:pPr/>
              <a:t>11/24/2021</a:t>
            </a:fld>
            <a:endParaRPr lang="en-US"/>
          </a:p>
        </p:txBody>
      </p:sp>
      <p:sp>
        <p:nvSpPr>
          <p:cNvPr id="19" name="Slide Number Placeholder 18"/>
          <p:cNvSpPr>
            <a:spLocks noGrp="1"/>
          </p:cNvSpPr>
          <p:nvPr>
            <p:ph type="sldNum" sz="quarter" idx="16"/>
          </p:nvPr>
        </p:nvSpPr>
        <p:spPr/>
        <p:txBody>
          <a:bodyPr/>
          <a:lstStyle/>
          <a:p>
            <a:fld id="{B6F15528-21DE-4FAA-801E-634DDDAF4B2B}"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1D8BD707-D9CF-40AE-B4C6-C98DA3205C09}" type="datetimeFigureOut">
              <a:rPr lang="en-US" smtClean="0"/>
              <a:pPr/>
              <a:t>11/24/2021</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D8BD707-D9CF-40AE-B4C6-C98DA3205C09}" type="datetimeFigureOut">
              <a:rPr lang="en-US" smtClean="0"/>
              <a:pPr/>
              <a:t>11/24/2021</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6F15528-21DE-4FAA-801E-634DDDAF4B2B}"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PRONOUN ANTECEDENT</a:t>
            </a:r>
            <a:endParaRPr lang="en-IN" dirty="0"/>
          </a:p>
        </p:txBody>
      </p:sp>
    </p:spTree>
    <p:extLst>
      <p:ext uri="{BB962C8B-B14F-4D97-AF65-F5344CB8AC3E}">
        <p14:creationId xmlns:p14="http://schemas.microsoft.com/office/powerpoint/2010/main" val="3323277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90800"/>
            <a:ext cx="733425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1397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Two nouns</a:t>
            </a:r>
            <a:r>
              <a:rPr lang="en-US" b="1" dirty="0"/>
              <a:t> </a:t>
            </a:r>
            <a:r>
              <a:rPr lang="en-US" dirty="0"/>
              <a:t>joined by</a:t>
            </a:r>
            <a:r>
              <a:rPr lang="en-US" b="1" dirty="0"/>
              <a:t> </a:t>
            </a:r>
            <a:r>
              <a:rPr lang="en-US" b="1" i="1" u="sng" dirty="0"/>
              <a:t>and</a:t>
            </a:r>
            <a:r>
              <a:rPr lang="en-US" b="1" dirty="0"/>
              <a:t> </a:t>
            </a:r>
            <a:r>
              <a:rPr lang="en-US" dirty="0"/>
              <a:t>always take a </a:t>
            </a:r>
            <a:r>
              <a:rPr lang="en-US" b="1" dirty="0"/>
              <a:t>plural</a:t>
            </a:r>
            <a:r>
              <a:rPr lang="en-US" dirty="0"/>
              <a:t> referent</a:t>
            </a:r>
            <a:r>
              <a:rPr lang="en-US" dirty="0" smtClean="0"/>
              <a:t>.</a:t>
            </a:r>
          </a:p>
          <a:p>
            <a:pPr algn="l"/>
            <a:r>
              <a:rPr lang="en-US" dirty="0"/>
              <a:t>	</a:t>
            </a:r>
            <a:r>
              <a:rPr lang="en-US" b="1" dirty="0" smtClean="0">
                <a:solidFill>
                  <a:srgbClr val="FFC000"/>
                </a:solidFill>
              </a:rPr>
              <a:t>Leo and </a:t>
            </a:r>
            <a:r>
              <a:rPr lang="en-US" b="1" dirty="0" err="1" smtClean="0">
                <a:solidFill>
                  <a:srgbClr val="FFC000"/>
                </a:solidFill>
              </a:rPr>
              <a:t>Jistin</a:t>
            </a:r>
            <a:r>
              <a:rPr lang="en-US" b="1" dirty="0" smtClean="0">
                <a:solidFill>
                  <a:srgbClr val="FFC000"/>
                </a:solidFill>
              </a:rPr>
              <a:t> </a:t>
            </a:r>
            <a:r>
              <a:rPr lang="en-US" dirty="0" smtClean="0">
                <a:solidFill>
                  <a:srgbClr val="FFC000"/>
                </a:solidFill>
              </a:rPr>
              <a:t>made </a:t>
            </a:r>
            <a:r>
              <a:rPr lang="en-US" u="sng" dirty="0" smtClean="0">
                <a:solidFill>
                  <a:srgbClr val="FFC000"/>
                </a:solidFill>
              </a:rPr>
              <a:t>their</a:t>
            </a:r>
            <a:r>
              <a:rPr lang="en-US" dirty="0" smtClean="0">
                <a:solidFill>
                  <a:srgbClr val="FFC000"/>
                </a:solidFill>
              </a:rPr>
              <a:t> presentation. </a:t>
            </a:r>
          </a:p>
          <a:p>
            <a:pPr algn="l"/>
            <a:endParaRPr lang="en-US" dirty="0">
              <a:solidFill>
                <a:srgbClr val="FFC000"/>
              </a:solidFill>
            </a:endParaRPr>
          </a:p>
          <a:p>
            <a:pPr algn="l"/>
            <a:r>
              <a:rPr lang="en-US" dirty="0"/>
              <a:t>With </a:t>
            </a:r>
            <a:r>
              <a:rPr lang="en-US" dirty="0" smtClean="0"/>
              <a:t>nouns </a:t>
            </a:r>
            <a:r>
              <a:rPr lang="en-US" dirty="0"/>
              <a:t>joined by </a:t>
            </a:r>
            <a:r>
              <a:rPr lang="en-US" b="1" i="1" dirty="0"/>
              <a:t>or/nor</a:t>
            </a:r>
            <a:r>
              <a:rPr lang="en-US" i="1" dirty="0"/>
              <a:t>, </a:t>
            </a:r>
            <a:r>
              <a:rPr lang="en-US" dirty="0"/>
              <a:t>the referent pronoun agrees with </a:t>
            </a:r>
            <a:r>
              <a:rPr lang="en-US" dirty="0" smtClean="0"/>
              <a:t>the antecedent </a:t>
            </a:r>
            <a:r>
              <a:rPr lang="en-US" dirty="0"/>
              <a:t>closer to the pronoun</a:t>
            </a:r>
            <a:r>
              <a:rPr lang="en-US" dirty="0" smtClean="0"/>
              <a:t>.</a:t>
            </a:r>
          </a:p>
          <a:p>
            <a:pPr algn="l"/>
            <a:r>
              <a:rPr lang="en-US" dirty="0"/>
              <a:t>	</a:t>
            </a:r>
            <a:r>
              <a:rPr lang="en-US" dirty="0" smtClean="0">
                <a:solidFill>
                  <a:srgbClr val="FFC000"/>
                </a:solidFill>
              </a:rPr>
              <a:t>Neither the </a:t>
            </a:r>
            <a:r>
              <a:rPr lang="en-US" b="1" dirty="0" smtClean="0">
                <a:solidFill>
                  <a:srgbClr val="FFC000"/>
                </a:solidFill>
              </a:rPr>
              <a:t>singer</a:t>
            </a:r>
            <a:r>
              <a:rPr lang="en-US" dirty="0" smtClean="0">
                <a:solidFill>
                  <a:srgbClr val="FFC000"/>
                </a:solidFill>
              </a:rPr>
              <a:t> nor the </a:t>
            </a:r>
            <a:r>
              <a:rPr lang="en-US" b="1" dirty="0" smtClean="0">
                <a:solidFill>
                  <a:srgbClr val="FFC000"/>
                </a:solidFill>
              </a:rPr>
              <a:t>composers </a:t>
            </a:r>
            <a:r>
              <a:rPr lang="en-US" dirty="0" smtClean="0">
                <a:solidFill>
                  <a:srgbClr val="FFC000"/>
                </a:solidFill>
              </a:rPr>
              <a:t>did </a:t>
            </a:r>
            <a:r>
              <a:rPr lang="en-US" u="sng" dirty="0" smtClean="0">
                <a:solidFill>
                  <a:srgbClr val="FFC000"/>
                </a:solidFill>
              </a:rPr>
              <a:t>their</a:t>
            </a:r>
            <a:r>
              <a:rPr lang="en-US" dirty="0" smtClean="0">
                <a:solidFill>
                  <a:srgbClr val="FFC000"/>
                </a:solidFill>
              </a:rPr>
              <a:t> work. </a:t>
            </a:r>
          </a:p>
          <a:p>
            <a:pPr algn="l"/>
            <a:r>
              <a:rPr lang="en-US" dirty="0" smtClean="0">
                <a:solidFill>
                  <a:srgbClr val="FFC000"/>
                </a:solidFill>
              </a:rPr>
              <a:t>	Neither the </a:t>
            </a:r>
            <a:r>
              <a:rPr lang="en-US" b="1" dirty="0" smtClean="0">
                <a:solidFill>
                  <a:srgbClr val="FFC000"/>
                </a:solidFill>
              </a:rPr>
              <a:t>composers</a:t>
            </a:r>
            <a:r>
              <a:rPr lang="en-US" dirty="0" smtClean="0">
                <a:solidFill>
                  <a:srgbClr val="FFC000"/>
                </a:solidFill>
              </a:rPr>
              <a:t> nor the </a:t>
            </a:r>
            <a:r>
              <a:rPr lang="en-US" b="1" dirty="0" smtClean="0">
                <a:solidFill>
                  <a:srgbClr val="FFC000"/>
                </a:solidFill>
              </a:rPr>
              <a:t>singer</a:t>
            </a:r>
            <a:r>
              <a:rPr lang="en-US" dirty="0" smtClean="0">
                <a:solidFill>
                  <a:srgbClr val="FFC000"/>
                </a:solidFill>
              </a:rPr>
              <a:t> did </a:t>
            </a:r>
            <a:r>
              <a:rPr lang="en-US" u="sng" dirty="0" smtClean="0">
                <a:solidFill>
                  <a:srgbClr val="FFC000"/>
                </a:solidFill>
              </a:rPr>
              <a:t>his/ her </a:t>
            </a:r>
            <a:r>
              <a:rPr lang="en-US" dirty="0" smtClean="0">
                <a:solidFill>
                  <a:srgbClr val="FFC000"/>
                </a:solidFill>
              </a:rPr>
              <a:t>work. </a:t>
            </a:r>
          </a:p>
          <a:p>
            <a:pPr algn="l"/>
            <a:endParaRPr lang="en-IN" dirty="0"/>
          </a:p>
        </p:txBody>
      </p:sp>
    </p:spTree>
    <p:extLst>
      <p:ext uri="{BB962C8B-B14F-4D97-AF65-F5344CB8AC3E}">
        <p14:creationId xmlns:p14="http://schemas.microsoft.com/office/powerpoint/2010/main" val="66983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990600"/>
            <a:ext cx="8229600" cy="5105400"/>
          </a:xfrm>
        </p:spPr>
        <p:txBody>
          <a:bodyPr/>
          <a:lstStyle/>
          <a:p>
            <a:pPr algn="l"/>
            <a:r>
              <a:rPr lang="en-US" b="1" dirty="0"/>
              <a:t> </a:t>
            </a:r>
            <a:endParaRPr lang="en-US" b="1" dirty="0" smtClean="0"/>
          </a:p>
          <a:p>
            <a:pPr algn="l"/>
            <a:r>
              <a:rPr lang="en-US" dirty="0" smtClean="0"/>
              <a:t>Collective </a:t>
            </a:r>
            <a:r>
              <a:rPr lang="en-US" dirty="0"/>
              <a:t>Nouns</a:t>
            </a:r>
            <a:r>
              <a:rPr lang="en-US" b="1" dirty="0"/>
              <a:t> </a:t>
            </a:r>
            <a:r>
              <a:rPr lang="en-US" dirty="0"/>
              <a:t> (group, jury, crowd, team, etc.) may be singular </a:t>
            </a:r>
            <a:r>
              <a:rPr lang="en-US" dirty="0" smtClean="0"/>
              <a:t>or plural</a:t>
            </a:r>
            <a:r>
              <a:rPr lang="en-US" dirty="0"/>
              <a:t>, depending on meaning. </a:t>
            </a:r>
            <a:endParaRPr lang="en-US" dirty="0" smtClean="0"/>
          </a:p>
          <a:p>
            <a:pPr algn="l"/>
            <a:endParaRPr lang="en-US" dirty="0" smtClean="0"/>
          </a:p>
          <a:p>
            <a:pPr algn="l"/>
            <a:endParaRPr lang="en-US" dirty="0"/>
          </a:p>
          <a:p>
            <a:pPr algn="l"/>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44" y="2209800"/>
            <a:ext cx="782002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393" y="4481513"/>
            <a:ext cx="778192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3867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dirty="0"/>
              <a:t> Titles of single entities. </a:t>
            </a:r>
            <a:r>
              <a:rPr lang="en-US" dirty="0"/>
              <a:t>(books, organizations, countries, etc.) take a singular referent</a:t>
            </a:r>
            <a:r>
              <a:rPr lang="en-US" dirty="0" smtClean="0"/>
              <a:t>.</a:t>
            </a:r>
          </a:p>
          <a:p>
            <a:pPr algn="l"/>
            <a:endParaRPr lang="en-US" dirty="0"/>
          </a:p>
          <a:p>
            <a:pPr algn="l"/>
            <a:r>
              <a:rPr lang="en-US" dirty="0" smtClean="0">
                <a:solidFill>
                  <a:srgbClr val="FFC000"/>
                </a:solidFill>
              </a:rPr>
              <a:t>	</a:t>
            </a:r>
            <a:r>
              <a:rPr lang="en-US" b="1" dirty="0" smtClean="0">
                <a:solidFill>
                  <a:srgbClr val="FFC000"/>
                </a:solidFill>
              </a:rPr>
              <a:t>The Grapes of Wrath </a:t>
            </a:r>
            <a:r>
              <a:rPr lang="en-US" dirty="0" smtClean="0">
                <a:solidFill>
                  <a:srgbClr val="FFC000"/>
                </a:solidFill>
              </a:rPr>
              <a:t>made </a:t>
            </a:r>
            <a:r>
              <a:rPr lang="en-US" u="sng" dirty="0" smtClean="0">
                <a:solidFill>
                  <a:srgbClr val="FFC000"/>
                </a:solidFill>
              </a:rPr>
              <a:t>its</a:t>
            </a:r>
            <a:r>
              <a:rPr lang="en-US" dirty="0" smtClean="0">
                <a:solidFill>
                  <a:srgbClr val="FFC000"/>
                </a:solidFill>
              </a:rPr>
              <a:t> characters seem real.</a:t>
            </a:r>
          </a:p>
          <a:p>
            <a:pPr algn="l"/>
            <a:r>
              <a:rPr lang="en-US" dirty="0">
                <a:solidFill>
                  <a:srgbClr val="FFC000"/>
                </a:solidFill>
              </a:rPr>
              <a:t>	</a:t>
            </a:r>
            <a:r>
              <a:rPr lang="en-US" b="1" dirty="0" smtClean="0">
                <a:solidFill>
                  <a:srgbClr val="FFC000"/>
                </a:solidFill>
              </a:rPr>
              <a:t>The United States </a:t>
            </a:r>
            <a:r>
              <a:rPr lang="en-US" dirty="0" smtClean="0">
                <a:solidFill>
                  <a:srgbClr val="FFC000"/>
                </a:solidFill>
              </a:rPr>
              <a:t>cherishes </a:t>
            </a:r>
            <a:r>
              <a:rPr lang="en-US" u="sng" dirty="0" smtClean="0">
                <a:solidFill>
                  <a:srgbClr val="FFC000"/>
                </a:solidFill>
              </a:rPr>
              <a:t>its </a:t>
            </a:r>
            <a:r>
              <a:rPr lang="en-US" dirty="0" smtClean="0">
                <a:solidFill>
                  <a:srgbClr val="FFC000"/>
                </a:solidFill>
              </a:rPr>
              <a:t>democracy. </a:t>
            </a:r>
          </a:p>
          <a:p>
            <a:pPr algn="l"/>
            <a:endParaRPr lang="en-US" dirty="0">
              <a:solidFill>
                <a:srgbClr val="FFC000"/>
              </a:solidFill>
            </a:endParaRPr>
          </a:p>
          <a:p>
            <a:pPr algn="l"/>
            <a:r>
              <a:rPr lang="en-US" b="1" dirty="0"/>
              <a:t> </a:t>
            </a:r>
            <a:r>
              <a:rPr lang="en-US" dirty="0"/>
              <a:t>Plural form subjects with a singular meaning take a singular referent.  </a:t>
            </a:r>
            <a:r>
              <a:rPr lang="en-US" i="1" dirty="0"/>
              <a:t>(news, measles, mumps, physics, </a:t>
            </a:r>
            <a:r>
              <a:rPr lang="en-US" i="1" dirty="0" err="1"/>
              <a:t>etc</a:t>
            </a:r>
            <a:r>
              <a:rPr lang="en-US" i="1" dirty="0" smtClean="0"/>
              <a:t>)</a:t>
            </a:r>
          </a:p>
          <a:p>
            <a:pPr algn="l"/>
            <a:r>
              <a:rPr lang="en-US" i="1" dirty="0">
                <a:solidFill>
                  <a:srgbClr val="FFC000"/>
                </a:solidFill>
              </a:rPr>
              <a:t>	</a:t>
            </a:r>
            <a:r>
              <a:rPr lang="en-US" b="1" dirty="0" smtClean="0">
                <a:solidFill>
                  <a:srgbClr val="FFC000"/>
                </a:solidFill>
              </a:rPr>
              <a:t>The news</a:t>
            </a:r>
            <a:r>
              <a:rPr lang="en-US" dirty="0" smtClean="0">
                <a:solidFill>
                  <a:srgbClr val="FFC000"/>
                </a:solidFill>
              </a:rPr>
              <a:t> has lost much of </a:t>
            </a:r>
            <a:r>
              <a:rPr lang="en-US" u="sng" dirty="0" smtClean="0">
                <a:solidFill>
                  <a:srgbClr val="FFC000"/>
                </a:solidFill>
              </a:rPr>
              <a:t>its</a:t>
            </a:r>
            <a:r>
              <a:rPr lang="en-US" dirty="0" smtClean="0">
                <a:solidFill>
                  <a:srgbClr val="FFC000"/>
                </a:solidFill>
              </a:rPr>
              <a:t> sting two days later. </a:t>
            </a:r>
            <a:endParaRPr lang="en-IN" dirty="0">
              <a:solidFill>
                <a:srgbClr val="FFC000"/>
              </a:solidFill>
            </a:endParaRPr>
          </a:p>
        </p:txBody>
      </p:sp>
    </p:spTree>
    <p:extLst>
      <p:ext uri="{BB962C8B-B14F-4D97-AF65-F5344CB8AC3E}">
        <p14:creationId xmlns:p14="http://schemas.microsoft.com/office/powerpoint/2010/main" val="67682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i="1" dirty="0"/>
              <a:t>Every</a:t>
            </a:r>
            <a:r>
              <a:rPr lang="en-US" i="1" dirty="0"/>
              <a:t> </a:t>
            </a:r>
            <a:r>
              <a:rPr lang="en-US" dirty="0"/>
              <a:t>or </a:t>
            </a:r>
            <a:r>
              <a:rPr lang="en-US" b="1" i="1" dirty="0"/>
              <a:t>Many a</a:t>
            </a:r>
            <a:r>
              <a:rPr lang="en-US" dirty="0"/>
              <a:t>  before a noun or a series of nouns requires a singular referent</a:t>
            </a:r>
            <a:r>
              <a:rPr lang="en-US" dirty="0" smtClean="0"/>
              <a:t>.</a:t>
            </a:r>
          </a:p>
          <a:p>
            <a:pPr algn="l"/>
            <a:r>
              <a:rPr lang="en-US" dirty="0"/>
              <a:t>	</a:t>
            </a:r>
            <a:r>
              <a:rPr lang="en-US" b="1" dirty="0" smtClean="0">
                <a:solidFill>
                  <a:srgbClr val="FFC000"/>
                </a:solidFill>
              </a:rPr>
              <a:t>Every</a:t>
            </a:r>
            <a:r>
              <a:rPr lang="en-US" dirty="0" smtClean="0">
                <a:solidFill>
                  <a:srgbClr val="FFC000"/>
                </a:solidFill>
              </a:rPr>
              <a:t> cow and horse had lost </a:t>
            </a:r>
            <a:r>
              <a:rPr lang="en-US" u="sng" dirty="0" smtClean="0">
                <a:solidFill>
                  <a:srgbClr val="FFC000"/>
                </a:solidFill>
              </a:rPr>
              <a:t>its</a:t>
            </a:r>
            <a:r>
              <a:rPr lang="en-US" dirty="0" smtClean="0">
                <a:solidFill>
                  <a:srgbClr val="FFC000"/>
                </a:solidFill>
              </a:rPr>
              <a:t> life in the fire. </a:t>
            </a:r>
          </a:p>
          <a:p>
            <a:pPr algn="l"/>
            <a:endParaRPr lang="en-US" dirty="0"/>
          </a:p>
          <a:p>
            <a:pPr algn="l"/>
            <a:r>
              <a:rPr lang="en-US" b="1" i="1" dirty="0"/>
              <a:t>The number of</a:t>
            </a:r>
            <a:r>
              <a:rPr lang="en-US" dirty="0"/>
              <a:t>   </a:t>
            </a:r>
            <a:r>
              <a:rPr lang="en-US" dirty="0" err="1"/>
              <a:t>vs</a:t>
            </a:r>
            <a:r>
              <a:rPr lang="en-US" dirty="0"/>
              <a:t>  </a:t>
            </a:r>
            <a:r>
              <a:rPr lang="en-US" b="1" i="1" dirty="0"/>
              <a:t>A number of</a:t>
            </a:r>
            <a:r>
              <a:rPr lang="en-US" dirty="0"/>
              <a:t>  before a subject:</a:t>
            </a:r>
          </a:p>
          <a:p>
            <a:pPr algn="l"/>
            <a:r>
              <a:rPr lang="en-US" dirty="0"/>
              <a:t> </a:t>
            </a:r>
          </a:p>
          <a:p>
            <a:pPr algn="l"/>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4267200"/>
            <a:ext cx="4267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25" y="5715000"/>
            <a:ext cx="42672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028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524000"/>
            <a:ext cx="8229600" cy="4572000"/>
          </a:xfrm>
        </p:spPr>
        <p:txBody>
          <a:bodyPr/>
          <a:lstStyle/>
          <a:p>
            <a:pPr algn="l"/>
            <a:r>
              <a:rPr lang="en-US" dirty="0" smtClean="0"/>
              <a:t>1. Jane </a:t>
            </a:r>
            <a:r>
              <a:rPr lang="en-US" dirty="0"/>
              <a:t>and Sarah said (she, they) were too tired to skate any longer</a:t>
            </a:r>
            <a:r>
              <a:rPr lang="en-US" dirty="0" smtClean="0"/>
              <a:t>.</a:t>
            </a:r>
          </a:p>
          <a:p>
            <a:pPr algn="l"/>
            <a:r>
              <a:rPr lang="en-US" dirty="0" smtClean="0"/>
              <a:t> </a:t>
            </a:r>
            <a:r>
              <a:rPr lang="en-US" dirty="0"/>
              <a:t>2. Either Bill or John will bring a sample of (his, their) own work. </a:t>
            </a:r>
            <a:endParaRPr lang="en-US" dirty="0" smtClean="0"/>
          </a:p>
          <a:p>
            <a:pPr algn="l"/>
            <a:r>
              <a:rPr lang="en-US" dirty="0" smtClean="0"/>
              <a:t>3</a:t>
            </a:r>
            <a:r>
              <a:rPr lang="en-US" dirty="0"/>
              <a:t>. Jane and Jill called (her, their) friend. </a:t>
            </a:r>
            <a:endParaRPr lang="en-US" dirty="0" smtClean="0"/>
          </a:p>
          <a:p>
            <a:pPr algn="l"/>
            <a:r>
              <a:rPr lang="en-US" dirty="0" smtClean="0"/>
              <a:t>4</a:t>
            </a:r>
            <a:r>
              <a:rPr lang="en-US" dirty="0"/>
              <a:t>. Either </a:t>
            </a:r>
            <a:r>
              <a:rPr lang="en-US" dirty="0" smtClean="0"/>
              <a:t>Janet </a:t>
            </a:r>
            <a:r>
              <a:rPr lang="en-US" dirty="0"/>
              <a:t>or her friends will present (her, their) project. </a:t>
            </a:r>
            <a:endParaRPr lang="en-US" dirty="0" smtClean="0"/>
          </a:p>
          <a:p>
            <a:pPr algn="l"/>
            <a:r>
              <a:rPr lang="en-US" dirty="0" smtClean="0"/>
              <a:t>5</a:t>
            </a:r>
            <a:r>
              <a:rPr lang="en-US" dirty="0"/>
              <a:t>. Neither Mary nor Susan said (she, they) would be there. </a:t>
            </a:r>
            <a:endParaRPr lang="en-US" dirty="0" smtClean="0"/>
          </a:p>
          <a:p>
            <a:pPr marL="457200" indent="-457200" algn="l">
              <a:buAutoNum type="arabicPeriod" startAt="6"/>
            </a:pPr>
            <a:r>
              <a:rPr lang="en-US" dirty="0" smtClean="0"/>
              <a:t>Both </a:t>
            </a:r>
            <a:r>
              <a:rPr lang="en-US" dirty="0"/>
              <a:t>John and Jim said (he, they) were not exercising </a:t>
            </a:r>
            <a:r>
              <a:rPr lang="en-US" dirty="0" smtClean="0"/>
              <a:t>regularly.</a:t>
            </a:r>
          </a:p>
          <a:p>
            <a:pPr marL="457200" indent="-457200" algn="l">
              <a:buAutoNum type="arabicPeriod" startAt="6"/>
            </a:pPr>
            <a:r>
              <a:rPr lang="en-US" dirty="0" smtClean="0"/>
              <a:t>The </a:t>
            </a:r>
            <a:r>
              <a:rPr lang="en-US" dirty="0"/>
              <a:t>jury was asked to return to (its, their) seats. </a:t>
            </a:r>
            <a:endParaRPr lang="en-US" dirty="0" smtClean="0"/>
          </a:p>
          <a:p>
            <a:pPr marL="457200" indent="-457200" algn="l">
              <a:buAutoNum type="arabicPeriod" startAt="9"/>
            </a:pPr>
            <a:r>
              <a:rPr lang="en-US" dirty="0" smtClean="0"/>
              <a:t>Neither </a:t>
            </a:r>
            <a:r>
              <a:rPr lang="en-US" dirty="0"/>
              <a:t>John nor Bob was willing to admit that (he, they) had </a:t>
            </a:r>
            <a:r>
              <a:rPr lang="en-US" dirty="0" smtClean="0"/>
              <a:t>cheated.</a:t>
            </a:r>
          </a:p>
          <a:p>
            <a:pPr marL="457200" indent="-457200" algn="l">
              <a:buAutoNum type="arabicPeriod" startAt="9"/>
            </a:pPr>
            <a:r>
              <a:rPr lang="en-US" dirty="0" smtClean="0"/>
              <a:t>The </a:t>
            </a:r>
            <a:r>
              <a:rPr lang="en-US" dirty="0"/>
              <a:t>committee finally made (its, their) decision public. </a:t>
            </a:r>
            <a:endParaRPr lang="en-IN" dirty="0"/>
          </a:p>
        </p:txBody>
      </p:sp>
    </p:spTree>
    <p:extLst>
      <p:ext uri="{BB962C8B-B14F-4D97-AF65-F5344CB8AC3E}">
        <p14:creationId xmlns:p14="http://schemas.microsoft.com/office/powerpoint/2010/main" val="2039258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447800"/>
            <a:ext cx="8229600" cy="4648200"/>
          </a:xfrm>
        </p:spPr>
        <p:txBody>
          <a:bodyPr/>
          <a:lstStyle/>
          <a:p>
            <a:pPr marL="457200" indent="-457200" algn="l">
              <a:buAutoNum type="arabicPeriod"/>
            </a:pPr>
            <a:r>
              <a:rPr lang="en-US" dirty="0" smtClean="0"/>
              <a:t>When </a:t>
            </a:r>
            <a:r>
              <a:rPr lang="en-US" dirty="0"/>
              <a:t>(John, John and Joe) slipped on the step, he </a:t>
            </a:r>
            <a:r>
              <a:rPr lang="en-US" dirty="0" smtClean="0"/>
              <a:t>fell</a:t>
            </a:r>
          </a:p>
          <a:p>
            <a:pPr marL="457200" indent="-457200" algn="l">
              <a:buAutoNum type="arabicPeriod"/>
            </a:pPr>
            <a:r>
              <a:rPr lang="en-US" dirty="0"/>
              <a:t>The (doctor, doctors) believed their diagnosis of a fracture was correct</a:t>
            </a:r>
            <a:r>
              <a:rPr lang="en-US" dirty="0" smtClean="0"/>
              <a:t>.</a:t>
            </a:r>
          </a:p>
          <a:p>
            <a:pPr marL="457200" indent="-457200" algn="l">
              <a:buAutoNum type="arabicPeriod"/>
            </a:pPr>
            <a:r>
              <a:rPr lang="en-US" dirty="0"/>
              <a:t>(A person, People) should always try to be helpful to his or her classmates</a:t>
            </a:r>
            <a:r>
              <a:rPr lang="en-US" dirty="0" smtClean="0"/>
              <a:t>.</a:t>
            </a:r>
          </a:p>
          <a:p>
            <a:pPr marL="457200" indent="-457200" algn="l">
              <a:buAutoNum type="arabicPeriod"/>
            </a:pPr>
            <a:r>
              <a:rPr lang="en-US" dirty="0"/>
              <a:t>(Jack, Jack and Mary) make regular contributions to their church</a:t>
            </a:r>
            <a:r>
              <a:rPr lang="en-US" dirty="0" smtClean="0"/>
              <a:t>.</a:t>
            </a:r>
          </a:p>
          <a:p>
            <a:pPr marL="457200" indent="-457200" algn="l">
              <a:buAutoNum type="arabicPeriod"/>
            </a:pPr>
            <a:r>
              <a:rPr lang="en-US" dirty="0"/>
              <a:t>Before students take a test, ____ should prepare adequately</a:t>
            </a:r>
            <a:r>
              <a:rPr lang="en-US" dirty="0" smtClean="0"/>
              <a:t>.</a:t>
            </a:r>
          </a:p>
          <a:p>
            <a:pPr marL="457200" indent="-457200" algn="l">
              <a:buFont typeface="+mj-lt"/>
              <a:buAutoNum type="arabicPeriod"/>
            </a:pPr>
            <a:endParaRPr lang="en-IN" dirty="0"/>
          </a:p>
        </p:txBody>
      </p:sp>
    </p:spTree>
    <p:extLst>
      <p:ext uri="{BB962C8B-B14F-4D97-AF65-F5344CB8AC3E}">
        <p14:creationId xmlns:p14="http://schemas.microsoft.com/office/powerpoint/2010/main" val="2593653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lvl="1" algn="just"/>
            <a:r>
              <a:rPr lang="en-IN" b="1" dirty="0" smtClean="0"/>
              <a:t>			What </a:t>
            </a:r>
            <a:r>
              <a:rPr lang="en-IN" b="1" dirty="0"/>
              <a:t>is a pronoun</a:t>
            </a:r>
            <a:r>
              <a:rPr lang="en-IN" b="1" dirty="0" smtClean="0"/>
              <a:t>?</a:t>
            </a:r>
          </a:p>
          <a:p>
            <a:pPr lvl="1"/>
            <a:r>
              <a:rPr lang="en-US" dirty="0"/>
              <a:t>A pronoun takes the place of a noun and sometimes refers to a noun</a:t>
            </a:r>
            <a:r>
              <a:rPr lang="en-US" dirty="0" smtClean="0"/>
              <a:t>.</a:t>
            </a:r>
            <a:endParaRPr lang="en-US" dirty="0"/>
          </a:p>
          <a:p>
            <a:pPr lvl="1"/>
            <a:r>
              <a:rPr lang="en-US" dirty="0"/>
              <a:t>(</a:t>
            </a:r>
            <a:r>
              <a:rPr lang="en-US" i="1" dirty="0"/>
              <a:t>I, me, he, she, herself, you, it, that, they, each, few, many, who, whoever, whose, someone, everybody</a:t>
            </a:r>
            <a:r>
              <a:rPr lang="en-US" dirty="0"/>
              <a:t>, etc</a:t>
            </a:r>
            <a:r>
              <a:rPr lang="en-US" dirty="0" smtClean="0"/>
              <a:t>.)</a:t>
            </a:r>
          </a:p>
          <a:p>
            <a:pPr lvl="1"/>
            <a:r>
              <a:rPr lang="en-US" dirty="0" err="1" smtClean="0"/>
              <a:t>Eg</a:t>
            </a:r>
            <a:r>
              <a:rPr lang="en-US" dirty="0" smtClean="0"/>
              <a:t>) </a:t>
            </a:r>
            <a:r>
              <a:rPr lang="en-US" dirty="0" smtClean="0">
                <a:solidFill>
                  <a:srgbClr val="FFC000"/>
                </a:solidFill>
              </a:rPr>
              <a:t>We were playing poker with friends.</a:t>
            </a:r>
          </a:p>
          <a:p>
            <a:pPr lvl="1"/>
            <a:endParaRPr lang="en-US" dirty="0">
              <a:solidFill>
                <a:srgbClr val="FFC000"/>
              </a:solidFill>
            </a:endParaRPr>
          </a:p>
          <a:p>
            <a:pPr lvl="1"/>
            <a:r>
              <a:rPr lang="en-IN" b="1" dirty="0"/>
              <a:t>What is an antecedent</a:t>
            </a:r>
            <a:r>
              <a:rPr lang="en-IN" b="1" dirty="0" smtClean="0"/>
              <a:t>?</a:t>
            </a:r>
          </a:p>
          <a:p>
            <a:pPr lvl="1"/>
            <a:r>
              <a:rPr lang="en-US" dirty="0" smtClean="0"/>
              <a:t>An </a:t>
            </a:r>
            <a:r>
              <a:rPr lang="en-US" dirty="0"/>
              <a:t>antecedent is </a:t>
            </a:r>
            <a:r>
              <a:rPr lang="en-US" dirty="0" smtClean="0"/>
              <a:t>a word</a:t>
            </a:r>
            <a:r>
              <a:rPr lang="en-US" dirty="0"/>
              <a:t>, phrase, or clause to which a pronoun </a:t>
            </a:r>
            <a:r>
              <a:rPr lang="en-US" dirty="0" smtClean="0"/>
              <a:t>refers. </a:t>
            </a:r>
            <a:r>
              <a:rPr lang="en-US" dirty="0"/>
              <a:t>It usually goes before the pronoun ("ante" means before</a:t>
            </a:r>
            <a:r>
              <a:rPr lang="en-US" dirty="0" smtClean="0"/>
              <a:t>).</a:t>
            </a:r>
          </a:p>
          <a:p>
            <a:pPr lvl="1"/>
            <a:r>
              <a:rPr lang="en-US" dirty="0" err="1" smtClean="0"/>
              <a:t>Eg</a:t>
            </a:r>
            <a:r>
              <a:rPr lang="en-US" dirty="0" smtClean="0"/>
              <a:t>) </a:t>
            </a:r>
            <a:r>
              <a:rPr lang="en-US" dirty="0" smtClean="0">
                <a:solidFill>
                  <a:srgbClr val="FFC000"/>
                </a:solidFill>
              </a:rPr>
              <a:t>Even </a:t>
            </a:r>
            <a:r>
              <a:rPr lang="en-US" dirty="0">
                <a:solidFill>
                  <a:srgbClr val="FFC000"/>
                </a:solidFill>
              </a:rPr>
              <a:t>though the party was fun, it was crowded</a:t>
            </a:r>
            <a:r>
              <a:rPr lang="en-US" dirty="0" smtClean="0">
                <a:solidFill>
                  <a:srgbClr val="FFC000"/>
                </a:solidFill>
              </a:rPr>
              <a:t>.</a:t>
            </a:r>
          </a:p>
          <a:p>
            <a:pPr lvl="1"/>
            <a:endParaRPr lang="en-IN" dirty="0"/>
          </a:p>
        </p:txBody>
      </p:sp>
      <p:sp>
        <p:nvSpPr>
          <p:cNvPr id="3" name="Title 2"/>
          <p:cNvSpPr>
            <a:spLocks noGrp="1"/>
          </p:cNvSpPr>
          <p:nvPr>
            <p:ph type="title"/>
          </p:nvPr>
        </p:nvSpPr>
        <p:spPr/>
        <p:txBody>
          <a:bodyPr/>
          <a:lstStyle/>
          <a:p>
            <a:r>
              <a:rPr lang="en-US" dirty="0" smtClean="0"/>
              <a:t>PRONOUN ANTECEDENT</a:t>
            </a:r>
            <a:endParaRPr lang="en-IN" dirty="0"/>
          </a:p>
        </p:txBody>
      </p:sp>
    </p:spTree>
    <p:extLst>
      <p:ext uri="{BB962C8B-B14F-4D97-AF65-F5344CB8AC3E}">
        <p14:creationId xmlns:p14="http://schemas.microsoft.com/office/powerpoint/2010/main" val="111960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Pronoun antecedent agreement is when the pronoun agrees in number (referring to singular or plural) and person (referring to first, second, or third person) with its antecedent</a:t>
            </a:r>
            <a:r>
              <a:rPr lang="en-US" dirty="0" smtClean="0"/>
              <a:t>.</a:t>
            </a:r>
            <a:endParaRPr lang="en-US" dirty="0"/>
          </a:p>
          <a:p>
            <a:r>
              <a:rPr lang="en-US" b="1" dirty="0" smtClean="0">
                <a:solidFill>
                  <a:srgbClr val="FFC000"/>
                </a:solidFill>
              </a:rPr>
              <a:t>Everyone</a:t>
            </a:r>
            <a:r>
              <a:rPr lang="en-US" dirty="0">
                <a:solidFill>
                  <a:srgbClr val="FFC000"/>
                </a:solidFill>
              </a:rPr>
              <a:t> should make </a:t>
            </a:r>
            <a:r>
              <a:rPr lang="en-US" u="sng" dirty="0">
                <a:solidFill>
                  <a:srgbClr val="FFC000"/>
                </a:solidFill>
              </a:rPr>
              <a:t>his or her</a:t>
            </a:r>
            <a:r>
              <a:rPr lang="en-US" baseline="30000" dirty="0">
                <a:solidFill>
                  <a:srgbClr val="FFC000"/>
                </a:solidFill>
              </a:rPr>
              <a:t> </a:t>
            </a:r>
            <a:r>
              <a:rPr lang="en-US" dirty="0" smtClean="0">
                <a:solidFill>
                  <a:srgbClr val="FFC000"/>
                </a:solidFill>
              </a:rPr>
              <a:t>own </a:t>
            </a:r>
            <a:r>
              <a:rPr lang="en-US" dirty="0">
                <a:solidFill>
                  <a:srgbClr val="FFC000"/>
                </a:solidFill>
              </a:rPr>
              <a:t>decision</a:t>
            </a:r>
            <a:r>
              <a:rPr lang="en-US" dirty="0" smtClean="0">
                <a:solidFill>
                  <a:srgbClr val="FFC000"/>
                </a:solidFill>
              </a:rPr>
              <a:t>. (Singular) </a:t>
            </a:r>
          </a:p>
          <a:p>
            <a:r>
              <a:rPr lang="en-US" b="1" dirty="0" smtClean="0">
                <a:solidFill>
                  <a:srgbClr val="FFC000"/>
                </a:solidFill>
              </a:rPr>
              <a:t>The teacher </a:t>
            </a:r>
            <a:r>
              <a:rPr lang="en-US" dirty="0" smtClean="0">
                <a:solidFill>
                  <a:srgbClr val="FFC000"/>
                </a:solidFill>
              </a:rPr>
              <a:t>forgot </a:t>
            </a:r>
            <a:r>
              <a:rPr lang="en-US" u="sng" dirty="0" smtClean="0">
                <a:solidFill>
                  <a:srgbClr val="FFC000"/>
                </a:solidFill>
              </a:rPr>
              <a:t>her</a:t>
            </a:r>
            <a:r>
              <a:rPr lang="en-US" dirty="0" smtClean="0">
                <a:solidFill>
                  <a:srgbClr val="FFC000"/>
                </a:solidFill>
              </a:rPr>
              <a:t> book </a:t>
            </a:r>
          </a:p>
          <a:p>
            <a:endParaRPr lang="en-US" dirty="0" smtClean="0">
              <a:solidFill>
                <a:srgbClr val="FFC000"/>
              </a:solidFill>
            </a:endParaRPr>
          </a:p>
          <a:p>
            <a:pPr algn="l"/>
            <a:r>
              <a:rPr lang="en-US" dirty="0"/>
              <a:t>A personal pronoun and its antecedent must agree in </a:t>
            </a:r>
          </a:p>
          <a:p>
            <a:pPr marL="342900" indent="-342900" algn="l">
              <a:buFont typeface="Wingdings" pitchFamily="2" charset="2"/>
              <a:buChar char="ü"/>
            </a:pPr>
            <a:r>
              <a:rPr lang="en-US" dirty="0" smtClean="0"/>
              <a:t>Person—first </a:t>
            </a:r>
            <a:r>
              <a:rPr lang="en-US" dirty="0"/>
              <a:t>(I, we), second (you), or third (he, she, it, they) </a:t>
            </a:r>
          </a:p>
          <a:p>
            <a:pPr marL="342900" indent="-342900" algn="l">
              <a:buFont typeface="Wingdings" pitchFamily="2" charset="2"/>
              <a:buChar char="ü"/>
            </a:pPr>
            <a:r>
              <a:rPr lang="en-US" b="1" dirty="0" smtClean="0"/>
              <a:t>Gender</a:t>
            </a:r>
            <a:r>
              <a:rPr lang="en-US" dirty="0" smtClean="0"/>
              <a:t>—masculine </a:t>
            </a:r>
            <a:r>
              <a:rPr lang="en-US" dirty="0"/>
              <a:t>(he), feminine (she), or neuter (it) </a:t>
            </a:r>
            <a:endParaRPr lang="en-US" dirty="0" smtClean="0"/>
          </a:p>
          <a:p>
            <a:pPr marL="342900" indent="-342900" algn="l">
              <a:buFont typeface="Wingdings" pitchFamily="2" charset="2"/>
              <a:buChar char="ü"/>
            </a:pPr>
            <a:r>
              <a:rPr lang="en-US" dirty="0" smtClean="0"/>
              <a:t>Number—singular </a:t>
            </a:r>
            <a:r>
              <a:rPr lang="en-US" dirty="0"/>
              <a:t>or plural</a:t>
            </a:r>
            <a:endParaRPr lang="en-US" dirty="0" smtClean="0">
              <a:solidFill>
                <a:srgbClr val="FFC000"/>
              </a:solidFill>
            </a:endParaRPr>
          </a:p>
          <a:p>
            <a:endParaRPr lang="en-IN" dirty="0">
              <a:solidFill>
                <a:srgbClr val="FFC000"/>
              </a:solidFill>
            </a:endParaRPr>
          </a:p>
        </p:txBody>
      </p:sp>
      <p:sp>
        <p:nvSpPr>
          <p:cNvPr id="3" name="Title 2"/>
          <p:cNvSpPr>
            <a:spLocks noGrp="1"/>
          </p:cNvSpPr>
          <p:nvPr>
            <p:ph type="title"/>
          </p:nvPr>
        </p:nvSpPr>
        <p:spPr/>
        <p:txBody>
          <a:bodyPr/>
          <a:lstStyle/>
          <a:p>
            <a:r>
              <a:rPr lang="en-IN" dirty="0"/>
              <a:t>pronoun-antecedent agreement</a:t>
            </a:r>
          </a:p>
        </p:txBody>
      </p:sp>
    </p:spTree>
    <p:extLst>
      <p:ext uri="{BB962C8B-B14F-4D97-AF65-F5344CB8AC3E}">
        <p14:creationId xmlns:p14="http://schemas.microsoft.com/office/powerpoint/2010/main" val="46886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IN" dirty="0"/>
              <a:t>If gender is </a:t>
            </a:r>
            <a:r>
              <a:rPr lang="en-IN" dirty="0" smtClean="0"/>
              <a:t>unknown or if you want to denote gender neutral, </a:t>
            </a:r>
            <a:r>
              <a:rPr lang="en-US" dirty="0"/>
              <a:t>the pronouns they/them/their are becoming acceptable to refer to a singular </a:t>
            </a:r>
            <a:r>
              <a:rPr lang="en-US" dirty="0" smtClean="0"/>
              <a:t>person.</a:t>
            </a:r>
          </a:p>
          <a:p>
            <a:pPr algn="l"/>
            <a:endParaRPr lang="en-US" dirty="0"/>
          </a:p>
          <a:p>
            <a:pPr algn="l"/>
            <a:r>
              <a:rPr lang="en-US" dirty="0" smtClean="0"/>
              <a:t>For </a:t>
            </a:r>
            <a:r>
              <a:rPr lang="en-US" dirty="0" err="1" smtClean="0"/>
              <a:t>Eg</a:t>
            </a:r>
            <a:r>
              <a:rPr lang="en-US" dirty="0" smtClean="0"/>
              <a:t>) </a:t>
            </a:r>
            <a:r>
              <a:rPr lang="en-IN" dirty="0" smtClean="0"/>
              <a:t>I </a:t>
            </a:r>
            <a:r>
              <a:rPr lang="en-IN" dirty="0"/>
              <a:t>use “they” as my pronoun, so you could talk about me like this</a:t>
            </a:r>
            <a:r>
              <a:rPr lang="en-IN" dirty="0" smtClean="0"/>
              <a:t>:</a:t>
            </a:r>
          </a:p>
          <a:p>
            <a:pPr algn="l"/>
            <a:endParaRPr lang="en-IN" dirty="0"/>
          </a:p>
          <a:p>
            <a:r>
              <a:rPr lang="en-IN" dirty="0" err="1" smtClean="0"/>
              <a:t>Zazo</a:t>
            </a:r>
            <a:r>
              <a:rPr lang="en-IN" dirty="0" smtClean="0"/>
              <a:t> </a:t>
            </a:r>
            <a:r>
              <a:rPr lang="en-IN" dirty="0"/>
              <a:t>went to the store to get some guacamole supplies. They were having a lovely time until they lost their temper when they </a:t>
            </a:r>
            <a:r>
              <a:rPr lang="en-IN" dirty="0" err="1"/>
              <a:t>they</a:t>
            </a:r>
            <a:r>
              <a:rPr lang="en-IN" dirty="0"/>
              <a:t> couldn’t find any ripe avocados. They shouldn’t be too hard on themself, though. They’ll probably have better luck next time.</a:t>
            </a:r>
          </a:p>
          <a:p>
            <a:pPr algn="l"/>
            <a:r>
              <a:rPr lang="en-IN" dirty="0">
                <a:solidFill>
                  <a:srgbClr val="00B0F0"/>
                </a:solidFill>
              </a:rPr>
              <a:t>Language changes; it grows, expands, morphs and adapts to meet the needs of the modern day.</a:t>
            </a:r>
          </a:p>
          <a:p>
            <a:pPr algn="l"/>
            <a:endParaRPr lang="en-US" dirty="0" smtClean="0"/>
          </a:p>
          <a:p>
            <a:pPr algn="l"/>
            <a:endParaRPr lang="en-IN" dirty="0"/>
          </a:p>
        </p:txBody>
      </p:sp>
      <p:sp>
        <p:nvSpPr>
          <p:cNvPr id="3" name="Title 2"/>
          <p:cNvSpPr>
            <a:spLocks noGrp="1"/>
          </p:cNvSpPr>
          <p:nvPr>
            <p:ph type="title"/>
          </p:nvPr>
        </p:nvSpPr>
        <p:spPr/>
        <p:txBody>
          <a:bodyPr/>
          <a:lstStyle/>
          <a:p>
            <a:r>
              <a:rPr lang="en-US" dirty="0" smtClean="0"/>
              <a:t>Gender neutral pronouns</a:t>
            </a:r>
            <a:endParaRPr lang="en-IN" dirty="0"/>
          </a:p>
        </p:txBody>
      </p:sp>
    </p:spTree>
    <p:extLst>
      <p:ext uri="{BB962C8B-B14F-4D97-AF65-F5344CB8AC3E}">
        <p14:creationId xmlns:p14="http://schemas.microsoft.com/office/powerpoint/2010/main" val="247332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66775"/>
            <a:ext cx="7924800"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2509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A </a:t>
            </a:r>
            <a:r>
              <a:rPr lang="en-US" dirty="0" smtClean="0"/>
              <a:t>phrase or</a:t>
            </a:r>
            <a:r>
              <a:rPr lang="en-US" dirty="0"/>
              <a:t> </a:t>
            </a:r>
            <a:r>
              <a:rPr lang="en-US" dirty="0" smtClean="0"/>
              <a:t>clause</a:t>
            </a:r>
            <a:r>
              <a:rPr lang="en-US" dirty="0"/>
              <a:t> between the subject and verb does not change the number of the antecedent</a:t>
            </a:r>
            <a:r>
              <a:rPr lang="en-US" dirty="0" smtClean="0"/>
              <a:t>.</a:t>
            </a:r>
          </a:p>
          <a:p>
            <a:pPr algn="l"/>
            <a:r>
              <a:rPr lang="en-US" dirty="0"/>
              <a:t>	</a:t>
            </a:r>
            <a:r>
              <a:rPr lang="en-US" b="1" dirty="0" smtClean="0">
                <a:solidFill>
                  <a:srgbClr val="FFC000"/>
                </a:solidFill>
              </a:rPr>
              <a:t>The can </a:t>
            </a:r>
            <a:r>
              <a:rPr lang="en-US" dirty="0" smtClean="0">
                <a:solidFill>
                  <a:srgbClr val="FFC000"/>
                </a:solidFill>
              </a:rPr>
              <a:t>of beans sits on </a:t>
            </a:r>
            <a:r>
              <a:rPr lang="en-US" u="sng" dirty="0" smtClean="0">
                <a:solidFill>
                  <a:srgbClr val="FFC000"/>
                </a:solidFill>
              </a:rPr>
              <a:t>its</a:t>
            </a:r>
            <a:r>
              <a:rPr lang="en-US" dirty="0" smtClean="0">
                <a:solidFill>
                  <a:srgbClr val="FFC000"/>
                </a:solidFill>
              </a:rPr>
              <a:t> shelf. </a:t>
            </a:r>
          </a:p>
          <a:p>
            <a:pPr algn="l"/>
            <a:endParaRPr lang="en-US" dirty="0"/>
          </a:p>
          <a:p>
            <a:pPr algn="l"/>
            <a:r>
              <a:rPr lang="en-IN" dirty="0"/>
              <a:t>Singular indefinite pronoun antecedents take singular pronoun referents.  </a:t>
            </a:r>
          </a:p>
          <a:p>
            <a:pPr algn="l"/>
            <a:endParaRPr lang="en-US" dirty="0" smtClean="0"/>
          </a:p>
          <a:p>
            <a:pPr algn="l"/>
            <a:endParaRPr lang="en-US" dirty="0"/>
          </a:p>
          <a:p>
            <a:pPr algn="l"/>
            <a:endParaRPr lang="en-US" dirty="0" smtClean="0"/>
          </a:p>
          <a:p>
            <a:pPr algn="l"/>
            <a:r>
              <a:rPr lang="en-US" dirty="0"/>
              <a:t>	</a:t>
            </a:r>
            <a:endParaRPr lang="en-US" dirty="0" smtClean="0"/>
          </a:p>
          <a:p>
            <a:pPr algn="l"/>
            <a:r>
              <a:rPr lang="en-US" b="1" dirty="0">
                <a:solidFill>
                  <a:srgbClr val="FFC000"/>
                </a:solidFill>
              </a:rPr>
              <a:t>	</a:t>
            </a:r>
            <a:r>
              <a:rPr lang="en-US" b="1" dirty="0" smtClean="0">
                <a:solidFill>
                  <a:srgbClr val="FFC000"/>
                </a:solidFill>
              </a:rPr>
              <a:t>Each</a:t>
            </a:r>
            <a:r>
              <a:rPr lang="en-US" dirty="0" smtClean="0">
                <a:solidFill>
                  <a:srgbClr val="FFC000"/>
                </a:solidFill>
              </a:rPr>
              <a:t> of the clerks does a good deal of work in </a:t>
            </a:r>
            <a:r>
              <a:rPr lang="en-US" u="sng" dirty="0" smtClean="0">
                <a:solidFill>
                  <a:srgbClr val="FFC000"/>
                </a:solidFill>
              </a:rPr>
              <a:t>his/ her </a:t>
            </a:r>
            <a:r>
              <a:rPr lang="en-US" dirty="0" smtClean="0">
                <a:solidFill>
                  <a:srgbClr val="FFC000"/>
                </a:solidFill>
              </a:rPr>
              <a:t>office.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4218432"/>
            <a:ext cx="77914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766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fontAlgn="base"/>
            <a:r>
              <a:rPr lang="en-US" dirty="0"/>
              <a:t>When referring to a generic person whose gender is unknown or irrelevant to the context, use the singular “they” as the pronoun. For example, if you use nouns like “person,” “individual,” or “everyone” or phrases like “every teacher” or “each nurse” in a sentence, use the appropriate form of the pronoun “they” as needed</a:t>
            </a:r>
            <a:r>
              <a:rPr lang="en-US" dirty="0" smtClean="0"/>
              <a:t>.</a:t>
            </a:r>
          </a:p>
          <a:p>
            <a:pPr algn="just" fontAlgn="base"/>
            <a:endParaRPr lang="en-US" dirty="0"/>
          </a:p>
          <a:p>
            <a:pPr fontAlgn="base"/>
            <a:r>
              <a:rPr lang="en-US" dirty="0">
                <a:solidFill>
                  <a:srgbClr val="FFC000"/>
                </a:solidFill>
              </a:rPr>
              <a:t>Each student submitted their art portfolio to the committee</a:t>
            </a:r>
          </a:p>
          <a:p>
            <a:pPr algn="just"/>
            <a:endParaRPr lang="en-IN" dirty="0"/>
          </a:p>
        </p:txBody>
      </p:sp>
      <p:sp>
        <p:nvSpPr>
          <p:cNvPr id="3" name="Title 2"/>
          <p:cNvSpPr>
            <a:spLocks noGrp="1"/>
          </p:cNvSpPr>
          <p:nvPr>
            <p:ph type="title"/>
          </p:nvPr>
        </p:nvSpPr>
        <p:spPr/>
        <p:txBody>
          <a:bodyPr/>
          <a:lstStyle/>
          <a:p>
            <a:r>
              <a:rPr lang="en-US" dirty="0" smtClean="0"/>
              <a:t>Singular ‘they’</a:t>
            </a:r>
            <a:endParaRPr lang="en-IN" dirty="0"/>
          </a:p>
        </p:txBody>
      </p:sp>
    </p:spTree>
    <p:extLst>
      <p:ext uri="{BB962C8B-B14F-4D97-AF65-F5344CB8AC3E}">
        <p14:creationId xmlns:p14="http://schemas.microsoft.com/office/powerpoint/2010/main" val="1230746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lgn="l"/>
            <a:r>
              <a:rPr lang="en-IN" dirty="0" smtClean="0"/>
              <a:t>Plural </a:t>
            </a:r>
            <a:r>
              <a:rPr lang="en-IN" dirty="0"/>
              <a:t>indefinite pronoun antecedents require plural referents.</a:t>
            </a:r>
          </a:p>
          <a:p>
            <a:pPr algn="l"/>
            <a:endParaRPr lang="en-US" dirty="0" smtClean="0"/>
          </a:p>
          <a:p>
            <a:pPr algn="l"/>
            <a:endParaRPr lang="en-US" dirty="0"/>
          </a:p>
          <a:p>
            <a:pPr algn="l"/>
            <a:r>
              <a:rPr lang="en-US" dirty="0" smtClean="0">
                <a:solidFill>
                  <a:srgbClr val="FFC000"/>
                </a:solidFill>
              </a:rPr>
              <a:t>	</a:t>
            </a:r>
            <a:r>
              <a:rPr lang="en-US" b="1" dirty="0" smtClean="0">
                <a:solidFill>
                  <a:srgbClr val="FFC000"/>
                </a:solidFill>
              </a:rPr>
              <a:t>Many</a:t>
            </a:r>
            <a:r>
              <a:rPr lang="en-US" dirty="0" smtClean="0">
                <a:solidFill>
                  <a:srgbClr val="FFC000"/>
                </a:solidFill>
              </a:rPr>
              <a:t> clerks do a good deal of work in </a:t>
            </a:r>
            <a:r>
              <a:rPr lang="en-US" u="sng" dirty="0" smtClean="0">
                <a:solidFill>
                  <a:srgbClr val="FFC000"/>
                </a:solidFill>
              </a:rPr>
              <a:t>their</a:t>
            </a:r>
            <a:r>
              <a:rPr lang="en-US" dirty="0" smtClean="0">
                <a:solidFill>
                  <a:srgbClr val="FFC000"/>
                </a:solidFill>
              </a:rPr>
              <a:t> office. </a:t>
            </a:r>
          </a:p>
          <a:p>
            <a:pPr algn="l"/>
            <a:endParaRPr lang="en-US" dirty="0" smtClean="0"/>
          </a:p>
          <a:p>
            <a:pPr algn="l"/>
            <a:endParaRPr lang="en-US" dirty="0"/>
          </a:p>
          <a:p>
            <a:pPr algn="l"/>
            <a:r>
              <a:rPr lang="en-US" dirty="0" smtClean="0"/>
              <a:t>Some </a:t>
            </a:r>
            <a:r>
              <a:rPr lang="en-US" dirty="0"/>
              <a:t>indefinite pronouns that are modified by a </a:t>
            </a:r>
            <a:r>
              <a:rPr lang="en-US" dirty="0" smtClean="0"/>
              <a:t>phrase</a:t>
            </a:r>
            <a:r>
              <a:rPr lang="en-US" dirty="0"/>
              <a:t> may be either singular or plural. </a:t>
            </a:r>
            <a:endParaRPr lang="en-US" dirty="0" smtClean="0"/>
          </a:p>
          <a:p>
            <a:pPr algn="l"/>
            <a:endParaRPr lang="en-US" dirty="0"/>
          </a:p>
          <a:p>
            <a:pPr algn="l"/>
            <a:endParaRPr lang="en-US" dirty="0" smtClean="0"/>
          </a:p>
          <a:p>
            <a:pPr algn="l"/>
            <a:endParaRPr lang="en-US" dirty="0"/>
          </a:p>
          <a:p>
            <a:r>
              <a:rPr lang="en-US" dirty="0"/>
              <a:t>          </a:t>
            </a:r>
            <a:endParaRPr lang="en-IN" dirty="0">
              <a:solidFill>
                <a:srgbClr val="FFC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90800"/>
            <a:ext cx="33909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48" y="4953000"/>
            <a:ext cx="55149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7139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74199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91393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3373E0CB6289468BEADA7AB5C6F217" ma:contentTypeVersion="0" ma:contentTypeDescription="Create a new document." ma:contentTypeScope="" ma:versionID="1fec023fbf18ea8c52d21852128e42f0">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084322-AC03-4E38-8565-31CA3B8150C4}"/>
</file>

<file path=customXml/itemProps2.xml><?xml version="1.0" encoding="utf-8"?>
<ds:datastoreItem xmlns:ds="http://schemas.openxmlformats.org/officeDocument/2006/customXml" ds:itemID="{38E20E89-2230-4DE8-A599-111D9123B252}"/>
</file>

<file path=customXml/itemProps3.xml><?xml version="1.0" encoding="utf-8"?>
<ds:datastoreItem xmlns:ds="http://schemas.openxmlformats.org/officeDocument/2006/customXml" ds:itemID="{F044918E-4238-44B9-AADA-DE105F52560D}"/>
</file>

<file path=docProps/app.xml><?xml version="1.0" encoding="utf-8"?>
<Properties xmlns="http://schemas.openxmlformats.org/officeDocument/2006/extended-properties" xmlns:vt="http://schemas.openxmlformats.org/officeDocument/2006/docPropsVTypes">
  <Template>Black Tie</Template>
  <TotalTime>210</TotalTime>
  <Words>473</Words>
  <Application>Microsoft Office PowerPoint</Application>
  <PresentationFormat>On-screen Show (4:3)</PresentationFormat>
  <Paragraphs>85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BlackTie</vt:lpstr>
      <vt:lpstr>PRONOUN ANTECEDENT</vt:lpstr>
      <vt:lpstr>PRONOUN ANTECEDENT</vt:lpstr>
      <vt:lpstr>pronoun-antecedent agreement</vt:lpstr>
      <vt:lpstr>Gender neutral pronouns</vt:lpstr>
      <vt:lpstr>PowerPoint Presentation</vt:lpstr>
      <vt:lpstr>PowerPoint Presentation</vt:lpstr>
      <vt:lpstr>Singular ‘they’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PRONOUN ANTECEDENT</dc:title>
  <dc:creator>Hi</dc:creator>
  <cp:lastModifiedBy>Hi</cp:lastModifiedBy>
  <cp:revision>15</cp:revision>
  <dcterms:created xsi:type="dcterms:W3CDTF">2006-08-16T00:00:00Z</dcterms:created>
  <dcterms:modified xsi:type="dcterms:W3CDTF">2021-11-24T11:04:56Z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0x0101005B3373E0CB6289468BEADA7AB5C6F217</vt:lpwstr>
  </property>
</Properties>
</file>