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5" r:id="rId16"/>
    <p:sldId id="271" r:id="rId17"/>
    <p:sldId id="272" r:id="rId18"/>
    <p:sldId id="27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28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US" dirty="0"/>
              <a:t>Some indefinite pronouns and nouns will be singular or plural depending on the object of the prepositional phrase. These words are always about number or amount such as: </a:t>
            </a:r>
            <a:r>
              <a:rPr lang="en-US" i="1" dirty="0"/>
              <a:t>all, half, some, none, most, part, </a:t>
            </a:r>
            <a:r>
              <a:rPr lang="en-US" dirty="0"/>
              <a:t>etc.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Some </a:t>
            </a:r>
            <a:r>
              <a:rPr lang="en-US" dirty="0">
                <a:solidFill>
                  <a:srgbClr val="FFC000"/>
                </a:solidFill>
              </a:rPr>
              <a:t>(of the students) are gone. </a:t>
            </a:r>
          </a:p>
          <a:p>
            <a:r>
              <a:rPr lang="en-US" b="1" dirty="0">
                <a:solidFill>
                  <a:srgbClr val="FFC000"/>
                </a:solidFill>
              </a:rPr>
              <a:t>Some </a:t>
            </a:r>
            <a:r>
              <a:rPr lang="en-US" dirty="0">
                <a:solidFill>
                  <a:srgbClr val="FFC000"/>
                </a:solidFill>
              </a:rPr>
              <a:t>(of the cake) is gone.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When a collective noun, such as </a:t>
            </a:r>
            <a:r>
              <a:rPr lang="en-US" i="1" dirty="0"/>
              <a:t>family, group, committee, </a:t>
            </a:r>
            <a:r>
              <a:rPr lang="en-US" dirty="0"/>
              <a:t>or </a:t>
            </a:r>
            <a:r>
              <a:rPr lang="en-US" i="1" dirty="0"/>
              <a:t>class</a:t>
            </a:r>
            <a:r>
              <a:rPr lang="en-US" dirty="0"/>
              <a:t>, is the subject, the verb will </a:t>
            </a:r>
            <a:r>
              <a:rPr lang="en-US" dirty="0" smtClean="0"/>
              <a:t>be singular.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My </a:t>
            </a:r>
            <a:r>
              <a:rPr lang="en-US" b="1" dirty="0">
                <a:solidFill>
                  <a:srgbClr val="FFC000"/>
                </a:solidFill>
              </a:rPr>
              <a:t>family </a:t>
            </a:r>
            <a:r>
              <a:rPr lang="en-US" dirty="0" smtClean="0">
                <a:solidFill>
                  <a:srgbClr val="FFC000"/>
                </a:solidFill>
              </a:rPr>
              <a:t>lives next </a:t>
            </a:r>
            <a:r>
              <a:rPr lang="en-US" dirty="0">
                <a:solidFill>
                  <a:srgbClr val="FFC000"/>
                </a:solidFill>
              </a:rPr>
              <a:t>to the store.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herd of cows is grazing in the field.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 committee has taken its decision.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 Jury has arrived.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 smtClean="0"/>
              <a:t>If there is a division among the members or of we are talking about the members of the collective noun, use plural verb and plural pronoun.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	The audience have taken their seats.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6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US" dirty="0"/>
              <a:t>When the subject is a unit of measurement of time, distance, money, weight, </a:t>
            </a:r>
            <a:r>
              <a:rPr lang="en-US" dirty="0" err="1" smtClean="0"/>
              <a:t>etc</a:t>
            </a:r>
            <a:r>
              <a:rPr lang="en-US" dirty="0" smtClean="0"/>
              <a:t>, the </a:t>
            </a:r>
            <a:r>
              <a:rPr lang="en-US" dirty="0"/>
              <a:t>unit is considered </a:t>
            </a:r>
            <a:r>
              <a:rPr lang="en-US" dirty="0" smtClean="0"/>
              <a:t>singular.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rgbClr val="FFC000"/>
                </a:solidFill>
              </a:rPr>
              <a:t>Ten </a:t>
            </a:r>
            <a:r>
              <a:rPr lang="en-US" b="1" dirty="0">
                <a:solidFill>
                  <a:srgbClr val="FFC000"/>
                </a:solidFill>
              </a:rPr>
              <a:t>pounds </a:t>
            </a:r>
            <a:r>
              <a:rPr lang="en-US" dirty="0">
                <a:solidFill>
                  <a:srgbClr val="FFC000"/>
                </a:solidFill>
              </a:rPr>
              <a:t>of chocolate is too much to eat at once.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Thirteen feet </a:t>
            </a:r>
            <a:r>
              <a:rPr lang="en-US" dirty="0">
                <a:solidFill>
                  <a:srgbClr val="FFC000"/>
                </a:solidFill>
              </a:rPr>
              <a:t>of kite string tangles very easily.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15 mile is a long distance to cover. </a:t>
            </a:r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Gerunds (“</a:t>
            </a:r>
            <a:r>
              <a:rPr lang="en-US" dirty="0" err="1"/>
              <a:t>ing</a:t>
            </a:r>
            <a:r>
              <a:rPr lang="en-US" dirty="0"/>
              <a:t>” words) can be subjects and </a:t>
            </a:r>
            <a:r>
              <a:rPr lang="en-US" dirty="0" smtClean="0"/>
              <a:t>should be treated as singular.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Running </a:t>
            </a:r>
            <a:r>
              <a:rPr lang="en-US" dirty="0">
                <a:solidFill>
                  <a:srgbClr val="FFC000"/>
                </a:solidFill>
              </a:rPr>
              <a:t>with ducks is my favorite sport. </a:t>
            </a:r>
          </a:p>
          <a:p>
            <a:r>
              <a:rPr lang="en-US" b="1" dirty="0">
                <a:solidFill>
                  <a:srgbClr val="FFC000"/>
                </a:solidFill>
              </a:rPr>
              <a:t>Running </a:t>
            </a:r>
            <a:r>
              <a:rPr lang="en-US" dirty="0">
                <a:solidFill>
                  <a:srgbClr val="FFC000"/>
                </a:solidFill>
              </a:rPr>
              <a:t>to the store and </a:t>
            </a:r>
            <a:r>
              <a:rPr lang="en-US" b="1" dirty="0">
                <a:solidFill>
                  <a:srgbClr val="FFC000"/>
                </a:solidFill>
              </a:rPr>
              <a:t>flying </a:t>
            </a:r>
            <a:r>
              <a:rPr lang="en-US" dirty="0">
                <a:solidFill>
                  <a:srgbClr val="FFC000"/>
                </a:solidFill>
              </a:rPr>
              <a:t>through the air are my favorite sports.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5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US" dirty="0"/>
              <a:t>When using </a:t>
            </a:r>
            <a:r>
              <a:rPr lang="en-US" i="1" dirty="0"/>
              <a:t>who, that </a:t>
            </a:r>
            <a:r>
              <a:rPr lang="en-US" dirty="0"/>
              <a:t>or </a:t>
            </a:r>
            <a:r>
              <a:rPr lang="en-US" i="1" dirty="0"/>
              <a:t>which</a:t>
            </a:r>
            <a:r>
              <a:rPr lang="en-US" dirty="0"/>
              <a:t>, you must look to the noun these relative pronouns are referring to in order to determine whether the subject is singular </a:t>
            </a:r>
            <a:r>
              <a:rPr lang="en-US" dirty="0" smtClean="0"/>
              <a:t>or </a:t>
            </a:r>
            <a:r>
              <a:rPr lang="en-US" dirty="0"/>
              <a:t>is </a:t>
            </a:r>
            <a:r>
              <a:rPr lang="en-US" dirty="0" smtClean="0"/>
              <a:t>plural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girls who </a:t>
            </a:r>
            <a:r>
              <a:rPr lang="en-US" dirty="0">
                <a:solidFill>
                  <a:srgbClr val="FFC000"/>
                </a:solidFill>
              </a:rPr>
              <a:t>eat cake are happy. </a:t>
            </a:r>
          </a:p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girl who </a:t>
            </a:r>
            <a:r>
              <a:rPr lang="en-US" dirty="0">
                <a:solidFill>
                  <a:srgbClr val="FFC000"/>
                </a:solidFill>
              </a:rPr>
              <a:t>eats cake is happy.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9600" cy="4075176"/>
          </a:xfrm>
        </p:spPr>
        <p:txBody>
          <a:bodyPr/>
          <a:lstStyle/>
          <a:p>
            <a:pPr algn="just"/>
            <a:r>
              <a:rPr lang="en-US" dirty="0" smtClean="0"/>
              <a:t>If “all” is used as an uncountable, it is treated as singular.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All is well.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 “</a:t>
            </a:r>
            <a:r>
              <a:rPr lang="en-US" dirty="0" err="1" smtClean="0"/>
              <a:t>all”is</a:t>
            </a:r>
            <a:r>
              <a:rPr lang="en-US" dirty="0" smtClean="0"/>
              <a:t> used to express quantity, it is treated as plural.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All are well at home.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Sometimes the subject is separated from the verb by words </a:t>
            </a:r>
            <a:r>
              <a:rPr lang="en-US" i="1" u="sng" dirty="0" smtClean="0"/>
              <a:t>along with, as well as, besides , not, together with, in addition to, but, besides, except, rather than, accompanied by, like, unlike, no less than nothing but </a:t>
            </a:r>
            <a:r>
              <a:rPr lang="en-US" dirty="0" smtClean="0"/>
              <a:t>etc. These words are not part of the subject. The verb has to agree with the subject</a:t>
            </a:r>
          </a:p>
          <a:p>
            <a:pPr algn="just"/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b="1" u="sng" dirty="0" smtClean="0">
                <a:solidFill>
                  <a:srgbClr val="FFC000"/>
                </a:solidFill>
              </a:rPr>
              <a:t>The politician </a:t>
            </a:r>
            <a:r>
              <a:rPr lang="en-US" dirty="0" smtClean="0">
                <a:solidFill>
                  <a:srgbClr val="FFC000"/>
                </a:solidFill>
              </a:rPr>
              <a:t>along with the newsmen </a:t>
            </a:r>
            <a:r>
              <a:rPr lang="en-US" b="1" u="sng" dirty="0" smtClean="0">
                <a:solidFill>
                  <a:srgbClr val="FFC000"/>
                </a:solidFill>
              </a:rPr>
              <a:t>is</a:t>
            </a:r>
            <a:r>
              <a:rPr lang="en-US" dirty="0" smtClean="0">
                <a:solidFill>
                  <a:srgbClr val="FFC000"/>
                </a:solidFill>
              </a:rPr>
              <a:t> expected shortly.</a:t>
            </a:r>
          </a:p>
          <a:p>
            <a:r>
              <a:rPr lang="en-US" b="1" u="sng" dirty="0" smtClean="0">
                <a:solidFill>
                  <a:srgbClr val="FFC000"/>
                </a:solidFill>
              </a:rPr>
              <a:t>Excitement</a:t>
            </a:r>
            <a:r>
              <a:rPr lang="en-US" dirty="0" smtClean="0">
                <a:solidFill>
                  <a:srgbClr val="FFC000"/>
                </a:solidFill>
              </a:rPr>
              <a:t> as well as nervousness </a:t>
            </a:r>
            <a:r>
              <a:rPr lang="en-US" b="1" u="sng" dirty="0" smtClean="0">
                <a:solidFill>
                  <a:srgbClr val="FFC000"/>
                </a:solidFill>
              </a:rPr>
              <a:t>is</a:t>
            </a:r>
            <a:r>
              <a:rPr lang="en-US" dirty="0" smtClean="0">
                <a:solidFill>
                  <a:srgbClr val="FFC000"/>
                </a:solidFill>
              </a:rPr>
              <a:t> the cause of her death.</a:t>
            </a:r>
          </a:p>
          <a:p>
            <a:r>
              <a:rPr lang="en-US" b="1" u="sng" dirty="0" smtClean="0">
                <a:solidFill>
                  <a:srgbClr val="FFC000"/>
                </a:solidFill>
              </a:rPr>
              <a:t>The Captain </a:t>
            </a:r>
            <a:r>
              <a:rPr lang="en-US" dirty="0" smtClean="0">
                <a:solidFill>
                  <a:srgbClr val="FFC000"/>
                </a:solidFill>
              </a:rPr>
              <a:t>along with the sailors </a:t>
            </a:r>
            <a:r>
              <a:rPr lang="en-US" b="1" u="sng" dirty="0" smtClean="0">
                <a:solidFill>
                  <a:srgbClr val="FFC000"/>
                </a:solidFill>
              </a:rPr>
              <a:t>was</a:t>
            </a:r>
            <a:r>
              <a:rPr lang="en-US" dirty="0" smtClean="0">
                <a:solidFill>
                  <a:srgbClr val="FFC000"/>
                </a:solidFill>
              </a:rPr>
              <a:t> drowned.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Certain nouns are plural in form, singular in meaning. Hence they take singular verb. </a:t>
            </a:r>
          </a:p>
          <a:p>
            <a:pPr algn="just"/>
            <a:r>
              <a:rPr lang="en-US" dirty="0"/>
              <a:t> 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13917"/>
              </p:ext>
            </p:extLst>
          </p:nvPr>
        </p:nvGraphicFramePr>
        <p:xfrm>
          <a:off x="1524000" y="3429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Names of diseases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Measles,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Mumps, Rickets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Darts, Billiards, Draughts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United States, West Indies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Politics, mathematics, Civics,</a:t>
                      </a:r>
                      <a:r>
                        <a:rPr lang="en-US" baseline="0" dirty="0" smtClean="0"/>
                        <a:t> linguistics, Economics, Physics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1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In optative sentences, singular subject takes plural verb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Long Live the Queen.</a:t>
            </a:r>
          </a:p>
          <a:p>
            <a:pPr algn="just"/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May God </a:t>
            </a:r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rgbClr val="FFC000"/>
                </a:solidFill>
              </a:rPr>
              <a:t>less you.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team unanimously ___________ the project. (approve/ approves)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Some of the chocolate _____ left on the table (was/were)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Nobody in my school _______ the new teacher. (like/ likes)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Few of the oranges ________ still hanging on the tree (is/ are)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Sally and James _______ going to the mall. (is/ are)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rotary club as well as the blood bank _______ to follow the new guideline. (need/needs)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Not only the student but also the teacher ______ been called to the office. (has/ have)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Politics ________ sometimes a business. (are/ is)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captain along with his players ____________ anxious. (was/were)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computer with five important components __________ allowed. (is/ are)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Tom Brown’s ‘School Days</a:t>
            </a:r>
            <a:r>
              <a:rPr lang="en-US" dirty="0" smtClean="0"/>
              <a:t>’__________ an </a:t>
            </a:r>
            <a:r>
              <a:rPr lang="en-US" dirty="0"/>
              <a:t>interesting book. (is / are)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May god _______________the king. (Save/ saves) 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0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Subject-Verb </a:t>
            </a:r>
            <a:r>
              <a:rPr lang="en-US" dirty="0"/>
              <a:t>Agreement means that subjects and verbs must always agree in number. </a:t>
            </a:r>
          </a:p>
          <a:p>
            <a:pPr algn="just"/>
            <a:r>
              <a:rPr lang="en-US" dirty="0"/>
              <a:t>Not only does a verb change its form to tell time, but it also can change its form to indicate how many subjects it has.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A singular subject is always accompanied by a singular verb</a:t>
            </a:r>
          </a:p>
          <a:p>
            <a:pPr algn="just"/>
            <a:r>
              <a:rPr lang="en-US" dirty="0" smtClean="0"/>
              <a:t>“</a:t>
            </a:r>
            <a:r>
              <a:rPr lang="en-US" b="1" dirty="0" smtClean="0"/>
              <a:t>I</a:t>
            </a:r>
            <a:r>
              <a:rPr lang="en-US" dirty="0"/>
              <a:t>” is the only word that can be a first person subject; likewise, the word “</a:t>
            </a:r>
            <a:r>
              <a:rPr lang="en-US" b="1" dirty="0"/>
              <a:t>you</a:t>
            </a:r>
            <a:r>
              <a:rPr lang="en-US" dirty="0"/>
              <a:t>” is the only word that can be a second person subject. </a:t>
            </a:r>
            <a:endParaRPr lang="en-US" dirty="0" smtClean="0"/>
          </a:p>
          <a:p>
            <a:pPr algn="just"/>
            <a:r>
              <a:rPr lang="en-US" dirty="0" smtClean="0"/>
              <a:t>Exception</a:t>
            </a:r>
          </a:p>
          <a:p>
            <a:pPr algn="just"/>
            <a:r>
              <a:rPr lang="en-US" dirty="0" smtClean="0"/>
              <a:t>All the pronouns obey the subject verb agreement except for </a:t>
            </a:r>
            <a:r>
              <a:rPr lang="en-US" dirty="0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you.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Even though they are singular, they always take a plural verb.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CONDITION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09288"/>
              </p:ext>
            </p:extLst>
          </p:nvPr>
        </p:nvGraphicFramePr>
        <p:xfrm>
          <a:off x="1447800" y="4343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Singular subject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Singular verb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/ The boy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plural subject is always accompanied by a plural verb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70385"/>
              </p:ext>
            </p:extLst>
          </p:nvPr>
        </p:nvGraphicFramePr>
        <p:xfrm>
          <a:off x="1828800" y="3810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Plural subject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Plural verb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8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Two </a:t>
            </a:r>
            <a:r>
              <a:rPr lang="en-US" dirty="0"/>
              <a:t>or more subjects joined by “and” are considered plural and require a </a:t>
            </a:r>
            <a:r>
              <a:rPr lang="en-US" dirty="0" smtClean="0"/>
              <a:t>plural verb </a:t>
            </a:r>
            <a:endParaRPr lang="en-US" dirty="0"/>
          </a:p>
          <a:p>
            <a:r>
              <a:rPr lang="en-US" dirty="0" smtClean="0"/>
              <a:t>	</a:t>
            </a:r>
            <a:endParaRPr lang="en-IN" dirty="0"/>
          </a:p>
          <a:p>
            <a:r>
              <a:rPr lang="en-US" u="sng" dirty="0" smtClean="0">
                <a:solidFill>
                  <a:srgbClr val="FFC000"/>
                </a:solidFill>
              </a:rPr>
              <a:t>Lily</a:t>
            </a:r>
            <a:r>
              <a:rPr lang="en-US" dirty="0" smtClean="0">
                <a:solidFill>
                  <a:srgbClr val="FFC000"/>
                </a:solidFill>
              </a:rPr>
              <a:t> and </a:t>
            </a:r>
            <a:r>
              <a:rPr lang="en-US" u="sng" dirty="0" err="1" smtClean="0">
                <a:solidFill>
                  <a:srgbClr val="FFC000"/>
                </a:solidFill>
              </a:rPr>
              <a:t>Mily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walk to the store 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		</a:t>
            </a:r>
            <a:r>
              <a:rPr lang="en-US" u="sng" dirty="0" smtClean="0">
                <a:solidFill>
                  <a:srgbClr val="FFC000"/>
                </a:solidFill>
              </a:rPr>
              <a:t>Cats</a:t>
            </a:r>
            <a:r>
              <a:rPr lang="en-US" dirty="0" smtClean="0">
                <a:solidFill>
                  <a:srgbClr val="FFC000"/>
                </a:solidFill>
              </a:rPr>
              <a:t> and </a:t>
            </a:r>
            <a:r>
              <a:rPr lang="en-US" u="sng" dirty="0" smtClean="0">
                <a:solidFill>
                  <a:srgbClr val="FFC000"/>
                </a:solidFill>
              </a:rPr>
              <a:t>dogs</a:t>
            </a:r>
            <a:r>
              <a:rPr lang="en-US" dirty="0" smtClean="0">
                <a:solidFill>
                  <a:srgbClr val="FFC000"/>
                </a:solidFill>
              </a:rPr>
              <a:t> play together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just"/>
            <a:r>
              <a:rPr lang="en-US" dirty="0" smtClean="0"/>
              <a:t>If two subjects are joined by </a:t>
            </a:r>
            <a:r>
              <a:rPr lang="en-US" b="1" i="1" u="sng" dirty="0" smtClean="0"/>
              <a:t>Neither- nor, either-or, not only- but also, nor, or, none-but </a:t>
            </a:r>
            <a:r>
              <a:rPr lang="en-US" dirty="0" smtClean="0"/>
              <a:t>, the verb will agree with the nearest subject.</a:t>
            </a:r>
            <a:endParaRPr lang="en-IN" dirty="0"/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Either </a:t>
            </a:r>
            <a:r>
              <a:rPr lang="en-US" b="1" dirty="0" smtClean="0">
                <a:solidFill>
                  <a:srgbClr val="FFC000"/>
                </a:solidFill>
              </a:rPr>
              <a:t>Sean </a:t>
            </a:r>
            <a:r>
              <a:rPr lang="en-US" dirty="0">
                <a:solidFill>
                  <a:srgbClr val="FFC000"/>
                </a:solidFill>
              </a:rPr>
              <a:t>or his </a:t>
            </a:r>
            <a:r>
              <a:rPr lang="en-US" b="1" dirty="0">
                <a:solidFill>
                  <a:srgbClr val="FFC000"/>
                </a:solidFill>
              </a:rPr>
              <a:t>brother </a:t>
            </a:r>
            <a:r>
              <a:rPr lang="en-US" dirty="0">
                <a:solidFill>
                  <a:srgbClr val="FFC000"/>
                </a:solidFill>
              </a:rPr>
              <a:t>walks to the store.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Neither </a:t>
            </a:r>
            <a:r>
              <a:rPr lang="en-US" b="1" dirty="0" smtClean="0">
                <a:solidFill>
                  <a:srgbClr val="FFC000"/>
                </a:solidFill>
              </a:rPr>
              <a:t>Ram </a:t>
            </a:r>
            <a:r>
              <a:rPr lang="en-US" dirty="0" smtClean="0">
                <a:solidFill>
                  <a:srgbClr val="FFC000"/>
                </a:solidFill>
              </a:rPr>
              <a:t>nor </a:t>
            </a:r>
            <a:r>
              <a:rPr lang="en-US" dirty="0" err="1" smtClean="0">
                <a:solidFill>
                  <a:srgbClr val="FFC000"/>
                </a:solidFill>
              </a:rPr>
              <a:t>Syam</a:t>
            </a:r>
            <a:r>
              <a:rPr lang="en-US" dirty="0" smtClean="0">
                <a:solidFill>
                  <a:srgbClr val="FFC000"/>
                </a:solidFill>
              </a:rPr>
              <a:t> has come.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Neither Sean nor his brothers walk to the store.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Either Ram or his brothers have come. 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Either my </a:t>
            </a:r>
            <a:r>
              <a:rPr lang="en-US" dirty="0" smtClean="0">
                <a:solidFill>
                  <a:srgbClr val="FFC000"/>
                </a:solidFill>
              </a:rPr>
              <a:t>aunts </a:t>
            </a:r>
            <a:r>
              <a:rPr lang="en-US" dirty="0">
                <a:solidFill>
                  <a:srgbClr val="FFC000"/>
                </a:solidFill>
              </a:rPr>
              <a:t>or my </a:t>
            </a:r>
            <a:r>
              <a:rPr lang="en-US" dirty="0" smtClean="0">
                <a:solidFill>
                  <a:srgbClr val="FFC000"/>
                </a:solidFill>
              </a:rPr>
              <a:t>uncles are </a:t>
            </a:r>
            <a:r>
              <a:rPr lang="en-US" dirty="0">
                <a:solidFill>
                  <a:srgbClr val="FFC000"/>
                </a:solidFill>
              </a:rPr>
              <a:t>arriving today.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Neither the plates nor the bowl goes on that shelf.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Usually we match the verb with the nearest subject. Make sure that the verb is matched with the main subject of the sentence.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b="1" u="sng" dirty="0" smtClean="0">
                <a:solidFill>
                  <a:srgbClr val="FFC000"/>
                </a:solidFill>
              </a:rPr>
              <a:t>The quality </a:t>
            </a:r>
            <a:r>
              <a:rPr lang="en-US" dirty="0" smtClean="0">
                <a:solidFill>
                  <a:srgbClr val="FFC000"/>
                </a:solidFill>
              </a:rPr>
              <a:t>of apples </a:t>
            </a:r>
            <a:r>
              <a:rPr lang="en-US" b="1" u="sng" dirty="0" smtClean="0">
                <a:solidFill>
                  <a:srgbClr val="FFC000"/>
                </a:solidFill>
              </a:rPr>
              <a:t>is </a:t>
            </a:r>
            <a:r>
              <a:rPr lang="en-US" dirty="0" smtClean="0">
                <a:solidFill>
                  <a:srgbClr val="FFC000"/>
                </a:solidFill>
              </a:rPr>
              <a:t>good.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The number of boys is fifty.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b="1" u="sng" dirty="0" smtClean="0">
                <a:solidFill>
                  <a:srgbClr val="FFC000"/>
                </a:solidFill>
              </a:rPr>
              <a:t>He</a:t>
            </a:r>
            <a:r>
              <a:rPr lang="en-US" dirty="0" smtClean="0">
                <a:solidFill>
                  <a:srgbClr val="FFC000"/>
                </a:solidFill>
              </a:rPr>
              <a:t> and not his parents </a:t>
            </a:r>
            <a:r>
              <a:rPr lang="en-US" b="1" u="sng" dirty="0" smtClean="0">
                <a:solidFill>
                  <a:srgbClr val="FFC000"/>
                </a:solidFill>
              </a:rPr>
              <a:t>is</a:t>
            </a:r>
            <a:r>
              <a:rPr lang="en-US" dirty="0" smtClean="0">
                <a:solidFill>
                  <a:srgbClr val="FFC000"/>
                </a:solidFill>
              </a:rPr>
              <a:t> guilty.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b="1" u="sng" dirty="0" smtClean="0">
                <a:solidFill>
                  <a:srgbClr val="FFC000"/>
                </a:solidFill>
              </a:rPr>
              <a:t>The appeal </a:t>
            </a:r>
            <a:r>
              <a:rPr lang="en-US" dirty="0" smtClean="0">
                <a:solidFill>
                  <a:srgbClr val="FFC000"/>
                </a:solidFill>
              </a:rPr>
              <a:t>of the victims for the transfer of the cases </a:t>
            </a:r>
            <a:r>
              <a:rPr lang="en-US" b="1" u="sng" dirty="0" smtClean="0">
                <a:solidFill>
                  <a:srgbClr val="FFC000"/>
                </a:solidFill>
              </a:rPr>
              <a:t>has </a:t>
            </a:r>
            <a:r>
              <a:rPr lang="en-US" dirty="0" smtClean="0">
                <a:solidFill>
                  <a:srgbClr val="FFC000"/>
                </a:solidFill>
              </a:rPr>
              <a:t>been 	accepted.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0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Indefinite </a:t>
            </a:r>
            <a:r>
              <a:rPr lang="en-US" dirty="0" smtClean="0"/>
              <a:t>pronouns </a:t>
            </a:r>
            <a:r>
              <a:rPr lang="en-US" dirty="0"/>
              <a:t>are usually singular and take a verb form that </a:t>
            </a:r>
            <a:r>
              <a:rPr lang="en-US" dirty="0" smtClean="0"/>
              <a:t>is singular.</a:t>
            </a:r>
            <a:endParaRPr lang="en-IN" dirty="0"/>
          </a:p>
          <a:p>
            <a:r>
              <a:rPr lang="en-US" b="1" dirty="0">
                <a:solidFill>
                  <a:srgbClr val="FFC000"/>
                </a:solidFill>
              </a:rPr>
              <a:t>Everyone </a:t>
            </a:r>
            <a:r>
              <a:rPr lang="en-US" dirty="0">
                <a:solidFill>
                  <a:srgbClr val="FFC000"/>
                </a:solidFill>
              </a:rPr>
              <a:t>walks to the store.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Everything </a:t>
            </a:r>
            <a:r>
              <a:rPr lang="en-US" dirty="0">
                <a:solidFill>
                  <a:srgbClr val="FFC000"/>
                </a:solidFill>
              </a:rPr>
              <a:t>comes back eventually.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Each</a:t>
            </a:r>
            <a:r>
              <a:rPr lang="en-US" dirty="0" smtClean="0">
                <a:solidFill>
                  <a:srgbClr val="FFC000"/>
                </a:solidFill>
              </a:rPr>
              <a:t> student has come.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Neither</a:t>
            </a:r>
            <a:r>
              <a:rPr lang="en-US" dirty="0" smtClean="0">
                <a:solidFill>
                  <a:srgbClr val="FFC000"/>
                </a:solidFill>
              </a:rPr>
              <a:t> of the judges know about the fact (Not either of the two)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pPr algn="just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4419600"/>
            <a:ext cx="72009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5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isolate the phrase and find the proper subject.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mother </a:t>
            </a:r>
            <a:r>
              <a:rPr lang="en-US" b="1" dirty="0">
                <a:solidFill>
                  <a:srgbClr val="FFC000"/>
                </a:solidFill>
              </a:rPr>
              <a:t>duck </a:t>
            </a:r>
            <a:r>
              <a:rPr lang="en-US" dirty="0">
                <a:solidFill>
                  <a:srgbClr val="FFC000"/>
                </a:solidFill>
              </a:rPr>
              <a:t>(with all of her little ducklings) walks to the store. 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list</a:t>
            </a:r>
            <a:r>
              <a:rPr lang="en-US" dirty="0">
                <a:solidFill>
                  <a:srgbClr val="FFC000"/>
                </a:solidFill>
              </a:rPr>
              <a:t> of items is on the desk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 </a:t>
            </a:r>
            <a:r>
              <a:rPr lang="en-US" b="1" dirty="0" smtClean="0">
                <a:solidFill>
                  <a:srgbClr val="FFC000"/>
                </a:solidFill>
              </a:rPr>
              <a:t>Bouquet</a:t>
            </a:r>
            <a:r>
              <a:rPr lang="en-US" dirty="0" smtClean="0">
                <a:solidFill>
                  <a:srgbClr val="FFC000"/>
                </a:solidFill>
              </a:rPr>
              <a:t> of roses lends fragrance to the room</a:t>
            </a:r>
          </a:p>
        </p:txBody>
      </p:sp>
    </p:spTree>
    <p:extLst>
      <p:ext uri="{BB962C8B-B14F-4D97-AF65-F5344CB8AC3E}">
        <p14:creationId xmlns:p14="http://schemas.microsoft.com/office/powerpoint/2010/main" val="4216776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0" ma:contentTypeDescription="Create a new document." ma:contentTypeScope="" ma:versionID="1fec023fbf18ea8c52d21852128e4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33BA16-4BF2-4ECE-A79A-8C3C55676072}"/>
</file>

<file path=customXml/itemProps2.xml><?xml version="1.0" encoding="utf-8"?>
<ds:datastoreItem xmlns:ds="http://schemas.openxmlformats.org/officeDocument/2006/customXml" ds:itemID="{A355475D-187F-4094-8F07-A95A68764FF1}"/>
</file>

<file path=customXml/itemProps3.xml><?xml version="1.0" encoding="utf-8"?>
<ds:datastoreItem xmlns:ds="http://schemas.openxmlformats.org/officeDocument/2006/customXml" ds:itemID="{8F0BB02F-FE56-41EC-B808-653879440CC7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1518</TotalTime>
  <Words>975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BlackTie</vt:lpstr>
      <vt:lpstr>Subject verb agreement</vt:lpstr>
      <vt:lpstr>PowerPoint Presentation</vt:lpstr>
      <vt:lpstr>THE BASIC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Hi</dc:creator>
  <cp:lastModifiedBy>Hi</cp:lastModifiedBy>
  <cp:revision>17</cp:revision>
  <dcterms:created xsi:type="dcterms:W3CDTF">2006-08-16T00:00:00Z</dcterms:created>
  <dcterms:modified xsi:type="dcterms:W3CDTF">2021-11-17T10:08:57Z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