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26031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6A91D-6986-43BD-A149-9ACD8FB4C3D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150436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86983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322775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3953265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66A91D-6986-43BD-A149-9ACD8FB4C3D1}"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406592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66A91D-6986-43BD-A149-9ACD8FB4C3D1}" type="datetimeFigureOut">
              <a:rPr lang="en-IN" smtClean="0"/>
              <a:t>20-02-2021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843872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3263359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7174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6278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6A91D-6986-43BD-A149-9ACD8FB4C3D1}"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194810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6A91D-6986-43BD-A149-9ACD8FB4C3D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271109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6A91D-6986-43BD-A149-9ACD8FB4C3D1}"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409827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6A91D-6986-43BD-A149-9ACD8FB4C3D1}"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12079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6A91D-6986-43BD-A149-9ACD8FB4C3D1}"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116195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6A91D-6986-43BD-A149-9ACD8FB4C3D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119211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6A91D-6986-43BD-A149-9ACD8FB4C3D1}"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7E29E-D894-44C5-AD97-7F76950C442F}" type="slidenum">
              <a:rPr lang="en-IN" smtClean="0"/>
              <a:t>‹#›</a:t>
            </a:fld>
            <a:endParaRPr lang="en-IN"/>
          </a:p>
        </p:txBody>
      </p:sp>
    </p:spTree>
    <p:extLst>
      <p:ext uri="{BB962C8B-B14F-4D97-AF65-F5344CB8AC3E}">
        <p14:creationId xmlns:p14="http://schemas.microsoft.com/office/powerpoint/2010/main" val="291970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66A91D-6986-43BD-A149-9ACD8FB4C3D1}" type="datetimeFigureOut">
              <a:rPr lang="en-IN" smtClean="0"/>
              <a:t>20-02-2021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7E29E-D894-44C5-AD97-7F76950C442F}" type="slidenum">
              <a:rPr lang="en-IN" smtClean="0"/>
              <a:t>‹#›</a:t>
            </a:fld>
            <a:endParaRPr lang="en-IN"/>
          </a:p>
        </p:txBody>
      </p:sp>
    </p:spTree>
    <p:extLst>
      <p:ext uri="{BB962C8B-B14F-4D97-AF65-F5344CB8AC3E}">
        <p14:creationId xmlns:p14="http://schemas.microsoft.com/office/powerpoint/2010/main" val="136338900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5DE8-EDFB-441D-9913-913FE314274F}"/>
              </a:ext>
            </a:extLst>
          </p:cNvPr>
          <p:cNvSpPr>
            <a:spLocks noGrp="1"/>
          </p:cNvSpPr>
          <p:nvPr>
            <p:ph type="ctrTitle"/>
          </p:nvPr>
        </p:nvSpPr>
        <p:spPr>
          <a:xfrm>
            <a:off x="392954" y="295276"/>
            <a:ext cx="9074895" cy="742950"/>
          </a:xfrm>
        </p:spPr>
        <p:txBody>
          <a:bodyPr>
            <a:normAutofit fontScale="90000"/>
          </a:bodyPr>
          <a:lstStyle/>
          <a:p>
            <a:r>
              <a:rPr lang="en-US" sz="4400" b="1" i="1" u="sng" dirty="0">
                <a:effectLst>
                  <a:outerShdw blurRad="38100" dist="38100" dir="2700000" algn="tl">
                    <a:srgbClr val="000000">
                      <a:alpha val="43137"/>
                    </a:srgbClr>
                  </a:outerShdw>
                </a:effectLst>
                <a:latin typeface="Algerian" panose="04020705040A02060702" pitchFamily="82" charset="0"/>
              </a:rPr>
              <a:t>Library management system</a:t>
            </a:r>
            <a:endParaRPr lang="en-IN" sz="4400" b="1" i="1" u="sng" dirty="0">
              <a:effectLst>
                <a:outerShdw blurRad="38100" dist="38100" dir="2700000" algn="tl">
                  <a:srgbClr val="000000">
                    <a:alpha val="43137"/>
                  </a:srgbClr>
                </a:outerShdw>
              </a:effectLst>
              <a:latin typeface="Algerian" panose="04020705040A02060702" pitchFamily="82" charset="0"/>
            </a:endParaRPr>
          </a:p>
        </p:txBody>
      </p:sp>
      <p:pic>
        <p:nvPicPr>
          <p:cNvPr id="5" name="Picture 4">
            <a:extLst>
              <a:ext uri="{FF2B5EF4-FFF2-40B4-BE49-F238E27FC236}">
                <a16:creationId xmlns:a16="http://schemas.microsoft.com/office/drawing/2014/main" id="{A2838EA2-5BE7-413B-B839-16ADB5C2E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08" y="1276350"/>
            <a:ext cx="11191567" cy="5029200"/>
          </a:xfrm>
          <a:prstGeom prst="rect">
            <a:avLst/>
          </a:prstGeom>
        </p:spPr>
      </p:pic>
    </p:spTree>
    <p:extLst>
      <p:ext uri="{BB962C8B-B14F-4D97-AF65-F5344CB8AC3E}">
        <p14:creationId xmlns:p14="http://schemas.microsoft.com/office/powerpoint/2010/main" val="3091554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ED2B-143C-4268-BA67-59A4660C26C9}"/>
              </a:ext>
            </a:extLst>
          </p:cNvPr>
          <p:cNvSpPr>
            <a:spLocks noGrp="1"/>
          </p:cNvSpPr>
          <p:nvPr>
            <p:ph type="title"/>
          </p:nvPr>
        </p:nvSpPr>
        <p:spPr>
          <a:xfrm rot="21028372">
            <a:off x="3294061" y="2728735"/>
            <a:ext cx="9404723" cy="1400530"/>
          </a:xfrm>
        </p:spPr>
        <p:txBody>
          <a:bodyPr/>
          <a:lstStyle/>
          <a:p>
            <a:r>
              <a:rPr lang="en-US" sz="7200" b="1" dirty="0">
                <a:solidFill>
                  <a:srgbClr val="FF0000"/>
                </a:solidFill>
                <a:latin typeface="Algerian" panose="04020705040A02060702" pitchFamily="82" charset="0"/>
              </a:rPr>
              <a:t>Thank you</a:t>
            </a:r>
            <a:endParaRPr lang="en-IN" sz="7200"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59170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26C6-1BBF-47B2-9682-4539DBE18A43}"/>
              </a:ext>
            </a:extLst>
          </p:cNvPr>
          <p:cNvSpPr>
            <a:spLocks noGrp="1"/>
          </p:cNvSpPr>
          <p:nvPr>
            <p:ph type="ctrTitle"/>
          </p:nvPr>
        </p:nvSpPr>
        <p:spPr>
          <a:xfrm>
            <a:off x="1154955" y="495300"/>
            <a:ext cx="8825658" cy="1685925"/>
          </a:xfrm>
        </p:spPr>
        <p:txBody>
          <a:bodyPr>
            <a:normAutofit fontScale="90000"/>
          </a:bodyPr>
          <a:lstStyle/>
          <a:p>
            <a:pPr algn="ctr"/>
            <a:r>
              <a:rPr lang="en-US" sz="6000" b="1" i="1" u="sng" dirty="0">
                <a:solidFill>
                  <a:schemeClr val="accent1">
                    <a:lumMod val="40000"/>
                    <a:lumOff val="60000"/>
                  </a:schemeClr>
                </a:solidFill>
                <a:latin typeface="Agency FB" panose="020B0503020202020204" pitchFamily="34" charset="0"/>
              </a:rPr>
              <a:t>Indian institute of information technology </a:t>
            </a:r>
            <a:r>
              <a:rPr lang="en-US" sz="6000" b="1" i="1" u="sng" dirty="0" err="1">
                <a:solidFill>
                  <a:schemeClr val="accent1">
                    <a:lumMod val="40000"/>
                    <a:lumOff val="60000"/>
                  </a:schemeClr>
                </a:solidFill>
                <a:latin typeface="Agency FB" panose="020B0503020202020204" pitchFamily="34" charset="0"/>
              </a:rPr>
              <a:t>dharwad</a:t>
            </a:r>
            <a:endParaRPr lang="en-IN" sz="6000" b="1" i="1" u="sng" dirty="0">
              <a:solidFill>
                <a:schemeClr val="accent1">
                  <a:lumMod val="40000"/>
                  <a:lumOff val="60000"/>
                </a:schemeClr>
              </a:solidFill>
              <a:latin typeface="Agency FB" panose="020B0503020202020204" pitchFamily="34" charset="0"/>
            </a:endParaRPr>
          </a:p>
        </p:txBody>
      </p:sp>
      <p:sp>
        <p:nvSpPr>
          <p:cNvPr id="3" name="Subtitle 2">
            <a:extLst>
              <a:ext uri="{FF2B5EF4-FFF2-40B4-BE49-F238E27FC236}">
                <a16:creationId xmlns:a16="http://schemas.microsoft.com/office/drawing/2014/main" id="{698C992F-3FF9-4A23-8814-13D1C61A2009}"/>
              </a:ext>
            </a:extLst>
          </p:cNvPr>
          <p:cNvSpPr>
            <a:spLocks noGrp="1"/>
          </p:cNvSpPr>
          <p:nvPr>
            <p:ph type="subTitle" idx="1"/>
          </p:nvPr>
        </p:nvSpPr>
        <p:spPr>
          <a:xfrm>
            <a:off x="1154955" y="2019300"/>
            <a:ext cx="8825658" cy="3619500"/>
          </a:xfrm>
        </p:spPr>
        <p:txBody>
          <a:bodyPr>
            <a:normAutofit fontScale="85000" lnSpcReduction="20000"/>
          </a:bodyPr>
          <a:lstStyle/>
          <a:p>
            <a:r>
              <a:rPr lang="en-US" b="1" i="1" u="sng" dirty="0">
                <a:solidFill>
                  <a:schemeClr val="bg1">
                    <a:lumMod val="95000"/>
                    <a:lumOff val="5000"/>
                  </a:schemeClr>
                </a:solidFill>
                <a:latin typeface="Arial Black" panose="020B0A04020102020204" pitchFamily="34" charset="0"/>
              </a:rPr>
              <a:t>Guided by </a:t>
            </a:r>
            <a:r>
              <a:rPr lang="en-US" b="1" i="1" dirty="0">
                <a:solidFill>
                  <a:schemeClr val="bg1">
                    <a:lumMod val="95000"/>
                    <a:lumOff val="5000"/>
                  </a:schemeClr>
                </a:solidFill>
                <a:latin typeface="Arial Black" panose="020B0A04020102020204" pitchFamily="34" charset="0"/>
              </a:rPr>
              <a:t>:-</a:t>
            </a:r>
            <a:endParaRPr lang="en-US" b="1" i="1" dirty="0">
              <a:solidFill>
                <a:srgbClr val="FFFF00"/>
              </a:solidFill>
              <a:latin typeface="Arial Black" panose="020B0A04020102020204" pitchFamily="34" charset="0"/>
            </a:endParaRPr>
          </a:p>
          <a:p>
            <a:r>
              <a:rPr lang="en-US" dirty="0">
                <a:solidFill>
                  <a:srgbClr val="FFFF00"/>
                </a:solidFill>
              </a:rPr>
              <a:t>                 </a:t>
            </a:r>
            <a:r>
              <a:rPr lang="en-US" b="1" i="1" dirty="0">
                <a:solidFill>
                  <a:srgbClr val="FFFF00"/>
                </a:solidFill>
                <a:latin typeface="Bodoni MT" panose="02070603080606020203" pitchFamily="18" charset="0"/>
              </a:rPr>
              <a:t>        dr.uma Sheshadri </a:t>
            </a:r>
          </a:p>
          <a:p>
            <a:r>
              <a:rPr lang="en-US" b="1" i="1" dirty="0">
                <a:solidFill>
                  <a:srgbClr val="FFFF00"/>
                </a:solidFill>
                <a:latin typeface="Bodoni MT" panose="02070603080606020203" pitchFamily="18" charset="0"/>
              </a:rPr>
              <a:t>                           dr.Manjunath k vanahalli</a:t>
            </a:r>
          </a:p>
          <a:p>
            <a:r>
              <a:rPr lang="en-US" sz="2300" b="1" u="sng" dirty="0">
                <a:solidFill>
                  <a:schemeClr val="bg1">
                    <a:lumMod val="85000"/>
                    <a:lumOff val="15000"/>
                  </a:schemeClr>
                </a:solidFill>
                <a:latin typeface="Bodoni MT" panose="02070603080606020203" pitchFamily="18" charset="0"/>
              </a:rPr>
              <a:t>Presented by :-</a:t>
            </a:r>
          </a:p>
          <a:p>
            <a:r>
              <a:rPr lang="en-US" b="1" i="1" dirty="0">
                <a:solidFill>
                  <a:srgbClr val="FFFF00"/>
                </a:solidFill>
                <a:latin typeface="Bodoni MT" panose="02070603080606020203" pitchFamily="18" charset="0"/>
              </a:rPr>
              <a:t>                                   </a:t>
            </a:r>
            <a:r>
              <a:rPr lang="en-US" b="1" i="1" dirty="0">
                <a:solidFill>
                  <a:schemeClr val="bg2">
                    <a:lumMod val="60000"/>
                    <a:lumOff val="40000"/>
                  </a:schemeClr>
                </a:solidFill>
                <a:latin typeface="Bodoni MT" panose="02070603080606020203" pitchFamily="18" charset="0"/>
              </a:rPr>
              <a:t>c. samyuktha </a:t>
            </a:r>
            <a:r>
              <a:rPr lang="en-US" b="1" i="1" dirty="0">
                <a:solidFill>
                  <a:srgbClr val="FFC000"/>
                </a:solidFill>
                <a:latin typeface="Bodoni MT" panose="02070603080606020203" pitchFamily="18" charset="0"/>
              </a:rPr>
              <a:t>(19bcs030)</a:t>
            </a:r>
          </a:p>
          <a:p>
            <a:r>
              <a:rPr lang="en-US" b="1" i="1" dirty="0">
                <a:solidFill>
                  <a:schemeClr val="bg2">
                    <a:lumMod val="60000"/>
                    <a:lumOff val="40000"/>
                  </a:schemeClr>
                </a:solidFill>
                <a:latin typeface="Bodoni MT" panose="02070603080606020203" pitchFamily="18" charset="0"/>
              </a:rPr>
              <a:t>                                   nitin biradar </a:t>
            </a:r>
            <a:r>
              <a:rPr lang="en-US" b="1" i="1" dirty="0">
                <a:solidFill>
                  <a:srgbClr val="FFC000"/>
                </a:solidFill>
                <a:latin typeface="Bodoni MT" panose="02070603080606020203" pitchFamily="18" charset="0"/>
              </a:rPr>
              <a:t>(19bcs080)</a:t>
            </a:r>
          </a:p>
          <a:p>
            <a:r>
              <a:rPr lang="en-US" b="1" i="1" dirty="0">
                <a:solidFill>
                  <a:schemeClr val="bg2">
                    <a:lumMod val="60000"/>
                    <a:lumOff val="40000"/>
                  </a:schemeClr>
                </a:solidFill>
                <a:latin typeface="Bodoni MT" panose="02070603080606020203" pitchFamily="18" charset="0"/>
              </a:rPr>
              <a:t>                                   nikitha bk    </a:t>
            </a:r>
            <a:r>
              <a:rPr lang="en-US" b="1" i="1" dirty="0">
                <a:solidFill>
                  <a:srgbClr val="FFC000"/>
                </a:solidFill>
                <a:latin typeface="Bodoni MT" panose="02070603080606020203" pitchFamily="18" charset="0"/>
              </a:rPr>
              <a:t>(19bcs077)</a:t>
            </a:r>
          </a:p>
          <a:p>
            <a:r>
              <a:rPr lang="en-US" b="1" i="1" dirty="0">
                <a:solidFill>
                  <a:schemeClr val="bg2">
                    <a:lumMod val="60000"/>
                    <a:lumOff val="40000"/>
                  </a:schemeClr>
                </a:solidFill>
                <a:latin typeface="Bodoni MT" panose="02070603080606020203" pitchFamily="18" charset="0"/>
              </a:rPr>
              <a:t>                                   chaithanya b  </a:t>
            </a:r>
            <a:r>
              <a:rPr lang="en-US" b="1" i="1" dirty="0">
                <a:solidFill>
                  <a:srgbClr val="FFC000"/>
                </a:solidFill>
                <a:latin typeface="Bodoni MT" panose="02070603080606020203" pitchFamily="18" charset="0"/>
              </a:rPr>
              <a:t>(19bcs028)</a:t>
            </a:r>
          </a:p>
          <a:p>
            <a:r>
              <a:rPr lang="en-US" b="1" i="1" dirty="0">
                <a:solidFill>
                  <a:schemeClr val="bg2">
                    <a:lumMod val="60000"/>
                    <a:lumOff val="40000"/>
                  </a:schemeClr>
                </a:solidFill>
                <a:latin typeface="Bodoni MT" panose="02070603080606020203" pitchFamily="18" charset="0"/>
              </a:rPr>
              <a:t>                                   kiran vasantha  </a:t>
            </a:r>
            <a:r>
              <a:rPr lang="en-US" b="1" i="1" dirty="0">
                <a:solidFill>
                  <a:srgbClr val="FFC000"/>
                </a:solidFill>
                <a:latin typeface="Bodoni MT" panose="02070603080606020203" pitchFamily="18" charset="0"/>
              </a:rPr>
              <a:t>(19bs054)</a:t>
            </a:r>
          </a:p>
          <a:p>
            <a:r>
              <a:rPr lang="en-US" b="1" i="1" dirty="0">
                <a:solidFill>
                  <a:schemeClr val="bg2">
                    <a:lumMod val="60000"/>
                    <a:lumOff val="40000"/>
                  </a:schemeClr>
                </a:solidFill>
                <a:latin typeface="Bodoni MT" panose="02070603080606020203" pitchFamily="18" charset="0"/>
              </a:rPr>
              <a:t>                                   parameshwar m  </a:t>
            </a:r>
            <a:r>
              <a:rPr lang="en-US" b="1" i="1" dirty="0">
                <a:solidFill>
                  <a:srgbClr val="FFC000"/>
                </a:solidFill>
                <a:latin typeface="Bodoni MT" panose="02070603080606020203" pitchFamily="18" charset="0"/>
              </a:rPr>
              <a:t>(19bcs082)</a:t>
            </a:r>
          </a:p>
          <a:p>
            <a:r>
              <a:rPr lang="en-US" b="1" i="1" dirty="0">
                <a:solidFill>
                  <a:schemeClr val="bg2">
                    <a:lumMod val="60000"/>
                    <a:lumOff val="40000"/>
                  </a:schemeClr>
                </a:solidFill>
                <a:latin typeface="Bodoni MT" panose="02070603080606020203" pitchFamily="18" charset="0"/>
              </a:rPr>
              <a:t>                                   vinay Venkata sai  </a:t>
            </a:r>
            <a:r>
              <a:rPr lang="en-US" b="1" i="1" dirty="0">
                <a:solidFill>
                  <a:srgbClr val="FFC000"/>
                </a:solidFill>
                <a:latin typeface="Bodoni MT" panose="02070603080606020203" pitchFamily="18" charset="0"/>
              </a:rPr>
              <a:t>(19bcs032)</a:t>
            </a:r>
            <a:endParaRPr lang="en-IN" b="1" i="1" dirty="0">
              <a:solidFill>
                <a:srgbClr val="FFC000"/>
              </a:solidFill>
              <a:latin typeface="Bodoni MT" panose="02070603080606020203" pitchFamily="18" charset="0"/>
            </a:endParaRPr>
          </a:p>
        </p:txBody>
      </p:sp>
    </p:spTree>
    <p:extLst>
      <p:ext uri="{BB962C8B-B14F-4D97-AF65-F5344CB8AC3E}">
        <p14:creationId xmlns:p14="http://schemas.microsoft.com/office/powerpoint/2010/main" val="120917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66C0-C701-4F92-8C4C-6B5E9F5A5C96}"/>
              </a:ext>
            </a:extLst>
          </p:cNvPr>
          <p:cNvSpPr>
            <a:spLocks noGrp="1"/>
          </p:cNvSpPr>
          <p:nvPr>
            <p:ph type="title"/>
          </p:nvPr>
        </p:nvSpPr>
        <p:spPr/>
        <p:txBody>
          <a:bodyPr/>
          <a:lstStyle/>
          <a:p>
            <a:r>
              <a:rPr lang="en-US" b="1" i="1" u="sng" dirty="0">
                <a:solidFill>
                  <a:schemeClr val="bg1">
                    <a:lumMod val="95000"/>
                    <a:lumOff val="5000"/>
                  </a:schemeClr>
                </a:solidFill>
                <a:latin typeface="Algerian" panose="04020705040A02060702" pitchFamily="82" charset="0"/>
              </a:rPr>
              <a:t>Introduction :-</a:t>
            </a:r>
            <a:endParaRPr lang="en-IN"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8254DB6-EDCB-4212-9463-874CC5411436}"/>
              </a:ext>
            </a:extLst>
          </p:cNvPr>
          <p:cNvSpPr>
            <a:spLocks noGrp="1"/>
          </p:cNvSpPr>
          <p:nvPr>
            <p:ph idx="1"/>
          </p:nvPr>
        </p:nvSpPr>
        <p:spPr>
          <a:xfrm>
            <a:off x="303212" y="2367243"/>
            <a:ext cx="8946541" cy="4195481"/>
          </a:xfrm>
        </p:spPr>
        <p:txBody>
          <a:bodyPr/>
          <a:lstStyle/>
          <a:p>
            <a:r>
              <a:rPr lang="en-US" dirty="0"/>
              <a:t>Library management system is a project which aims in developing a computerized system to maintain all the daily work of library.</a:t>
            </a:r>
          </a:p>
          <a:p>
            <a:r>
              <a:rPr lang="en-US" dirty="0"/>
              <a:t>It has a facility of admin login through which the admin can monitor the whole system. Admin modules are add new book , view books, issue book and return book.</a:t>
            </a:r>
          </a:p>
          <a:p>
            <a:r>
              <a:rPr lang="en-US" dirty="0"/>
              <a:t>Overall this project of ours is being developed to help the library administration, maintain the library in the best way possible and also reduce the human efforts.</a:t>
            </a:r>
            <a:endParaRPr lang="en-IN" dirty="0"/>
          </a:p>
        </p:txBody>
      </p:sp>
    </p:spTree>
    <p:extLst>
      <p:ext uri="{BB962C8B-B14F-4D97-AF65-F5344CB8AC3E}">
        <p14:creationId xmlns:p14="http://schemas.microsoft.com/office/powerpoint/2010/main" val="414260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4C62-0F80-493D-BED1-3741B802DBF2}"/>
              </a:ext>
            </a:extLst>
          </p:cNvPr>
          <p:cNvSpPr>
            <a:spLocks noGrp="1"/>
          </p:cNvSpPr>
          <p:nvPr>
            <p:ph type="title"/>
          </p:nvPr>
        </p:nvSpPr>
        <p:spPr/>
        <p:txBody>
          <a:bodyPr/>
          <a:lstStyle/>
          <a:p>
            <a:r>
              <a:rPr lang="en-US" b="1" i="1" u="sng" dirty="0">
                <a:solidFill>
                  <a:schemeClr val="bg1">
                    <a:lumMod val="95000"/>
                    <a:lumOff val="5000"/>
                  </a:schemeClr>
                </a:solidFill>
                <a:latin typeface="Algerian" panose="04020705040A02060702" pitchFamily="82" charset="0"/>
              </a:rPr>
              <a:t>Objective :-</a:t>
            </a:r>
            <a:endParaRPr lang="en-IN"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3DB454B-E1AB-4452-B36F-6053A408F918}"/>
              </a:ext>
            </a:extLst>
          </p:cNvPr>
          <p:cNvSpPr>
            <a:spLocks noGrp="1"/>
          </p:cNvSpPr>
          <p:nvPr>
            <p:ph idx="1"/>
          </p:nvPr>
        </p:nvSpPr>
        <p:spPr>
          <a:xfrm>
            <a:off x="85725" y="2319618"/>
            <a:ext cx="8946541" cy="4195481"/>
          </a:xfrm>
        </p:spPr>
        <p:txBody>
          <a:bodyPr/>
          <a:lstStyle/>
          <a:p>
            <a:r>
              <a:rPr lang="en-US" dirty="0"/>
              <a:t>The main objective of the Library Management System is to manage the details of books, students, book issue and book return. It manages all the information about book issue and return. </a:t>
            </a:r>
          </a:p>
          <a:p>
            <a:r>
              <a:rPr lang="en-US" dirty="0"/>
              <a:t>The project is totally built at administrative end and thus only the administrator is guaranteed the access.</a:t>
            </a:r>
          </a:p>
          <a:p>
            <a:r>
              <a:rPr lang="en-US" dirty="0"/>
              <a:t> The purpose of the project is to build an application program to reduce the manual work for managing the books, Members, book issue and return. </a:t>
            </a:r>
          </a:p>
          <a:p>
            <a:r>
              <a:rPr lang="en-US" dirty="0"/>
              <a:t>It tracks all the details about the book issue and return, books, students. Fine is also auto calculated in our project</a:t>
            </a:r>
            <a:endParaRPr lang="en-IN" dirty="0"/>
          </a:p>
        </p:txBody>
      </p:sp>
    </p:spTree>
    <p:extLst>
      <p:ext uri="{BB962C8B-B14F-4D97-AF65-F5344CB8AC3E}">
        <p14:creationId xmlns:p14="http://schemas.microsoft.com/office/powerpoint/2010/main" val="258749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9846-EE6F-4D03-BFE6-676F0384982D}"/>
              </a:ext>
            </a:extLst>
          </p:cNvPr>
          <p:cNvSpPr>
            <a:spLocks noGrp="1"/>
          </p:cNvSpPr>
          <p:nvPr>
            <p:ph type="title"/>
          </p:nvPr>
        </p:nvSpPr>
        <p:spPr/>
        <p:txBody>
          <a:bodyPr/>
          <a:lstStyle/>
          <a:p>
            <a:r>
              <a:rPr lang="en-US" b="1" i="1" u="sng" dirty="0">
                <a:solidFill>
                  <a:schemeClr val="bg1">
                    <a:lumMod val="95000"/>
                    <a:lumOff val="5000"/>
                  </a:schemeClr>
                </a:solidFill>
                <a:latin typeface="Algerian" panose="04020705040A02060702" pitchFamily="82" charset="0"/>
              </a:rPr>
              <a:t>Goals :-</a:t>
            </a:r>
            <a:endParaRPr lang="en-IN"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EA613BC-40B4-4A94-BB9D-7168F74F2D09}"/>
              </a:ext>
            </a:extLst>
          </p:cNvPr>
          <p:cNvSpPr>
            <a:spLocks noGrp="1"/>
          </p:cNvSpPr>
          <p:nvPr>
            <p:ph idx="1"/>
          </p:nvPr>
        </p:nvSpPr>
        <p:spPr>
          <a:xfrm>
            <a:off x="150812" y="2276475"/>
            <a:ext cx="11395077" cy="6067425"/>
          </a:xfrm>
        </p:spPr>
        <p:txBody>
          <a:bodyPr>
            <a:normAutofit/>
          </a:bodyPr>
          <a:lstStyle/>
          <a:p>
            <a:r>
              <a:rPr lang="en-US" sz="2800" dirty="0"/>
              <a:t> Provides the searching facilities based on various factors. Such as book issue and return date, Books, Student.</a:t>
            </a:r>
          </a:p>
          <a:p>
            <a:r>
              <a:rPr lang="en-US" sz="2800" dirty="0"/>
              <a:t> It tracks all the information of Member, Books etc. </a:t>
            </a:r>
          </a:p>
          <a:p>
            <a:r>
              <a:rPr lang="en-US" sz="2800" dirty="0"/>
              <a:t> Manage the information of Members.</a:t>
            </a:r>
          </a:p>
          <a:p>
            <a:r>
              <a:rPr lang="en-US" sz="2800" dirty="0"/>
              <a:t>Shows the information and description of the Students, books, book issue and book return.</a:t>
            </a:r>
          </a:p>
          <a:p>
            <a:r>
              <a:rPr lang="en-US" sz="2800" dirty="0"/>
              <a:t>All the fields are validated and does not take invalid values.</a:t>
            </a:r>
            <a:endParaRPr lang="en-IN" sz="2800" dirty="0"/>
          </a:p>
        </p:txBody>
      </p:sp>
    </p:spTree>
    <p:extLst>
      <p:ext uri="{BB962C8B-B14F-4D97-AF65-F5344CB8AC3E}">
        <p14:creationId xmlns:p14="http://schemas.microsoft.com/office/powerpoint/2010/main" val="153567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FC97-A770-4989-B38D-D65C287A5EAA}"/>
              </a:ext>
            </a:extLst>
          </p:cNvPr>
          <p:cNvSpPr>
            <a:spLocks noGrp="1"/>
          </p:cNvSpPr>
          <p:nvPr>
            <p:ph type="title"/>
          </p:nvPr>
        </p:nvSpPr>
        <p:spPr>
          <a:xfrm>
            <a:off x="495300" y="395568"/>
            <a:ext cx="9404723" cy="1400530"/>
          </a:xfrm>
        </p:spPr>
        <p:txBody>
          <a:bodyPr/>
          <a:lstStyle/>
          <a:p>
            <a:r>
              <a:rPr lang="en-US" b="1" dirty="0">
                <a:solidFill>
                  <a:schemeClr val="bg1">
                    <a:lumMod val="95000"/>
                    <a:lumOff val="5000"/>
                  </a:schemeClr>
                </a:solidFill>
                <a:latin typeface="Algerian" panose="04020705040A02060702" pitchFamily="82" charset="0"/>
              </a:rPr>
              <a:t>Modules :-</a:t>
            </a:r>
            <a:endParaRPr lang="en-IN" b="1"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4A3F3EB-E98B-44B1-B2B8-2EBCDF3364F3}"/>
              </a:ext>
            </a:extLst>
          </p:cNvPr>
          <p:cNvSpPr>
            <a:spLocks noGrp="1"/>
          </p:cNvSpPr>
          <p:nvPr>
            <p:ph idx="1"/>
          </p:nvPr>
        </p:nvSpPr>
        <p:spPr>
          <a:xfrm>
            <a:off x="229090" y="2381251"/>
            <a:ext cx="8946541" cy="4195481"/>
          </a:xfrm>
        </p:spPr>
        <p:txBody>
          <a:bodyPr/>
          <a:lstStyle/>
          <a:p>
            <a:r>
              <a:rPr lang="en-US" dirty="0"/>
              <a:t>ADD NEW BOOK RECORD</a:t>
            </a:r>
          </a:p>
          <a:p>
            <a:r>
              <a:rPr lang="en-US" dirty="0"/>
              <a:t> VIEW BOOKS</a:t>
            </a:r>
          </a:p>
          <a:p>
            <a:r>
              <a:rPr lang="en-US" dirty="0"/>
              <a:t> ISSUE BOOK</a:t>
            </a:r>
          </a:p>
          <a:p>
            <a:r>
              <a:rPr lang="en-US" dirty="0"/>
              <a:t> VIEW ISSUED BOOKS</a:t>
            </a:r>
          </a:p>
          <a:p>
            <a:r>
              <a:rPr lang="en-US" dirty="0"/>
              <a:t> RETURN BOOK</a:t>
            </a:r>
          </a:p>
          <a:p>
            <a:r>
              <a:rPr lang="en-US" dirty="0"/>
              <a:t> ADD NEW STUDENT RECORD</a:t>
            </a:r>
            <a:endParaRPr lang="en-IN" dirty="0"/>
          </a:p>
        </p:txBody>
      </p:sp>
    </p:spTree>
    <p:extLst>
      <p:ext uri="{BB962C8B-B14F-4D97-AF65-F5344CB8AC3E}">
        <p14:creationId xmlns:p14="http://schemas.microsoft.com/office/powerpoint/2010/main" val="155561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5699-99CF-467A-A264-5F35B9602D25}"/>
              </a:ext>
            </a:extLst>
          </p:cNvPr>
          <p:cNvSpPr>
            <a:spLocks noGrp="1"/>
          </p:cNvSpPr>
          <p:nvPr>
            <p:ph type="title"/>
          </p:nvPr>
        </p:nvSpPr>
        <p:spPr>
          <a:xfrm>
            <a:off x="893270" y="400611"/>
            <a:ext cx="9404723" cy="1400530"/>
          </a:xfrm>
        </p:spPr>
        <p:txBody>
          <a:bodyPr>
            <a:normAutofit/>
          </a:bodyPr>
          <a:lstStyle/>
          <a:p>
            <a:r>
              <a:rPr lang="en-US" b="1" i="1" u="sng" dirty="0">
                <a:solidFill>
                  <a:schemeClr val="bg1">
                    <a:lumMod val="95000"/>
                    <a:lumOff val="5000"/>
                  </a:schemeClr>
                </a:solidFill>
                <a:latin typeface="Algerian" panose="04020705040A02060702" pitchFamily="82" charset="0"/>
              </a:rPr>
              <a:t> Front end (language used) :-</a:t>
            </a:r>
            <a:endParaRPr lang="en-IN"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77B4E11-5C18-42F3-A75C-AA058C0EEF44}"/>
              </a:ext>
            </a:extLst>
          </p:cNvPr>
          <p:cNvSpPr>
            <a:spLocks noGrp="1"/>
          </p:cNvSpPr>
          <p:nvPr>
            <p:ph idx="1"/>
          </p:nvPr>
        </p:nvSpPr>
        <p:spPr>
          <a:xfrm>
            <a:off x="-2974695" y="2662519"/>
            <a:ext cx="8946541" cy="4195481"/>
          </a:xfrm>
        </p:spPr>
        <p:txBody>
          <a:bodyPr>
            <a:normAutofit/>
          </a:bodyPr>
          <a:lstStyle/>
          <a:p>
            <a:pPr marL="0" indent="0" algn="ctr">
              <a:buNone/>
            </a:pPr>
            <a:r>
              <a:rPr lang="en-US" sz="4800" b="1" dirty="0">
                <a:solidFill>
                  <a:srgbClr val="C00000"/>
                </a:solidFill>
                <a:latin typeface="Algerian" panose="04020705040A02060702" pitchFamily="82" charset="0"/>
              </a:rPr>
              <a:t>1) CSS </a:t>
            </a:r>
            <a:r>
              <a:rPr lang="en-US" sz="4800" b="1" dirty="0">
                <a:solidFill>
                  <a:schemeClr val="tx1">
                    <a:lumMod val="85000"/>
                  </a:schemeClr>
                </a:solidFill>
                <a:latin typeface="Algerian" panose="04020705040A02060702" pitchFamily="82" charset="0"/>
              </a:rPr>
              <a:t> </a:t>
            </a:r>
          </a:p>
          <a:p>
            <a:pPr marL="0" indent="0" algn="ctr">
              <a:buNone/>
            </a:pPr>
            <a:endParaRPr lang="en-US" sz="4800" b="1" dirty="0">
              <a:solidFill>
                <a:schemeClr val="tx1">
                  <a:lumMod val="85000"/>
                </a:schemeClr>
              </a:solidFill>
              <a:latin typeface="Algerian" panose="04020705040A02060702" pitchFamily="82" charset="0"/>
            </a:endParaRPr>
          </a:p>
          <a:p>
            <a:pPr marL="0" indent="0" algn="ctr">
              <a:buNone/>
            </a:pPr>
            <a:r>
              <a:rPr lang="en-IN" sz="3600" b="1" dirty="0">
                <a:solidFill>
                  <a:srgbClr val="C00000"/>
                </a:solidFill>
                <a:latin typeface="Algerian" panose="04020705040A02060702" pitchFamily="82" charset="0"/>
              </a:rPr>
              <a:t>2) html</a:t>
            </a:r>
          </a:p>
        </p:txBody>
      </p:sp>
    </p:spTree>
    <p:extLst>
      <p:ext uri="{BB962C8B-B14F-4D97-AF65-F5344CB8AC3E}">
        <p14:creationId xmlns:p14="http://schemas.microsoft.com/office/powerpoint/2010/main" val="252064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9A17-C3D1-4193-803B-DD706EDEA750}"/>
              </a:ext>
            </a:extLst>
          </p:cNvPr>
          <p:cNvSpPr>
            <a:spLocks noGrp="1"/>
          </p:cNvSpPr>
          <p:nvPr>
            <p:ph type="title"/>
          </p:nvPr>
        </p:nvSpPr>
        <p:spPr/>
        <p:txBody>
          <a:bodyPr/>
          <a:lstStyle/>
          <a:p>
            <a:r>
              <a:rPr lang="en-US" b="1" i="1" u="sng" dirty="0">
                <a:solidFill>
                  <a:schemeClr val="bg1">
                    <a:lumMod val="95000"/>
                    <a:lumOff val="5000"/>
                  </a:schemeClr>
                </a:solidFill>
                <a:latin typeface="Algerian" panose="04020705040A02060702" pitchFamily="82" charset="0"/>
              </a:rPr>
              <a:t>BACKEND :-</a:t>
            </a:r>
            <a:endParaRPr lang="en-IN"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B8537D6-F853-444F-8D79-DA1068C3313E}"/>
              </a:ext>
            </a:extLst>
          </p:cNvPr>
          <p:cNvSpPr>
            <a:spLocks noGrp="1"/>
          </p:cNvSpPr>
          <p:nvPr>
            <p:ph idx="1"/>
          </p:nvPr>
        </p:nvSpPr>
        <p:spPr>
          <a:xfrm>
            <a:off x="219075" y="2128811"/>
            <a:ext cx="8946541" cy="4195481"/>
          </a:xfrm>
        </p:spPr>
        <p:txBody>
          <a:bodyPr>
            <a:normAutofit/>
          </a:bodyPr>
          <a:lstStyle/>
          <a:p>
            <a:pPr marL="0" indent="0">
              <a:buNone/>
            </a:pPr>
            <a:r>
              <a:rPr lang="en-US" sz="4800" b="1" i="1" dirty="0">
                <a:solidFill>
                  <a:srgbClr val="FF0000"/>
                </a:solidFill>
                <a:latin typeface="Arial Black" panose="020B0A04020102020204" pitchFamily="34" charset="0"/>
              </a:rPr>
              <a:t>MYSQL </a:t>
            </a:r>
            <a:r>
              <a:rPr lang="en-US" sz="4800" b="1" i="1" dirty="0">
                <a:solidFill>
                  <a:schemeClr val="tx1">
                    <a:lumMod val="75000"/>
                  </a:schemeClr>
                </a:solidFill>
                <a:latin typeface="Arial Black" panose="020B0A04020102020204" pitchFamily="34" charset="0"/>
              </a:rPr>
              <a:t>(database)</a:t>
            </a:r>
            <a:endParaRPr lang="en-US" sz="4800" b="1" i="1" dirty="0">
              <a:solidFill>
                <a:srgbClr val="FF0000"/>
              </a:solidFill>
              <a:latin typeface="Arial Black" panose="020B0A04020102020204" pitchFamily="34" charset="0"/>
            </a:endParaRPr>
          </a:p>
          <a:p>
            <a:pPr marL="0" indent="0">
              <a:buNone/>
            </a:pPr>
            <a:r>
              <a:rPr lang="en-US" sz="4800" b="1" i="1" dirty="0">
                <a:solidFill>
                  <a:srgbClr val="FF0000"/>
                </a:solidFill>
                <a:latin typeface="Arial Black" panose="020B0A04020102020204" pitchFamily="34" charset="0"/>
              </a:rPr>
              <a:t>Java </a:t>
            </a:r>
          </a:p>
          <a:p>
            <a:pPr marL="0" indent="0">
              <a:buNone/>
            </a:pPr>
            <a:endParaRPr lang="en-IN" sz="4800" b="1" i="1" dirty="0">
              <a:solidFill>
                <a:schemeClr val="tx1">
                  <a:lumMod val="7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FCD0E7C6-49D6-47F5-844C-D3AA7055E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685602"/>
            <a:ext cx="4767263" cy="3172397"/>
          </a:xfrm>
          <a:prstGeom prst="rect">
            <a:avLst/>
          </a:prstGeom>
        </p:spPr>
      </p:pic>
      <p:pic>
        <p:nvPicPr>
          <p:cNvPr id="7" name="Picture 6">
            <a:extLst>
              <a:ext uri="{FF2B5EF4-FFF2-40B4-BE49-F238E27FC236}">
                <a16:creationId xmlns:a16="http://schemas.microsoft.com/office/drawing/2014/main" id="{C1CD15B3-6FC7-40F0-BA43-7EE716F44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325" y="2802871"/>
            <a:ext cx="5019675" cy="4772856"/>
          </a:xfrm>
          <a:prstGeom prst="rect">
            <a:avLst/>
          </a:prstGeom>
        </p:spPr>
      </p:pic>
    </p:spTree>
    <p:extLst>
      <p:ext uri="{BB962C8B-B14F-4D97-AF65-F5344CB8AC3E}">
        <p14:creationId xmlns:p14="http://schemas.microsoft.com/office/powerpoint/2010/main" val="113050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18B5-C51B-4247-951B-8D9F7BF6C4AC}"/>
              </a:ext>
            </a:extLst>
          </p:cNvPr>
          <p:cNvSpPr>
            <a:spLocks noGrp="1"/>
          </p:cNvSpPr>
          <p:nvPr>
            <p:ph type="title"/>
          </p:nvPr>
        </p:nvSpPr>
        <p:spPr>
          <a:xfrm>
            <a:off x="653066" y="443193"/>
            <a:ext cx="9404723" cy="1400530"/>
          </a:xfrm>
        </p:spPr>
        <p:txBody>
          <a:bodyPr/>
          <a:lstStyle/>
          <a:p>
            <a:r>
              <a:rPr lang="en-US" sz="4400" b="1" i="1" u="sng" dirty="0">
                <a:solidFill>
                  <a:schemeClr val="bg1">
                    <a:lumMod val="95000"/>
                    <a:lumOff val="5000"/>
                  </a:schemeClr>
                </a:solidFill>
                <a:latin typeface="Algerian" panose="04020705040A02060702" pitchFamily="82" charset="0"/>
              </a:rPr>
              <a:t>Software used :-</a:t>
            </a:r>
            <a:endParaRPr lang="en-IN" sz="4400" b="1" i="1" u="sng" dirty="0">
              <a:solidFill>
                <a:schemeClr val="bg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5276031-2E35-4199-BD66-2A6A88A48ED9}"/>
              </a:ext>
            </a:extLst>
          </p:cNvPr>
          <p:cNvSpPr>
            <a:spLocks noGrp="1"/>
          </p:cNvSpPr>
          <p:nvPr>
            <p:ph idx="1"/>
          </p:nvPr>
        </p:nvSpPr>
        <p:spPr>
          <a:xfrm>
            <a:off x="141287" y="2916537"/>
            <a:ext cx="8946541" cy="4195481"/>
          </a:xfrm>
        </p:spPr>
        <p:txBody>
          <a:bodyPr>
            <a:normAutofit/>
          </a:bodyPr>
          <a:lstStyle/>
          <a:p>
            <a:pPr marL="0" indent="0">
              <a:buNone/>
            </a:pPr>
            <a:r>
              <a:rPr lang="en-US" sz="2400" dirty="0">
                <a:latin typeface="Arial Black" panose="020B0A04020102020204" pitchFamily="34" charset="0"/>
              </a:rPr>
              <a:t>Jdk (java development kit)</a:t>
            </a:r>
          </a:p>
          <a:p>
            <a:pPr marL="0" indent="0">
              <a:buNone/>
            </a:pPr>
            <a:r>
              <a:rPr lang="en-US" sz="2400" dirty="0">
                <a:latin typeface="Arial Black" panose="020B0A04020102020204" pitchFamily="34" charset="0"/>
              </a:rPr>
              <a:t>Topstyle for CSS and html.</a:t>
            </a:r>
          </a:p>
          <a:p>
            <a:pPr marL="0" indent="0">
              <a:buNone/>
            </a:pPr>
            <a:r>
              <a:rPr lang="en-US" sz="2400" dirty="0">
                <a:latin typeface="Arial Black" panose="020B0A04020102020204" pitchFamily="34" charset="0"/>
              </a:rPr>
              <a:t>Mssql (Microsoft sql) </a:t>
            </a:r>
            <a:endParaRPr lang="en-IN" sz="2400" dirty="0">
              <a:latin typeface="Arial Black" panose="020B0A04020102020204" pitchFamily="34" charset="0"/>
            </a:endParaRPr>
          </a:p>
        </p:txBody>
      </p:sp>
    </p:spTree>
    <p:extLst>
      <p:ext uri="{BB962C8B-B14F-4D97-AF65-F5344CB8AC3E}">
        <p14:creationId xmlns:p14="http://schemas.microsoft.com/office/powerpoint/2010/main" val="3494071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403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Algerian</vt:lpstr>
      <vt:lpstr>Arial</vt:lpstr>
      <vt:lpstr>Arial Black</vt:lpstr>
      <vt:lpstr>Bodoni MT</vt:lpstr>
      <vt:lpstr>Century Gothic</vt:lpstr>
      <vt:lpstr>Wingdings 3</vt:lpstr>
      <vt:lpstr>Ion Boardroom</vt:lpstr>
      <vt:lpstr>Library management system</vt:lpstr>
      <vt:lpstr>Indian institute of information technology dharwad</vt:lpstr>
      <vt:lpstr>Introduction :-</vt:lpstr>
      <vt:lpstr>Objective :-</vt:lpstr>
      <vt:lpstr>Goals :-</vt:lpstr>
      <vt:lpstr>Modules :-</vt:lpstr>
      <vt:lpstr> Front end (language used) :-</vt:lpstr>
      <vt:lpstr>BACKEND :-</vt:lpstr>
      <vt:lpstr>Software used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NITIN BIRADAR</dc:creator>
  <cp:lastModifiedBy>NITIN BIRADAR</cp:lastModifiedBy>
  <cp:revision>11</cp:revision>
  <dcterms:created xsi:type="dcterms:W3CDTF">2021-02-13T04:55:33Z</dcterms:created>
  <dcterms:modified xsi:type="dcterms:W3CDTF">2021-02-20T04:46:00Z</dcterms:modified>
</cp:coreProperties>
</file>