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2973-5B9A-498A-8E99-5CAD886C28F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58BD2-6444-46EB-AD0C-E36E47E3B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9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2212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2212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19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2212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92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2212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30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57C7-6FE0-542D-C1E7-D3590C9E2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42FAA-E4BE-0285-8F56-99B590B40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5451-7B6B-02B1-EB7E-72A06B80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6CE7-BBEC-DE13-6641-F3977B0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C234-C694-7756-6E0F-D2BAB313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4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7ED7-44F3-3A68-C4F6-F32ECF0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713FF-0249-D079-B1B9-3C2038010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662F-0C8A-C2F3-2718-A1DC43B2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E920-844F-69B6-DD29-CBCEE3C0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0289-B829-D0CA-BF7E-F1C38019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71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86FF0-C00C-CD5D-B7FC-649A9FF15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D8E36-8A27-1D60-DFBE-77A44B2E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ED42-8485-67B0-4020-1403230B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C9C4-929C-AB0C-356A-2A87F6A3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7F82-BE39-6980-C8D0-E9751339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2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98823"/>
            </a:schemeClr>
          </a:solidFill>
          <a:ln w="381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81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11334" y="722959"/>
            <a:ext cx="11236009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609409" y="182907"/>
            <a:ext cx="429377" cy="43030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1105197" y="265700"/>
            <a:ext cx="9736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67" rIns="0" bIns="0" anchor="t" anchorCtr="0">
            <a:noAutofit/>
          </a:bodyPr>
          <a:lstStyle/>
          <a:p>
            <a:pPr marL="770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71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2400"/>
          </a:p>
          <a:p>
            <a:pPr marL="770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71" b="1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971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078800" y="170100"/>
            <a:ext cx="7695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09400" y="832733"/>
            <a:ext cx="11230400" cy="5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  <a:defRPr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438339" lvl="3" indent="-304792" algn="l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047924" lvl="4" indent="-304792" algn="l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509" lvl="5" indent="-304792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267093" lvl="6" indent="-304792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76678" lvl="7" indent="-304792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5486263" lvl="8" indent="-304792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30063" y="452570"/>
            <a:ext cx="29125" cy="36407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811866" y="438001"/>
            <a:ext cx="65556" cy="6555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774600" y="247400"/>
            <a:ext cx="2065200" cy="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00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19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7347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2C35-4403-03C4-9831-38A9B3B4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DFAE-8FC0-2377-B968-1BFD80AD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22D-FAF1-33B4-DB0B-6E7F0FE6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6BA7-A6B4-80AA-9888-34FC5242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84CB-3F4E-2B3B-3A13-0A5BDC93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99D0-8BDC-0A51-B103-B971EA66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B6A1-9E2C-BDA4-4D11-CAFD61EE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BFB5-C163-4237-3D36-90F0D68B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6101-3CC8-303B-FA02-ECE52318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392E-06FF-3AE6-D4A5-CAA4061E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12F0-3473-9274-7D05-990BA2A2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FE54-EBFF-0BBB-64F5-2C7653CE9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450BC-3159-9F2E-2175-28597B3E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1FAE-A922-9B40-9DFE-5DE192B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5FAA0-1839-74CD-1198-83C0326F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5E0E-F2C6-A4A7-8494-9C178F09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7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4DB6-CAF7-B1C2-EB0E-0D7D22C1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E79BE-A9CB-AA40-009E-8258F503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A278-D348-F755-E9CA-58F8696F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8C52B-D5F5-B073-1A95-3BDBFEE77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465AB-5237-F7B7-0DFA-E237A1ECC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A0B00-7E77-C51D-7B93-77DD41F6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3EFC1-2B01-89A6-2E60-7BB073BE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78D2D-D081-E5CF-99B9-7C0FCB09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01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CFA6-7B33-6E9C-8080-D4D6C840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B2B02-8784-6CF4-C02F-B128763E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03317-3F91-7CAA-6FF9-6AB7A122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0B9E8-3D89-0C7E-8277-ED7AFE29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1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BE1C3-E748-EDF9-6BE3-DC78F813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E15C2-C71F-CDE5-CAEE-4CC34A45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41E97-7EA8-7660-0C20-31316774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4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0459-D40B-AADF-1819-B1DFC421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AEDF-C8EE-A688-1585-005CB437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515F9-D918-CB41-9DC8-378420A9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98ED8-B786-7392-D2F3-159C6F5A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93E9-31DF-24C0-AC87-A8F43CB9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E2D4-A669-A9A7-F687-D6FE21A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152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E774-DE82-2679-88D3-3EC29747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C7220-F027-EF09-E2F6-F6D610E32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AEF02-3F71-C0D4-9023-6D82476F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FF7-B036-AD7F-D2CB-33763017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63BE3-ABF3-BDE0-10B5-7E08133F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06CB9-557C-6752-1BDF-E3D95981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38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19AC1-D458-EC56-7D69-4C318B5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7CB8-2A73-63D9-8CD6-08DA5F17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2C3F-E399-FBEA-7957-B3A1FEA14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C55F-8A88-4E76-88BB-AAD5122D5E7C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1DEC-9F53-3280-C8B0-987BC1159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9796-C808-9DBB-FB99-98904879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2263-3598-4262-AB51-EEB18974B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26C6B-177D-B1C3-FC7F-10543C6B8B9B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E76B2-DF1F-6466-2CD7-52FD927C8935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98B1B26-07D2-80E2-10E4-2888430D1B7F}"/>
              </a:ext>
            </a:extLst>
          </p:cNvPr>
          <p:cNvSpPr/>
          <p:nvPr/>
        </p:nvSpPr>
        <p:spPr>
          <a:xfrm rot="10800000" flipH="1">
            <a:off x="0" y="-1"/>
            <a:ext cx="5204012" cy="4773706"/>
          </a:xfrm>
          <a:prstGeom prst="rt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2" descr="RV College of Engineering - Home | Facebook">
            <a:extLst>
              <a:ext uri="{FF2B5EF4-FFF2-40B4-BE49-F238E27FC236}">
                <a16:creationId xmlns:a16="http://schemas.microsoft.com/office/drawing/2014/main" id="{F14A5508-A1A1-4BCA-B55B-2C5E8BFF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50" y="149633"/>
            <a:ext cx="2286555" cy="22865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AC147DE-0038-D9C1-E31F-7DEF66E03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61145"/>
              </p:ext>
            </p:extLst>
          </p:nvPr>
        </p:nvGraphicFramePr>
        <p:xfrm>
          <a:off x="5204012" y="2866792"/>
          <a:ext cx="55444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2240">
                  <a:extLst>
                    <a:ext uri="{9D8B030D-6E8A-4147-A177-3AD203B41FA5}">
                      <a16:colId xmlns:a16="http://schemas.microsoft.com/office/drawing/2014/main" val="410897368"/>
                    </a:ext>
                  </a:extLst>
                </a:gridCol>
                <a:gridCol w="2772240">
                  <a:extLst>
                    <a:ext uri="{9D8B030D-6E8A-4147-A177-3AD203B41FA5}">
                      <a16:colId xmlns:a16="http://schemas.microsoft.com/office/drawing/2014/main" val="298803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Shreyasa Joshi</a:t>
                      </a:r>
                      <a:endParaRPr lang="en-IN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19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1RV20CS198</a:t>
                      </a:r>
                      <a:endParaRPr lang="en-IN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26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Faculty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Dr. Chethana R Murthy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0132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864C3D0-703A-13CB-4B88-A1F50F4C4EA4}"/>
              </a:ext>
            </a:extLst>
          </p:cNvPr>
          <p:cNvSpPr txBox="1"/>
          <p:nvPr/>
        </p:nvSpPr>
        <p:spPr>
          <a:xfrm>
            <a:off x="4184833" y="792847"/>
            <a:ext cx="76917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Finite Automata Formal Languages</a:t>
            </a:r>
          </a:p>
          <a:p>
            <a:pPr algn="ctr"/>
            <a:r>
              <a:rPr lang="en-IN" sz="4000" b="1" dirty="0"/>
              <a:t>18CS52</a:t>
            </a:r>
          </a:p>
          <a:p>
            <a:pPr algn="ctr"/>
            <a:r>
              <a:rPr lang="en-IN" sz="2000" b="1" dirty="0"/>
              <a:t>(2022 – 2023)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D40D2B-3BE0-BAAD-B8C9-A4A30FEB03F2}"/>
              </a:ext>
            </a:extLst>
          </p:cNvPr>
          <p:cNvGrpSpPr/>
          <p:nvPr/>
        </p:nvGrpSpPr>
        <p:grpSpPr>
          <a:xfrm>
            <a:off x="826476" y="4174424"/>
            <a:ext cx="10840916" cy="2435468"/>
            <a:chOff x="1631576" y="5096435"/>
            <a:chExt cx="8928847" cy="12852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140BC5-5433-521C-B1A4-7D38B900E706}"/>
                </a:ext>
              </a:extLst>
            </p:cNvPr>
            <p:cNvSpPr/>
            <p:nvPr/>
          </p:nvSpPr>
          <p:spPr>
            <a:xfrm>
              <a:off x="1631576" y="5096435"/>
              <a:ext cx="8928847" cy="4381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/>
                <a:t>QUESTION</a:t>
              </a:r>
              <a:endParaRPr lang="en-IN" sz="200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9C8034-B2D5-D29E-4004-85A13865EC79}"/>
                </a:ext>
              </a:extLst>
            </p:cNvPr>
            <p:cNvSpPr/>
            <p:nvPr/>
          </p:nvSpPr>
          <p:spPr>
            <a:xfrm>
              <a:off x="1631576" y="5534562"/>
              <a:ext cx="8928847" cy="8471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For a string x ∈ {a, b}∗ with |x| = n, how many states are required for an FA accepting the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language of all strings in {a, b}∗ that begin with x? For each of these states, describe the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strings that cause the FA to be in that state.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69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04">
        <p159:morph option="byObject"/>
      </p:transition>
    </mc:Choice>
    <mc:Fallback>
      <p:transition spd="slow" advTm="17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2078800" y="222854"/>
            <a:ext cx="7695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IN" dirty="0"/>
              <a:t>SOLUTION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E3F2A-2FBE-8C1A-3039-37F3343986EE}"/>
                  </a:ext>
                </a:extLst>
              </p:cNvPr>
              <p:cNvSpPr txBox="1"/>
              <p:nvPr/>
            </p:nvSpPr>
            <p:spPr>
              <a:xfrm>
                <a:off x="779413" y="980209"/>
                <a:ext cx="111677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construct an FA accepting the language of all strings in {a, b}* that begin with x, we need to start with a state that represents the initial character(s) of the string x. </a:t>
                </a:r>
              </a:p>
              <a:p>
                <a:endParaRPr lang="en-US" dirty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each character in x, we can create a state that represents having read that character. Let's call these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Then, we can create a state qn+1 that represents having read all of the characters in x. From qn+1, we can transition to any state that can be reached from a state that represents the next character in the input string.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E3F2A-2FBE-8C1A-3039-37F33439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13" y="980209"/>
                <a:ext cx="11167782" cy="2308324"/>
              </a:xfrm>
              <a:prstGeom prst="rect">
                <a:avLst/>
              </a:prstGeom>
              <a:blipFill>
                <a:blip r:embed="rId3"/>
                <a:stretch>
                  <a:fillRect l="-491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915">
        <p159:morph option="byObject"/>
      </p:transition>
    </mc:Choice>
    <mc:Fallback xmlns="">
      <p:transition spd="slow" advTm="199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2078800" y="170100"/>
            <a:ext cx="7695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IN" dirty="0"/>
              <a:t>SOLUTION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E3F2A-2FBE-8C1A-3039-37F3343986EE}"/>
              </a:ext>
            </a:extLst>
          </p:cNvPr>
          <p:cNvSpPr txBox="1"/>
          <p:nvPr/>
        </p:nvSpPr>
        <p:spPr>
          <a:xfrm>
            <a:off x="867144" y="2770292"/>
            <a:ext cx="101189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Logic to construct NPDA : </a:t>
            </a:r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Since each </a:t>
            </a:r>
            <a:r>
              <a:rPr lang="en-US" sz="3200" i="1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must have 3 </a:t>
            </a:r>
            <a:r>
              <a:rPr lang="en-US" sz="3200" i="1" dirty="0">
                <a:solidFill>
                  <a:schemeClr val="tx1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’s associated with it, we push 3 </a:t>
            </a:r>
            <a:r>
              <a:rPr lang="en-US" sz="3200" i="1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’s into the stack whenever an </a:t>
            </a:r>
            <a:r>
              <a:rPr lang="en-US" sz="3200" i="1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is encountered but pop only a single </a:t>
            </a:r>
            <a:r>
              <a:rPr lang="en-US" sz="3200" i="1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when </a:t>
            </a:r>
            <a:r>
              <a:rPr lang="en-US" sz="3200" i="1" dirty="0">
                <a:solidFill>
                  <a:schemeClr val="tx1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is encountered.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3216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7820">
        <p159:morph option="byObject"/>
      </p:transition>
    </mc:Choice>
    <mc:Fallback xmlns="">
      <p:transition spd="slow" advTm="1782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2078800" y="170100"/>
            <a:ext cx="7695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IN" dirty="0"/>
              <a:t>SOLUTION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E3F2A-2FBE-8C1A-3039-37F3343986EE}"/>
              </a:ext>
            </a:extLst>
          </p:cNvPr>
          <p:cNvSpPr txBox="1"/>
          <p:nvPr/>
        </p:nvSpPr>
        <p:spPr>
          <a:xfrm>
            <a:off x="867144" y="2729951"/>
            <a:ext cx="10118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NPDA : </a:t>
            </a:r>
            <a:endParaRPr 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29FDD61F-E4F0-C661-150A-A5D3144409A1}"/>
                  </a:ext>
                </a:extLst>
              </p:cNvPr>
              <p:cNvSpPr/>
              <p:nvPr/>
            </p:nvSpPr>
            <p:spPr>
              <a:xfrm>
                <a:off x="2307400" y="4494672"/>
                <a:ext cx="1116105" cy="1062317"/>
              </a:xfrm>
              <a:prstGeom prst="flowChartConnector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sz="2800" b="1" i="1" dirty="0"/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29FDD61F-E4F0-C661-150A-A5D314440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00" y="4494672"/>
                <a:ext cx="1116105" cy="1062317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A125DB-17E4-8D3D-A66A-735530141E66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423505" y="5025831"/>
            <a:ext cx="2111079" cy="1007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510BDF-1A44-F3B9-D223-8F4D829259E9}"/>
              </a:ext>
            </a:extLst>
          </p:cNvPr>
          <p:cNvCxnSpPr>
            <a:cxnSpLocks/>
          </p:cNvCxnSpPr>
          <p:nvPr/>
        </p:nvCxnSpPr>
        <p:spPr>
          <a:xfrm>
            <a:off x="6650689" y="5035907"/>
            <a:ext cx="2111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6F8E15-20CA-2F17-A448-5DDA5B3E4A8F}"/>
              </a:ext>
            </a:extLst>
          </p:cNvPr>
          <p:cNvSpPr/>
          <p:nvPr/>
        </p:nvSpPr>
        <p:spPr>
          <a:xfrm>
            <a:off x="2628671" y="3778606"/>
            <a:ext cx="473561" cy="716066"/>
          </a:xfrm>
          <a:custGeom>
            <a:avLst/>
            <a:gdLst>
              <a:gd name="connsiteX0" fmla="*/ 244961 w 784053"/>
              <a:gd name="connsiteY0" fmla="*/ 1152380 h 1152380"/>
              <a:gd name="connsiteX1" fmla="*/ 2914 w 784053"/>
              <a:gd name="connsiteY1" fmla="*/ 547263 h 1152380"/>
              <a:gd name="connsiteX2" fmla="*/ 137385 w 784053"/>
              <a:gd name="connsiteY2" fmla="*/ 103510 h 1152380"/>
              <a:gd name="connsiteX3" fmla="*/ 513902 w 784053"/>
              <a:gd name="connsiteY3" fmla="*/ 22827 h 1152380"/>
              <a:gd name="connsiteX4" fmla="*/ 782843 w 784053"/>
              <a:gd name="connsiteY4" fmla="*/ 426239 h 1152380"/>
              <a:gd name="connsiteX5" fmla="*/ 594585 w 784053"/>
              <a:gd name="connsiteY5" fmla="*/ 1152380 h 115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053" h="1152380">
                <a:moveTo>
                  <a:pt x="244961" y="1152380"/>
                </a:moveTo>
                <a:cubicBezTo>
                  <a:pt x="132902" y="937227"/>
                  <a:pt x="20843" y="722075"/>
                  <a:pt x="2914" y="547263"/>
                </a:cubicBezTo>
                <a:cubicBezTo>
                  <a:pt x="-15015" y="372451"/>
                  <a:pt x="52220" y="190916"/>
                  <a:pt x="137385" y="103510"/>
                </a:cubicBezTo>
                <a:cubicBezTo>
                  <a:pt x="222550" y="16104"/>
                  <a:pt x="406326" y="-30961"/>
                  <a:pt x="513902" y="22827"/>
                </a:cubicBezTo>
                <a:cubicBezTo>
                  <a:pt x="621478" y="76615"/>
                  <a:pt x="769396" y="237980"/>
                  <a:pt x="782843" y="426239"/>
                </a:cubicBezTo>
                <a:cubicBezTo>
                  <a:pt x="796290" y="614498"/>
                  <a:pt x="695437" y="883439"/>
                  <a:pt x="594585" y="115238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90312-FDE6-049B-5CE0-AB2F52E89ED8}"/>
                  </a:ext>
                </a:extLst>
              </p:cNvPr>
              <p:cNvSpPr txBox="1"/>
              <p:nvPr/>
            </p:nvSpPr>
            <p:spPr>
              <a:xfrm>
                <a:off x="2865451" y="3581533"/>
                <a:ext cx="17884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𝑎𝑎𝑍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𝑎𝑎𝑎𝑎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90312-FDE6-049B-5CE0-AB2F52E89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51" y="3581533"/>
                <a:ext cx="1788459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3269DD-15BE-9C7C-17C2-620551368A1B}"/>
                  </a:ext>
                </a:extLst>
              </p:cNvPr>
              <p:cNvSpPr txBox="1"/>
              <p:nvPr/>
            </p:nvSpPr>
            <p:spPr>
              <a:xfrm>
                <a:off x="5941356" y="3616280"/>
                <a:ext cx="1418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3269DD-15BE-9C7C-17C2-62055136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356" y="3616280"/>
                <a:ext cx="141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6E739C-10E6-0BD8-7D4F-F0BB9EB27834}"/>
                  </a:ext>
                </a:extLst>
              </p:cNvPr>
              <p:cNvSpPr txBox="1"/>
              <p:nvPr/>
            </p:nvSpPr>
            <p:spPr>
              <a:xfrm>
                <a:off x="3815494" y="5067758"/>
                <a:ext cx="14186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6E739C-10E6-0BD8-7D4F-F0BB9EB2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494" y="5067758"/>
                <a:ext cx="1418665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0A0619-BEBA-A9F6-B3CA-35D46AF455B9}"/>
              </a:ext>
            </a:extLst>
          </p:cNvPr>
          <p:cNvSpPr/>
          <p:nvPr/>
        </p:nvSpPr>
        <p:spPr>
          <a:xfrm>
            <a:off x="5820104" y="3783089"/>
            <a:ext cx="473561" cy="716066"/>
          </a:xfrm>
          <a:custGeom>
            <a:avLst/>
            <a:gdLst>
              <a:gd name="connsiteX0" fmla="*/ 244961 w 784053"/>
              <a:gd name="connsiteY0" fmla="*/ 1152380 h 1152380"/>
              <a:gd name="connsiteX1" fmla="*/ 2914 w 784053"/>
              <a:gd name="connsiteY1" fmla="*/ 547263 h 1152380"/>
              <a:gd name="connsiteX2" fmla="*/ 137385 w 784053"/>
              <a:gd name="connsiteY2" fmla="*/ 103510 h 1152380"/>
              <a:gd name="connsiteX3" fmla="*/ 513902 w 784053"/>
              <a:gd name="connsiteY3" fmla="*/ 22827 h 1152380"/>
              <a:gd name="connsiteX4" fmla="*/ 782843 w 784053"/>
              <a:gd name="connsiteY4" fmla="*/ 426239 h 1152380"/>
              <a:gd name="connsiteX5" fmla="*/ 594585 w 784053"/>
              <a:gd name="connsiteY5" fmla="*/ 1152380 h 115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053" h="1152380">
                <a:moveTo>
                  <a:pt x="244961" y="1152380"/>
                </a:moveTo>
                <a:cubicBezTo>
                  <a:pt x="132902" y="937227"/>
                  <a:pt x="20843" y="722075"/>
                  <a:pt x="2914" y="547263"/>
                </a:cubicBezTo>
                <a:cubicBezTo>
                  <a:pt x="-15015" y="372451"/>
                  <a:pt x="52220" y="190916"/>
                  <a:pt x="137385" y="103510"/>
                </a:cubicBezTo>
                <a:cubicBezTo>
                  <a:pt x="222550" y="16104"/>
                  <a:pt x="406326" y="-30961"/>
                  <a:pt x="513902" y="22827"/>
                </a:cubicBezTo>
                <a:cubicBezTo>
                  <a:pt x="621478" y="76615"/>
                  <a:pt x="769396" y="237980"/>
                  <a:pt x="782843" y="426239"/>
                </a:cubicBezTo>
                <a:cubicBezTo>
                  <a:pt x="796290" y="614498"/>
                  <a:pt x="695437" y="883439"/>
                  <a:pt x="594585" y="115238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C6E10F-75D5-879A-16B1-8C0F1C88167E}"/>
                  </a:ext>
                </a:extLst>
              </p:cNvPr>
              <p:cNvSpPr txBox="1"/>
              <p:nvPr/>
            </p:nvSpPr>
            <p:spPr>
              <a:xfrm>
                <a:off x="6958850" y="5035905"/>
                <a:ext cx="1418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C6E10F-75D5-879A-16B1-8C0F1C881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850" y="5035905"/>
                <a:ext cx="1418665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445E2425-7F6C-9351-BBE4-E1BC4AA264B3}"/>
                  </a:ext>
                </a:extLst>
              </p:cNvPr>
              <p:cNvSpPr/>
              <p:nvPr/>
            </p:nvSpPr>
            <p:spPr>
              <a:xfrm>
                <a:off x="5538452" y="4504747"/>
                <a:ext cx="1116105" cy="1062317"/>
              </a:xfrm>
              <a:prstGeom prst="flowChartConnector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800" b="1" i="1" dirty="0"/>
              </a:p>
            </p:txBody>
          </p:sp>
        </mc:Choice>
        <mc:Fallback xmlns=""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445E2425-7F6C-9351-BBE4-E1BC4AA26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452" y="4504747"/>
                <a:ext cx="1116105" cy="1062317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C0985127-14E4-8345-305C-4262C6027A18}"/>
                  </a:ext>
                </a:extLst>
              </p:cNvPr>
              <p:cNvSpPr/>
              <p:nvPr/>
            </p:nvSpPr>
            <p:spPr>
              <a:xfrm>
                <a:off x="8769504" y="4524920"/>
                <a:ext cx="1116105" cy="1062317"/>
              </a:xfrm>
              <a:prstGeom prst="flowChartConnector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800" b="1" i="1" dirty="0"/>
              </a:p>
            </p:txBody>
          </p:sp>
        </mc:Choice>
        <mc:Fallback xmlns=""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C0985127-14E4-8345-305C-4262C6027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504" y="4524920"/>
                <a:ext cx="1116105" cy="1062317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6155CE5-B48F-5511-D87E-CFDCDF448905}"/>
              </a:ext>
            </a:extLst>
          </p:cNvPr>
          <p:cNvSpPr/>
          <p:nvPr/>
        </p:nvSpPr>
        <p:spPr>
          <a:xfrm>
            <a:off x="8875059" y="4623532"/>
            <a:ext cx="899341" cy="879669"/>
          </a:xfrm>
          <a:prstGeom prst="flowChartConnector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7452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4700">
        <p159:morph option="byObject"/>
      </p:transition>
    </mc:Choice>
    <mc:Fallback xmlns="">
      <p:transition spd="slow" advTm="64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2078800" y="170100"/>
            <a:ext cx="7695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IN" dirty="0"/>
              <a:t>SOLUTION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E3F2A-2FBE-8C1A-3039-37F3343986EE}"/>
                  </a:ext>
                </a:extLst>
              </p:cNvPr>
              <p:cNvSpPr txBox="1"/>
              <p:nvPr/>
            </p:nvSpPr>
            <p:spPr>
              <a:xfrm>
                <a:off x="894038" y="3222974"/>
                <a:ext cx="101189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b="1" dirty="0">
                    <a:solidFill>
                      <a:schemeClr val="tx1"/>
                    </a:solidFill>
                  </a:rPr>
                  <a:t>7 tuple definition - </a:t>
                </a:r>
                <a:r>
                  <a:rPr lang="en-IN" sz="4000" dirty="0">
                    <a:solidFill>
                      <a:schemeClr val="tx1"/>
                    </a:solidFill>
                  </a:rPr>
                  <a:t>P = (</a:t>
                </a:r>
                <a14:m>
                  <m:oMath xmlns:m="http://schemas.openxmlformats.org/officeDocument/2006/math"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4000" dirty="0">
                    <a:solidFill>
                      <a:schemeClr val="tx1"/>
                    </a:solidFill>
                  </a:rPr>
                  <a:t>, </a:t>
                </a:r>
                <a:r>
                  <a:rPr lang="el-GR" sz="4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IN" sz="4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4000" dirty="0">
                    <a:solidFill>
                      <a:schemeClr val="tx1"/>
                    </a:solidFill>
                  </a:rPr>
                  <a:t>, </a:t>
                </a:r>
                <a:r>
                  <a:rPr lang="en-IN" sz="4000" i="1" dirty="0">
                    <a:solidFill>
                      <a:schemeClr val="tx1"/>
                    </a:solidFill>
                  </a:rPr>
                  <a:t>F</a:t>
                </a:r>
                <a:r>
                  <a:rPr lang="en-IN" sz="4000" dirty="0">
                    <a:solidFill>
                      <a:schemeClr val="tx1"/>
                    </a:solidFill>
                  </a:rPr>
                  <a:t>, </a:t>
                </a:r>
                <a:r>
                  <a:rPr lang="el-G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IN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Γ</a:t>
                </a:r>
                <a:r>
                  <a:rPr lang="en-IN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Z</a:t>
                </a:r>
                <a:r>
                  <a:rPr lang="en-IN" sz="4000" dirty="0">
                    <a:solidFill>
                      <a:schemeClr val="tx1"/>
                    </a:solidFill>
                  </a:rPr>
                  <a:t>)</a:t>
                </a:r>
                <a:r>
                  <a:rPr lang="en-IN" sz="4000" b="1" dirty="0">
                    <a:solidFill>
                      <a:schemeClr val="tx1"/>
                    </a:solidFill>
                  </a:rPr>
                  <a:t> : 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E3F2A-2FBE-8C1A-3039-37F33439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8" y="3222974"/>
                <a:ext cx="10118911" cy="707886"/>
              </a:xfrm>
              <a:prstGeom prst="rect">
                <a:avLst/>
              </a:prstGeom>
              <a:blipFill>
                <a:blip r:embed="rId5"/>
                <a:stretch>
                  <a:fillRect l="-2169" t="-17241" b="-37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1419BB-A4F2-5720-41CF-13DCD2861B19}"/>
                  </a:ext>
                </a:extLst>
              </p:cNvPr>
              <p:cNvSpPr txBox="1"/>
              <p:nvPr/>
            </p:nvSpPr>
            <p:spPr>
              <a:xfrm>
                <a:off x="894038" y="4379223"/>
                <a:ext cx="109721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/>
                  <a:t>P = (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/>
                  <a:t>}, {</a:t>
                </a:r>
                <a:r>
                  <a:rPr lang="en-IN" sz="4000" i="1" dirty="0"/>
                  <a:t>a, b</a:t>
                </a:r>
                <a:r>
                  <a:rPr lang="en-IN" sz="4000" dirty="0"/>
                  <a:t>},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4000" dirty="0"/>
                  <a:t>},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/>
                  <a:t>}, </a:t>
                </a:r>
                <a:r>
                  <a:rPr lang="el-G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IN" sz="4000" dirty="0"/>
                  <a:t>, {</a:t>
                </a:r>
                <a:r>
                  <a:rPr lang="en-IN" sz="4000" i="1" dirty="0"/>
                  <a:t>a,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4000" dirty="0"/>
                  <a:t>},{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4000" dirty="0"/>
                  <a:t>})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1419BB-A4F2-5720-41CF-13DCD286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8" y="4379223"/>
                <a:ext cx="10972186" cy="707886"/>
              </a:xfrm>
              <a:prstGeom prst="rect">
                <a:avLst/>
              </a:prstGeom>
              <a:blipFill>
                <a:blip r:embed="rId6"/>
                <a:stretch>
                  <a:fillRect l="-2000" t="-17241" b="-37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49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2774">
        <p159:morph option="byObject"/>
      </p:transition>
    </mc:Choice>
    <mc:Fallback xmlns="">
      <p:transition spd="slow" advTm="22774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415</Words>
  <Application>Microsoft Office PowerPoint</Application>
  <PresentationFormat>Widescreen</PresentationFormat>
  <Paragraphs>39</Paragraphs>
  <Slides>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 Neue</vt:lpstr>
      <vt:lpstr>Noto Sans Symbols</vt:lpstr>
      <vt:lpstr>Playfair Display</vt:lpstr>
      <vt:lpstr>Times New Roman</vt:lpstr>
      <vt:lpstr>Office Theme</vt:lpstr>
      <vt:lpstr>PowerPoint Presentation</vt:lpstr>
      <vt:lpstr>SOLUTION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Shrikar Swaroop</dc:creator>
  <cp:lastModifiedBy>Shreyasa Joshi</cp:lastModifiedBy>
  <cp:revision>11</cp:revision>
  <dcterms:created xsi:type="dcterms:W3CDTF">2023-02-04T09:17:17Z</dcterms:created>
  <dcterms:modified xsi:type="dcterms:W3CDTF">2023-02-14T09:04:17Z</dcterms:modified>
</cp:coreProperties>
</file>